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8" r:id="rId3"/>
    <p:sldId id="262" r:id="rId4"/>
    <p:sldId id="265" r:id="rId5"/>
    <p:sldId id="269" r:id="rId6"/>
    <p:sldId id="270" r:id="rId7"/>
    <p:sldId id="271" r:id="rId8"/>
    <p:sldId id="272" r:id="rId9"/>
    <p:sldId id="276" r:id="rId10"/>
    <p:sldId id="274" r:id="rId11"/>
    <p:sldId id="277" r:id="rId1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10" d="100"/>
          <a:sy n="110" d="100"/>
        </p:scale>
        <p:origin x="1614" y="84"/>
      </p:cViewPr>
      <p:guideLst>
        <p:guide orient="horz" pos="2160"/>
        <p:guide pos="2880"/>
      </p:guideLst>
    </p:cSldViewPr>
  </p:slideViewPr>
  <p:notesTextViewPr>
    <p:cViewPr>
      <p:scale>
        <a:sx n="1" d="1"/>
        <a:sy n="1" d="1"/>
      </p:scale>
      <p:origin x="0" y="0"/>
    </p:cViewPr>
  </p:notesTextViewPr>
  <p:gridSpacing cx="360045" cy="36004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6CEC89-1400-4D3F-8456-4BF506E7B914}" type="datetimeFigureOut">
              <a:rPr lang="es-MX" smtClean="0"/>
              <a:t>25/08/2016</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D0DF6F-58D1-4042-8CF4-4FCE4D65681E}" type="slidenum">
              <a:rPr lang="es-MX" smtClean="0"/>
              <a:t>‹Nº›</a:t>
            </a:fld>
            <a:endParaRPr lang="es-MX"/>
          </a:p>
        </p:txBody>
      </p:sp>
    </p:spTree>
    <p:extLst>
      <p:ext uri="{BB962C8B-B14F-4D97-AF65-F5344CB8AC3E}">
        <p14:creationId xmlns:p14="http://schemas.microsoft.com/office/powerpoint/2010/main" val="41198825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8AD0DF6F-58D1-4042-8CF4-4FCE4D65681E}" type="slidenum">
              <a:rPr lang="es-MX" smtClean="0"/>
              <a:t>1</a:t>
            </a:fld>
            <a:endParaRPr lang="es-MX"/>
          </a:p>
        </p:txBody>
      </p:sp>
    </p:spTree>
    <p:extLst>
      <p:ext uri="{BB962C8B-B14F-4D97-AF65-F5344CB8AC3E}">
        <p14:creationId xmlns:p14="http://schemas.microsoft.com/office/powerpoint/2010/main" val="41182438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8AD0DF6F-58D1-4042-8CF4-4FCE4D65681E}" type="slidenum">
              <a:rPr lang="es-MX" smtClean="0"/>
              <a:t>10</a:t>
            </a:fld>
            <a:endParaRPr lang="es-MX"/>
          </a:p>
        </p:txBody>
      </p:sp>
    </p:spTree>
    <p:extLst>
      <p:ext uri="{BB962C8B-B14F-4D97-AF65-F5344CB8AC3E}">
        <p14:creationId xmlns:p14="http://schemas.microsoft.com/office/powerpoint/2010/main" val="4253331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8AD0DF6F-58D1-4042-8CF4-4FCE4D65681E}" type="slidenum">
              <a:rPr lang="es-MX" smtClean="0"/>
              <a:t>2</a:t>
            </a:fld>
            <a:endParaRPr lang="es-MX"/>
          </a:p>
        </p:txBody>
      </p:sp>
    </p:spTree>
    <p:extLst>
      <p:ext uri="{BB962C8B-B14F-4D97-AF65-F5344CB8AC3E}">
        <p14:creationId xmlns:p14="http://schemas.microsoft.com/office/powerpoint/2010/main" val="28882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8AD0DF6F-58D1-4042-8CF4-4FCE4D65681E}" type="slidenum">
              <a:rPr lang="es-MX" smtClean="0"/>
              <a:t>3</a:t>
            </a:fld>
            <a:endParaRPr lang="es-MX"/>
          </a:p>
        </p:txBody>
      </p:sp>
    </p:spTree>
    <p:extLst>
      <p:ext uri="{BB962C8B-B14F-4D97-AF65-F5344CB8AC3E}">
        <p14:creationId xmlns:p14="http://schemas.microsoft.com/office/powerpoint/2010/main" val="2899937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8AD0DF6F-58D1-4042-8CF4-4FCE4D65681E}" type="slidenum">
              <a:rPr lang="es-MX" smtClean="0"/>
              <a:t>4</a:t>
            </a:fld>
            <a:endParaRPr lang="es-MX"/>
          </a:p>
        </p:txBody>
      </p:sp>
    </p:spTree>
    <p:extLst>
      <p:ext uri="{BB962C8B-B14F-4D97-AF65-F5344CB8AC3E}">
        <p14:creationId xmlns:p14="http://schemas.microsoft.com/office/powerpoint/2010/main" val="3527905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8AD0DF6F-58D1-4042-8CF4-4FCE4D65681E}" type="slidenum">
              <a:rPr lang="es-MX" smtClean="0"/>
              <a:t>5</a:t>
            </a:fld>
            <a:endParaRPr lang="es-MX"/>
          </a:p>
        </p:txBody>
      </p:sp>
    </p:spTree>
    <p:extLst>
      <p:ext uri="{BB962C8B-B14F-4D97-AF65-F5344CB8AC3E}">
        <p14:creationId xmlns:p14="http://schemas.microsoft.com/office/powerpoint/2010/main" val="24291777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8AD0DF6F-58D1-4042-8CF4-4FCE4D65681E}" type="slidenum">
              <a:rPr lang="es-MX" smtClean="0"/>
              <a:t>6</a:t>
            </a:fld>
            <a:endParaRPr lang="es-MX"/>
          </a:p>
        </p:txBody>
      </p:sp>
    </p:spTree>
    <p:extLst>
      <p:ext uri="{BB962C8B-B14F-4D97-AF65-F5344CB8AC3E}">
        <p14:creationId xmlns:p14="http://schemas.microsoft.com/office/powerpoint/2010/main" val="41724937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8AD0DF6F-58D1-4042-8CF4-4FCE4D65681E}" type="slidenum">
              <a:rPr lang="es-MX" smtClean="0"/>
              <a:t>7</a:t>
            </a:fld>
            <a:endParaRPr lang="es-MX"/>
          </a:p>
        </p:txBody>
      </p:sp>
    </p:spTree>
    <p:extLst>
      <p:ext uri="{BB962C8B-B14F-4D97-AF65-F5344CB8AC3E}">
        <p14:creationId xmlns:p14="http://schemas.microsoft.com/office/powerpoint/2010/main" val="2391948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8AD0DF6F-58D1-4042-8CF4-4FCE4D65681E}" type="slidenum">
              <a:rPr lang="es-MX" smtClean="0"/>
              <a:t>8</a:t>
            </a:fld>
            <a:endParaRPr lang="es-MX"/>
          </a:p>
        </p:txBody>
      </p:sp>
    </p:spTree>
    <p:extLst>
      <p:ext uri="{BB962C8B-B14F-4D97-AF65-F5344CB8AC3E}">
        <p14:creationId xmlns:p14="http://schemas.microsoft.com/office/powerpoint/2010/main" val="33363628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8AD0DF6F-58D1-4042-8CF4-4FCE4D65681E}" type="slidenum">
              <a:rPr lang="es-MX" smtClean="0"/>
              <a:t>9</a:t>
            </a:fld>
            <a:endParaRPr lang="es-MX"/>
          </a:p>
        </p:txBody>
      </p:sp>
    </p:spTree>
    <p:extLst>
      <p:ext uri="{BB962C8B-B14F-4D97-AF65-F5344CB8AC3E}">
        <p14:creationId xmlns:p14="http://schemas.microsoft.com/office/powerpoint/2010/main" val="3259076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35DBFB68-0E1D-4F21-8168-F1850BA1F7E1}" type="datetimeFigureOut">
              <a:rPr lang="es-MX" smtClean="0"/>
              <a:t>25/08/2016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F317A0A-7C7A-4754-9EEC-11EE55292391}" type="slidenum">
              <a:rPr lang="es-MX" smtClean="0"/>
              <a:t>‹Nº›</a:t>
            </a:fld>
            <a:endParaRPr lang="es-MX"/>
          </a:p>
        </p:txBody>
      </p:sp>
    </p:spTree>
    <p:extLst>
      <p:ext uri="{BB962C8B-B14F-4D97-AF65-F5344CB8AC3E}">
        <p14:creationId xmlns:p14="http://schemas.microsoft.com/office/powerpoint/2010/main" val="3930194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5DBFB68-0E1D-4F21-8168-F1850BA1F7E1}" type="datetimeFigureOut">
              <a:rPr lang="es-MX" smtClean="0"/>
              <a:t>25/08/2016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F317A0A-7C7A-4754-9EEC-11EE55292391}" type="slidenum">
              <a:rPr lang="es-MX" smtClean="0"/>
              <a:t>‹Nº›</a:t>
            </a:fld>
            <a:endParaRPr lang="es-MX"/>
          </a:p>
        </p:txBody>
      </p:sp>
    </p:spTree>
    <p:extLst>
      <p:ext uri="{BB962C8B-B14F-4D97-AF65-F5344CB8AC3E}">
        <p14:creationId xmlns:p14="http://schemas.microsoft.com/office/powerpoint/2010/main" val="3028237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5DBFB68-0E1D-4F21-8168-F1850BA1F7E1}" type="datetimeFigureOut">
              <a:rPr lang="es-MX" smtClean="0"/>
              <a:t>25/08/2016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F317A0A-7C7A-4754-9EEC-11EE55292391}" type="slidenum">
              <a:rPr lang="es-MX" smtClean="0"/>
              <a:t>‹Nº›</a:t>
            </a:fld>
            <a:endParaRPr lang="es-MX"/>
          </a:p>
        </p:txBody>
      </p:sp>
    </p:spTree>
    <p:extLst>
      <p:ext uri="{BB962C8B-B14F-4D97-AF65-F5344CB8AC3E}">
        <p14:creationId xmlns:p14="http://schemas.microsoft.com/office/powerpoint/2010/main" val="1018583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5DBFB68-0E1D-4F21-8168-F1850BA1F7E1}" type="datetimeFigureOut">
              <a:rPr lang="es-MX" smtClean="0"/>
              <a:t>25/08/2016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F317A0A-7C7A-4754-9EEC-11EE55292391}" type="slidenum">
              <a:rPr lang="es-MX" smtClean="0"/>
              <a:t>‹Nº›</a:t>
            </a:fld>
            <a:endParaRPr lang="es-MX"/>
          </a:p>
        </p:txBody>
      </p:sp>
    </p:spTree>
    <p:extLst>
      <p:ext uri="{BB962C8B-B14F-4D97-AF65-F5344CB8AC3E}">
        <p14:creationId xmlns:p14="http://schemas.microsoft.com/office/powerpoint/2010/main" val="4038729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5DBFB68-0E1D-4F21-8168-F1850BA1F7E1}" type="datetimeFigureOut">
              <a:rPr lang="es-MX" smtClean="0"/>
              <a:t>25/08/2016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F317A0A-7C7A-4754-9EEC-11EE55292391}" type="slidenum">
              <a:rPr lang="es-MX" smtClean="0"/>
              <a:t>‹Nº›</a:t>
            </a:fld>
            <a:endParaRPr lang="es-MX"/>
          </a:p>
        </p:txBody>
      </p:sp>
    </p:spTree>
    <p:extLst>
      <p:ext uri="{BB962C8B-B14F-4D97-AF65-F5344CB8AC3E}">
        <p14:creationId xmlns:p14="http://schemas.microsoft.com/office/powerpoint/2010/main" val="2390154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35DBFB68-0E1D-4F21-8168-F1850BA1F7E1}" type="datetimeFigureOut">
              <a:rPr lang="es-MX" smtClean="0"/>
              <a:t>25/08/2016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F317A0A-7C7A-4754-9EEC-11EE55292391}" type="slidenum">
              <a:rPr lang="es-MX" smtClean="0"/>
              <a:t>‹Nº›</a:t>
            </a:fld>
            <a:endParaRPr lang="es-MX"/>
          </a:p>
        </p:txBody>
      </p:sp>
    </p:spTree>
    <p:extLst>
      <p:ext uri="{BB962C8B-B14F-4D97-AF65-F5344CB8AC3E}">
        <p14:creationId xmlns:p14="http://schemas.microsoft.com/office/powerpoint/2010/main" val="1493314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35DBFB68-0E1D-4F21-8168-F1850BA1F7E1}" type="datetimeFigureOut">
              <a:rPr lang="es-MX" smtClean="0"/>
              <a:t>25/08/2016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1F317A0A-7C7A-4754-9EEC-11EE55292391}" type="slidenum">
              <a:rPr lang="es-MX" smtClean="0"/>
              <a:t>‹Nº›</a:t>
            </a:fld>
            <a:endParaRPr lang="es-MX"/>
          </a:p>
        </p:txBody>
      </p:sp>
    </p:spTree>
    <p:extLst>
      <p:ext uri="{BB962C8B-B14F-4D97-AF65-F5344CB8AC3E}">
        <p14:creationId xmlns:p14="http://schemas.microsoft.com/office/powerpoint/2010/main" val="427473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35DBFB68-0E1D-4F21-8168-F1850BA1F7E1}" type="datetimeFigureOut">
              <a:rPr lang="es-MX" smtClean="0"/>
              <a:t>25/08/2016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1F317A0A-7C7A-4754-9EEC-11EE55292391}" type="slidenum">
              <a:rPr lang="es-MX" smtClean="0"/>
              <a:t>‹Nº›</a:t>
            </a:fld>
            <a:endParaRPr lang="es-MX"/>
          </a:p>
        </p:txBody>
      </p:sp>
    </p:spTree>
    <p:extLst>
      <p:ext uri="{BB962C8B-B14F-4D97-AF65-F5344CB8AC3E}">
        <p14:creationId xmlns:p14="http://schemas.microsoft.com/office/powerpoint/2010/main" val="2370557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5DBFB68-0E1D-4F21-8168-F1850BA1F7E1}" type="datetimeFigureOut">
              <a:rPr lang="es-MX" smtClean="0"/>
              <a:t>25/08/2016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1F317A0A-7C7A-4754-9EEC-11EE55292391}" type="slidenum">
              <a:rPr lang="es-MX" smtClean="0"/>
              <a:t>‹Nº›</a:t>
            </a:fld>
            <a:endParaRPr lang="es-MX"/>
          </a:p>
        </p:txBody>
      </p:sp>
    </p:spTree>
    <p:extLst>
      <p:ext uri="{BB962C8B-B14F-4D97-AF65-F5344CB8AC3E}">
        <p14:creationId xmlns:p14="http://schemas.microsoft.com/office/powerpoint/2010/main" val="1328448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5DBFB68-0E1D-4F21-8168-F1850BA1F7E1}" type="datetimeFigureOut">
              <a:rPr lang="es-MX" smtClean="0"/>
              <a:t>25/08/2016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F317A0A-7C7A-4754-9EEC-11EE55292391}" type="slidenum">
              <a:rPr lang="es-MX" smtClean="0"/>
              <a:t>‹Nº›</a:t>
            </a:fld>
            <a:endParaRPr lang="es-MX"/>
          </a:p>
        </p:txBody>
      </p:sp>
    </p:spTree>
    <p:extLst>
      <p:ext uri="{BB962C8B-B14F-4D97-AF65-F5344CB8AC3E}">
        <p14:creationId xmlns:p14="http://schemas.microsoft.com/office/powerpoint/2010/main" val="209063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5DBFB68-0E1D-4F21-8168-F1850BA1F7E1}" type="datetimeFigureOut">
              <a:rPr lang="es-MX" smtClean="0"/>
              <a:t>25/08/2016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F317A0A-7C7A-4754-9EEC-11EE55292391}" type="slidenum">
              <a:rPr lang="es-MX" smtClean="0"/>
              <a:t>‹Nº›</a:t>
            </a:fld>
            <a:endParaRPr lang="es-MX"/>
          </a:p>
        </p:txBody>
      </p:sp>
    </p:spTree>
    <p:extLst>
      <p:ext uri="{BB962C8B-B14F-4D97-AF65-F5344CB8AC3E}">
        <p14:creationId xmlns:p14="http://schemas.microsoft.com/office/powerpoint/2010/main" val="1935191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DBFB68-0E1D-4F21-8168-F1850BA1F7E1}" type="datetimeFigureOut">
              <a:rPr lang="es-MX" smtClean="0"/>
              <a:t>25/08/2016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317A0A-7C7A-4754-9EEC-11EE55292391}" type="slidenum">
              <a:rPr lang="es-MX" smtClean="0"/>
              <a:t>‹Nº›</a:t>
            </a:fld>
            <a:endParaRPr lang="es-MX"/>
          </a:p>
        </p:txBody>
      </p:sp>
    </p:spTree>
    <p:extLst>
      <p:ext uri="{BB962C8B-B14F-4D97-AF65-F5344CB8AC3E}">
        <p14:creationId xmlns:p14="http://schemas.microsoft.com/office/powerpoint/2010/main" val="3272498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958975"/>
            <a:ext cx="7772400" cy="1470025"/>
          </a:xfrm>
          <a:solidFill>
            <a:schemeClr val="tx2">
              <a:lumMod val="50000"/>
            </a:schemeClr>
          </a:solidFill>
        </p:spPr>
        <p:txBody>
          <a:bodyPr>
            <a:normAutofit fontScale="90000"/>
          </a:bodyPr>
          <a:lstStyle/>
          <a:p>
            <a:r>
              <a:rPr lang="es-MX" b="1" cap="small" dirty="0" smtClean="0">
                <a:solidFill>
                  <a:schemeClr val="bg1"/>
                </a:solidFill>
              </a:rPr>
              <a:t/>
            </a:r>
            <a:br>
              <a:rPr lang="es-MX" b="1" cap="small" dirty="0" smtClean="0">
                <a:solidFill>
                  <a:schemeClr val="bg1"/>
                </a:solidFill>
              </a:rPr>
            </a:br>
            <a:r>
              <a:rPr lang="es-MX" b="1" cap="small" dirty="0" smtClean="0">
                <a:solidFill>
                  <a:schemeClr val="bg1"/>
                </a:solidFill>
              </a:rPr>
              <a:t>Seguimiento </a:t>
            </a:r>
            <a:r>
              <a:rPr lang="es-MX" b="1" cap="small" dirty="0">
                <a:solidFill>
                  <a:schemeClr val="bg1"/>
                </a:solidFill>
              </a:rPr>
              <a:t>de la Carrera Académica</a:t>
            </a:r>
            <a:r>
              <a:rPr lang="es-MX" dirty="0"/>
              <a:t/>
            </a:r>
            <a:br>
              <a:rPr lang="es-MX" dirty="0"/>
            </a:br>
            <a:r>
              <a:rPr lang="es-MX" dirty="0" smtClean="0"/>
              <a:t> </a:t>
            </a:r>
            <a:endParaRPr lang="es-MX" dirty="0"/>
          </a:p>
        </p:txBody>
      </p:sp>
      <p:sp>
        <p:nvSpPr>
          <p:cNvPr id="3" name="2 Subtítulo"/>
          <p:cNvSpPr>
            <a:spLocks noGrp="1"/>
          </p:cNvSpPr>
          <p:nvPr>
            <p:ph type="subTitle" idx="1"/>
          </p:nvPr>
        </p:nvSpPr>
        <p:spPr>
          <a:xfrm>
            <a:off x="1371600" y="3429000"/>
            <a:ext cx="6400800" cy="1752600"/>
          </a:xfrm>
        </p:spPr>
        <p:txBody>
          <a:bodyPr/>
          <a:lstStyle/>
          <a:p>
            <a:r>
              <a:rPr lang="es-MX" b="1" dirty="0" smtClean="0">
                <a:solidFill>
                  <a:srgbClr val="00B050"/>
                </a:solidFill>
              </a:rPr>
              <a:t>Planeación del trabajo académico</a:t>
            </a:r>
            <a:endParaRPr lang="es-MX" b="1" dirty="0">
              <a:solidFill>
                <a:srgbClr val="00B050"/>
              </a:solidFill>
            </a:endParaRPr>
          </a:p>
        </p:txBody>
      </p:sp>
      <p:sp>
        <p:nvSpPr>
          <p:cNvPr id="4" name="3 CuadroTexto"/>
          <p:cNvSpPr txBox="1"/>
          <p:nvPr/>
        </p:nvSpPr>
        <p:spPr>
          <a:xfrm>
            <a:off x="6012180" y="5949315"/>
            <a:ext cx="2520315" cy="369332"/>
          </a:xfrm>
          <a:prstGeom prst="rect">
            <a:avLst/>
          </a:prstGeom>
          <a:noFill/>
        </p:spPr>
        <p:txBody>
          <a:bodyPr wrap="square" rtlCol="0">
            <a:spAutoFit/>
          </a:bodyPr>
          <a:lstStyle/>
          <a:p>
            <a:pPr algn="r"/>
            <a:r>
              <a:rPr lang="es-MX" dirty="0" smtClean="0"/>
              <a:t>Agosto de 2016</a:t>
            </a:r>
            <a:endParaRPr lang="es-MX" dirty="0"/>
          </a:p>
        </p:txBody>
      </p:sp>
    </p:spTree>
    <p:extLst>
      <p:ext uri="{BB962C8B-B14F-4D97-AF65-F5344CB8AC3E}">
        <p14:creationId xmlns:p14="http://schemas.microsoft.com/office/powerpoint/2010/main" val="13295286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Elipse"/>
          <p:cNvSpPr/>
          <p:nvPr/>
        </p:nvSpPr>
        <p:spPr>
          <a:xfrm>
            <a:off x="224963" y="1639204"/>
            <a:ext cx="2160269" cy="2083812"/>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Generación y aplicación del conocimiento</a:t>
            </a:r>
            <a:endParaRPr lang="es-MX" dirty="0"/>
          </a:p>
        </p:txBody>
      </p:sp>
      <p:sp>
        <p:nvSpPr>
          <p:cNvPr id="3" name="2 Rectángulo redondeado"/>
          <p:cNvSpPr/>
          <p:nvPr/>
        </p:nvSpPr>
        <p:spPr>
          <a:xfrm>
            <a:off x="2535380" y="2141042"/>
            <a:ext cx="1800225" cy="1080135"/>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smtClean="0"/>
              <a:t>Publicación de artículos en revistas  con arbitraje</a:t>
            </a:r>
            <a:endParaRPr lang="es-MX" sz="1600" dirty="0"/>
          </a:p>
        </p:txBody>
      </p:sp>
      <p:sp>
        <p:nvSpPr>
          <p:cNvPr id="4" name="3 Rectángulo"/>
          <p:cNvSpPr/>
          <p:nvPr/>
        </p:nvSpPr>
        <p:spPr>
          <a:xfrm>
            <a:off x="4958543" y="725193"/>
            <a:ext cx="3960495" cy="3911835"/>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smtClean="0"/>
              <a:t>DATOS DE REGISTRO</a:t>
            </a:r>
          </a:p>
          <a:p>
            <a:pPr algn="ctr"/>
            <a:endParaRPr lang="es-MX" sz="1600" dirty="0" smtClean="0"/>
          </a:p>
          <a:p>
            <a:pPr marL="285750" indent="-285750">
              <a:buFont typeface="Arial" panose="020B0604020202020204" pitchFamily="34" charset="0"/>
              <a:buChar char="•"/>
            </a:pPr>
            <a:r>
              <a:rPr lang="es-MX" sz="1600" dirty="0" smtClean="0"/>
              <a:t>Nombre de autor(es)</a:t>
            </a:r>
          </a:p>
          <a:p>
            <a:pPr marL="285750" indent="-285750">
              <a:buFont typeface="Arial" panose="020B0604020202020204" pitchFamily="34" charset="0"/>
              <a:buChar char="•"/>
            </a:pPr>
            <a:r>
              <a:rPr lang="es-MX" sz="1600" dirty="0" smtClean="0"/>
              <a:t>Título de artículo: </a:t>
            </a:r>
          </a:p>
          <a:p>
            <a:pPr marL="285750" indent="-285750">
              <a:buFont typeface="Arial" panose="020B0604020202020204" pitchFamily="34" charset="0"/>
              <a:buChar char="•"/>
            </a:pPr>
            <a:r>
              <a:rPr lang="es-MX" sz="1600" dirty="0" smtClean="0"/>
              <a:t>Resumen</a:t>
            </a:r>
          </a:p>
          <a:p>
            <a:pPr marL="285750" indent="-285750">
              <a:buFont typeface="Arial" panose="020B0604020202020204" pitchFamily="34" charset="0"/>
              <a:buChar char="•"/>
            </a:pPr>
            <a:r>
              <a:rPr lang="es-MX" sz="1600" dirty="0" smtClean="0"/>
              <a:t>Nombre de la revista</a:t>
            </a:r>
          </a:p>
          <a:p>
            <a:pPr marL="285750" indent="-285750">
              <a:buFont typeface="Arial" panose="020B0604020202020204" pitchFamily="34" charset="0"/>
              <a:buChar char="•"/>
            </a:pPr>
            <a:r>
              <a:rPr lang="es-MX" sz="1600" dirty="0" smtClean="0"/>
              <a:t>Número  Volumen</a:t>
            </a:r>
          </a:p>
          <a:p>
            <a:pPr marL="285750" indent="-285750">
              <a:buFont typeface="Arial" panose="020B0604020202020204" pitchFamily="34" charset="0"/>
              <a:buChar char="•"/>
            </a:pPr>
            <a:r>
              <a:rPr lang="es-MX" sz="1600" dirty="0" smtClean="0"/>
              <a:t>Páginas dentro del volumen</a:t>
            </a:r>
          </a:p>
          <a:p>
            <a:pPr marL="285750" indent="-285750">
              <a:buFont typeface="Arial" panose="020B0604020202020204" pitchFamily="34" charset="0"/>
              <a:buChar char="•"/>
            </a:pPr>
            <a:r>
              <a:rPr lang="es-MX" sz="1600" dirty="0" smtClean="0"/>
              <a:t>Fecha de publicación</a:t>
            </a:r>
          </a:p>
          <a:p>
            <a:pPr marL="285750" indent="-285750">
              <a:buFont typeface="Arial" panose="020B0604020202020204" pitchFamily="34" charset="0"/>
              <a:buChar char="•"/>
            </a:pPr>
            <a:r>
              <a:rPr lang="es-MX" sz="1600" dirty="0" smtClean="0"/>
              <a:t>Índice en el que se incluye la revista</a:t>
            </a:r>
          </a:p>
          <a:p>
            <a:pPr marL="285750" indent="-285750">
              <a:buFont typeface="Arial" panose="020B0604020202020204" pitchFamily="34" charset="0"/>
              <a:buChar char="•"/>
            </a:pPr>
            <a:r>
              <a:rPr lang="es-MX" sz="1600" dirty="0" smtClean="0"/>
              <a:t>Área de conocimiento</a:t>
            </a:r>
          </a:p>
          <a:p>
            <a:pPr marL="285750" indent="-285750">
              <a:buFont typeface="Arial" panose="020B0604020202020204" pitchFamily="34" charset="0"/>
              <a:buChar char="•"/>
            </a:pPr>
            <a:r>
              <a:rPr lang="es-MX" sz="1600" dirty="0" smtClean="0"/>
              <a:t>Página </a:t>
            </a:r>
            <a:r>
              <a:rPr lang="es-MX" sz="1600" dirty="0"/>
              <a:t>WEB o el DOI (Digital </a:t>
            </a:r>
            <a:r>
              <a:rPr lang="es-MX" sz="1600" dirty="0" err="1"/>
              <a:t>Object</a:t>
            </a:r>
            <a:r>
              <a:rPr lang="es-MX" sz="1600" dirty="0"/>
              <a:t> </a:t>
            </a:r>
            <a:r>
              <a:rPr lang="es-MX" sz="1600" dirty="0" err="1"/>
              <a:t>Identifier</a:t>
            </a:r>
            <a:r>
              <a:rPr lang="es-MX" sz="1600" dirty="0"/>
              <a:t>). </a:t>
            </a:r>
            <a:r>
              <a:rPr lang="es-MX" sz="1600" dirty="0" smtClean="0"/>
              <a:t>Cuando </a:t>
            </a:r>
            <a:r>
              <a:rPr lang="es-MX" sz="1600" dirty="0"/>
              <a:t>los trabajos se encuentren disponibles para consulta en internet</a:t>
            </a:r>
          </a:p>
          <a:p>
            <a:pPr algn="ctr"/>
            <a:endParaRPr lang="es-MX" dirty="0"/>
          </a:p>
        </p:txBody>
      </p:sp>
      <p:sp>
        <p:nvSpPr>
          <p:cNvPr id="5" name="4 Rectángulo"/>
          <p:cNvSpPr/>
          <p:nvPr/>
        </p:nvSpPr>
        <p:spPr>
          <a:xfrm>
            <a:off x="251460" y="4869179"/>
            <a:ext cx="8667577" cy="1800225"/>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smtClean="0"/>
              <a:t>Posibles consultas:</a:t>
            </a:r>
          </a:p>
          <a:p>
            <a:r>
              <a:rPr lang="es-MX" sz="1600" dirty="0" smtClean="0"/>
              <a:t>Número de artículos publicados por académico</a:t>
            </a:r>
          </a:p>
          <a:p>
            <a:r>
              <a:rPr lang="es-MX" sz="1600" dirty="0" smtClean="0"/>
              <a:t>Principales índices en los que publican los académicos UV</a:t>
            </a:r>
          </a:p>
          <a:p>
            <a:r>
              <a:rPr lang="es-MX" sz="1600" dirty="0" smtClean="0"/>
              <a:t>Publicaciones conjuntas entre miembros de un cuerpo académico</a:t>
            </a:r>
          </a:p>
          <a:p>
            <a:r>
              <a:rPr lang="es-MX" sz="1600" dirty="0" smtClean="0"/>
              <a:t>Área del conocimiento de los artículos publicados por académicos UV</a:t>
            </a:r>
          </a:p>
          <a:p>
            <a:r>
              <a:rPr lang="es-MX" sz="1600" dirty="0" smtClean="0"/>
              <a:t>Número de autores  </a:t>
            </a:r>
          </a:p>
          <a:p>
            <a:r>
              <a:rPr lang="es-MX" sz="1600" dirty="0" smtClean="0"/>
              <a:t>Formación académica de los autores</a:t>
            </a:r>
          </a:p>
        </p:txBody>
      </p:sp>
      <p:sp>
        <p:nvSpPr>
          <p:cNvPr id="6" name="5 CuadroTexto"/>
          <p:cNvSpPr txBox="1"/>
          <p:nvPr/>
        </p:nvSpPr>
        <p:spPr>
          <a:xfrm>
            <a:off x="251460" y="908685"/>
            <a:ext cx="1826722" cy="369332"/>
          </a:xfrm>
          <a:prstGeom prst="rect">
            <a:avLst/>
          </a:prstGeom>
          <a:noFill/>
        </p:spPr>
        <p:txBody>
          <a:bodyPr wrap="square" rtlCol="0">
            <a:spAutoFit/>
          </a:bodyPr>
          <a:lstStyle/>
          <a:p>
            <a:pPr algn="ctr"/>
            <a:r>
              <a:rPr lang="es-MX" dirty="0" smtClean="0"/>
              <a:t>Categoría</a:t>
            </a:r>
            <a:endParaRPr lang="es-MX" dirty="0"/>
          </a:p>
        </p:txBody>
      </p:sp>
      <p:sp>
        <p:nvSpPr>
          <p:cNvPr id="7" name="6 CuadroTexto"/>
          <p:cNvSpPr txBox="1"/>
          <p:nvPr/>
        </p:nvSpPr>
        <p:spPr>
          <a:xfrm>
            <a:off x="2763978" y="931025"/>
            <a:ext cx="1343028" cy="369332"/>
          </a:xfrm>
          <a:prstGeom prst="rect">
            <a:avLst/>
          </a:prstGeom>
          <a:noFill/>
        </p:spPr>
        <p:txBody>
          <a:bodyPr wrap="square" rtlCol="0">
            <a:spAutoFit/>
          </a:bodyPr>
          <a:lstStyle/>
          <a:p>
            <a:pPr algn="ctr"/>
            <a:r>
              <a:rPr lang="es-MX" dirty="0" smtClean="0"/>
              <a:t>Indicador</a:t>
            </a:r>
            <a:endParaRPr lang="es-MX" dirty="0"/>
          </a:p>
        </p:txBody>
      </p:sp>
      <p:sp>
        <p:nvSpPr>
          <p:cNvPr id="10" name="9 Rectángulo"/>
          <p:cNvSpPr/>
          <p:nvPr/>
        </p:nvSpPr>
        <p:spPr>
          <a:xfrm>
            <a:off x="0" y="0"/>
            <a:ext cx="4572000" cy="725193"/>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Beneficio institucional</a:t>
            </a:r>
          </a:p>
          <a:p>
            <a:pPr algn="ctr"/>
            <a:r>
              <a:rPr lang="es-MX" dirty="0" smtClean="0"/>
              <a:t>Contar con información validada y oportuna </a:t>
            </a:r>
            <a:endParaRPr lang="es-MX" dirty="0"/>
          </a:p>
        </p:txBody>
      </p:sp>
    </p:spTree>
    <p:extLst>
      <p:ext uri="{BB962C8B-B14F-4D97-AF65-F5344CB8AC3E}">
        <p14:creationId xmlns:p14="http://schemas.microsoft.com/office/powerpoint/2010/main" val="20141946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2073721270"/>
              </p:ext>
            </p:extLst>
          </p:nvPr>
        </p:nvGraphicFramePr>
        <p:xfrm>
          <a:off x="971550" y="2348863"/>
          <a:ext cx="7560945" cy="3240406"/>
        </p:xfrm>
        <a:graphic>
          <a:graphicData uri="http://schemas.openxmlformats.org/drawingml/2006/table">
            <a:tbl>
              <a:tblPr firstRow="1" bandRow="1">
                <a:tableStyleId>{5C22544A-7EE6-4342-B048-85BDC9FD1C3A}</a:tableStyleId>
              </a:tblPr>
              <a:tblGrid>
                <a:gridCol w="3240405"/>
                <a:gridCol w="4320540"/>
              </a:tblGrid>
              <a:tr h="395568">
                <a:tc>
                  <a:txBody>
                    <a:bodyPr/>
                    <a:lstStyle/>
                    <a:p>
                      <a:pPr algn="ctr"/>
                      <a:r>
                        <a:rPr lang="es-MX" dirty="0" smtClean="0"/>
                        <a:t>Fecha</a:t>
                      </a:r>
                      <a:endParaRPr lang="es-MX" dirty="0"/>
                    </a:p>
                  </a:txBody>
                  <a:tcPr>
                    <a:solidFill>
                      <a:schemeClr val="tx2">
                        <a:lumMod val="50000"/>
                      </a:schemeClr>
                    </a:solidFill>
                  </a:tcPr>
                </a:tc>
                <a:tc>
                  <a:txBody>
                    <a:bodyPr/>
                    <a:lstStyle/>
                    <a:p>
                      <a:pPr algn="ctr"/>
                      <a:r>
                        <a:rPr lang="es-MX" dirty="0" smtClean="0"/>
                        <a:t>Actividad</a:t>
                      </a:r>
                      <a:endParaRPr lang="es-MX" dirty="0"/>
                    </a:p>
                  </a:txBody>
                  <a:tcPr>
                    <a:solidFill>
                      <a:schemeClr val="tx2">
                        <a:lumMod val="50000"/>
                      </a:schemeClr>
                    </a:solidFill>
                  </a:tcPr>
                </a:tc>
              </a:tr>
              <a:tr h="395568">
                <a:tc>
                  <a:txBody>
                    <a:bodyPr/>
                    <a:lstStyle/>
                    <a:p>
                      <a:r>
                        <a:rPr lang="es-MX" dirty="0" smtClean="0"/>
                        <a:t>26 de agosto</a:t>
                      </a:r>
                      <a:endParaRPr lang="es-MX" dirty="0"/>
                    </a:p>
                  </a:txBody>
                  <a:tcPr/>
                </a:tc>
                <a:tc>
                  <a:txBody>
                    <a:bodyPr/>
                    <a:lstStyle/>
                    <a:p>
                      <a:r>
                        <a:rPr lang="es-MX" dirty="0" smtClean="0"/>
                        <a:t>Sistema concluido</a:t>
                      </a:r>
                      <a:endParaRPr lang="es-MX" dirty="0"/>
                    </a:p>
                  </a:txBody>
                  <a:tcPr/>
                </a:tc>
              </a:tr>
              <a:tr h="395568">
                <a:tc>
                  <a:txBody>
                    <a:bodyPr/>
                    <a:lstStyle/>
                    <a:p>
                      <a:r>
                        <a:rPr lang="es-MX" dirty="0" smtClean="0"/>
                        <a:t>29 de agosto al 2 de septiembre</a:t>
                      </a:r>
                      <a:endParaRPr lang="es-MX" dirty="0"/>
                    </a:p>
                  </a:txBody>
                  <a:tcPr/>
                </a:tc>
                <a:tc>
                  <a:txBody>
                    <a:bodyPr/>
                    <a:lstStyle/>
                    <a:p>
                      <a:r>
                        <a:rPr lang="es-MX" dirty="0" smtClean="0"/>
                        <a:t>Talleres explicativos</a:t>
                      </a:r>
                      <a:endParaRPr lang="es-MX" dirty="0"/>
                    </a:p>
                  </a:txBody>
                  <a:tcPr/>
                </a:tc>
              </a:tr>
              <a:tr h="395568">
                <a:tc>
                  <a:txBody>
                    <a:bodyPr/>
                    <a:lstStyle/>
                    <a:p>
                      <a:r>
                        <a:rPr lang="es-MX" dirty="0" smtClean="0"/>
                        <a:t>5 al 18 de septiembre</a:t>
                      </a:r>
                      <a:endParaRPr lang="es-MX" dirty="0"/>
                    </a:p>
                  </a:txBody>
                  <a:tcPr/>
                </a:tc>
                <a:tc>
                  <a:txBody>
                    <a:bodyPr/>
                    <a:lstStyle/>
                    <a:p>
                      <a:r>
                        <a:rPr lang="es-MX" dirty="0" smtClean="0"/>
                        <a:t>Registro de la Planeación</a:t>
                      </a:r>
                      <a:endParaRPr lang="es-MX" dirty="0"/>
                    </a:p>
                  </a:txBody>
                  <a:tcPr/>
                </a:tc>
              </a:tr>
              <a:tr h="682761">
                <a:tc>
                  <a:txBody>
                    <a:bodyPr/>
                    <a:lstStyle/>
                    <a:p>
                      <a:r>
                        <a:rPr lang="es-MX" dirty="0" smtClean="0"/>
                        <a:t>19 al 30 de septiembre</a:t>
                      </a:r>
                      <a:endParaRPr lang="es-MX" dirty="0"/>
                    </a:p>
                  </a:txBody>
                  <a:tcPr/>
                </a:tc>
                <a:tc>
                  <a:txBody>
                    <a:bodyPr/>
                    <a:lstStyle/>
                    <a:p>
                      <a:r>
                        <a:rPr lang="es-MX" dirty="0" smtClean="0"/>
                        <a:t>Revisión, retroalimentación y aval del Consejo técnico</a:t>
                      </a:r>
                      <a:endParaRPr lang="es-MX" dirty="0"/>
                    </a:p>
                  </a:txBody>
                  <a:tcPr/>
                </a:tc>
              </a:tr>
              <a:tr h="975373">
                <a:tc>
                  <a:txBody>
                    <a:bodyPr/>
                    <a:lstStyle/>
                    <a:p>
                      <a:r>
                        <a:rPr lang="es-MX" dirty="0" smtClean="0"/>
                        <a:t>30 </a:t>
                      </a:r>
                      <a:r>
                        <a:rPr lang="es-MX" smtClean="0"/>
                        <a:t>de septiembre</a:t>
                      </a:r>
                      <a:endParaRPr lang="es-MX" dirty="0"/>
                    </a:p>
                  </a:txBody>
                  <a:tcPr/>
                </a:tc>
                <a:tc>
                  <a:txBody>
                    <a:bodyPr/>
                    <a:lstStyle/>
                    <a:p>
                      <a:r>
                        <a:rPr lang="es-MX" dirty="0" smtClean="0"/>
                        <a:t>Cierre del Sistema</a:t>
                      </a:r>
                      <a:r>
                        <a:rPr lang="es-MX" baseline="0" dirty="0" smtClean="0"/>
                        <a:t> de registro de la Planeación del Trabajo Académico</a:t>
                      </a:r>
                      <a:endParaRPr lang="es-MX" dirty="0"/>
                    </a:p>
                  </a:txBody>
                  <a:tcPr/>
                </a:tc>
              </a:tr>
            </a:tbl>
          </a:graphicData>
        </a:graphic>
      </p:graphicFrame>
      <p:sp>
        <p:nvSpPr>
          <p:cNvPr id="4" name="3 CuadroTexto"/>
          <p:cNvSpPr txBox="1"/>
          <p:nvPr/>
        </p:nvSpPr>
        <p:spPr>
          <a:xfrm>
            <a:off x="971550" y="1268730"/>
            <a:ext cx="7200900" cy="369332"/>
          </a:xfrm>
          <a:prstGeom prst="rect">
            <a:avLst/>
          </a:prstGeom>
          <a:noFill/>
        </p:spPr>
        <p:txBody>
          <a:bodyPr wrap="square" rtlCol="0">
            <a:spAutoFit/>
          </a:bodyPr>
          <a:lstStyle/>
          <a:p>
            <a:r>
              <a:rPr lang="es-MX" dirty="0" smtClean="0"/>
              <a:t>Calendario:</a:t>
            </a:r>
            <a:endParaRPr lang="es-MX" dirty="0"/>
          </a:p>
        </p:txBody>
      </p:sp>
    </p:spTree>
    <p:extLst>
      <p:ext uri="{BB962C8B-B14F-4D97-AF65-F5344CB8AC3E}">
        <p14:creationId xmlns:p14="http://schemas.microsoft.com/office/powerpoint/2010/main" val="16000454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0"/>
            <a:ext cx="3131820" cy="6858000"/>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600" dirty="0" smtClean="0"/>
              <a:t>Introducción</a:t>
            </a:r>
            <a:endParaRPr lang="es-MX" dirty="0"/>
          </a:p>
          <a:p>
            <a:pPr algn="ctr"/>
            <a:endParaRPr lang="es-MX" dirty="0" smtClean="0"/>
          </a:p>
          <a:p>
            <a:pPr algn="ctr"/>
            <a:endParaRPr lang="es-MX" dirty="0"/>
          </a:p>
          <a:p>
            <a:pPr algn="ctr"/>
            <a:endParaRPr lang="es-MX" dirty="0" smtClean="0"/>
          </a:p>
          <a:p>
            <a:pPr algn="ctr"/>
            <a:endParaRPr lang="es-MX" dirty="0"/>
          </a:p>
          <a:p>
            <a:pPr algn="ctr"/>
            <a:endParaRPr lang="es-MX" dirty="0" smtClean="0"/>
          </a:p>
          <a:p>
            <a:pPr algn="ctr"/>
            <a:endParaRPr lang="es-MX" dirty="0"/>
          </a:p>
          <a:p>
            <a:pPr algn="ctr"/>
            <a:endParaRPr lang="es-MX" dirty="0" smtClean="0"/>
          </a:p>
          <a:p>
            <a:pPr algn="ctr"/>
            <a:endParaRPr lang="es-MX" dirty="0"/>
          </a:p>
          <a:p>
            <a:pPr algn="ctr"/>
            <a:endParaRPr lang="es-MX" dirty="0" smtClean="0"/>
          </a:p>
          <a:p>
            <a:pPr algn="ctr"/>
            <a:endParaRPr lang="es-MX" dirty="0"/>
          </a:p>
          <a:p>
            <a:pPr algn="ctr"/>
            <a:endParaRPr lang="es-MX" dirty="0" smtClean="0"/>
          </a:p>
          <a:p>
            <a:pPr algn="ctr"/>
            <a:endParaRPr lang="es-MX" dirty="0"/>
          </a:p>
          <a:p>
            <a:pPr algn="ctr"/>
            <a:endParaRPr lang="es-MX" dirty="0" smtClean="0"/>
          </a:p>
          <a:p>
            <a:pPr algn="ctr"/>
            <a:endParaRPr lang="es-MX" dirty="0"/>
          </a:p>
          <a:p>
            <a:pPr algn="ctr"/>
            <a:endParaRPr lang="es-MX" dirty="0" smtClean="0"/>
          </a:p>
          <a:p>
            <a:pPr algn="ctr"/>
            <a:endParaRPr lang="es-MX" dirty="0" smtClean="0"/>
          </a:p>
          <a:p>
            <a:pPr algn="ctr"/>
            <a:endParaRPr lang="es-MX" dirty="0"/>
          </a:p>
        </p:txBody>
      </p:sp>
      <p:sp>
        <p:nvSpPr>
          <p:cNvPr id="3" name="2 CuadroTexto"/>
          <p:cNvSpPr txBox="1"/>
          <p:nvPr/>
        </p:nvSpPr>
        <p:spPr>
          <a:xfrm>
            <a:off x="3809134" y="908685"/>
            <a:ext cx="5112154" cy="5539978"/>
          </a:xfrm>
          <a:prstGeom prst="rect">
            <a:avLst/>
          </a:prstGeom>
          <a:noFill/>
        </p:spPr>
        <p:txBody>
          <a:bodyPr wrap="square" rtlCol="0">
            <a:spAutoFit/>
          </a:bodyPr>
          <a:lstStyle/>
          <a:p>
            <a:pPr algn="just"/>
            <a:r>
              <a:rPr lang="es-MX" sz="2400" dirty="0" smtClean="0"/>
              <a:t>La carrera académica se ha convertido en el centro de muchas otras acciones institucionales orientadas claramente por </a:t>
            </a:r>
            <a:r>
              <a:rPr lang="es-MX" sz="2400" b="1" dirty="0" smtClean="0"/>
              <a:t>la planeación académica de entidades y dependencias</a:t>
            </a:r>
            <a:r>
              <a:rPr lang="es-MX" sz="2400" dirty="0" smtClean="0"/>
              <a:t>, en donde el desarrollo académico se plantea como parte de un sistema integrado que impacta </a:t>
            </a:r>
            <a:r>
              <a:rPr lang="es-MX" sz="2400" dirty="0"/>
              <a:t>directamente </a:t>
            </a:r>
            <a:r>
              <a:rPr lang="es-MX" sz="2400" dirty="0" smtClean="0"/>
              <a:t>en el </a:t>
            </a:r>
            <a:r>
              <a:rPr lang="es-MX" sz="2400" b="1" dirty="0" smtClean="0"/>
              <a:t>fortalecimiento de los programas educativos </a:t>
            </a:r>
            <a:r>
              <a:rPr lang="es-MX" sz="2400" dirty="0" smtClean="0"/>
              <a:t>a través de la concreción de indicadores específicos, convenidos institucionalmente y armonizados a los requerimientos de políticas nacionales e internacionales</a:t>
            </a:r>
          </a:p>
          <a:p>
            <a:endParaRPr lang="es-MX" dirty="0"/>
          </a:p>
        </p:txBody>
      </p:sp>
    </p:spTree>
    <p:extLst>
      <p:ext uri="{BB962C8B-B14F-4D97-AF65-F5344CB8AC3E}">
        <p14:creationId xmlns:p14="http://schemas.microsoft.com/office/powerpoint/2010/main" val="1315040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331595" y="1268730"/>
            <a:ext cx="7200900" cy="369332"/>
          </a:xfrm>
          <a:prstGeom prst="rect">
            <a:avLst/>
          </a:prstGeom>
          <a:noFill/>
        </p:spPr>
        <p:txBody>
          <a:bodyPr wrap="square" rtlCol="0">
            <a:spAutoFit/>
          </a:bodyPr>
          <a:lstStyle/>
          <a:p>
            <a:endParaRPr lang="es-MX" dirty="0"/>
          </a:p>
        </p:txBody>
      </p:sp>
      <p:sp>
        <p:nvSpPr>
          <p:cNvPr id="4" name="Rectangle 1"/>
          <p:cNvSpPr>
            <a:spLocks noChangeArrowheads="1"/>
          </p:cNvSpPr>
          <p:nvPr/>
        </p:nvSpPr>
        <p:spPr bwMode="auto">
          <a:xfrm>
            <a:off x="457200" y="23161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alt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4 CuadroTexto"/>
          <p:cNvSpPr txBox="1"/>
          <p:nvPr/>
        </p:nvSpPr>
        <p:spPr>
          <a:xfrm>
            <a:off x="290426" y="582849"/>
            <a:ext cx="8743396" cy="1846659"/>
          </a:xfrm>
          <a:prstGeom prst="rect">
            <a:avLst/>
          </a:prstGeom>
          <a:noFill/>
        </p:spPr>
        <p:txBody>
          <a:bodyPr wrap="square" rtlCol="0">
            <a:spAutoFit/>
          </a:bodyPr>
          <a:lstStyle/>
          <a:p>
            <a:pPr algn="just"/>
            <a:r>
              <a:rPr lang="es-ES_tradnl" sz="2400" dirty="0" smtClean="0"/>
              <a:t>Incluye las </a:t>
            </a:r>
            <a:r>
              <a:rPr lang="es-ES_tradnl" sz="2400" dirty="0"/>
              <a:t>fases de ingreso, permanencia y </a:t>
            </a:r>
            <a:r>
              <a:rPr lang="es-ES_tradnl" sz="2400" dirty="0" smtClean="0"/>
              <a:t>retiro ligado al relevo generacional. </a:t>
            </a:r>
            <a:r>
              <a:rPr lang="es-ES_tradnl" sz="2400" dirty="0"/>
              <a:t>A cada fase le corresponden momentos diferenciados </a:t>
            </a:r>
            <a:r>
              <a:rPr lang="es-ES_tradnl" sz="2400" dirty="0" smtClean="0"/>
              <a:t>relacionado con </a:t>
            </a:r>
            <a:r>
              <a:rPr lang="es-ES_tradnl" sz="2400" dirty="0"/>
              <a:t>la producción en las funciones del perfil académico integral.</a:t>
            </a:r>
            <a:endParaRPr lang="es-MX" sz="2400" dirty="0"/>
          </a:p>
          <a:p>
            <a:endParaRPr lang="es-MX" dirty="0"/>
          </a:p>
        </p:txBody>
      </p:sp>
      <p:sp>
        <p:nvSpPr>
          <p:cNvPr id="6" name="5 Flecha derecha"/>
          <p:cNvSpPr/>
          <p:nvPr/>
        </p:nvSpPr>
        <p:spPr>
          <a:xfrm>
            <a:off x="380619" y="6134793"/>
            <a:ext cx="8641079" cy="490970"/>
          </a:xfrm>
          <a:prstGeom prst="rightArrow">
            <a:avLst>
              <a:gd name="adj1" fmla="val 50000"/>
              <a:gd name="adj2" fmla="val 46152"/>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Trayectorias académicas diferenciadas </a:t>
            </a:r>
            <a:endParaRPr lang="es-MX" dirty="0"/>
          </a:p>
        </p:txBody>
      </p:sp>
      <p:graphicFrame>
        <p:nvGraphicFramePr>
          <p:cNvPr id="7" name="6 Tabla"/>
          <p:cNvGraphicFramePr>
            <a:graphicFrameLocks noGrp="1"/>
          </p:cNvGraphicFramePr>
          <p:nvPr>
            <p:extLst>
              <p:ext uri="{D42A27DB-BD31-4B8C-83A1-F6EECF244321}">
                <p14:modId xmlns:p14="http://schemas.microsoft.com/office/powerpoint/2010/main" val="960509996"/>
              </p:ext>
            </p:extLst>
          </p:nvPr>
        </p:nvGraphicFramePr>
        <p:xfrm>
          <a:off x="349480" y="2248231"/>
          <a:ext cx="8641081" cy="3783232"/>
        </p:xfrm>
        <a:graphic>
          <a:graphicData uri="http://schemas.openxmlformats.org/drawingml/2006/table">
            <a:tbl>
              <a:tblPr firstRow="1" firstCol="1" bandRow="1">
                <a:tableStyleId>{5C22544A-7EE6-4342-B048-85BDC9FD1C3A}</a:tableStyleId>
              </a:tblPr>
              <a:tblGrid>
                <a:gridCol w="792548"/>
                <a:gridCol w="647632"/>
                <a:gridCol w="767414"/>
                <a:gridCol w="707523"/>
                <a:gridCol w="707523"/>
                <a:gridCol w="707523"/>
                <a:gridCol w="791927"/>
                <a:gridCol w="615669"/>
                <a:gridCol w="791927"/>
                <a:gridCol w="791309"/>
                <a:gridCol w="528159"/>
                <a:gridCol w="791927"/>
              </a:tblGrid>
              <a:tr h="324000">
                <a:tc gridSpan="12">
                  <a:txBody>
                    <a:bodyPr/>
                    <a:lstStyle/>
                    <a:p>
                      <a:pPr algn="ctr">
                        <a:lnSpc>
                          <a:spcPct val="107000"/>
                        </a:lnSpc>
                        <a:spcAft>
                          <a:spcPts val="800"/>
                        </a:spcAft>
                      </a:pPr>
                      <a:r>
                        <a:rPr lang="es-MX" sz="1600" dirty="0" smtClean="0">
                          <a:effectLst/>
                          <a:latin typeface="Calibri"/>
                          <a:ea typeface="Calibri"/>
                          <a:cs typeface="Times New Roman"/>
                        </a:rPr>
                        <a:t>Planeación</a:t>
                      </a:r>
                      <a:r>
                        <a:rPr lang="es-MX" sz="1600" baseline="0" dirty="0" smtClean="0">
                          <a:effectLst/>
                          <a:latin typeface="Calibri"/>
                          <a:ea typeface="Calibri"/>
                          <a:cs typeface="Times New Roman"/>
                        </a:rPr>
                        <a:t> institucional (PTE)                                                Planeación de la entidad académica (PlaDEA)</a:t>
                      </a:r>
                      <a:endParaRPr lang="es-MX" sz="1600" dirty="0">
                        <a:effectLst/>
                        <a:latin typeface="Calibri"/>
                        <a:ea typeface="Calibri"/>
                        <a:cs typeface="Times New Roman"/>
                      </a:endParaRPr>
                    </a:p>
                  </a:txBody>
                  <a:tcPr marL="64616" marR="64616" marT="0" marB="0">
                    <a:solidFill>
                      <a:schemeClr val="accent2">
                        <a:lumMod val="5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70390">
                <a:tc gridSpan="12">
                  <a:txBody>
                    <a:bodyPr/>
                    <a:lstStyle/>
                    <a:p>
                      <a:pPr marL="0" marR="0" indent="0" algn="ctr" defTabSz="914400" rtl="0" eaLnBrk="1" fontAlgn="auto" latinLnBrk="0" hangingPunct="1">
                        <a:lnSpc>
                          <a:spcPct val="107000"/>
                        </a:lnSpc>
                        <a:spcBef>
                          <a:spcPts val="0"/>
                        </a:spcBef>
                        <a:spcAft>
                          <a:spcPts val="800"/>
                        </a:spcAft>
                        <a:buClrTx/>
                        <a:buSzTx/>
                        <a:buFontTx/>
                        <a:buNone/>
                        <a:tabLst/>
                        <a:defRPr/>
                      </a:pPr>
                      <a:r>
                        <a:rPr lang="es-MX" sz="1600" dirty="0" smtClean="0">
                          <a:effectLst/>
                        </a:rPr>
                        <a:t>Fases de la carrera académica </a:t>
                      </a:r>
                      <a:endParaRPr lang="es-MX" sz="1000" dirty="0">
                        <a:effectLst/>
                        <a:latin typeface="Calibri"/>
                        <a:ea typeface="Calibri"/>
                        <a:cs typeface="Times New Roman"/>
                      </a:endParaRPr>
                    </a:p>
                  </a:txBody>
                  <a:tcPr marL="64616" marR="64616" marT="0" marB="0"/>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586379">
                <a:tc gridSpan="2">
                  <a:txBody>
                    <a:bodyPr/>
                    <a:lstStyle/>
                    <a:p>
                      <a:pPr algn="ctr">
                        <a:lnSpc>
                          <a:spcPct val="107000"/>
                        </a:lnSpc>
                        <a:spcAft>
                          <a:spcPts val="800"/>
                        </a:spcAft>
                      </a:pPr>
                      <a:r>
                        <a:rPr lang="es-MX" sz="1200" dirty="0">
                          <a:solidFill>
                            <a:schemeClr val="bg1"/>
                          </a:solidFill>
                          <a:effectLst/>
                        </a:rPr>
                        <a:t>Ingreso</a:t>
                      </a:r>
                      <a:endParaRPr lang="es-MX" sz="1200" dirty="0">
                        <a:solidFill>
                          <a:schemeClr val="bg1"/>
                        </a:solidFill>
                        <a:effectLst/>
                        <a:latin typeface="Calibri"/>
                        <a:ea typeface="Calibri"/>
                        <a:cs typeface="Times New Roman"/>
                      </a:endParaRPr>
                    </a:p>
                  </a:txBody>
                  <a:tcPr marL="64616" marR="64616" marT="0" marB="0">
                    <a:solidFill>
                      <a:schemeClr val="accent1">
                        <a:lumMod val="50000"/>
                      </a:schemeClr>
                    </a:solidFill>
                  </a:tcPr>
                </a:tc>
                <a:tc hMerge="1">
                  <a:txBody>
                    <a:bodyPr/>
                    <a:lstStyle/>
                    <a:p>
                      <a:endParaRPr lang="es-MX"/>
                    </a:p>
                  </a:txBody>
                  <a:tcPr/>
                </a:tc>
                <a:tc gridSpan="9">
                  <a:txBody>
                    <a:bodyPr/>
                    <a:lstStyle/>
                    <a:p>
                      <a:pPr algn="ctr">
                        <a:lnSpc>
                          <a:spcPct val="107000"/>
                        </a:lnSpc>
                        <a:spcAft>
                          <a:spcPts val="800"/>
                        </a:spcAft>
                      </a:pPr>
                      <a:r>
                        <a:rPr lang="es-MX" sz="1200" dirty="0">
                          <a:solidFill>
                            <a:schemeClr val="bg1"/>
                          </a:solidFill>
                          <a:effectLst/>
                        </a:rPr>
                        <a:t>Permanencia</a:t>
                      </a:r>
                      <a:endParaRPr lang="es-MX" sz="1200" dirty="0">
                        <a:solidFill>
                          <a:schemeClr val="bg1"/>
                        </a:solidFill>
                        <a:effectLst/>
                        <a:latin typeface="Calibri"/>
                        <a:ea typeface="Calibri"/>
                        <a:cs typeface="Times New Roman"/>
                      </a:endParaRPr>
                    </a:p>
                  </a:txBody>
                  <a:tcPr marL="64616" marR="64616" marT="0" marB="0">
                    <a:solidFill>
                      <a:schemeClr val="accent1">
                        <a:lumMod val="5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algn="ctr">
                        <a:lnSpc>
                          <a:spcPct val="107000"/>
                        </a:lnSpc>
                        <a:spcAft>
                          <a:spcPts val="800"/>
                        </a:spcAft>
                      </a:pPr>
                      <a:r>
                        <a:rPr lang="es-MX" sz="900" dirty="0">
                          <a:solidFill>
                            <a:schemeClr val="bg1"/>
                          </a:solidFill>
                          <a:effectLst/>
                        </a:rPr>
                        <a:t>Retiro/ Relevo generacional</a:t>
                      </a:r>
                      <a:endParaRPr lang="es-MX" sz="900" dirty="0">
                        <a:solidFill>
                          <a:schemeClr val="bg1"/>
                        </a:solidFill>
                        <a:effectLst/>
                        <a:latin typeface="Calibri"/>
                        <a:ea typeface="Calibri"/>
                        <a:cs typeface="Times New Roman"/>
                      </a:endParaRPr>
                    </a:p>
                  </a:txBody>
                  <a:tcPr marL="64616" marR="64616" marT="0" marB="0">
                    <a:solidFill>
                      <a:schemeClr val="accent1">
                        <a:lumMod val="50000"/>
                      </a:schemeClr>
                    </a:solidFill>
                  </a:tcPr>
                </a:tc>
              </a:tr>
              <a:tr h="217953">
                <a:tc rowSpan="2">
                  <a:txBody>
                    <a:bodyPr/>
                    <a:lstStyle/>
                    <a:p>
                      <a:pPr algn="ctr">
                        <a:lnSpc>
                          <a:spcPct val="107000"/>
                        </a:lnSpc>
                        <a:spcAft>
                          <a:spcPts val="800"/>
                        </a:spcAft>
                      </a:pPr>
                      <a:r>
                        <a:rPr lang="es-MX" sz="900" dirty="0">
                          <a:effectLst/>
                        </a:rPr>
                        <a:t>Por convocatoria </a:t>
                      </a:r>
                    </a:p>
                    <a:p>
                      <a:pPr algn="ctr">
                        <a:lnSpc>
                          <a:spcPct val="107000"/>
                        </a:lnSpc>
                        <a:spcAft>
                          <a:spcPts val="800"/>
                        </a:spcAft>
                      </a:pPr>
                      <a:r>
                        <a:rPr lang="es-MX" sz="800" dirty="0">
                          <a:effectLst/>
                        </a:rPr>
                        <a:t> </a:t>
                      </a:r>
                      <a:endParaRPr lang="es-MX" sz="1000" dirty="0">
                        <a:effectLst/>
                      </a:endParaRPr>
                    </a:p>
                    <a:p>
                      <a:pPr algn="ctr">
                        <a:lnSpc>
                          <a:spcPct val="107000"/>
                        </a:lnSpc>
                        <a:spcAft>
                          <a:spcPts val="800"/>
                        </a:spcAft>
                      </a:pPr>
                      <a:r>
                        <a:rPr lang="es-MX" sz="800" dirty="0">
                          <a:effectLst/>
                        </a:rPr>
                        <a:t> </a:t>
                      </a:r>
                      <a:endParaRPr lang="es-MX" sz="1000" dirty="0">
                        <a:effectLst/>
                        <a:latin typeface="Calibri"/>
                        <a:ea typeface="Calibri"/>
                        <a:cs typeface="Times New Roman"/>
                      </a:endParaRPr>
                    </a:p>
                  </a:txBody>
                  <a:tcPr marL="64616" marR="64616" marT="0" marB="0"/>
                </a:tc>
                <a:tc rowSpan="5">
                  <a:txBody>
                    <a:bodyPr/>
                    <a:lstStyle/>
                    <a:p>
                      <a:pPr algn="ctr">
                        <a:lnSpc>
                          <a:spcPct val="107000"/>
                        </a:lnSpc>
                        <a:spcAft>
                          <a:spcPts val="800"/>
                        </a:spcAft>
                      </a:pPr>
                      <a:r>
                        <a:rPr lang="es-MX" sz="800" dirty="0">
                          <a:effectLst/>
                        </a:rPr>
                        <a:t>Perfil de ingreso establecido en el PlaDEA</a:t>
                      </a:r>
                      <a:endParaRPr lang="es-MX" sz="1000" dirty="0">
                        <a:effectLst/>
                        <a:latin typeface="Calibri"/>
                        <a:ea typeface="Calibri"/>
                        <a:cs typeface="Times New Roman"/>
                      </a:endParaRPr>
                    </a:p>
                  </a:txBody>
                  <a:tcPr marL="64616" marR="64616" marT="0" marB="0"/>
                </a:tc>
                <a:tc gridSpan="4">
                  <a:txBody>
                    <a:bodyPr/>
                    <a:lstStyle/>
                    <a:p>
                      <a:pPr algn="ctr">
                        <a:lnSpc>
                          <a:spcPct val="107000"/>
                        </a:lnSpc>
                        <a:spcAft>
                          <a:spcPts val="800"/>
                        </a:spcAft>
                      </a:pPr>
                      <a:r>
                        <a:rPr lang="es-MX" sz="1200" dirty="0">
                          <a:effectLst/>
                        </a:rPr>
                        <a:t>Inmersión a la carrera académica </a:t>
                      </a:r>
                      <a:endParaRPr lang="es-MX" sz="1200" dirty="0">
                        <a:effectLst/>
                        <a:latin typeface="Calibri"/>
                        <a:ea typeface="Calibri"/>
                        <a:cs typeface="Times New Roman"/>
                      </a:endParaRPr>
                    </a:p>
                  </a:txBody>
                  <a:tcPr marL="64616" marR="64616" marT="0" marB="0"/>
                </a:tc>
                <a:tc hMerge="1">
                  <a:txBody>
                    <a:bodyPr/>
                    <a:lstStyle/>
                    <a:p>
                      <a:endParaRPr lang="es-MX"/>
                    </a:p>
                  </a:txBody>
                  <a:tcPr/>
                </a:tc>
                <a:tc hMerge="1">
                  <a:txBody>
                    <a:bodyPr/>
                    <a:lstStyle/>
                    <a:p>
                      <a:endParaRPr lang="es-MX"/>
                    </a:p>
                  </a:txBody>
                  <a:tcPr/>
                </a:tc>
                <a:tc hMerge="1">
                  <a:txBody>
                    <a:bodyPr/>
                    <a:lstStyle/>
                    <a:p>
                      <a:endParaRPr lang="es-MX"/>
                    </a:p>
                  </a:txBody>
                  <a:tcPr/>
                </a:tc>
                <a:tc gridSpan="5">
                  <a:txBody>
                    <a:bodyPr/>
                    <a:lstStyle/>
                    <a:p>
                      <a:pPr algn="ctr">
                        <a:lnSpc>
                          <a:spcPct val="107000"/>
                        </a:lnSpc>
                        <a:spcAft>
                          <a:spcPts val="800"/>
                        </a:spcAft>
                      </a:pPr>
                      <a:r>
                        <a:rPr lang="es-MX" sz="1200" dirty="0">
                          <a:effectLst/>
                        </a:rPr>
                        <a:t>Desempeño del perfil académico integral </a:t>
                      </a:r>
                      <a:endParaRPr lang="es-MX" sz="1200" dirty="0">
                        <a:effectLst/>
                        <a:latin typeface="Calibri"/>
                        <a:ea typeface="Calibri"/>
                        <a:cs typeface="Times New Roman"/>
                      </a:endParaRPr>
                    </a:p>
                  </a:txBody>
                  <a:tcPr marL="64616" marR="64616" marT="0" marB="0"/>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rowSpan="4">
                  <a:txBody>
                    <a:bodyPr/>
                    <a:lstStyle/>
                    <a:p>
                      <a:pPr algn="ctr">
                        <a:lnSpc>
                          <a:spcPct val="107000"/>
                        </a:lnSpc>
                        <a:spcAft>
                          <a:spcPts val="800"/>
                        </a:spcAft>
                      </a:pPr>
                      <a:r>
                        <a:rPr lang="es-MX" sz="1200" dirty="0">
                          <a:effectLst/>
                        </a:rPr>
                        <a:t>Proyecto a construir</a:t>
                      </a:r>
                      <a:endParaRPr lang="es-MX" sz="1200" dirty="0">
                        <a:effectLst/>
                        <a:latin typeface="Calibri"/>
                        <a:ea typeface="Calibri"/>
                        <a:cs typeface="Times New Roman"/>
                      </a:endParaRPr>
                    </a:p>
                  </a:txBody>
                  <a:tcPr marL="64616" marR="64616" marT="0" marB="0"/>
                </a:tc>
              </a:tr>
              <a:tr h="579753">
                <a:tc vMerge="1">
                  <a:txBody>
                    <a:bodyPr/>
                    <a:lstStyle/>
                    <a:p>
                      <a:endParaRPr lang="es-MX"/>
                    </a:p>
                  </a:txBody>
                  <a:tcPr/>
                </a:tc>
                <a:tc vMerge="1">
                  <a:txBody>
                    <a:bodyPr/>
                    <a:lstStyle/>
                    <a:p>
                      <a:endParaRPr lang="es-MX"/>
                    </a:p>
                  </a:txBody>
                  <a:tcPr/>
                </a:tc>
                <a:tc rowSpan="3">
                  <a:txBody>
                    <a:bodyPr/>
                    <a:lstStyle/>
                    <a:p>
                      <a:pPr>
                        <a:lnSpc>
                          <a:spcPct val="107000"/>
                        </a:lnSpc>
                        <a:spcAft>
                          <a:spcPts val="800"/>
                        </a:spcAft>
                      </a:pPr>
                      <a:r>
                        <a:rPr lang="es-MX" sz="800" dirty="0">
                          <a:effectLst/>
                        </a:rPr>
                        <a:t>Registro de la planeación de las funciones académicas diversificadas a desempeñar </a:t>
                      </a:r>
                      <a:endParaRPr lang="es-MX" sz="1000" dirty="0">
                        <a:effectLst/>
                        <a:latin typeface="Calibri"/>
                        <a:ea typeface="Calibri"/>
                        <a:cs typeface="Times New Roman"/>
                      </a:endParaRPr>
                    </a:p>
                  </a:txBody>
                  <a:tcPr marL="64616" marR="64616" marT="0" marB="0"/>
                </a:tc>
                <a:tc rowSpan="3">
                  <a:txBody>
                    <a:bodyPr/>
                    <a:lstStyle/>
                    <a:p>
                      <a:pPr>
                        <a:lnSpc>
                          <a:spcPct val="107000"/>
                        </a:lnSpc>
                        <a:spcAft>
                          <a:spcPts val="800"/>
                        </a:spcAft>
                      </a:pPr>
                      <a:r>
                        <a:rPr lang="es-MX" sz="800" dirty="0">
                          <a:effectLst/>
                        </a:rPr>
                        <a:t>Participación en las convocatorias del PRODEP incluye incorporación a cuerpos académicos</a:t>
                      </a:r>
                      <a:endParaRPr lang="es-MX" sz="1000" dirty="0">
                        <a:effectLst/>
                        <a:latin typeface="Calibri"/>
                        <a:ea typeface="Calibri"/>
                        <a:cs typeface="Times New Roman"/>
                      </a:endParaRPr>
                    </a:p>
                  </a:txBody>
                  <a:tcPr marL="64616" marR="64616" marT="0" marB="0"/>
                </a:tc>
                <a:tc rowSpan="3">
                  <a:txBody>
                    <a:bodyPr/>
                    <a:lstStyle/>
                    <a:p>
                      <a:pPr>
                        <a:lnSpc>
                          <a:spcPct val="107000"/>
                        </a:lnSpc>
                        <a:spcAft>
                          <a:spcPts val="800"/>
                        </a:spcAft>
                      </a:pPr>
                      <a:r>
                        <a:rPr lang="es-MX" sz="800" dirty="0">
                          <a:effectLst/>
                        </a:rPr>
                        <a:t>Participación para pertenecer al SNI o al SNCA</a:t>
                      </a:r>
                      <a:endParaRPr lang="es-MX" sz="1000" dirty="0">
                        <a:effectLst/>
                        <a:latin typeface="Calibri"/>
                        <a:ea typeface="Calibri"/>
                        <a:cs typeface="Times New Roman"/>
                      </a:endParaRPr>
                    </a:p>
                  </a:txBody>
                  <a:tcPr marL="64616" marR="64616" marT="0" marB="0"/>
                </a:tc>
                <a:tc rowSpan="3">
                  <a:txBody>
                    <a:bodyPr/>
                    <a:lstStyle/>
                    <a:p>
                      <a:pPr>
                        <a:lnSpc>
                          <a:spcPct val="107000"/>
                        </a:lnSpc>
                        <a:spcAft>
                          <a:spcPts val="800"/>
                        </a:spcAft>
                      </a:pPr>
                      <a:r>
                        <a:rPr lang="es-MX" sz="800" dirty="0">
                          <a:effectLst/>
                        </a:rPr>
                        <a:t>Participación en el PEDPA</a:t>
                      </a:r>
                      <a:endParaRPr lang="es-MX" sz="1000" dirty="0">
                        <a:effectLst/>
                        <a:latin typeface="Calibri"/>
                        <a:ea typeface="Calibri"/>
                        <a:cs typeface="Times New Roman"/>
                      </a:endParaRPr>
                    </a:p>
                  </a:txBody>
                  <a:tcPr marL="64616" marR="64616" marT="0" marB="0"/>
                </a:tc>
                <a:tc rowSpan="3">
                  <a:txBody>
                    <a:bodyPr/>
                    <a:lstStyle/>
                    <a:p>
                      <a:pPr>
                        <a:lnSpc>
                          <a:spcPct val="107000"/>
                        </a:lnSpc>
                        <a:spcAft>
                          <a:spcPts val="800"/>
                        </a:spcAft>
                      </a:pPr>
                      <a:r>
                        <a:rPr lang="es-MX" sz="800" dirty="0">
                          <a:effectLst/>
                        </a:rPr>
                        <a:t> </a:t>
                      </a:r>
                      <a:endParaRPr lang="es-MX" sz="1000" dirty="0">
                        <a:effectLst/>
                      </a:endParaRPr>
                    </a:p>
                    <a:p>
                      <a:pPr>
                        <a:lnSpc>
                          <a:spcPct val="107000"/>
                        </a:lnSpc>
                        <a:spcAft>
                          <a:spcPts val="800"/>
                        </a:spcAft>
                      </a:pPr>
                      <a:r>
                        <a:rPr lang="es-MX" sz="1200" dirty="0">
                          <a:effectLst/>
                        </a:rPr>
                        <a:t>Formación académica</a:t>
                      </a:r>
                      <a:endParaRPr lang="es-MX" sz="1200" dirty="0">
                        <a:effectLst/>
                        <a:latin typeface="Calibri"/>
                        <a:ea typeface="Calibri"/>
                        <a:cs typeface="Times New Roman"/>
                      </a:endParaRPr>
                    </a:p>
                  </a:txBody>
                  <a:tcPr marL="64616" marR="64616" marT="0" marB="0"/>
                </a:tc>
                <a:tc gridSpan="4">
                  <a:txBody>
                    <a:bodyPr/>
                    <a:lstStyle/>
                    <a:p>
                      <a:pPr algn="ctr">
                        <a:lnSpc>
                          <a:spcPct val="107000"/>
                        </a:lnSpc>
                        <a:spcAft>
                          <a:spcPts val="800"/>
                        </a:spcAft>
                      </a:pPr>
                      <a:r>
                        <a:rPr lang="es-MX" sz="1400" dirty="0">
                          <a:effectLst/>
                        </a:rPr>
                        <a:t>Funciones académicas</a:t>
                      </a:r>
                      <a:endParaRPr lang="es-MX" sz="1400" dirty="0">
                        <a:effectLst/>
                        <a:latin typeface="Calibri"/>
                        <a:ea typeface="Calibri"/>
                        <a:cs typeface="Times New Roman"/>
                      </a:endParaRPr>
                    </a:p>
                  </a:txBody>
                  <a:tcPr marL="64616" marR="64616" marT="0" marB="0"/>
                </a:tc>
                <a:tc hMerge="1">
                  <a:txBody>
                    <a:bodyPr/>
                    <a:lstStyle/>
                    <a:p>
                      <a:endParaRPr lang="es-MX"/>
                    </a:p>
                  </a:txBody>
                  <a:tcPr/>
                </a:tc>
                <a:tc hMerge="1">
                  <a:txBody>
                    <a:bodyPr/>
                    <a:lstStyle/>
                    <a:p>
                      <a:endParaRPr lang="es-MX"/>
                    </a:p>
                  </a:txBody>
                  <a:tcPr/>
                </a:tc>
                <a:tc hMerge="1">
                  <a:txBody>
                    <a:bodyPr/>
                    <a:lstStyle/>
                    <a:p>
                      <a:endParaRPr lang="es-MX"/>
                    </a:p>
                  </a:txBody>
                  <a:tcPr/>
                </a:tc>
                <a:tc vMerge="1">
                  <a:txBody>
                    <a:bodyPr/>
                    <a:lstStyle/>
                    <a:p>
                      <a:endParaRPr lang="es-MX"/>
                    </a:p>
                  </a:txBody>
                  <a:tcPr/>
                </a:tc>
              </a:tr>
              <a:tr h="906427">
                <a:tc rowSpan="3">
                  <a:txBody>
                    <a:bodyPr/>
                    <a:lstStyle/>
                    <a:p>
                      <a:pPr algn="ctr">
                        <a:lnSpc>
                          <a:spcPct val="107000"/>
                        </a:lnSpc>
                        <a:spcAft>
                          <a:spcPts val="800"/>
                        </a:spcAft>
                      </a:pPr>
                      <a:r>
                        <a:rPr lang="es-MX" sz="900" dirty="0">
                          <a:effectLst/>
                        </a:rPr>
                        <a:t>Por convenio con </a:t>
                      </a:r>
                      <a:r>
                        <a:rPr lang="es-MX" sz="900" dirty="0" err="1">
                          <a:effectLst/>
                        </a:rPr>
                        <a:t>CONACyT</a:t>
                      </a:r>
                      <a:r>
                        <a:rPr lang="es-MX" sz="900" dirty="0">
                          <a:effectLst/>
                        </a:rPr>
                        <a:t> (retención o repatriación</a:t>
                      </a:r>
                      <a:r>
                        <a:rPr lang="es-MX" sz="800" dirty="0">
                          <a:effectLst/>
                        </a:rPr>
                        <a:t>)</a:t>
                      </a:r>
                      <a:endParaRPr lang="es-MX" sz="1000" dirty="0">
                        <a:effectLst/>
                        <a:latin typeface="Calibri"/>
                        <a:ea typeface="Calibri"/>
                        <a:cs typeface="Times New Roman"/>
                      </a:endParaRPr>
                    </a:p>
                  </a:txBody>
                  <a:tcPr marL="64616" marR="64616" marT="0" marB="0"/>
                </a:tc>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pPr>
                        <a:lnSpc>
                          <a:spcPct val="107000"/>
                        </a:lnSpc>
                        <a:spcAft>
                          <a:spcPts val="800"/>
                        </a:spcAft>
                      </a:pPr>
                      <a:r>
                        <a:rPr lang="es-MX" sz="900" dirty="0">
                          <a:effectLst/>
                        </a:rPr>
                        <a:t>Docencia</a:t>
                      </a:r>
                      <a:endParaRPr lang="es-MX" sz="900" dirty="0">
                        <a:effectLst/>
                        <a:latin typeface="Calibri"/>
                        <a:ea typeface="Calibri"/>
                        <a:cs typeface="Times New Roman"/>
                      </a:endParaRPr>
                    </a:p>
                  </a:txBody>
                  <a:tcPr marL="64616" marR="64616" marT="0" marB="0"/>
                </a:tc>
                <a:tc>
                  <a:txBody>
                    <a:bodyPr/>
                    <a:lstStyle/>
                    <a:p>
                      <a:pPr>
                        <a:lnSpc>
                          <a:spcPct val="107000"/>
                        </a:lnSpc>
                        <a:spcAft>
                          <a:spcPts val="800"/>
                        </a:spcAft>
                      </a:pPr>
                      <a:r>
                        <a:rPr lang="es-MX" sz="900" dirty="0">
                          <a:effectLst/>
                        </a:rPr>
                        <a:t>Generación y aplicación del conocimiento</a:t>
                      </a:r>
                      <a:endParaRPr lang="es-MX" sz="900" dirty="0">
                        <a:effectLst/>
                        <a:latin typeface="Calibri"/>
                        <a:ea typeface="Calibri"/>
                        <a:cs typeface="Times New Roman"/>
                      </a:endParaRPr>
                    </a:p>
                  </a:txBody>
                  <a:tcPr marL="64616" marR="64616" marT="0" marB="0"/>
                </a:tc>
                <a:tc>
                  <a:txBody>
                    <a:bodyPr/>
                    <a:lstStyle/>
                    <a:p>
                      <a:pPr algn="ctr">
                        <a:lnSpc>
                          <a:spcPct val="107000"/>
                        </a:lnSpc>
                        <a:spcAft>
                          <a:spcPts val="800"/>
                        </a:spcAft>
                      </a:pPr>
                      <a:r>
                        <a:rPr lang="es-MX" sz="900" dirty="0">
                          <a:effectLst/>
                        </a:rPr>
                        <a:t>Gestión </a:t>
                      </a:r>
                      <a:r>
                        <a:rPr lang="es-MX" sz="900" dirty="0" smtClean="0">
                          <a:effectLst/>
                        </a:rPr>
                        <a:t>académica y participación en cuerpos colegiados</a:t>
                      </a:r>
                      <a:endParaRPr lang="es-MX" sz="900" dirty="0">
                        <a:effectLst/>
                        <a:latin typeface="Calibri"/>
                        <a:ea typeface="Calibri"/>
                        <a:cs typeface="Times New Roman"/>
                      </a:endParaRPr>
                    </a:p>
                  </a:txBody>
                  <a:tcPr marL="64616" marR="64616" marT="0" marB="0"/>
                </a:tc>
                <a:tc>
                  <a:txBody>
                    <a:bodyPr/>
                    <a:lstStyle/>
                    <a:p>
                      <a:pPr algn="ctr">
                        <a:lnSpc>
                          <a:spcPct val="107000"/>
                        </a:lnSpc>
                        <a:spcAft>
                          <a:spcPts val="800"/>
                        </a:spcAft>
                      </a:pPr>
                      <a:r>
                        <a:rPr lang="es-MX" sz="900" dirty="0">
                          <a:effectLst/>
                        </a:rPr>
                        <a:t>Tutoría</a:t>
                      </a:r>
                      <a:endParaRPr lang="es-MX" sz="900" dirty="0">
                        <a:effectLst/>
                        <a:latin typeface="Calibri"/>
                        <a:ea typeface="Calibri"/>
                        <a:cs typeface="Times New Roman"/>
                      </a:endParaRPr>
                    </a:p>
                  </a:txBody>
                  <a:tcPr marL="64616" marR="64616" marT="0" marB="0"/>
                </a:tc>
                <a:tc vMerge="1">
                  <a:txBody>
                    <a:bodyPr/>
                    <a:lstStyle/>
                    <a:p>
                      <a:endParaRPr lang="es-MX"/>
                    </a:p>
                  </a:txBody>
                  <a:tcPr/>
                </a:tc>
              </a:tr>
              <a:tr h="261544">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c gridSpan="4">
                  <a:txBody>
                    <a:bodyPr/>
                    <a:lstStyle/>
                    <a:p>
                      <a:pPr algn="ctr">
                        <a:lnSpc>
                          <a:spcPct val="107000"/>
                        </a:lnSpc>
                        <a:spcAft>
                          <a:spcPts val="800"/>
                        </a:spcAft>
                      </a:pPr>
                      <a:r>
                        <a:rPr lang="es-MX" sz="800" dirty="0">
                          <a:effectLst/>
                        </a:rPr>
                        <a:t>Vinculación</a:t>
                      </a:r>
                      <a:endParaRPr lang="es-MX" sz="1000" dirty="0">
                        <a:effectLst/>
                        <a:latin typeface="Calibri"/>
                        <a:ea typeface="Calibri"/>
                        <a:cs typeface="Times New Roman"/>
                      </a:endParaRPr>
                    </a:p>
                  </a:txBody>
                  <a:tcPr marL="64616" marR="64616" marT="0" marB="0"/>
                </a:tc>
                <a:tc hMerge="1">
                  <a:txBody>
                    <a:bodyPr/>
                    <a:lstStyle/>
                    <a:p>
                      <a:endParaRPr lang="es-MX"/>
                    </a:p>
                  </a:txBody>
                  <a:tcPr/>
                </a:tc>
                <a:tc hMerge="1">
                  <a:txBody>
                    <a:bodyPr/>
                    <a:lstStyle/>
                    <a:p>
                      <a:endParaRPr lang="es-MX"/>
                    </a:p>
                  </a:txBody>
                  <a:tcPr/>
                </a:tc>
                <a:tc hMerge="1">
                  <a:txBody>
                    <a:bodyPr/>
                    <a:lstStyle/>
                    <a:p>
                      <a:endParaRPr lang="es-MX"/>
                    </a:p>
                  </a:txBody>
                  <a:tcPr/>
                </a:tc>
                <a:tc vMerge="1">
                  <a:txBody>
                    <a:bodyPr/>
                    <a:lstStyle/>
                    <a:p>
                      <a:endParaRPr lang="es-MX"/>
                    </a:p>
                  </a:txBody>
                  <a:tcPr/>
                </a:tc>
              </a:tr>
              <a:tr h="636786">
                <a:tc vMerge="1">
                  <a:txBody>
                    <a:bodyPr/>
                    <a:lstStyle/>
                    <a:p>
                      <a:endParaRPr lang="es-MX"/>
                    </a:p>
                  </a:txBody>
                  <a:tcPr/>
                </a:tc>
                <a:tc vMerge="1">
                  <a:txBody>
                    <a:bodyPr/>
                    <a:lstStyle/>
                    <a:p>
                      <a:endParaRPr lang="es-MX"/>
                    </a:p>
                  </a:txBody>
                  <a:tcPr/>
                </a:tc>
                <a:tc>
                  <a:txBody>
                    <a:bodyPr/>
                    <a:lstStyle/>
                    <a:p>
                      <a:pPr algn="ctr">
                        <a:lnSpc>
                          <a:spcPct val="107000"/>
                        </a:lnSpc>
                        <a:spcAft>
                          <a:spcPts val="800"/>
                        </a:spcAft>
                      </a:pPr>
                      <a:r>
                        <a:rPr lang="es-MX" sz="1050" dirty="0" err="1">
                          <a:effectLst/>
                        </a:rPr>
                        <a:t>Basificación</a:t>
                      </a:r>
                      <a:r>
                        <a:rPr lang="es-MX" sz="1200" dirty="0">
                          <a:effectLst/>
                        </a:rPr>
                        <a:t> (Año 1)</a:t>
                      </a:r>
                      <a:endParaRPr lang="es-MX" sz="1200" dirty="0">
                        <a:effectLst/>
                        <a:latin typeface="Calibri"/>
                        <a:ea typeface="Calibri"/>
                        <a:cs typeface="Times New Roman"/>
                      </a:endParaRPr>
                    </a:p>
                  </a:txBody>
                  <a:tcPr marL="64616" marR="64616" marT="0" marB="0"/>
                </a:tc>
                <a:tc>
                  <a:txBody>
                    <a:bodyPr/>
                    <a:lstStyle/>
                    <a:p>
                      <a:pPr algn="ctr">
                        <a:lnSpc>
                          <a:spcPct val="107000"/>
                        </a:lnSpc>
                        <a:spcAft>
                          <a:spcPts val="800"/>
                        </a:spcAft>
                      </a:pPr>
                      <a:r>
                        <a:rPr lang="es-MX" sz="1200" dirty="0">
                          <a:effectLst/>
                        </a:rPr>
                        <a:t>Año 2</a:t>
                      </a:r>
                      <a:endParaRPr lang="es-MX" sz="1200" dirty="0">
                        <a:effectLst/>
                        <a:latin typeface="Calibri"/>
                        <a:ea typeface="Calibri"/>
                        <a:cs typeface="Times New Roman"/>
                      </a:endParaRPr>
                    </a:p>
                  </a:txBody>
                  <a:tcPr marL="64616" marR="64616" marT="0" marB="0"/>
                </a:tc>
                <a:tc gridSpan="2">
                  <a:txBody>
                    <a:bodyPr/>
                    <a:lstStyle/>
                    <a:p>
                      <a:pPr algn="ctr">
                        <a:lnSpc>
                          <a:spcPct val="107000"/>
                        </a:lnSpc>
                        <a:spcAft>
                          <a:spcPts val="800"/>
                        </a:spcAft>
                      </a:pPr>
                      <a:r>
                        <a:rPr lang="es-MX" sz="1200" dirty="0">
                          <a:effectLst/>
                        </a:rPr>
                        <a:t>Año 3</a:t>
                      </a:r>
                    </a:p>
                    <a:p>
                      <a:pPr>
                        <a:lnSpc>
                          <a:spcPct val="107000"/>
                        </a:lnSpc>
                        <a:spcAft>
                          <a:spcPts val="800"/>
                        </a:spcAft>
                      </a:pPr>
                      <a:r>
                        <a:rPr lang="es-MX" sz="1200" dirty="0">
                          <a:effectLst/>
                        </a:rPr>
                        <a:t> </a:t>
                      </a:r>
                      <a:endParaRPr lang="es-MX" sz="1200" dirty="0">
                        <a:effectLst/>
                        <a:latin typeface="Calibri"/>
                        <a:ea typeface="Calibri"/>
                        <a:cs typeface="Times New Roman"/>
                      </a:endParaRPr>
                    </a:p>
                  </a:txBody>
                  <a:tcPr marL="64616" marR="64616" marT="0" marB="0"/>
                </a:tc>
                <a:tc hMerge="1">
                  <a:txBody>
                    <a:bodyPr/>
                    <a:lstStyle/>
                    <a:p>
                      <a:endParaRPr lang="es-MX"/>
                    </a:p>
                  </a:txBody>
                  <a:tcPr/>
                </a:tc>
                <a:tc gridSpan="5">
                  <a:txBody>
                    <a:bodyPr/>
                    <a:lstStyle/>
                    <a:p>
                      <a:pPr algn="ctr">
                        <a:lnSpc>
                          <a:spcPct val="107000"/>
                        </a:lnSpc>
                        <a:spcAft>
                          <a:spcPts val="800"/>
                        </a:spcAft>
                      </a:pPr>
                      <a:r>
                        <a:rPr lang="es-MX" sz="1200" dirty="0">
                          <a:effectLst/>
                        </a:rPr>
                        <a:t>Años subsecuentes</a:t>
                      </a:r>
                      <a:endParaRPr lang="es-MX" sz="1200" dirty="0">
                        <a:effectLst/>
                        <a:latin typeface="Calibri"/>
                        <a:ea typeface="Calibri"/>
                        <a:cs typeface="Times New Roman"/>
                      </a:endParaRPr>
                    </a:p>
                  </a:txBody>
                  <a:tcPr marL="64616" marR="64616" marT="0" marB="0"/>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algn="ctr">
                        <a:lnSpc>
                          <a:spcPct val="107000"/>
                        </a:lnSpc>
                        <a:spcAft>
                          <a:spcPts val="800"/>
                        </a:spcAft>
                      </a:pPr>
                      <a:r>
                        <a:rPr lang="es-MX" sz="1200" dirty="0">
                          <a:effectLst/>
                        </a:rPr>
                        <a:t>Dos años previos al retiro</a:t>
                      </a:r>
                      <a:endParaRPr lang="es-MX" sz="1200" dirty="0">
                        <a:effectLst/>
                        <a:latin typeface="Calibri"/>
                        <a:ea typeface="Calibri"/>
                        <a:cs typeface="Times New Roman"/>
                      </a:endParaRPr>
                    </a:p>
                  </a:txBody>
                  <a:tcPr marL="64616" marR="64616" marT="0" marB="0"/>
                </a:tc>
              </a:tr>
            </a:tbl>
          </a:graphicData>
        </a:graphic>
      </p:graphicFrame>
      <p:sp>
        <p:nvSpPr>
          <p:cNvPr id="8" name="7 Flecha derecha"/>
          <p:cNvSpPr/>
          <p:nvPr/>
        </p:nvSpPr>
        <p:spPr>
          <a:xfrm>
            <a:off x="4211955" y="2286345"/>
            <a:ext cx="489204" cy="242316"/>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Rectángulo"/>
          <p:cNvSpPr/>
          <p:nvPr/>
        </p:nvSpPr>
        <p:spPr>
          <a:xfrm>
            <a:off x="1820799" y="4869179"/>
            <a:ext cx="2880360" cy="360045"/>
          </a:xfrm>
          <a:prstGeom prst="rect">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t>Trabajo individual y colaborativo</a:t>
            </a:r>
            <a:endParaRPr lang="es-MX" sz="1200" dirty="0"/>
          </a:p>
        </p:txBody>
      </p:sp>
      <p:sp>
        <p:nvSpPr>
          <p:cNvPr id="3" name="2 Rectángulo"/>
          <p:cNvSpPr/>
          <p:nvPr/>
        </p:nvSpPr>
        <p:spPr>
          <a:xfrm>
            <a:off x="0" y="0"/>
            <a:ext cx="9144000" cy="582849"/>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2800" b="1" dirty="0">
                <a:solidFill>
                  <a:schemeClr val="bg1"/>
                </a:solidFill>
              </a:rPr>
              <a:t>Esquema de la carrera académica</a:t>
            </a:r>
          </a:p>
          <a:p>
            <a:pPr algn="ctr"/>
            <a:endParaRPr lang="es-MX" dirty="0"/>
          </a:p>
        </p:txBody>
      </p:sp>
    </p:spTree>
    <p:extLst>
      <p:ext uri="{BB962C8B-B14F-4D97-AF65-F5344CB8AC3E}">
        <p14:creationId xmlns:p14="http://schemas.microsoft.com/office/powerpoint/2010/main" val="38968983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23924" y="1268730"/>
            <a:ext cx="3960495" cy="4431983"/>
          </a:xfrm>
          <a:prstGeom prst="rect">
            <a:avLst/>
          </a:prstGeom>
          <a:noFill/>
        </p:spPr>
        <p:txBody>
          <a:bodyPr wrap="square" rtlCol="0">
            <a:spAutoFit/>
          </a:bodyPr>
          <a:lstStyle/>
          <a:p>
            <a:pPr algn="just"/>
            <a:endParaRPr lang="es-MX" sz="2400" dirty="0" smtClean="0"/>
          </a:p>
          <a:p>
            <a:pPr algn="just"/>
            <a:r>
              <a:rPr lang="es-MX" sz="2400" dirty="0" smtClean="0"/>
              <a:t>La UV no cuenta con el registro de los productos realizados por todos sus académicos. Existen programas como el PEDPA o el </a:t>
            </a:r>
            <a:r>
              <a:rPr lang="es-MX" sz="2400" dirty="0" err="1" smtClean="0"/>
              <a:t>ProDEP</a:t>
            </a:r>
            <a:r>
              <a:rPr lang="es-MX" sz="2400" dirty="0" smtClean="0"/>
              <a:t> en los que las dependencias, entidades o los académicos registran sus actividades con fines de reconocimiento o estímulo.</a:t>
            </a:r>
          </a:p>
          <a:p>
            <a:endParaRPr lang="es-MX" dirty="0"/>
          </a:p>
        </p:txBody>
      </p:sp>
      <p:sp>
        <p:nvSpPr>
          <p:cNvPr id="5" name="4 Rectángulo"/>
          <p:cNvSpPr/>
          <p:nvPr/>
        </p:nvSpPr>
        <p:spPr>
          <a:xfrm>
            <a:off x="4572000" y="0"/>
            <a:ext cx="4572000" cy="6858000"/>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200" b="1" dirty="0" smtClean="0">
                <a:solidFill>
                  <a:schemeClr val="bg1"/>
                </a:solidFill>
              </a:rPr>
              <a:t>Propuesta</a:t>
            </a:r>
          </a:p>
          <a:p>
            <a:pPr algn="ctr"/>
            <a:endParaRPr lang="es-MX" sz="2200" b="1" dirty="0" smtClean="0">
              <a:solidFill>
                <a:schemeClr val="bg1"/>
              </a:solidFill>
            </a:endParaRPr>
          </a:p>
          <a:p>
            <a:pPr algn="ctr"/>
            <a:r>
              <a:rPr lang="es-MX" sz="2200" dirty="0" smtClean="0"/>
              <a:t>Para gestionar los diferentes procesos que integran la carrera académica, es fundamental conocer las diferentes realidades que en ese plano se viven en la Universidad Veracruzana, marcada por la complejidad institucional. Desde el supuesto que </a:t>
            </a:r>
            <a:r>
              <a:rPr lang="es-MX" sz="2200" b="1" dirty="0" smtClean="0"/>
              <a:t>contando con información oportuna y validada se podrá valorar el estado que guardan los plazos en que se podrá consolidar un Programa Institucional para el Fortalecimiento de la Carrera Académica </a:t>
            </a:r>
            <a:r>
              <a:rPr lang="es-MX" sz="2200" dirty="0" smtClean="0"/>
              <a:t>que tenga como eje de principal la proyección de un perfil académico integral</a:t>
            </a:r>
          </a:p>
          <a:p>
            <a:pPr algn="ctr"/>
            <a:endParaRPr lang="es-MX" dirty="0"/>
          </a:p>
        </p:txBody>
      </p:sp>
      <p:sp>
        <p:nvSpPr>
          <p:cNvPr id="6" name="5 CuadroTexto"/>
          <p:cNvSpPr txBox="1"/>
          <p:nvPr/>
        </p:nvSpPr>
        <p:spPr>
          <a:xfrm>
            <a:off x="7092315" y="2348865"/>
            <a:ext cx="45719" cy="369332"/>
          </a:xfrm>
          <a:prstGeom prst="rect">
            <a:avLst/>
          </a:prstGeom>
          <a:noFill/>
        </p:spPr>
        <p:txBody>
          <a:bodyPr wrap="square" rtlCol="0">
            <a:spAutoFit/>
          </a:bodyPr>
          <a:lstStyle/>
          <a:p>
            <a:endParaRPr lang="es-MX" dirty="0"/>
          </a:p>
        </p:txBody>
      </p:sp>
      <p:sp>
        <p:nvSpPr>
          <p:cNvPr id="7" name="6 CuadroTexto"/>
          <p:cNvSpPr txBox="1"/>
          <p:nvPr/>
        </p:nvSpPr>
        <p:spPr>
          <a:xfrm>
            <a:off x="583968" y="238645"/>
            <a:ext cx="3240405" cy="461665"/>
          </a:xfrm>
          <a:prstGeom prst="rect">
            <a:avLst/>
          </a:prstGeom>
          <a:noFill/>
        </p:spPr>
        <p:txBody>
          <a:bodyPr wrap="square" rtlCol="0">
            <a:spAutoFit/>
          </a:bodyPr>
          <a:lstStyle/>
          <a:p>
            <a:pPr algn="ctr"/>
            <a:r>
              <a:rPr lang="es-MX" sz="2400" dirty="0" smtClean="0"/>
              <a:t>Situación</a:t>
            </a:r>
            <a:endParaRPr lang="es-MX" sz="2400" dirty="0"/>
          </a:p>
        </p:txBody>
      </p:sp>
    </p:spTree>
    <p:extLst>
      <p:ext uri="{BB962C8B-B14F-4D97-AF65-F5344CB8AC3E}">
        <p14:creationId xmlns:p14="http://schemas.microsoft.com/office/powerpoint/2010/main" val="40852341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 y="-1"/>
            <a:ext cx="9144001" cy="3068955"/>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t>Marco normativo</a:t>
            </a:r>
          </a:p>
          <a:p>
            <a:r>
              <a:rPr lang="es-MX" sz="2000" b="1" dirty="0" smtClean="0"/>
              <a:t>  Estatuto del Personal Académico</a:t>
            </a:r>
          </a:p>
          <a:p>
            <a:r>
              <a:rPr lang="es-MX" sz="2000" b="1" dirty="0" smtClean="0"/>
              <a:t>  CAPÍTULO II </a:t>
            </a:r>
            <a:endParaRPr lang="es-MX" sz="2000" dirty="0" smtClean="0"/>
          </a:p>
          <a:p>
            <a:r>
              <a:rPr lang="es-MX" sz="2000" b="1" dirty="0" smtClean="0"/>
              <a:t>  DE LAS OBLIGACIONES DEL PERSONAL ACADÉMICO </a:t>
            </a:r>
            <a:endParaRPr lang="es-MX" sz="2000" dirty="0" smtClean="0"/>
          </a:p>
          <a:p>
            <a:r>
              <a:rPr lang="es-MX" sz="2000" b="1" dirty="0" smtClean="0"/>
              <a:t>  ARTÍCULO 195.- </a:t>
            </a:r>
            <a:r>
              <a:rPr lang="es-MX" sz="2000" dirty="0" smtClean="0"/>
              <a:t>Son obligaciones generales del personal académico: </a:t>
            </a:r>
          </a:p>
          <a:p>
            <a:endParaRPr lang="es-MX" sz="2000" dirty="0" smtClean="0"/>
          </a:p>
          <a:p>
            <a:pPr algn="ctr"/>
            <a:r>
              <a:rPr lang="es-MX" sz="2000" dirty="0" smtClean="0"/>
              <a:t>	</a:t>
            </a:r>
            <a:r>
              <a:rPr lang="es-MX" sz="2400" dirty="0" smtClean="0"/>
              <a:t>Presentar anualmente al Consejo Técnico de la entidad de su adscripción un informe de actividades</a:t>
            </a:r>
          </a:p>
          <a:p>
            <a:pPr algn="ctr"/>
            <a:endParaRPr lang="es-MX" sz="2400" dirty="0"/>
          </a:p>
        </p:txBody>
      </p:sp>
      <p:sp>
        <p:nvSpPr>
          <p:cNvPr id="4" name="3 CuadroTexto"/>
          <p:cNvSpPr txBox="1"/>
          <p:nvPr/>
        </p:nvSpPr>
        <p:spPr>
          <a:xfrm>
            <a:off x="791526" y="4149090"/>
            <a:ext cx="7560945" cy="1200329"/>
          </a:xfrm>
          <a:prstGeom prst="rect">
            <a:avLst/>
          </a:prstGeom>
          <a:noFill/>
        </p:spPr>
        <p:txBody>
          <a:bodyPr wrap="square" rtlCol="0">
            <a:spAutoFit/>
          </a:bodyPr>
          <a:lstStyle/>
          <a:p>
            <a:pPr algn="ctr"/>
            <a:r>
              <a:rPr lang="es-MX" sz="2400" dirty="0" smtClean="0"/>
              <a:t>La UV proporciona una herramienta para registro y seguimiento de las actividades y productos académicos desde la visión sistémica del trabajo académico </a:t>
            </a:r>
            <a:endParaRPr lang="es-MX" sz="2400" dirty="0"/>
          </a:p>
        </p:txBody>
      </p:sp>
    </p:spTree>
    <p:extLst>
      <p:ext uri="{BB962C8B-B14F-4D97-AF65-F5344CB8AC3E}">
        <p14:creationId xmlns:p14="http://schemas.microsoft.com/office/powerpoint/2010/main" val="39872477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46 CuadroTexto"/>
          <p:cNvSpPr txBox="1"/>
          <p:nvPr/>
        </p:nvSpPr>
        <p:spPr>
          <a:xfrm>
            <a:off x="108626" y="4759246"/>
            <a:ext cx="603243" cy="369332"/>
          </a:xfrm>
          <a:prstGeom prst="rect">
            <a:avLst/>
          </a:prstGeom>
          <a:noFill/>
        </p:spPr>
        <p:txBody>
          <a:bodyPr wrap="square" rtlCol="0">
            <a:spAutoFit/>
          </a:bodyPr>
          <a:lstStyle/>
          <a:p>
            <a:endParaRPr lang="es-MX" dirty="0"/>
          </a:p>
        </p:txBody>
      </p:sp>
      <p:sp>
        <p:nvSpPr>
          <p:cNvPr id="48" name="47 CuadroTexto"/>
          <p:cNvSpPr txBox="1"/>
          <p:nvPr/>
        </p:nvSpPr>
        <p:spPr>
          <a:xfrm>
            <a:off x="2184076" y="3064739"/>
            <a:ext cx="835707" cy="577081"/>
          </a:xfrm>
          <a:prstGeom prst="rect">
            <a:avLst/>
          </a:prstGeom>
          <a:noFill/>
        </p:spPr>
        <p:txBody>
          <a:bodyPr wrap="square" rtlCol="0">
            <a:spAutoFit/>
          </a:bodyPr>
          <a:lstStyle/>
          <a:p>
            <a:r>
              <a:rPr lang="es-MX" sz="1050" b="1" dirty="0" smtClean="0">
                <a:solidFill>
                  <a:schemeClr val="bg1"/>
                </a:solidFill>
              </a:rPr>
              <a:t>Innovación académica  con calidad</a:t>
            </a:r>
            <a:endParaRPr lang="es-MX" sz="1050" b="1" dirty="0">
              <a:solidFill>
                <a:schemeClr val="bg1"/>
              </a:solidFill>
            </a:endParaRPr>
          </a:p>
        </p:txBody>
      </p:sp>
      <p:sp>
        <p:nvSpPr>
          <p:cNvPr id="49" name="48 Elipse"/>
          <p:cNvSpPr/>
          <p:nvPr/>
        </p:nvSpPr>
        <p:spPr>
          <a:xfrm>
            <a:off x="1311257" y="636627"/>
            <a:ext cx="6329968" cy="5892859"/>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s-MX" dirty="0"/>
          </a:p>
        </p:txBody>
      </p:sp>
      <p:sp>
        <p:nvSpPr>
          <p:cNvPr id="50" name="49 Elipse"/>
          <p:cNvSpPr/>
          <p:nvPr/>
        </p:nvSpPr>
        <p:spPr>
          <a:xfrm>
            <a:off x="1767292" y="1140491"/>
            <a:ext cx="5265331" cy="486474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51" name="50 Elipse"/>
          <p:cNvSpPr/>
          <p:nvPr/>
        </p:nvSpPr>
        <p:spPr>
          <a:xfrm>
            <a:off x="2496478" y="1783134"/>
            <a:ext cx="3780471" cy="3600450"/>
          </a:xfrm>
          <a:prstGeom prst="ellipse">
            <a:avLst/>
          </a:prstGeom>
          <a:solidFill>
            <a:srgbClr val="FFC00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2" name="51 Elipse"/>
          <p:cNvSpPr/>
          <p:nvPr/>
        </p:nvSpPr>
        <p:spPr>
          <a:xfrm>
            <a:off x="3156210" y="2295181"/>
            <a:ext cx="2499884" cy="2320707"/>
          </a:xfrm>
          <a:prstGeom prst="ellipse">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cxnSp>
        <p:nvCxnSpPr>
          <p:cNvPr id="53" name="52 Conector recto"/>
          <p:cNvCxnSpPr>
            <a:stCxn id="52" idx="0"/>
            <a:endCxn id="52" idx="0"/>
          </p:cNvCxnSpPr>
          <p:nvPr/>
        </p:nvCxnSpPr>
        <p:spPr>
          <a:xfrm>
            <a:off x="4406152" y="2295181"/>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53 Conector recto"/>
          <p:cNvCxnSpPr>
            <a:stCxn id="56" idx="0"/>
            <a:endCxn id="52" idx="4"/>
          </p:cNvCxnSpPr>
          <p:nvPr/>
        </p:nvCxnSpPr>
        <p:spPr>
          <a:xfrm>
            <a:off x="4399957" y="2911622"/>
            <a:ext cx="6195" cy="1704266"/>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55" name="54 Conector recto"/>
          <p:cNvCxnSpPr>
            <a:stCxn id="52" idx="2"/>
            <a:endCxn id="52" idx="6"/>
          </p:cNvCxnSpPr>
          <p:nvPr/>
        </p:nvCxnSpPr>
        <p:spPr>
          <a:xfrm>
            <a:off x="3156210" y="3455535"/>
            <a:ext cx="2499884" cy="0"/>
          </a:xfrm>
          <a:prstGeom prst="line">
            <a:avLst/>
          </a:prstGeom>
          <a:ln w="28575">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56" name="55 Triángulo isósceles"/>
          <p:cNvSpPr/>
          <p:nvPr/>
        </p:nvSpPr>
        <p:spPr>
          <a:xfrm flipV="1">
            <a:off x="2419709" y="629355"/>
            <a:ext cx="3960495" cy="2282267"/>
          </a:xfrm>
          <a:prstGeom prst="triangle">
            <a:avLst/>
          </a:prstGeom>
          <a:noFill/>
          <a:ln>
            <a:solidFill>
              <a:schemeClr val="accent2">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2" name="71 CuadroTexto"/>
          <p:cNvSpPr txBox="1"/>
          <p:nvPr/>
        </p:nvSpPr>
        <p:spPr>
          <a:xfrm>
            <a:off x="3679868" y="832714"/>
            <a:ext cx="1440180" cy="369332"/>
          </a:xfrm>
          <a:prstGeom prst="rect">
            <a:avLst/>
          </a:prstGeom>
          <a:noFill/>
        </p:spPr>
        <p:txBody>
          <a:bodyPr wrap="square" rtlCol="0">
            <a:spAutoFit/>
          </a:bodyPr>
          <a:lstStyle/>
          <a:p>
            <a:pPr algn="ctr"/>
            <a:r>
              <a:rPr lang="es-MX" b="1" dirty="0" smtClean="0">
                <a:solidFill>
                  <a:schemeClr val="bg1"/>
                </a:solidFill>
              </a:rPr>
              <a:t>Procesos</a:t>
            </a:r>
            <a:endParaRPr lang="es-MX" b="1" dirty="0">
              <a:solidFill>
                <a:schemeClr val="bg1"/>
              </a:solidFill>
            </a:endParaRPr>
          </a:p>
        </p:txBody>
      </p:sp>
      <p:sp>
        <p:nvSpPr>
          <p:cNvPr id="73" name="72 CuadroTexto"/>
          <p:cNvSpPr txBox="1"/>
          <p:nvPr/>
        </p:nvSpPr>
        <p:spPr>
          <a:xfrm>
            <a:off x="3643710" y="1185713"/>
            <a:ext cx="1628166" cy="584775"/>
          </a:xfrm>
          <a:prstGeom prst="rect">
            <a:avLst/>
          </a:prstGeom>
          <a:noFill/>
        </p:spPr>
        <p:txBody>
          <a:bodyPr wrap="square" rtlCol="0">
            <a:spAutoFit/>
          </a:bodyPr>
          <a:lstStyle/>
          <a:p>
            <a:pPr algn="ctr"/>
            <a:r>
              <a:rPr lang="es-MX" sz="1600" b="1" dirty="0" smtClean="0">
                <a:solidFill>
                  <a:schemeClr val="bg1"/>
                </a:solidFill>
              </a:rPr>
              <a:t>Ejes estratégicos PTE 2013-2017</a:t>
            </a:r>
            <a:endParaRPr lang="es-MX" sz="1600" b="1" dirty="0">
              <a:solidFill>
                <a:schemeClr val="bg1"/>
              </a:solidFill>
            </a:endParaRPr>
          </a:p>
        </p:txBody>
      </p:sp>
      <p:sp>
        <p:nvSpPr>
          <p:cNvPr id="74" name="73 CuadroTexto"/>
          <p:cNvSpPr txBox="1"/>
          <p:nvPr/>
        </p:nvSpPr>
        <p:spPr>
          <a:xfrm>
            <a:off x="3686062" y="1744784"/>
            <a:ext cx="1440180" cy="584775"/>
          </a:xfrm>
          <a:prstGeom prst="rect">
            <a:avLst/>
          </a:prstGeom>
          <a:noFill/>
        </p:spPr>
        <p:txBody>
          <a:bodyPr wrap="square" rtlCol="0">
            <a:spAutoFit/>
          </a:bodyPr>
          <a:lstStyle/>
          <a:p>
            <a:pPr algn="ctr"/>
            <a:r>
              <a:rPr lang="es-MX" sz="1600" b="1" dirty="0">
                <a:solidFill>
                  <a:schemeClr val="bg1"/>
                </a:solidFill>
              </a:rPr>
              <a:t>T</a:t>
            </a:r>
            <a:r>
              <a:rPr lang="es-MX" sz="1600" b="1" dirty="0" smtClean="0">
                <a:solidFill>
                  <a:schemeClr val="bg1"/>
                </a:solidFill>
              </a:rPr>
              <a:t>emas transversales</a:t>
            </a:r>
            <a:endParaRPr lang="es-MX" sz="1600" b="1" dirty="0">
              <a:solidFill>
                <a:schemeClr val="bg1"/>
              </a:solidFill>
            </a:endParaRPr>
          </a:p>
        </p:txBody>
      </p:sp>
      <p:sp>
        <p:nvSpPr>
          <p:cNvPr id="75" name="74 CuadroTexto"/>
          <p:cNvSpPr txBox="1"/>
          <p:nvPr/>
        </p:nvSpPr>
        <p:spPr>
          <a:xfrm>
            <a:off x="4039912" y="2306354"/>
            <a:ext cx="899375" cy="307777"/>
          </a:xfrm>
          <a:prstGeom prst="rect">
            <a:avLst/>
          </a:prstGeom>
          <a:noFill/>
        </p:spPr>
        <p:txBody>
          <a:bodyPr wrap="square" rtlCol="0">
            <a:spAutoFit/>
          </a:bodyPr>
          <a:lstStyle/>
          <a:p>
            <a:r>
              <a:rPr lang="es-MX" sz="1400" b="1" dirty="0" smtClean="0">
                <a:solidFill>
                  <a:schemeClr val="tx2">
                    <a:lumMod val="50000"/>
                  </a:schemeClr>
                </a:solidFill>
              </a:rPr>
              <a:t>Ámbitos</a:t>
            </a:r>
            <a:endParaRPr lang="es-MX" sz="1400" b="1" dirty="0">
              <a:solidFill>
                <a:schemeClr val="tx2">
                  <a:lumMod val="50000"/>
                </a:schemeClr>
              </a:solidFill>
            </a:endParaRPr>
          </a:p>
        </p:txBody>
      </p:sp>
      <p:sp>
        <p:nvSpPr>
          <p:cNvPr id="76" name="75 CuadroTexto"/>
          <p:cNvSpPr txBox="1"/>
          <p:nvPr/>
        </p:nvSpPr>
        <p:spPr>
          <a:xfrm>
            <a:off x="4469615" y="2875162"/>
            <a:ext cx="1080135" cy="577081"/>
          </a:xfrm>
          <a:prstGeom prst="rect">
            <a:avLst/>
          </a:prstGeom>
          <a:noFill/>
        </p:spPr>
        <p:txBody>
          <a:bodyPr wrap="square" rtlCol="0">
            <a:spAutoFit/>
          </a:bodyPr>
          <a:lstStyle/>
          <a:p>
            <a:pPr algn="ctr"/>
            <a:r>
              <a:rPr lang="es-MX" sz="1050" b="1" i="1" dirty="0" smtClean="0"/>
              <a:t>Desarrollo de la planta académica</a:t>
            </a:r>
            <a:endParaRPr lang="es-MX" sz="1050" b="1" i="1" dirty="0"/>
          </a:p>
        </p:txBody>
      </p:sp>
      <p:sp>
        <p:nvSpPr>
          <p:cNvPr id="77" name="76 CuadroTexto"/>
          <p:cNvSpPr txBox="1"/>
          <p:nvPr/>
        </p:nvSpPr>
        <p:spPr>
          <a:xfrm>
            <a:off x="3360173" y="2838679"/>
            <a:ext cx="1024889" cy="577081"/>
          </a:xfrm>
          <a:prstGeom prst="rect">
            <a:avLst/>
          </a:prstGeom>
          <a:noFill/>
        </p:spPr>
        <p:txBody>
          <a:bodyPr wrap="square" rtlCol="0">
            <a:spAutoFit/>
          </a:bodyPr>
          <a:lstStyle/>
          <a:p>
            <a:r>
              <a:rPr lang="es-MX" sz="1050" b="1" i="1" dirty="0" smtClean="0"/>
              <a:t>Formación integral de estudiantes</a:t>
            </a:r>
            <a:endParaRPr lang="es-MX" sz="1050" b="1" i="1" dirty="0"/>
          </a:p>
        </p:txBody>
      </p:sp>
      <p:sp>
        <p:nvSpPr>
          <p:cNvPr id="79" name="78 CuadroTexto"/>
          <p:cNvSpPr txBox="1"/>
          <p:nvPr/>
        </p:nvSpPr>
        <p:spPr>
          <a:xfrm>
            <a:off x="4385062" y="3549931"/>
            <a:ext cx="1108452" cy="784830"/>
          </a:xfrm>
          <a:prstGeom prst="rect">
            <a:avLst/>
          </a:prstGeom>
          <a:noFill/>
        </p:spPr>
        <p:txBody>
          <a:bodyPr wrap="square" rtlCol="0">
            <a:spAutoFit/>
          </a:bodyPr>
          <a:lstStyle/>
          <a:p>
            <a:pPr algn="ctr"/>
            <a:r>
              <a:rPr lang="es-MX" sz="900" b="1" i="1" dirty="0" smtClean="0"/>
              <a:t>Fortalecimiento de la administración, de la gestión y de la infraestructura universitarias</a:t>
            </a:r>
            <a:endParaRPr lang="es-MX" sz="900" b="1" i="1" dirty="0"/>
          </a:p>
        </p:txBody>
      </p:sp>
      <p:sp>
        <p:nvSpPr>
          <p:cNvPr id="80" name="79 CuadroTexto"/>
          <p:cNvSpPr txBox="1"/>
          <p:nvPr/>
        </p:nvSpPr>
        <p:spPr>
          <a:xfrm>
            <a:off x="3291853" y="3549931"/>
            <a:ext cx="1108102" cy="784830"/>
          </a:xfrm>
          <a:prstGeom prst="rect">
            <a:avLst/>
          </a:prstGeom>
          <a:noFill/>
        </p:spPr>
        <p:txBody>
          <a:bodyPr wrap="square" rtlCol="0">
            <a:spAutoFit/>
          </a:bodyPr>
          <a:lstStyle/>
          <a:p>
            <a:pPr algn="ctr"/>
            <a:r>
              <a:rPr lang="es-MX" sz="900" b="1" i="1" dirty="0" smtClean="0"/>
              <a:t>Reorganización y diversificación de la oferta educativa y ampliación de la matrícula</a:t>
            </a:r>
            <a:endParaRPr lang="es-MX" sz="900" b="1" i="1" dirty="0"/>
          </a:p>
        </p:txBody>
      </p:sp>
      <p:sp>
        <p:nvSpPr>
          <p:cNvPr id="81" name="80 CuadroTexto"/>
          <p:cNvSpPr txBox="1"/>
          <p:nvPr/>
        </p:nvSpPr>
        <p:spPr>
          <a:xfrm rot="16200000">
            <a:off x="964447" y="3245593"/>
            <a:ext cx="1229824" cy="369332"/>
          </a:xfrm>
          <a:prstGeom prst="rect">
            <a:avLst/>
          </a:prstGeom>
          <a:noFill/>
        </p:spPr>
        <p:txBody>
          <a:bodyPr wrap="none" rtlCol="0">
            <a:spAutoFit/>
          </a:bodyPr>
          <a:lstStyle/>
          <a:p>
            <a:r>
              <a:rPr lang="es-MX" b="1" dirty="0" smtClean="0">
                <a:solidFill>
                  <a:schemeClr val="bg1"/>
                </a:solidFill>
              </a:rPr>
              <a:t>Planeación</a:t>
            </a:r>
            <a:endParaRPr lang="es-MX" b="1" dirty="0">
              <a:solidFill>
                <a:schemeClr val="bg1"/>
              </a:solidFill>
            </a:endParaRPr>
          </a:p>
        </p:txBody>
      </p:sp>
      <p:sp>
        <p:nvSpPr>
          <p:cNvPr id="82" name="81 CuadroTexto"/>
          <p:cNvSpPr txBox="1"/>
          <p:nvPr/>
        </p:nvSpPr>
        <p:spPr>
          <a:xfrm>
            <a:off x="4090200" y="6017695"/>
            <a:ext cx="919482" cy="369332"/>
          </a:xfrm>
          <a:prstGeom prst="rect">
            <a:avLst/>
          </a:prstGeom>
          <a:noFill/>
        </p:spPr>
        <p:txBody>
          <a:bodyPr wrap="none" rtlCol="0">
            <a:spAutoFit/>
          </a:bodyPr>
          <a:lstStyle/>
          <a:p>
            <a:r>
              <a:rPr lang="es-MX" b="1" dirty="0" smtClean="0">
                <a:solidFill>
                  <a:schemeClr val="bg1"/>
                </a:solidFill>
              </a:rPr>
              <a:t>Gestión</a:t>
            </a:r>
            <a:endParaRPr lang="es-MX" b="1" dirty="0">
              <a:solidFill>
                <a:schemeClr val="bg1"/>
              </a:solidFill>
            </a:endParaRPr>
          </a:p>
        </p:txBody>
      </p:sp>
      <p:sp>
        <p:nvSpPr>
          <p:cNvPr id="83" name="82 CuadroTexto"/>
          <p:cNvSpPr txBox="1"/>
          <p:nvPr/>
        </p:nvSpPr>
        <p:spPr>
          <a:xfrm rot="10800000">
            <a:off x="6977124" y="2942090"/>
            <a:ext cx="461665" cy="1110497"/>
          </a:xfrm>
          <a:prstGeom prst="rect">
            <a:avLst/>
          </a:prstGeom>
          <a:noFill/>
        </p:spPr>
        <p:txBody>
          <a:bodyPr vert="vert270" wrap="none" rtlCol="0">
            <a:spAutoFit/>
          </a:bodyPr>
          <a:lstStyle/>
          <a:p>
            <a:r>
              <a:rPr lang="es-MX" b="1" dirty="0" smtClean="0">
                <a:solidFill>
                  <a:schemeClr val="bg1"/>
                </a:solidFill>
              </a:rPr>
              <a:t>Evaluación</a:t>
            </a:r>
            <a:endParaRPr lang="es-MX" b="1" dirty="0">
              <a:solidFill>
                <a:schemeClr val="bg1"/>
              </a:solidFill>
            </a:endParaRPr>
          </a:p>
        </p:txBody>
      </p:sp>
      <p:sp>
        <p:nvSpPr>
          <p:cNvPr id="84" name="83 CuadroTexto"/>
          <p:cNvSpPr txBox="1"/>
          <p:nvPr/>
        </p:nvSpPr>
        <p:spPr>
          <a:xfrm>
            <a:off x="3783535" y="5324243"/>
            <a:ext cx="1203053" cy="646331"/>
          </a:xfrm>
          <a:prstGeom prst="rect">
            <a:avLst/>
          </a:prstGeom>
          <a:noFill/>
        </p:spPr>
        <p:txBody>
          <a:bodyPr wrap="square" rtlCol="0">
            <a:spAutoFit/>
          </a:bodyPr>
          <a:lstStyle/>
          <a:p>
            <a:pPr algn="ctr"/>
            <a:r>
              <a:rPr lang="es-MX" sz="1200" b="1" dirty="0" smtClean="0">
                <a:solidFill>
                  <a:schemeClr val="bg1"/>
                </a:solidFill>
              </a:rPr>
              <a:t>Presencia en el entorno e impacto social</a:t>
            </a:r>
            <a:endParaRPr lang="es-MX" sz="1200" b="1" dirty="0">
              <a:solidFill>
                <a:schemeClr val="bg1"/>
              </a:solidFill>
            </a:endParaRPr>
          </a:p>
        </p:txBody>
      </p:sp>
      <p:sp>
        <p:nvSpPr>
          <p:cNvPr id="85" name="84 CuadroTexto"/>
          <p:cNvSpPr txBox="1"/>
          <p:nvPr/>
        </p:nvSpPr>
        <p:spPr>
          <a:xfrm>
            <a:off x="1729776" y="3127219"/>
            <a:ext cx="835707" cy="577081"/>
          </a:xfrm>
          <a:prstGeom prst="rect">
            <a:avLst/>
          </a:prstGeom>
          <a:noFill/>
        </p:spPr>
        <p:txBody>
          <a:bodyPr wrap="square" rtlCol="0">
            <a:spAutoFit/>
          </a:bodyPr>
          <a:lstStyle/>
          <a:p>
            <a:r>
              <a:rPr lang="es-MX" sz="1050" b="1" dirty="0" smtClean="0">
                <a:solidFill>
                  <a:schemeClr val="bg1"/>
                </a:solidFill>
              </a:rPr>
              <a:t>Innovación académica  con calidad</a:t>
            </a:r>
            <a:endParaRPr lang="es-MX" sz="1050" b="1" dirty="0">
              <a:solidFill>
                <a:schemeClr val="bg1"/>
              </a:solidFill>
            </a:endParaRPr>
          </a:p>
        </p:txBody>
      </p:sp>
      <p:sp>
        <p:nvSpPr>
          <p:cNvPr id="86" name="85 CuadroTexto"/>
          <p:cNvSpPr txBox="1"/>
          <p:nvPr/>
        </p:nvSpPr>
        <p:spPr>
          <a:xfrm>
            <a:off x="6132031" y="2977092"/>
            <a:ext cx="1010216" cy="861774"/>
          </a:xfrm>
          <a:prstGeom prst="rect">
            <a:avLst/>
          </a:prstGeom>
          <a:noFill/>
        </p:spPr>
        <p:txBody>
          <a:bodyPr wrap="square" rtlCol="0">
            <a:spAutoFit/>
          </a:bodyPr>
          <a:lstStyle/>
          <a:p>
            <a:pPr algn="ctr"/>
            <a:r>
              <a:rPr lang="es-MX" sz="1000" b="1" dirty="0" smtClean="0">
                <a:solidFill>
                  <a:schemeClr val="bg1"/>
                </a:solidFill>
              </a:rPr>
              <a:t>Gobierno y gestión responsable y con transparencia</a:t>
            </a:r>
            <a:endParaRPr lang="es-MX" sz="1000" b="1" dirty="0">
              <a:solidFill>
                <a:schemeClr val="bg1"/>
              </a:solidFill>
            </a:endParaRPr>
          </a:p>
        </p:txBody>
      </p:sp>
      <p:sp>
        <p:nvSpPr>
          <p:cNvPr id="87" name="86 CuadroTexto"/>
          <p:cNvSpPr txBox="1"/>
          <p:nvPr/>
        </p:nvSpPr>
        <p:spPr>
          <a:xfrm rot="18866627">
            <a:off x="2374308" y="2522073"/>
            <a:ext cx="1474699" cy="276999"/>
          </a:xfrm>
          <a:prstGeom prst="rect">
            <a:avLst/>
          </a:prstGeom>
          <a:noFill/>
        </p:spPr>
        <p:txBody>
          <a:bodyPr wrap="none" rtlCol="0">
            <a:spAutoFit/>
          </a:bodyPr>
          <a:lstStyle/>
          <a:p>
            <a:r>
              <a:rPr lang="es-MX" sz="1200" b="1" dirty="0" smtClean="0">
                <a:solidFill>
                  <a:schemeClr val="bg1"/>
                </a:solidFill>
              </a:rPr>
              <a:t>Internacionalización</a:t>
            </a:r>
            <a:endParaRPr lang="es-MX" sz="1200" b="1" dirty="0">
              <a:solidFill>
                <a:schemeClr val="bg1"/>
              </a:solidFill>
            </a:endParaRPr>
          </a:p>
        </p:txBody>
      </p:sp>
      <p:sp>
        <p:nvSpPr>
          <p:cNvPr id="88" name="87 CuadroTexto"/>
          <p:cNvSpPr txBox="1"/>
          <p:nvPr/>
        </p:nvSpPr>
        <p:spPr>
          <a:xfrm rot="2101287">
            <a:off x="4842301" y="2383245"/>
            <a:ext cx="1256241" cy="276999"/>
          </a:xfrm>
          <a:prstGeom prst="rect">
            <a:avLst/>
          </a:prstGeom>
          <a:noFill/>
        </p:spPr>
        <p:txBody>
          <a:bodyPr wrap="none" rtlCol="0">
            <a:spAutoFit/>
          </a:bodyPr>
          <a:lstStyle/>
          <a:p>
            <a:r>
              <a:rPr lang="es-MX" sz="1200" b="1" dirty="0" smtClean="0">
                <a:solidFill>
                  <a:schemeClr val="bg1"/>
                </a:solidFill>
              </a:rPr>
              <a:t>Interculturalidad</a:t>
            </a:r>
            <a:endParaRPr lang="es-MX" sz="1200" b="1" dirty="0">
              <a:solidFill>
                <a:schemeClr val="bg1"/>
              </a:solidFill>
            </a:endParaRPr>
          </a:p>
        </p:txBody>
      </p:sp>
      <p:sp>
        <p:nvSpPr>
          <p:cNvPr id="89" name="88 CuadroTexto"/>
          <p:cNvSpPr txBox="1"/>
          <p:nvPr/>
        </p:nvSpPr>
        <p:spPr>
          <a:xfrm>
            <a:off x="3610830" y="4734871"/>
            <a:ext cx="1578251" cy="430887"/>
          </a:xfrm>
          <a:prstGeom prst="rect">
            <a:avLst/>
          </a:prstGeom>
          <a:noFill/>
        </p:spPr>
        <p:txBody>
          <a:bodyPr wrap="square" rtlCol="0">
            <a:spAutoFit/>
          </a:bodyPr>
          <a:lstStyle/>
          <a:p>
            <a:pPr algn="ctr"/>
            <a:r>
              <a:rPr lang="es-MX" sz="1100" b="1" dirty="0" smtClean="0">
                <a:solidFill>
                  <a:schemeClr val="bg1"/>
                </a:solidFill>
              </a:rPr>
              <a:t>Derechos humanos y justicia </a:t>
            </a:r>
            <a:endParaRPr lang="es-MX" sz="1100" b="1" dirty="0">
              <a:solidFill>
                <a:schemeClr val="bg1"/>
              </a:solidFill>
            </a:endParaRPr>
          </a:p>
        </p:txBody>
      </p:sp>
      <p:sp>
        <p:nvSpPr>
          <p:cNvPr id="90" name="89 CuadroTexto"/>
          <p:cNvSpPr txBox="1"/>
          <p:nvPr/>
        </p:nvSpPr>
        <p:spPr>
          <a:xfrm rot="5400000">
            <a:off x="5254219" y="3518265"/>
            <a:ext cx="1512542" cy="261610"/>
          </a:xfrm>
          <a:prstGeom prst="rect">
            <a:avLst/>
          </a:prstGeom>
          <a:noFill/>
        </p:spPr>
        <p:txBody>
          <a:bodyPr wrap="square" rtlCol="0">
            <a:spAutoFit/>
          </a:bodyPr>
          <a:lstStyle/>
          <a:p>
            <a:r>
              <a:rPr lang="es-MX" sz="1100" b="1" dirty="0" smtClean="0">
                <a:solidFill>
                  <a:schemeClr val="bg1"/>
                </a:solidFill>
              </a:rPr>
              <a:t>Arte y creatividad</a:t>
            </a:r>
            <a:endParaRPr lang="es-MX" sz="1100" b="1" dirty="0">
              <a:solidFill>
                <a:schemeClr val="bg1"/>
              </a:solidFill>
            </a:endParaRPr>
          </a:p>
        </p:txBody>
      </p:sp>
      <p:sp>
        <p:nvSpPr>
          <p:cNvPr id="91" name="90 CuadroTexto"/>
          <p:cNvSpPr txBox="1"/>
          <p:nvPr/>
        </p:nvSpPr>
        <p:spPr>
          <a:xfrm rot="18808884">
            <a:off x="5106290" y="4171706"/>
            <a:ext cx="886921" cy="253916"/>
          </a:xfrm>
          <a:prstGeom prst="rect">
            <a:avLst/>
          </a:prstGeom>
          <a:noFill/>
        </p:spPr>
        <p:txBody>
          <a:bodyPr wrap="square" rtlCol="0">
            <a:spAutoFit/>
          </a:bodyPr>
          <a:lstStyle/>
          <a:p>
            <a:pPr algn="ctr"/>
            <a:r>
              <a:rPr lang="es-MX" sz="1050" b="1" dirty="0" smtClean="0">
                <a:solidFill>
                  <a:schemeClr val="bg1"/>
                </a:solidFill>
              </a:rPr>
              <a:t>Género</a:t>
            </a:r>
            <a:endParaRPr lang="es-MX" sz="1050" b="1" dirty="0">
              <a:solidFill>
                <a:schemeClr val="bg1"/>
              </a:solidFill>
            </a:endParaRPr>
          </a:p>
        </p:txBody>
      </p:sp>
      <p:sp>
        <p:nvSpPr>
          <p:cNvPr id="92" name="91 CuadroTexto"/>
          <p:cNvSpPr txBox="1"/>
          <p:nvPr/>
        </p:nvSpPr>
        <p:spPr>
          <a:xfrm rot="19699235">
            <a:off x="5029298" y="4690809"/>
            <a:ext cx="928431" cy="261610"/>
          </a:xfrm>
          <a:prstGeom prst="rect">
            <a:avLst/>
          </a:prstGeom>
          <a:noFill/>
        </p:spPr>
        <p:txBody>
          <a:bodyPr wrap="square" rtlCol="0">
            <a:spAutoFit/>
          </a:bodyPr>
          <a:lstStyle/>
          <a:p>
            <a:r>
              <a:rPr lang="es-MX" sz="1100" b="1" dirty="0" smtClean="0">
                <a:solidFill>
                  <a:schemeClr val="bg1"/>
                </a:solidFill>
              </a:rPr>
              <a:t>Inclusión</a:t>
            </a:r>
            <a:endParaRPr lang="es-MX" sz="1100" b="1" dirty="0">
              <a:solidFill>
                <a:schemeClr val="bg1"/>
              </a:solidFill>
            </a:endParaRPr>
          </a:p>
        </p:txBody>
      </p:sp>
      <p:sp>
        <p:nvSpPr>
          <p:cNvPr id="93" name="92 CuadroTexto"/>
          <p:cNvSpPr txBox="1"/>
          <p:nvPr/>
        </p:nvSpPr>
        <p:spPr>
          <a:xfrm rot="5096249">
            <a:off x="2276293" y="3489169"/>
            <a:ext cx="1281709" cy="276999"/>
          </a:xfrm>
          <a:prstGeom prst="rect">
            <a:avLst/>
          </a:prstGeom>
          <a:noFill/>
        </p:spPr>
        <p:txBody>
          <a:bodyPr wrap="square" rtlCol="0">
            <a:spAutoFit/>
          </a:bodyPr>
          <a:lstStyle/>
          <a:p>
            <a:r>
              <a:rPr lang="es-MX" sz="1200" b="1" dirty="0" smtClean="0">
                <a:solidFill>
                  <a:schemeClr val="bg1"/>
                </a:solidFill>
              </a:rPr>
              <a:t>Sustentabilidad</a:t>
            </a:r>
            <a:endParaRPr lang="es-MX" sz="1200" b="1" dirty="0">
              <a:solidFill>
                <a:schemeClr val="bg1"/>
              </a:solidFill>
            </a:endParaRPr>
          </a:p>
        </p:txBody>
      </p:sp>
      <p:sp>
        <p:nvSpPr>
          <p:cNvPr id="94" name="93 CuadroTexto"/>
          <p:cNvSpPr txBox="1"/>
          <p:nvPr/>
        </p:nvSpPr>
        <p:spPr>
          <a:xfrm rot="2351422">
            <a:off x="2458805" y="4364376"/>
            <a:ext cx="1440180" cy="461665"/>
          </a:xfrm>
          <a:prstGeom prst="rect">
            <a:avLst/>
          </a:prstGeom>
          <a:noFill/>
        </p:spPr>
        <p:txBody>
          <a:bodyPr wrap="square" rtlCol="0">
            <a:spAutoFit/>
          </a:bodyPr>
          <a:lstStyle/>
          <a:p>
            <a:pPr algn="ctr"/>
            <a:r>
              <a:rPr lang="es-MX" sz="1200" b="1" dirty="0" smtClean="0">
                <a:solidFill>
                  <a:schemeClr val="bg1"/>
                </a:solidFill>
              </a:rPr>
              <a:t>Promoción de la salud</a:t>
            </a:r>
            <a:endParaRPr lang="es-MX" sz="1200" b="1" dirty="0">
              <a:solidFill>
                <a:schemeClr val="bg1"/>
              </a:solidFill>
            </a:endParaRPr>
          </a:p>
        </p:txBody>
      </p:sp>
      <p:cxnSp>
        <p:nvCxnSpPr>
          <p:cNvPr id="95" name="94 Conector recto de flecha"/>
          <p:cNvCxnSpPr/>
          <p:nvPr/>
        </p:nvCxnSpPr>
        <p:spPr>
          <a:xfrm flipV="1">
            <a:off x="6043491" y="986604"/>
            <a:ext cx="1098756" cy="30776"/>
          </a:xfrm>
          <a:prstGeom prst="straightConnector1">
            <a:avLst/>
          </a:prstGeom>
          <a:ln w="28575">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6" name="95 Conector recto de flecha"/>
          <p:cNvCxnSpPr/>
          <p:nvPr/>
        </p:nvCxnSpPr>
        <p:spPr>
          <a:xfrm flipV="1">
            <a:off x="5656094" y="986604"/>
            <a:ext cx="1486153" cy="494924"/>
          </a:xfrm>
          <a:prstGeom prst="straightConnector1">
            <a:avLst/>
          </a:prstGeom>
          <a:ln w="28575">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7" name="96 Conector recto de flecha"/>
          <p:cNvCxnSpPr/>
          <p:nvPr/>
        </p:nvCxnSpPr>
        <p:spPr>
          <a:xfrm flipV="1">
            <a:off x="5152476" y="986603"/>
            <a:ext cx="1989771" cy="1061251"/>
          </a:xfrm>
          <a:prstGeom prst="straightConnector1">
            <a:avLst/>
          </a:prstGeom>
          <a:ln w="28575">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98" name="97 Rectángulo redondeado"/>
          <p:cNvSpPr/>
          <p:nvPr/>
        </p:nvSpPr>
        <p:spPr>
          <a:xfrm>
            <a:off x="7142247" y="704118"/>
            <a:ext cx="1578251" cy="535927"/>
          </a:xfrm>
          <a:prstGeom prst="roundRect">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Institucional</a:t>
            </a:r>
            <a:endParaRPr lang="es-MX" dirty="0"/>
          </a:p>
        </p:txBody>
      </p:sp>
      <p:cxnSp>
        <p:nvCxnSpPr>
          <p:cNvPr id="99" name="98 Conector recto de flecha"/>
          <p:cNvCxnSpPr>
            <a:endCxn id="100" idx="1"/>
          </p:cNvCxnSpPr>
          <p:nvPr/>
        </p:nvCxnSpPr>
        <p:spPr>
          <a:xfrm flipV="1">
            <a:off x="4434082" y="2741643"/>
            <a:ext cx="3259252" cy="161496"/>
          </a:xfrm>
          <a:prstGeom prst="straightConnector1">
            <a:avLst/>
          </a:prstGeom>
          <a:ln w="28575">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00" name="99 Rectángulo redondeado"/>
          <p:cNvSpPr/>
          <p:nvPr/>
        </p:nvSpPr>
        <p:spPr>
          <a:xfrm>
            <a:off x="7693334" y="2472706"/>
            <a:ext cx="1274445" cy="537874"/>
          </a:xfrm>
          <a:prstGeom prst="roundRect">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Entidad</a:t>
            </a:r>
            <a:endParaRPr lang="es-MX" dirty="0"/>
          </a:p>
        </p:txBody>
      </p:sp>
      <p:sp>
        <p:nvSpPr>
          <p:cNvPr id="2" name="1 CuadroTexto"/>
          <p:cNvSpPr txBox="1"/>
          <p:nvPr/>
        </p:nvSpPr>
        <p:spPr>
          <a:xfrm>
            <a:off x="7693334" y="3098659"/>
            <a:ext cx="1357702" cy="461665"/>
          </a:xfrm>
          <a:prstGeom prst="rect">
            <a:avLst/>
          </a:prstGeom>
          <a:noFill/>
        </p:spPr>
        <p:txBody>
          <a:bodyPr wrap="square" rtlCol="0">
            <a:spAutoFit/>
          </a:bodyPr>
          <a:lstStyle/>
          <a:p>
            <a:r>
              <a:rPr lang="es-MX" sz="2400" b="1" dirty="0" smtClean="0">
                <a:solidFill>
                  <a:schemeClr val="tx2">
                    <a:lumMod val="75000"/>
                  </a:schemeClr>
                </a:solidFill>
              </a:rPr>
              <a:t>PlaDEA</a:t>
            </a:r>
            <a:endParaRPr lang="es-MX" sz="2400" b="1" dirty="0">
              <a:solidFill>
                <a:schemeClr val="tx2">
                  <a:lumMod val="75000"/>
                </a:schemeClr>
              </a:solidFill>
            </a:endParaRPr>
          </a:p>
        </p:txBody>
      </p:sp>
      <p:sp>
        <p:nvSpPr>
          <p:cNvPr id="4" name="3 CuadroTexto"/>
          <p:cNvSpPr txBox="1"/>
          <p:nvPr/>
        </p:nvSpPr>
        <p:spPr>
          <a:xfrm>
            <a:off x="7743308" y="4334761"/>
            <a:ext cx="1305558" cy="923330"/>
          </a:xfrm>
          <a:prstGeom prst="rect">
            <a:avLst/>
          </a:prstGeom>
          <a:noFill/>
        </p:spPr>
        <p:txBody>
          <a:bodyPr wrap="square" rtlCol="0">
            <a:spAutoFit/>
          </a:bodyPr>
          <a:lstStyle/>
          <a:p>
            <a:pPr algn="ctr"/>
            <a:r>
              <a:rPr lang="es-MX" b="1" dirty="0" smtClean="0">
                <a:solidFill>
                  <a:schemeClr val="tx2">
                    <a:lumMod val="75000"/>
                  </a:schemeClr>
                </a:solidFill>
              </a:rPr>
              <a:t>Planeación de trabajo académico</a:t>
            </a:r>
            <a:endParaRPr lang="es-MX" sz="2200" b="1" dirty="0">
              <a:solidFill>
                <a:schemeClr val="tx2">
                  <a:lumMod val="75000"/>
                </a:schemeClr>
              </a:solidFill>
            </a:endParaRPr>
          </a:p>
        </p:txBody>
      </p:sp>
      <p:sp>
        <p:nvSpPr>
          <p:cNvPr id="6" name="5 Flecha arriba y abajo"/>
          <p:cNvSpPr/>
          <p:nvPr/>
        </p:nvSpPr>
        <p:spPr>
          <a:xfrm>
            <a:off x="8101742" y="3582701"/>
            <a:ext cx="412504" cy="702753"/>
          </a:xfrm>
          <a:prstGeom prst="upDownArrow">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Rectángulo"/>
          <p:cNvSpPr/>
          <p:nvPr/>
        </p:nvSpPr>
        <p:spPr>
          <a:xfrm>
            <a:off x="-1" y="0"/>
            <a:ext cx="2051685" cy="1240045"/>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Referente:</a:t>
            </a:r>
          </a:p>
          <a:p>
            <a:pPr algn="ctr"/>
            <a:r>
              <a:rPr lang="es-MX" dirty="0" smtClean="0"/>
              <a:t>Visión sistémica del trabajo académico</a:t>
            </a:r>
            <a:endParaRPr lang="es-MX" dirty="0"/>
          </a:p>
        </p:txBody>
      </p:sp>
    </p:spTree>
    <p:extLst>
      <p:ext uri="{BB962C8B-B14F-4D97-AF65-F5344CB8AC3E}">
        <p14:creationId xmlns:p14="http://schemas.microsoft.com/office/powerpoint/2010/main" val="9872641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211955" y="1"/>
            <a:ext cx="4932044" cy="234886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000" b="1" dirty="0" smtClean="0"/>
          </a:p>
          <a:p>
            <a:r>
              <a:rPr lang="es-MX" sz="1600" b="1" dirty="0" smtClean="0"/>
              <a:t>Eje</a:t>
            </a:r>
            <a:r>
              <a:rPr lang="es-MX" sz="1600" b="1" dirty="0"/>
              <a:t>. Innovación académica con calidad</a:t>
            </a:r>
          </a:p>
          <a:p>
            <a:r>
              <a:rPr lang="es-MX" sz="1600" b="1" dirty="0" smtClean="0"/>
              <a:t>Programas </a:t>
            </a:r>
            <a:r>
              <a:rPr lang="es-MX" sz="1600" b="1" dirty="0"/>
              <a:t>estratégicos</a:t>
            </a:r>
            <a:r>
              <a:rPr lang="es-MX" sz="1600" dirty="0"/>
              <a:t>: Programas educativos que cumplan con los estándares nacionales e </a:t>
            </a:r>
            <a:r>
              <a:rPr lang="es-MX" sz="1600" dirty="0" smtClean="0"/>
              <a:t>internacionales</a:t>
            </a:r>
          </a:p>
          <a:p>
            <a:endParaRPr lang="es-MX" sz="1600" dirty="0"/>
          </a:p>
          <a:p>
            <a:r>
              <a:rPr lang="es-MX" sz="1600" b="1" i="1" dirty="0"/>
              <a:t>Meta: </a:t>
            </a:r>
            <a:r>
              <a:rPr lang="es-MX" sz="1600" b="1" i="1" dirty="0" smtClean="0"/>
              <a:t>I.1 </a:t>
            </a:r>
            <a:r>
              <a:rPr lang="es-MX" sz="1600" i="1" dirty="0"/>
              <a:t>Al año 2017 el 100% de los programas educativos de licenciatura evaluables contarán con el reconocimiento de calidad de los organismos externos correspondientes.</a:t>
            </a:r>
            <a:endParaRPr lang="es-MX" sz="1600" dirty="0"/>
          </a:p>
          <a:p>
            <a:pPr algn="ctr"/>
            <a:endParaRPr lang="es-MX" dirty="0"/>
          </a:p>
        </p:txBody>
      </p:sp>
      <p:sp>
        <p:nvSpPr>
          <p:cNvPr id="8" name="7 Rectángulo"/>
          <p:cNvSpPr/>
          <p:nvPr/>
        </p:nvSpPr>
        <p:spPr>
          <a:xfrm>
            <a:off x="4211955" y="2522740"/>
            <a:ext cx="4932044" cy="198639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600" dirty="0" smtClean="0"/>
              <a:t>Objetivo </a:t>
            </a:r>
            <a:r>
              <a:rPr lang="es-MX" sz="1600" dirty="0"/>
              <a:t>1.1.4.1 Mantener la acreditación </a:t>
            </a:r>
            <a:r>
              <a:rPr lang="es-MX" sz="1600" dirty="0" smtClean="0"/>
              <a:t>y certificación </a:t>
            </a:r>
            <a:r>
              <a:rPr lang="es-MX" sz="1600" dirty="0"/>
              <a:t>del Programa de Licenciado </a:t>
            </a:r>
            <a:r>
              <a:rPr lang="es-MX" sz="1600" dirty="0" smtClean="0"/>
              <a:t>en ….</a:t>
            </a:r>
          </a:p>
          <a:p>
            <a:r>
              <a:rPr lang="es-MX" sz="1600" dirty="0"/>
              <a:t>Meta 1.1.4.1.11.-Un informe anual de </a:t>
            </a:r>
            <a:r>
              <a:rPr lang="es-MX" sz="1600" dirty="0" smtClean="0"/>
              <a:t>las actividades </a:t>
            </a:r>
            <a:r>
              <a:rPr lang="es-MX" sz="1600" dirty="0"/>
              <a:t>realizadas en la formación</a:t>
            </a:r>
            <a:r>
              <a:rPr lang="es-MX" sz="1600" dirty="0" smtClean="0"/>
              <a:t>, actualización </a:t>
            </a:r>
            <a:r>
              <a:rPr lang="es-MX" sz="1600" dirty="0"/>
              <a:t>y superación </a:t>
            </a:r>
            <a:r>
              <a:rPr lang="es-MX" sz="1600" dirty="0" smtClean="0"/>
              <a:t>académica</a:t>
            </a:r>
          </a:p>
          <a:p>
            <a:r>
              <a:rPr lang="es-MX" sz="1600" dirty="0"/>
              <a:t>Acción 1.1.4.1.1.11.-Aplicar el programa </a:t>
            </a:r>
            <a:r>
              <a:rPr lang="es-MX" sz="1600" dirty="0" smtClean="0"/>
              <a:t>de formación </a:t>
            </a:r>
            <a:r>
              <a:rPr lang="es-MX" sz="1600" dirty="0"/>
              <a:t>de académicos y renovación de </a:t>
            </a:r>
            <a:r>
              <a:rPr lang="es-MX" sz="1600" dirty="0" smtClean="0"/>
              <a:t>la planta </a:t>
            </a:r>
            <a:r>
              <a:rPr lang="es-MX" sz="1600" dirty="0"/>
              <a:t>académica</a:t>
            </a:r>
          </a:p>
        </p:txBody>
      </p:sp>
      <p:sp>
        <p:nvSpPr>
          <p:cNvPr id="9" name="8 Rectángulo"/>
          <p:cNvSpPr/>
          <p:nvPr/>
        </p:nvSpPr>
        <p:spPr>
          <a:xfrm>
            <a:off x="4211955" y="4828135"/>
            <a:ext cx="4932044" cy="202986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smtClean="0"/>
          </a:p>
          <a:p>
            <a:pPr algn="ctr"/>
            <a:endParaRPr lang="es-MX" b="1" dirty="0" smtClean="0"/>
          </a:p>
          <a:p>
            <a:pPr algn="ctr"/>
            <a:endParaRPr lang="es-MX" b="1" dirty="0" smtClean="0"/>
          </a:p>
          <a:p>
            <a:pPr algn="ctr"/>
            <a:endParaRPr lang="es-MX" dirty="0"/>
          </a:p>
          <a:p>
            <a:pPr algn="ctr"/>
            <a:endParaRPr lang="es-MX" dirty="0" smtClean="0"/>
          </a:p>
          <a:p>
            <a:pPr algn="ctr"/>
            <a:endParaRPr lang="es-MX" dirty="0"/>
          </a:p>
          <a:p>
            <a:pPr algn="ctr"/>
            <a:endParaRPr lang="es-MX" dirty="0" smtClean="0"/>
          </a:p>
          <a:p>
            <a:pPr algn="ctr"/>
            <a:endParaRPr lang="es-MX" dirty="0" smtClean="0"/>
          </a:p>
          <a:p>
            <a:pPr algn="ctr"/>
            <a:endParaRPr lang="es-MX" dirty="0"/>
          </a:p>
        </p:txBody>
      </p:sp>
      <p:sp>
        <p:nvSpPr>
          <p:cNvPr id="10" name="9 Elipse"/>
          <p:cNvSpPr/>
          <p:nvPr/>
        </p:nvSpPr>
        <p:spPr>
          <a:xfrm>
            <a:off x="5369844" y="4837694"/>
            <a:ext cx="1440179" cy="90898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smtClean="0"/>
              <a:t>Categoría </a:t>
            </a:r>
            <a:endParaRPr lang="es-MX" sz="1600" b="1" dirty="0"/>
          </a:p>
        </p:txBody>
      </p:sp>
      <p:sp>
        <p:nvSpPr>
          <p:cNvPr id="11" name="10 CuadroTexto"/>
          <p:cNvSpPr txBox="1"/>
          <p:nvPr/>
        </p:nvSpPr>
        <p:spPr>
          <a:xfrm>
            <a:off x="4211955" y="5465860"/>
            <a:ext cx="1440180" cy="584775"/>
          </a:xfrm>
          <a:prstGeom prst="rect">
            <a:avLst/>
          </a:prstGeom>
          <a:noFill/>
        </p:spPr>
        <p:txBody>
          <a:bodyPr wrap="square" rtlCol="0">
            <a:spAutoFit/>
          </a:bodyPr>
          <a:lstStyle/>
          <a:p>
            <a:r>
              <a:rPr lang="es-MX" sz="1600" b="1" dirty="0" smtClean="0">
                <a:solidFill>
                  <a:schemeClr val="bg1"/>
                </a:solidFill>
              </a:rPr>
              <a:t>Superación académica</a:t>
            </a:r>
            <a:endParaRPr lang="es-MX" sz="1600" b="1" dirty="0">
              <a:solidFill>
                <a:schemeClr val="bg1"/>
              </a:solidFill>
            </a:endParaRPr>
          </a:p>
        </p:txBody>
      </p:sp>
      <p:sp>
        <p:nvSpPr>
          <p:cNvPr id="14" name="13 Flecha derecha"/>
          <p:cNvSpPr/>
          <p:nvPr/>
        </p:nvSpPr>
        <p:spPr>
          <a:xfrm>
            <a:off x="6810023" y="5049869"/>
            <a:ext cx="925429"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bg1"/>
              </a:solidFill>
            </a:endParaRPr>
          </a:p>
        </p:txBody>
      </p:sp>
      <p:sp>
        <p:nvSpPr>
          <p:cNvPr id="15" name="14 Rectángulo"/>
          <p:cNvSpPr/>
          <p:nvPr/>
        </p:nvSpPr>
        <p:spPr>
          <a:xfrm>
            <a:off x="7812404" y="5079013"/>
            <a:ext cx="1190277" cy="40798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Indicador</a:t>
            </a:r>
            <a:endParaRPr lang="es-MX" dirty="0"/>
          </a:p>
        </p:txBody>
      </p:sp>
      <p:sp>
        <p:nvSpPr>
          <p:cNvPr id="16" name="15 Cruz"/>
          <p:cNvSpPr/>
          <p:nvPr/>
        </p:nvSpPr>
        <p:spPr>
          <a:xfrm>
            <a:off x="7116699" y="5913329"/>
            <a:ext cx="360045" cy="381667"/>
          </a:xfrm>
          <a:prstGeom prst="plus">
            <a:avLst>
              <a:gd name="adj" fmla="val 3654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16 CuadroTexto"/>
          <p:cNvSpPr txBox="1"/>
          <p:nvPr/>
        </p:nvSpPr>
        <p:spPr>
          <a:xfrm>
            <a:off x="5369844" y="5777112"/>
            <a:ext cx="1440179" cy="1231106"/>
          </a:xfrm>
          <a:prstGeom prst="rect">
            <a:avLst/>
          </a:prstGeom>
          <a:noFill/>
        </p:spPr>
        <p:txBody>
          <a:bodyPr wrap="square" rtlCol="0">
            <a:spAutoFit/>
          </a:bodyPr>
          <a:lstStyle/>
          <a:p>
            <a:pPr algn="ctr"/>
            <a:r>
              <a:rPr lang="es-MX" sz="1400" b="1" dirty="0" smtClean="0">
                <a:solidFill>
                  <a:schemeClr val="bg1"/>
                </a:solidFill>
              </a:rPr>
              <a:t>Grado académico</a:t>
            </a:r>
          </a:p>
          <a:p>
            <a:pPr algn="ctr"/>
            <a:r>
              <a:rPr lang="es-MX" sz="1400" b="1" i="1" dirty="0" smtClean="0">
                <a:solidFill>
                  <a:schemeClr val="bg1"/>
                </a:solidFill>
              </a:rPr>
              <a:t>Concluir el doctorado</a:t>
            </a:r>
          </a:p>
          <a:p>
            <a:endParaRPr lang="es-MX" dirty="0"/>
          </a:p>
        </p:txBody>
      </p:sp>
      <p:sp>
        <p:nvSpPr>
          <p:cNvPr id="18" name="17 CuadroTexto"/>
          <p:cNvSpPr txBox="1"/>
          <p:nvPr/>
        </p:nvSpPr>
        <p:spPr>
          <a:xfrm>
            <a:off x="7548304" y="5656693"/>
            <a:ext cx="1538373" cy="1169551"/>
          </a:xfrm>
          <a:prstGeom prst="rect">
            <a:avLst/>
          </a:prstGeom>
          <a:noFill/>
        </p:spPr>
        <p:txBody>
          <a:bodyPr wrap="square" rtlCol="0">
            <a:spAutoFit/>
          </a:bodyPr>
          <a:lstStyle/>
          <a:p>
            <a:pPr algn="ctr"/>
            <a:r>
              <a:rPr lang="es-MX" sz="1400" b="1" dirty="0">
                <a:solidFill>
                  <a:schemeClr val="bg1"/>
                </a:solidFill>
              </a:rPr>
              <a:t>Distinciones por trayectoria </a:t>
            </a:r>
            <a:r>
              <a:rPr lang="es-MX" sz="1400" b="1" dirty="0" smtClean="0">
                <a:solidFill>
                  <a:schemeClr val="bg1"/>
                </a:solidFill>
              </a:rPr>
              <a:t>académica</a:t>
            </a:r>
          </a:p>
          <a:p>
            <a:pPr algn="ctr"/>
            <a:r>
              <a:rPr lang="es-MX" sz="1400" b="1" i="1" dirty="0" smtClean="0">
                <a:solidFill>
                  <a:schemeClr val="bg1"/>
                </a:solidFill>
              </a:rPr>
              <a:t>Obtener el Perfil deseable </a:t>
            </a:r>
            <a:r>
              <a:rPr lang="es-MX" sz="1400" b="1" i="1" dirty="0" err="1" smtClean="0">
                <a:solidFill>
                  <a:schemeClr val="bg1"/>
                </a:solidFill>
              </a:rPr>
              <a:t>ProDEP</a:t>
            </a:r>
            <a:r>
              <a:rPr lang="es-MX" sz="1400" b="1" i="1" dirty="0" smtClean="0">
                <a:solidFill>
                  <a:schemeClr val="bg1"/>
                </a:solidFill>
              </a:rPr>
              <a:t> </a:t>
            </a:r>
            <a:endParaRPr lang="es-MX" sz="1400" i="1" dirty="0">
              <a:solidFill>
                <a:schemeClr val="bg1"/>
              </a:solidFill>
            </a:endParaRPr>
          </a:p>
        </p:txBody>
      </p:sp>
      <p:sp>
        <p:nvSpPr>
          <p:cNvPr id="4" name="3 Flecha curvada hacia la derecha"/>
          <p:cNvSpPr/>
          <p:nvPr/>
        </p:nvSpPr>
        <p:spPr>
          <a:xfrm>
            <a:off x="1398615" y="1823084"/>
            <a:ext cx="731520" cy="1605915"/>
          </a:xfrm>
          <a:prstGeom prst="curvedRightArrow">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5" name="4 Flecha curvada hacia la derecha"/>
          <p:cNvSpPr/>
          <p:nvPr/>
        </p:nvSpPr>
        <p:spPr>
          <a:xfrm>
            <a:off x="1398614" y="3886199"/>
            <a:ext cx="731521" cy="1648302"/>
          </a:xfrm>
          <a:prstGeom prst="curvedRightArrow">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6" name="5 Rectángulo"/>
          <p:cNvSpPr/>
          <p:nvPr/>
        </p:nvSpPr>
        <p:spPr>
          <a:xfrm>
            <a:off x="0" y="1"/>
            <a:ext cx="1331595" cy="6857999"/>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es-MX" sz="3200" dirty="0"/>
              <a:t>E</a:t>
            </a:r>
            <a:r>
              <a:rPr lang="es-MX" sz="3200" dirty="0" smtClean="0"/>
              <a:t>jemplo</a:t>
            </a:r>
            <a:endParaRPr lang="es-MX" sz="3200" dirty="0"/>
          </a:p>
        </p:txBody>
      </p:sp>
      <p:sp>
        <p:nvSpPr>
          <p:cNvPr id="3" name="2 Rectángulo redondeado"/>
          <p:cNvSpPr/>
          <p:nvPr/>
        </p:nvSpPr>
        <p:spPr>
          <a:xfrm>
            <a:off x="2158710" y="908685"/>
            <a:ext cx="1800225" cy="914400"/>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PTE 2013-2017</a:t>
            </a:r>
            <a:endParaRPr lang="es-MX" dirty="0"/>
          </a:p>
        </p:txBody>
      </p:sp>
      <p:sp>
        <p:nvSpPr>
          <p:cNvPr id="19" name="18 Rectángulo redondeado"/>
          <p:cNvSpPr/>
          <p:nvPr/>
        </p:nvSpPr>
        <p:spPr>
          <a:xfrm>
            <a:off x="2144336" y="2971800"/>
            <a:ext cx="1800225" cy="914400"/>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PlaDEA</a:t>
            </a:r>
            <a:endParaRPr lang="es-MX" dirty="0"/>
          </a:p>
        </p:txBody>
      </p:sp>
      <p:sp>
        <p:nvSpPr>
          <p:cNvPr id="20" name="19 Rectángulo redondeado"/>
          <p:cNvSpPr/>
          <p:nvPr/>
        </p:nvSpPr>
        <p:spPr>
          <a:xfrm>
            <a:off x="2131001" y="5067762"/>
            <a:ext cx="1800225" cy="914400"/>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Planeación </a:t>
            </a:r>
            <a:r>
              <a:rPr lang="es-MX" dirty="0"/>
              <a:t> </a:t>
            </a:r>
            <a:r>
              <a:rPr lang="es-MX" dirty="0" smtClean="0"/>
              <a:t>del trabajo académico</a:t>
            </a:r>
            <a:endParaRPr lang="es-MX" dirty="0"/>
          </a:p>
        </p:txBody>
      </p:sp>
    </p:spTree>
    <p:extLst>
      <p:ext uri="{BB962C8B-B14F-4D97-AF65-F5344CB8AC3E}">
        <p14:creationId xmlns:p14="http://schemas.microsoft.com/office/powerpoint/2010/main" val="7583821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208598" y="772297"/>
            <a:ext cx="1122997" cy="2363950"/>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smtClean="0"/>
              <a:t>PTE </a:t>
            </a:r>
          </a:p>
          <a:p>
            <a:pPr algn="ctr"/>
            <a:r>
              <a:rPr lang="es-MX" sz="1600" dirty="0" smtClean="0"/>
              <a:t>2013-2017</a:t>
            </a:r>
            <a:endParaRPr lang="es-MX" sz="1600" dirty="0"/>
          </a:p>
        </p:txBody>
      </p:sp>
      <p:sp>
        <p:nvSpPr>
          <p:cNvPr id="24" name="23 Rectángulo redondeado"/>
          <p:cNvSpPr/>
          <p:nvPr/>
        </p:nvSpPr>
        <p:spPr>
          <a:xfrm>
            <a:off x="208598" y="3684789"/>
            <a:ext cx="1122997" cy="2984616"/>
          </a:xfrm>
          <a:prstGeom prst="round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smtClean="0"/>
              <a:t>PlaDEA</a:t>
            </a:r>
            <a:endParaRPr lang="es-MX" sz="1600" dirty="0"/>
          </a:p>
        </p:txBody>
      </p:sp>
      <p:sp>
        <p:nvSpPr>
          <p:cNvPr id="36" name="35 CuadroTexto"/>
          <p:cNvSpPr txBox="1"/>
          <p:nvPr/>
        </p:nvSpPr>
        <p:spPr>
          <a:xfrm>
            <a:off x="13162" y="1"/>
            <a:ext cx="9130838" cy="461665"/>
          </a:xfrm>
          <a:prstGeom prst="rect">
            <a:avLst/>
          </a:prstGeom>
          <a:noFill/>
        </p:spPr>
        <p:txBody>
          <a:bodyPr wrap="square" rtlCol="0">
            <a:spAutoFit/>
          </a:bodyPr>
          <a:lstStyle/>
          <a:p>
            <a:r>
              <a:rPr lang="es-MX" sz="2400" dirty="0"/>
              <a:t>S</a:t>
            </a:r>
            <a:r>
              <a:rPr lang="es-MX" sz="2400" dirty="0" smtClean="0"/>
              <a:t>istema de registro y seguimiento de la carrera académica</a:t>
            </a:r>
            <a:endParaRPr lang="es-MX" sz="2400" dirty="0"/>
          </a:p>
        </p:txBody>
      </p:sp>
      <p:sp>
        <p:nvSpPr>
          <p:cNvPr id="2" name="1 Rectángulo redondeado"/>
          <p:cNvSpPr/>
          <p:nvPr/>
        </p:nvSpPr>
        <p:spPr>
          <a:xfrm>
            <a:off x="1926480" y="6002095"/>
            <a:ext cx="6846806" cy="631248"/>
          </a:xfrm>
          <a:prstGeom prst="round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700" b="1" dirty="0" smtClean="0"/>
              <a:t>Consejo técnico </a:t>
            </a:r>
          </a:p>
          <a:p>
            <a:pPr algn="ctr"/>
            <a:r>
              <a:rPr lang="es-MX" sz="1700" dirty="0" smtClean="0"/>
              <a:t>(estructura de validación)</a:t>
            </a:r>
            <a:endParaRPr lang="es-MX" sz="1700" dirty="0"/>
          </a:p>
        </p:txBody>
      </p:sp>
      <p:sp>
        <p:nvSpPr>
          <p:cNvPr id="33" name="32 Rectángulo redondeado"/>
          <p:cNvSpPr/>
          <p:nvPr/>
        </p:nvSpPr>
        <p:spPr>
          <a:xfrm>
            <a:off x="1907209" y="620453"/>
            <a:ext cx="1978180" cy="648277"/>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smtClean="0"/>
              <a:t>Planeación del trabajo académico</a:t>
            </a:r>
          </a:p>
        </p:txBody>
      </p:sp>
      <p:sp>
        <p:nvSpPr>
          <p:cNvPr id="5" name="4 Elipse"/>
          <p:cNvSpPr/>
          <p:nvPr/>
        </p:nvSpPr>
        <p:spPr>
          <a:xfrm>
            <a:off x="2725946" y="1767924"/>
            <a:ext cx="1149581" cy="914399"/>
          </a:xfrm>
          <a:prstGeom prst="ellipse">
            <a:avLst/>
          </a:prstGeom>
          <a:solidFill>
            <a:srgbClr val="0DFF7A"/>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dirty="0" smtClean="0">
                <a:solidFill>
                  <a:schemeClr val="tx1"/>
                </a:solidFill>
              </a:rPr>
              <a:t>Docencia</a:t>
            </a:r>
            <a:endParaRPr lang="es-MX" sz="1000" dirty="0">
              <a:solidFill>
                <a:schemeClr val="tx1"/>
              </a:solidFill>
            </a:endParaRPr>
          </a:p>
        </p:txBody>
      </p:sp>
      <p:sp>
        <p:nvSpPr>
          <p:cNvPr id="11" name="10 Elipse"/>
          <p:cNvSpPr/>
          <p:nvPr/>
        </p:nvSpPr>
        <p:spPr>
          <a:xfrm>
            <a:off x="2725946" y="2882349"/>
            <a:ext cx="1149581" cy="914399"/>
          </a:xfrm>
          <a:prstGeom prst="ellipse">
            <a:avLst/>
          </a:prstGeom>
          <a:solidFill>
            <a:srgbClr val="0DFF7A"/>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smtClean="0">
                <a:solidFill>
                  <a:schemeClr val="tx1"/>
                </a:solidFill>
              </a:rPr>
              <a:t>´Generación y aplicación del conocimiento</a:t>
            </a:r>
            <a:endParaRPr lang="es-MX" sz="900" dirty="0">
              <a:solidFill>
                <a:schemeClr val="tx1"/>
              </a:solidFill>
            </a:endParaRPr>
          </a:p>
        </p:txBody>
      </p:sp>
      <p:sp>
        <p:nvSpPr>
          <p:cNvPr id="12" name="11 Elipse"/>
          <p:cNvSpPr/>
          <p:nvPr/>
        </p:nvSpPr>
        <p:spPr>
          <a:xfrm>
            <a:off x="2698237" y="3928194"/>
            <a:ext cx="1149581" cy="914399"/>
          </a:xfrm>
          <a:prstGeom prst="ellipse">
            <a:avLst/>
          </a:prstGeom>
          <a:solidFill>
            <a:srgbClr val="0DFF7A"/>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dirty="0" smtClean="0">
                <a:solidFill>
                  <a:schemeClr val="tx1"/>
                </a:solidFill>
              </a:rPr>
              <a:t>Gestión</a:t>
            </a:r>
            <a:endParaRPr lang="es-MX" sz="1000" dirty="0">
              <a:solidFill>
                <a:schemeClr val="tx1"/>
              </a:solidFill>
            </a:endParaRPr>
          </a:p>
        </p:txBody>
      </p:sp>
      <p:sp>
        <p:nvSpPr>
          <p:cNvPr id="13" name="12 Elipse"/>
          <p:cNvSpPr/>
          <p:nvPr/>
        </p:nvSpPr>
        <p:spPr>
          <a:xfrm>
            <a:off x="2725946" y="5001055"/>
            <a:ext cx="1149581" cy="914399"/>
          </a:xfrm>
          <a:prstGeom prst="ellipse">
            <a:avLst/>
          </a:prstGeom>
          <a:solidFill>
            <a:srgbClr val="0DFF7A"/>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dirty="0" smtClean="0">
                <a:solidFill>
                  <a:schemeClr val="tx1"/>
                </a:solidFill>
              </a:rPr>
              <a:t>Tutoría</a:t>
            </a:r>
            <a:endParaRPr lang="es-MX" sz="1000" dirty="0">
              <a:solidFill>
                <a:schemeClr val="tx1"/>
              </a:solidFill>
            </a:endParaRPr>
          </a:p>
        </p:txBody>
      </p:sp>
      <p:grpSp>
        <p:nvGrpSpPr>
          <p:cNvPr id="34" name="33 Grupo"/>
          <p:cNvGrpSpPr/>
          <p:nvPr/>
        </p:nvGrpSpPr>
        <p:grpSpPr>
          <a:xfrm>
            <a:off x="3946331" y="2050779"/>
            <a:ext cx="2260925" cy="506469"/>
            <a:chOff x="5145502" y="2199821"/>
            <a:chExt cx="2260925" cy="506469"/>
          </a:xfrm>
        </p:grpSpPr>
        <p:sp>
          <p:nvSpPr>
            <p:cNvPr id="9" name="8 Flecha derecha"/>
            <p:cNvSpPr/>
            <p:nvPr/>
          </p:nvSpPr>
          <p:spPr>
            <a:xfrm>
              <a:off x="5145502" y="2260368"/>
              <a:ext cx="253317" cy="432052"/>
            </a:xfrm>
            <a:prstGeom prst="rightArrow">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9 Rectángulo"/>
            <p:cNvSpPr/>
            <p:nvPr/>
          </p:nvSpPr>
          <p:spPr>
            <a:xfrm>
              <a:off x="6506714" y="2213693"/>
              <a:ext cx="899713" cy="478727"/>
            </a:xfrm>
            <a:prstGeom prst="rect">
              <a:avLst/>
            </a:prstGeom>
            <a:solidFill>
              <a:srgbClr val="00B050"/>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smtClean="0"/>
                <a:t>Ficha de registro</a:t>
              </a:r>
              <a:endParaRPr lang="es-MX" sz="1400" dirty="0"/>
            </a:p>
          </p:txBody>
        </p:sp>
        <p:sp>
          <p:nvSpPr>
            <p:cNvPr id="25" name="24 Rectángulo redondeado"/>
            <p:cNvSpPr/>
            <p:nvPr/>
          </p:nvSpPr>
          <p:spPr>
            <a:xfrm>
              <a:off x="5398819" y="2199821"/>
              <a:ext cx="1040459" cy="5064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t>Indicador</a:t>
              </a:r>
              <a:endParaRPr lang="es-MX" sz="1200" dirty="0"/>
            </a:p>
          </p:txBody>
        </p:sp>
      </p:grpSp>
      <p:grpSp>
        <p:nvGrpSpPr>
          <p:cNvPr id="37" name="36 Grupo"/>
          <p:cNvGrpSpPr/>
          <p:nvPr/>
        </p:nvGrpSpPr>
        <p:grpSpPr>
          <a:xfrm>
            <a:off x="3910611" y="3086313"/>
            <a:ext cx="2260925" cy="506469"/>
            <a:chOff x="5145502" y="2199821"/>
            <a:chExt cx="2260925" cy="506469"/>
          </a:xfrm>
        </p:grpSpPr>
        <p:sp>
          <p:nvSpPr>
            <p:cNvPr id="38" name="37 Flecha derecha"/>
            <p:cNvSpPr/>
            <p:nvPr/>
          </p:nvSpPr>
          <p:spPr>
            <a:xfrm>
              <a:off x="5145502" y="2260368"/>
              <a:ext cx="253317" cy="432052"/>
            </a:xfrm>
            <a:prstGeom prst="rightArrow">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39 Rectángulo"/>
            <p:cNvSpPr/>
            <p:nvPr/>
          </p:nvSpPr>
          <p:spPr>
            <a:xfrm>
              <a:off x="6506714" y="2213693"/>
              <a:ext cx="899713" cy="478727"/>
            </a:xfrm>
            <a:prstGeom prst="rect">
              <a:avLst/>
            </a:prstGeom>
            <a:solidFill>
              <a:srgbClr val="00B050"/>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smtClean="0"/>
                <a:t>Ficha de registro</a:t>
              </a:r>
              <a:endParaRPr lang="es-MX" sz="1400" dirty="0"/>
            </a:p>
          </p:txBody>
        </p:sp>
        <p:sp>
          <p:nvSpPr>
            <p:cNvPr id="41" name="40 Rectángulo redondeado"/>
            <p:cNvSpPr/>
            <p:nvPr/>
          </p:nvSpPr>
          <p:spPr>
            <a:xfrm>
              <a:off x="5398819" y="2199821"/>
              <a:ext cx="1040459" cy="5064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t>Indicador</a:t>
              </a:r>
              <a:endParaRPr lang="es-MX" sz="1200" dirty="0"/>
            </a:p>
          </p:txBody>
        </p:sp>
      </p:grpSp>
      <p:grpSp>
        <p:nvGrpSpPr>
          <p:cNvPr id="42" name="41 Grupo"/>
          <p:cNvGrpSpPr/>
          <p:nvPr/>
        </p:nvGrpSpPr>
        <p:grpSpPr>
          <a:xfrm>
            <a:off x="3910611" y="4089425"/>
            <a:ext cx="2260925" cy="506469"/>
            <a:chOff x="5145502" y="2199821"/>
            <a:chExt cx="2260925" cy="506469"/>
          </a:xfrm>
        </p:grpSpPr>
        <p:sp>
          <p:nvSpPr>
            <p:cNvPr id="43" name="42 Flecha derecha"/>
            <p:cNvSpPr/>
            <p:nvPr/>
          </p:nvSpPr>
          <p:spPr>
            <a:xfrm>
              <a:off x="5145502" y="2260368"/>
              <a:ext cx="253317" cy="432052"/>
            </a:xfrm>
            <a:prstGeom prst="rightArrow">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4" name="43 Rectángulo"/>
            <p:cNvSpPr/>
            <p:nvPr/>
          </p:nvSpPr>
          <p:spPr>
            <a:xfrm>
              <a:off x="6506714" y="2213693"/>
              <a:ext cx="899713" cy="478727"/>
            </a:xfrm>
            <a:prstGeom prst="rect">
              <a:avLst/>
            </a:prstGeom>
            <a:solidFill>
              <a:srgbClr val="00B050"/>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smtClean="0"/>
                <a:t>Ficha de registro</a:t>
              </a:r>
              <a:endParaRPr lang="es-MX" sz="1400" dirty="0"/>
            </a:p>
          </p:txBody>
        </p:sp>
        <p:sp>
          <p:nvSpPr>
            <p:cNvPr id="45" name="44 Rectángulo redondeado"/>
            <p:cNvSpPr/>
            <p:nvPr/>
          </p:nvSpPr>
          <p:spPr>
            <a:xfrm>
              <a:off x="5398819" y="2199821"/>
              <a:ext cx="1040459" cy="5064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t>Indicador</a:t>
              </a:r>
              <a:endParaRPr lang="es-MX" sz="1200" dirty="0"/>
            </a:p>
          </p:txBody>
        </p:sp>
      </p:grpSp>
      <p:grpSp>
        <p:nvGrpSpPr>
          <p:cNvPr id="46" name="45 Grupo"/>
          <p:cNvGrpSpPr/>
          <p:nvPr/>
        </p:nvGrpSpPr>
        <p:grpSpPr>
          <a:xfrm>
            <a:off x="3910611" y="5205019"/>
            <a:ext cx="2260925" cy="506469"/>
            <a:chOff x="5145502" y="2199821"/>
            <a:chExt cx="2260925" cy="506469"/>
          </a:xfrm>
        </p:grpSpPr>
        <p:sp>
          <p:nvSpPr>
            <p:cNvPr id="47" name="46 Flecha derecha"/>
            <p:cNvSpPr/>
            <p:nvPr/>
          </p:nvSpPr>
          <p:spPr>
            <a:xfrm>
              <a:off x="5145502" y="2260368"/>
              <a:ext cx="253317" cy="432052"/>
            </a:xfrm>
            <a:prstGeom prst="rightArrow">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8" name="47 Rectángulo"/>
            <p:cNvSpPr/>
            <p:nvPr/>
          </p:nvSpPr>
          <p:spPr>
            <a:xfrm>
              <a:off x="6506714" y="2213693"/>
              <a:ext cx="899713" cy="478727"/>
            </a:xfrm>
            <a:prstGeom prst="rect">
              <a:avLst/>
            </a:prstGeom>
            <a:solidFill>
              <a:srgbClr val="00B050"/>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smtClean="0"/>
                <a:t>Ficha de registro</a:t>
              </a:r>
              <a:endParaRPr lang="es-MX" sz="1400" dirty="0"/>
            </a:p>
          </p:txBody>
        </p:sp>
        <p:sp>
          <p:nvSpPr>
            <p:cNvPr id="49" name="48 Rectángulo redondeado"/>
            <p:cNvSpPr/>
            <p:nvPr/>
          </p:nvSpPr>
          <p:spPr>
            <a:xfrm>
              <a:off x="5398819" y="2199821"/>
              <a:ext cx="1040459" cy="5064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t>Indicador</a:t>
              </a:r>
              <a:endParaRPr lang="es-MX" sz="1200" dirty="0"/>
            </a:p>
          </p:txBody>
        </p:sp>
      </p:grpSp>
      <p:sp>
        <p:nvSpPr>
          <p:cNvPr id="8" name="7 Rectángulo redondeado"/>
          <p:cNvSpPr/>
          <p:nvPr/>
        </p:nvSpPr>
        <p:spPr>
          <a:xfrm>
            <a:off x="1926480" y="1767924"/>
            <a:ext cx="634251" cy="414753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es-MX" sz="1600" b="1" dirty="0" smtClean="0"/>
              <a:t>Justificación</a:t>
            </a:r>
            <a:endParaRPr lang="es-MX" sz="1600" b="1" dirty="0"/>
          </a:p>
        </p:txBody>
      </p:sp>
      <p:sp>
        <p:nvSpPr>
          <p:cNvPr id="21" name="20 Rectángulo redondeado"/>
          <p:cNvSpPr/>
          <p:nvPr/>
        </p:nvSpPr>
        <p:spPr>
          <a:xfrm>
            <a:off x="4189106" y="644355"/>
            <a:ext cx="2192630" cy="624375"/>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s-MX" dirty="0" smtClean="0"/>
          </a:p>
          <a:p>
            <a:pPr algn="ctr"/>
            <a:r>
              <a:rPr lang="es-MX" sz="1600" b="1" dirty="0" smtClean="0"/>
              <a:t>Registro de actividades y productos</a:t>
            </a:r>
            <a:endParaRPr lang="es-MX" sz="1600" dirty="0"/>
          </a:p>
        </p:txBody>
      </p:sp>
      <p:sp>
        <p:nvSpPr>
          <p:cNvPr id="22" name="21 Rectángulo redondeado"/>
          <p:cNvSpPr/>
          <p:nvPr/>
        </p:nvSpPr>
        <p:spPr>
          <a:xfrm>
            <a:off x="6611285" y="669407"/>
            <a:ext cx="2160269" cy="599323"/>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smtClean="0">
                <a:solidFill>
                  <a:schemeClr val="bg1"/>
                </a:solidFill>
              </a:rPr>
              <a:t>Integración de informe anual</a:t>
            </a:r>
          </a:p>
        </p:txBody>
      </p:sp>
      <p:sp>
        <p:nvSpPr>
          <p:cNvPr id="55" name="54 Rectángulo redondeado"/>
          <p:cNvSpPr/>
          <p:nvPr/>
        </p:nvSpPr>
        <p:spPr>
          <a:xfrm>
            <a:off x="6613019" y="3362886"/>
            <a:ext cx="2160268" cy="78708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smtClean="0"/>
              <a:t>Proveedores de información </a:t>
            </a:r>
          </a:p>
          <a:p>
            <a:pPr algn="ctr"/>
            <a:r>
              <a:rPr lang="es-MX" sz="1600" dirty="0" smtClean="0"/>
              <a:t>(registro  </a:t>
            </a:r>
            <a:r>
              <a:rPr lang="es-MX" dirty="0" smtClean="0"/>
              <a:t>en sistema)</a:t>
            </a:r>
            <a:endParaRPr lang="es-MX" dirty="0"/>
          </a:p>
        </p:txBody>
      </p:sp>
      <p:cxnSp>
        <p:nvCxnSpPr>
          <p:cNvPr id="61" name="60 Conector curvado"/>
          <p:cNvCxnSpPr>
            <a:stCxn id="55" idx="1"/>
            <a:endCxn id="10" idx="3"/>
          </p:cNvCxnSpPr>
          <p:nvPr/>
        </p:nvCxnSpPr>
        <p:spPr>
          <a:xfrm rot="10800000">
            <a:off x="6207257" y="2304015"/>
            <a:ext cx="405763" cy="1452414"/>
          </a:xfrm>
          <a:prstGeom prst="curvedConnector3">
            <a:avLst/>
          </a:prstGeom>
          <a:ln w="28575">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3" name="62 Conector curvado"/>
          <p:cNvCxnSpPr>
            <a:stCxn id="55" idx="1"/>
            <a:endCxn id="40" idx="3"/>
          </p:cNvCxnSpPr>
          <p:nvPr/>
        </p:nvCxnSpPr>
        <p:spPr>
          <a:xfrm rot="10800000">
            <a:off x="6171537" y="3339549"/>
            <a:ext cx="441483" cy="416880"/>
          </a:xfrm>
          <a:prstGeom prst="curvedConnector3">
            <a:avLst/>
          </a:prstGeom>
          <a:ln w="28575">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5" name="64 Conector curvado"/>
          <p:cNvCxnSpPr>
            <a:stCxn id="55" idx="1"/>
            <a:endCxn id="44" idx="3"/>
          </p:cNvCxnSpPr>
          <p:nvPr/>
        </p:nvCxnSpPr>
        <p:spPr>
          <a:xfrm rot="10800000" flipV="1">
            <a:off x="6171537" y="3756429"/>
            <a:ext cx="441483" cy="586232"/>
          </a:xfrm>
          <a:prstGeom prst="curvedConnector3">
            <a:avLst/>
          </a:prstGeom>
          <a:ln w="28575">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7" name="66 Conector curvado"/>
          <p:cNvCxnSpPr>
            <a:stCxn id="55" idx="1"/>
            <a:endCxn id="48" idx="3"/>
          </p:cNvCxnSpPr>
          <p:nvPr/>
        </p:nvCxnSpPr>
        <p:spPr>
          <a:xfrm rot="10800000" flipV="1">
            <a:off x="6171537" y="3756429"/>
            <a:ext cx="441483" cy="1701826"/>
          </a:xfrm>
          <a:prstGeom prst="curvedConnector3">
            <a:avLst/>
          </a:prstGeom>
          <a:ln w="28575">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73" name="72 Rectángulo redondeado"/>
          <p:cNvSpPr/>
          <p:nvPr/>
        </p:nvSpPr>
        <p:spPr>
          <a:xfrm>
            <a:off x="6613017" y="5001055"/>
            <a:ext cx="2160269" cy="696563"/>
          </a:xfrm>
          <a:prstGeom prst="round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Autoevaluación</a:t>
            </a:r>
            <a:endParaRPr lang="es-MX" dirty="0"/>
          </a:p>
        </p:txBody>
      </p:sp>
      <p:sp>
        <p:nvSpPr>
          <p:cNvPr id="74" name="73 Flecha abajo"/>
          <p:cNvSpPr/>
          <p:nvPr/>
        </p:nvSpPr>
        <p:spPr>
          <a:xfrm>
            <a:off x="7454507" y="4205502"/>
            <a:ext cx="360046" cy="803680"/>
          </a:xfrm>
          <a:prstGeom prst="downArrow">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9" name="78 Corchetes"/>
          <p:cNvSpPr/>
          <p:nvPr/>
        </p:nvSpPr>
        <p:spPr>
          <a:xfrm>
            <a:off x="1545643" y="610156"/>
            <a:ext cx="7452360" cy="6121765"/>
          </a:xfrm>
          <a:prstGeom prst="bracketPair">
            <a:avLst>
              <a:gd name="adj" fmla="val 3314"/>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81" name="80 Conector"/>
          <p:cNvSpPr/>
          <p:nvPr/>
        </p:nvSpPr>
        <p:spPr>
          <a:xfrm>
            <a:off x="2644255" y="1316875"/>
            <a:ext cx="275615" cy="228600"/>
          </a:xfrm>
          <a:prstGeom prst="flowChartConnector">
            <a:avLst/>
          </a:prstGeom>
          <a:solidFill>
            <a:schemeClr val="accent2">
              <a:lumMod val="5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1</a:t>
            </a:r>
            <a:endParaRPr lang="es-MX" dirty="0"/>
          </a:p>
        </p:txBody>
      </p:sp>
      <p:sp>
        <p:nvSpPr>
          <p:cNvPr id="82" name="81 Conector"/>
          <p:cNvSpPr/>
          <p:nvPr/>
        </p:nvSpPr>
        <p:spPr>
          <a:xfrm>
            <a:off x="7555345" y="1292284"/>
            <a:ext cx="275615" cy="228600"/>
          </a:xfrm>
          <a:prstGeom prst="flowChartConnector">
            <a:avLst/>
          </a:prstGeom>
          <a:solidFill>
            <a:schemeClr val="accent2">
              <a:lumMod val="5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3</a:t>
            </a:r>
          </a:p>
        </p:txBody>
      </p:sp>
      <p:sp>
        <p:nvSpPr>
          <p:cNvPr id="83" name="82 Conector"/>
          <p:cNvSpPr/>
          <p:nvPr/>
        </p:nvSpPr>
        <p:spPr>
          <a:xfrm>
            <a:off x="5169735" y="1316875"/>
            <a:ext cx="275615" cy="228600"/>
          </a:xfrm>
          <a:prstGeom prst="flowChartConnector">
            <a:avLst/>
          </a:prstGeom>
          <a:solidFill>
            <a:schemeClr val="accent2">
              <a:lumMod val="5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2</a:t>
            </a:r>
          </a:p>
        </p:txBody>
      </p:sp>
      <p:sp>
        <p:nvSpPr>
          <p:cNvPr id="84" name="83 Flecha abajo"/>
          <p:cNvSpPr/>
          <p:nvPr/>
        </p:nvSpPr>
        <p:spPr>
          <a:xfrm>
            <a:off x="527780" y="3146861"/>
            <a:ext cx="484632" cy="524178"/>
          </a:xfrm>
          <a:prstGeom prst="downArrow">
            <a:avLst/>
          </a:prstGeom>
          <a:solidFill>
            <a:schemeClr val="accent2">
              <a:lumMod val="5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2 Rectángulo redondeado"/>
          <p:cNvSpPr/>
          <p:nvPr/>
        </p:nvSpPr>
        <p:spPr>
          <a:xfrm>
            <a:off x="1691640" y="1545475"/>
            <a:ext cx="2254691" cy="4369979"/>
          </a:xfrm>
          <a:prstGeom prst="round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194524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 y="1"/>
            <a:ext cx="9143999" cy="908684"/>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Sistema Institucional para el </a:t>
            </a:r>
            <a:r>
              <a:rPr lang="es-MX" dirty="0" smtClean="0"/>
              <a:t>registro </a:t>
            </a:r>
            <a:r>
              <a:rPr lang="es-MX" dirty="0"/>
              <a:t>y </a:t>
            </a:r>
            <a:r>
              <a:rPr lang="es-MX" dirty="0" smtClean="0"/>
              <a:t>seguimiento </a:t>
            </a:r>
            <a:r>
              <a:rPr lang="es-MX" dirty="0"/>
              <a:t>de la Carrera Académica </a:t>
            </a:r>
          </a:p>
        </p:txBody>
      </p:sp>
      <p:sp>
        <p:nvSpPr>
          <p:cNvPr id="16" name="15 Rectángulo redondeado"/>
          <p:cNvSpPr/>
          <p:nvPr/>
        </p:nvSpPr>
        <p:spPr>
          <a:xfrm>
            <a:off x="6022104" y="1741999"/>
            <a:ext cx="2880360" cy="720089"/>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700" dirty="0" smtClean="0"/>
              <a:t>Consejo técnico </a:t>
            </a:r>
          </a:p>
          <a:p>
            <a:pPr algn="ctr"/>
            <a:r>
              <a:rPr lang="es-MX" sz="1700" dirty="0" smtClean="0"/>
              <a:t>Conoce, retroalimenta, valida</a:t>
            </a:r>
            <a:endParaRPr lang="es-MX" sz="1700" dirty="0"/>
          </a:p>
        </p:txBody>
      </p:sp>
      <p:sp>
        <p:nvSpPr>
          <p:cNvPr id="20" name="19 Flecha izquierda y derecha"/>
          <p:cNvSpPr/>
          <p:nvPr/>
        </p:nvSpPr>
        <p:spPr>
          <a:xfrm>
            <a:off x="5031210" y="1859728"/>
            <a:ext cx="911178" cy="484632"/>
          </a:xfrm>
          <a:prstGeom prst="leftRightArrow">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2 Rectángulo"/>
          <p:cNvSpPr/>
          <p:nvPr/>
        </p:nvSpPr>
        <p:spPr>
          <a:xfrm>
            <a:off x="119138" y="1425941"/>
            <a:ext cx="1797545" cy="1237596"/>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Planeación del trabajo académico</a:t>
            </a:r>
            <a:endParaRPr lang="es-MX" dirty="0"/>
          </a:p>
        </p:txBody>
      </p:sp>
      <p:sp>
        <p:nvSpPr>
          <p:cNvPr id="4" name="3 Rectángulo"/>
          <p:cNvSpPr/>
          <p:nvPr/>
        </p:nvSpPr>
        <p:spPr>
          <a:xfrm>
            <a:off x="1999580" y="1429146"/>
            <a:ext cx="1290525" cy="1234399"/>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700" dirty="0" smtClean="0"/>
              <a:t>Justificación </a:t>
            </a:r>
            <a:endParaRPr lang="es-MX" sz="1700" dirty="0"/>
          </a:p>
        </p:txBody>
      </p:sp>
      <p:sp>
        <p:nvSpPr>
          <p:cNvPr id="21" name="20 Rectángulo"/>
          <p:cNvSpPr/>
          <p:nvPr/>
        </p:nvSpPr>
        <p:spPr>
          <a:xfrm>
            <a:off x="3391165" y="1429147"/>
            <a:ext cx="1559104" cy="185333"/>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Docencia</a:t>
            </a:r>
            <a:endParaRPr lang="es-MX" dirty="0"/>
          </a:p>
        </p:txBody>
      </p:sp>
      <p:sp>
        <p:nvSpPr>
          <p:cNvPr id="22" name="21 Rectángulo"/>
          <p:cNvSpPr/>
          <p:nvPr/>
        </p:nvSpPr>
        <p:spPr>
          <a:xfrm>
            <a:off x="3420001" y="1810642"/>
            <a:ext cx="1559104" cy="23276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GAC</a:t>
            </a:r>
            <a:endParaRPr lang="es-MX" dirty="0"/>
          </a:p>
        </p:txBody>
      </p:sp>
      <p:sp>
        <p:nvSpPr>
          <p:cNvPr id="23" name="22 Rectángulo"/>
          <p:cNvSpPr/>
          <p:nvPr/>
        </p:nvSpPr>
        <p:spPr>
          <a:xfrm>
            <a:off x="3420001" y="2182957"/>
            <a:ext cx="1559104" cy="186983"/>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Gestión</a:t>
            </a:r>
            <a:endParaRPr lang="es-MX" dirty="0"/>
          </a:p>
        </p:txBody>
      </p:sp>
      <p:sp>
        <p:nvSpPr>
          <p:cNvPr id="24" name="23 Rectángulo"/>
          <p:cNvSpPr/>
          <p:nvPr/>
        </p:nvSpPr>
        <p:spPr>
          <a:xfrm>
            <a:off x="3391166" y="2478204"/>
            <a:ext cx="1587939" cy="185333"/>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Tutoría</a:t>
            </a:r>
            <a:endParaRPr lang="es-MX" dirty="0"/>
          </a:p>
        </p:txBody>
      </p:sp>
      <p:sp>
        <p:nvSpPr>
          <p:cNvPr id="41" name="40 Rectángulo redondeado"/>
          <p:cNvSpPr/>
          <p:nvPr/>
        </p:nvSpPr>
        <p:spPr>
          <a:xfrm>
            <a:off x="6105179" y="3392188"/>
            <a:ext cx="2880360" cy="720089"/>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700" dirty="0" smtClean="0"/>
              <a:t>Registros de proveedores de información y del  académico</a:t>
            </a:r>
            <a:endParaRPr lang="es-MX" sz="1700" dirty="0"/>
          </a:p>
        </p:txBody>
      </p:sp>
      <p:sp>
        <p:nvSpPr>
          <p:cNvPr id="42" name="41 Flecha izquierda y derecha"/>
          <p:cNvSpPr/>
          <p:nvPr/>
        </p:nvSpPr>
        <p:spPr>
          <a:xfrm>
            <a:off x="5110354" y="5228937"/>
            <a:ext cx="911178" cy="484632"/>
          </a:xfrm>
          <a:prstGeom prst="leftRightArrow">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42 Flecha izquierda y derecha"/>
          <p:cNvSpPr/>
          <p:nvPr/>
        </p:nvSpPr>
        <p:spPr>
          <a:xfrm>
            <a:off x="5086507" y="3550296"/>
            <a:ext cx="911178" cy="484632"/>
          </a:xfrm>
          <a:prstGeom prst="leftRightArrow">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5" name="44 Rectángulo redondeado"/>
          <p:cNvSpPr/>
          <p:nvPr/>
        </p:nvSpPr>
        <p:spPr>
          <a:xfrm>
            <a:off x="6079028" y="5059702"/>
            <a:ext cx="2880360" cy="720089"/>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700" dirty="0" smtClean="0"/>
              <a:t>Consejo técnico </a:t>
            </a:r>
          </a:p>
          <a:p>
            <a:pPr algn="ctr"/>
            <a:r>
              <a:rPr lang="es-MX" sz="1700" dirty="0" smtClean="0"/>
              <a:t>Conoce, retroalimenta, valida</a:t>
            </a:r>
            <a:endParaRPr lang="es-MX" sz="1700" dirty="0"/>
          </a:p>
        </p:txBody>
      </p:sp>
      <p:grpSp>
        <p:nvGrpSpPr>
          <p:cNvPr id="61" name="60 Grupo"/>
          <p:cNvGrpSpPr/>
          <p:nvPr/>
        </p:nvGrpSpPr>
        <p:grpSpPr>
          <a:xfrm>
            <a:off x="119137" y="3152375"/>
            <a:ext cx="4788248" cy="1202226"/>
            <a:chOff x="171243" y="2836454"/>
            <a:chExt cx="4788248" cy="1202226"/>
          </a:xfrm>
        </p:grpSpPr>
        <p:sp>
          <p:nvSpPr>
            <p:cNvPr id="39" name="38 Rectángulo"/>
            <p:cNvSpPr/>
            <p:nvPr/>
          </p:nvSpPr>
          <p:spPr>
            <a:xfrm>
              <a:off x="171243" y="2836454"/>
              <a:ext cx="1797546" cy="1202219"/>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Gestión del trabajo académico</a:t>
              </a:r>
              <a:endParaRPr lang="es-MX" dirty="0"/>
            </a:p>
          </p:txBody>
        </p:sp>
        <p:grpSp>
          <p:nvGrpSpPr>
            <p:cNvPr id="47" name="46 Grupo"/>
            <p:cNvGrpSpPr/>
            <p:nvPr/>
          </p:nvGrpSpPr>
          <p:grpSpPr>
            <a:xfrm>
              <a:off x="2051684" y="2839651"/>
              <a:ext cx="2907807" cy="1199029"/>
              <a:chOff x="2051685" y="754421"/>
              <a:chExt cx="2907807" cy="1199029"/>
            </a:xfrm>
          </p:grpSpPr>
          <p:sp>
            <p:nvSpPr>
              <p:cNvPr id="48" name="47 Rectángulo"/>
              <p:cNvSpPr/>
              <p:nvPr/>
            </p:nvSpPr>
            <p:spPr>
              <a:xfrm>
                <a:off x="2051685" y="754421"/>
                <a:ext cx="1259462" cy="1199029"/>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t>J</a:t>
                </a:r>
                <a:r>
                  <a:rPr lang="es-MX" sz="1200" dirty="0"/>
                  <a:t> </a:t>
                </a:r>
                <a:endParaRPr lang="es-MX" sz="1200" dirty="0" smtClean="0"/>
              </a:p>
              <a:p>
                <a:pPr algn="ctr"/>
                <a:r>
                  <a:rPr lang="es-MX" sz="1400" dirty="0" smtClean="0"/>
                  <a:t>Registro de </a:t>
                </a:r>
                <a:r>
                  <a:rPr lang="es-MX" sz="1400" dirty="0"/>
                  <a:t>actividades realizadas y productos obtenidos</a:t>
                </a:r>
              </a:p>
              <a:p>
                <a:pPr algn="ctr"/>
                <a:endParaRPr lang="es-MX" sz="1400" dirty="0"/>
              </a:p>
            </p:txBody>
          </p:sp>
          <p:sp>
            <p:nvSpPr>
              <p:cNvPr id="49" name="48 Rectángulo"/>
              <p:cNvSpPr/>
              <p:nvPr/>
            </p:nvSpPr>
            <p:spPr>
              <a:xfrm>
                <a:off x="3409774" y="754422"/>
                <a:ext cx="1521576" cy="180023"/>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Docencia</a:t>
                </a:r>
                <a:endParaRPr lang="es-MX" dirty="0"/>
              </a:p>
            </p:txBody>
          </p:sp>
          <p:sp>
            <p:nvSpPr>
              <p:cNvPr id="50" name="49 Rectángulo"/>
              <p:cNvSpPr/>
              <p:nvPr/>
            </p:nvSpPr>
            <p:spPr>
              <a:xfrm>
                <a:off x="3437916" y="1124986"/>
                <a:ext cx="1521576" cy="22609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GAC</a:t>
                </a:r>
                <a:endParaRPr lang="es-MX" dirty="0"/>
              </a:p>
            </p:txBody>
          </p:sp>
          <p:sp>
            <p:nvSpPr>
              <p:cNvPr id="51" name="50 Rectángulo"/>
              <p:cNvSpPr/>
              <p:nvPr/>
            </p:nvSpPr>
            <p:spPr>
              <a:xfrm>
                <a:off x="3437916" y="1486633"/>
                <a:ext cx="1521576" cy="18162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Gestión</a:t>
                </a:r>
                <a:endParaRPr lang="es-MX" dirty="0"/>
              </a:p>
            </p:txBody>
          </p:sp>
          <p:sp>
            <p:nvSpPr>
              <p:cNvPr id="52" name="51 Rectángulo"/>
              <p:cNvSpPr/>
              <p:nvPr/>
            </p:nvSpPr>
            <p:spPr>
              <a:xfrm>
                <a:off x="3409775" y="1773420"/>
                <a:ext cx="1549717" cy="180023"/>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Tutoría</a:t>
                </a:r>
                <a:endParaRPr lang="es-MX" dirty="0"/>
              </a:p>
            </p:txBody>
          </p:sp>
        </p:grpSp>
      </p:grpSp>
      <p:grpSp>
        <p:nvGrpSpPr>
          <p:cNvPr id="60" name="59 Grupo"/>
          <p:cNvGrpSpPr/>
          <p:nvPr/>
        </p:nvGrpSpPr>
        <p:grpSpPr>
          <a:xfrm>
            <a:off x="119137" y="4865954"/>
            <a:ext cx="4788248" cy="1199029"/>
            <a:chOff x="171243" y="4855457"/>
            <a:chExt cx="4788248" cy="1199029"/>
          </a:xfrm>
        </p:grpSpPr>
        <p:sp>
          <p:nvSpPr>
            <p:cNvPr id="40" name="39 Rectángulo"/>
            <p:cNvSpPr/>
            <p:nvPr/>
          </p:nvSpPr>
          <p:spPr>
            <a:xfrm>
              <a:off x="171243" y="4855458"/>
              <a:ext cx="1797545" cy="1199022"/>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smtClean="0"/>
                <a:t>Autoevaluación</a:t>
              </a:r>
              <a:endParaRPr lang="es-MX" sz="1600" dirty="0"/>
            </a:p>
            <a:p>
              <a:pPr algn="ctr"/>
              <a:endParaRPr lang="es-MX" dirty="0"/>
            </a:p>
          </p:txBody>
        </p:sp>
        <p:grpSp>
          <p:nvGrpSpPr>
            <p:cNvPr id="54" name="53 Grupo"/>
            <p:cNvGrpSpPr/>
            <p:nvPr/>
          </p:nvGrpSpPr>
          <p:grpSpPr>
            <a:xfrm>
              <a:off x="2051684" y="4855457"/>
              <a:ext cx="2907807" cy="1199029"/>
              <a:chOff x="2051685" y="754421"/>
              <a:chExt cx="2907807" cy="1199029"/>
            </a:xfrm>
          </p:grpSpPr>
          <p:sp>
            <p:nvSpPr>
              <p:cNvPr id="55" name="54 Rectángulo"/>
              <p:cNvSpPr/>
              <p:nvPr/>
            </p:nvSpPr>
            <p:spPr>
              <a:xfrm>
                <a:off x="2051685" y="754421"/>
                <a:ext cx="1259462" cy="1199029"/>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Informe</a:t>
                </a:r>
              </a:p>
            </p:txBody>
          </p:sp>
          <p:sp>
            <p:nvSpPr>
              <p:cNvPr id="56" name="55 Rectángulo"/>
              <p:cNvSpPr/>
              <p:nvPr/>
            </p:nvSpPr>
            <p:spPr>
              <a:xfrm>
                <a:off x="3409774" y="754422"/>
                <a:ext cx="1521576" cy="180023"/>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Docencia</a:t>
                </a:r>
                <a:endParaRPr lang="es-MX" dirty="0"/>
              </a:p>
            </p:txBody>
          </p:sp>
          <p:sp>
            <p:nvSpPr>
              <p:cNvPr id="57" name="56 Rectángulo"/>
              <p:cNvSpPr/>
              <p:nvPr/>
            </p:nvSpPr>
            <p:spPr>
              <a:xfrm>
                <a:off x="3437916" y="1124986"/>
                <a:ext cx="1521576" cy="22609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GAC</a:t>
                </a:r>
                <a:endParaRPr lang="es-MX" dirty="0"/>
              </a:p>
            </p:txBody>
          </p:sp>
          <p:sp>
            <p:nvSpPr>
              <p:cNvPr id="58" name="57 Rectángulo"/>
              <p:cNvSpPr/>
              <p:nvPr/>
            </p:nvSpPr>
            <p:spPr>
              <a:xfrm>
                <a:off x="3437916" y="1486633"/>
                <a:ext cx="1521576" cy="18162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Gestión</a:t>
                </a:r>
                <a:endParaRPr lang="es-MX" dirty="0"/>
              </a:p>
            </p:txBody>
          </p:sp>
          <p:sp>
            <p:nvSpPr>
              <p:cNvPr id="59" name="58 Rectángulo"/>
              <p:cNvSpPr/>
              <p:nvPr/>
            </p:nvSpPr>
            <p:spPr>
              <a:xfrm>
                <a:off x="3409775" y="1773420"/>
                <a:ext cx="1549717" cy="180023"/>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Tutoría</a:t>
                </a:r>
                <a:endParaRPr lang="es-MX" dirty="0"/>
              </a:p>
            </p:txBody>
          </p:sp>
        </p:grpSp>
      </p:grpSp>
      <p:sp>
        <p:nvSpPr>
          <p:cNvPr id="63" name="62 Flecha abajo"/>
          <p:cNvSpPr/>
          <p:nvPr/>
        </p:nvSpPr>
        <p:spPr>
          <a:xfrm>
            <a:off x="2478504" y="2666832"/>
            <a:ext cx="332675" cy="488741"/>
          </a:xfrm>
          <a:prstGeom prst="downArrow">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4" name="63 Flecha abajo"/>
          <p:cNvSpPr/>
          <p:nvPr/>
        </p:nvSpPr>
        <p:spPr>
          <a:xfrm>
            <a:off x="2462971" y="4354601"/>
            <a:ext cx="332675" cy="488741"/>
          </a:xfrm>
          <a:prstGeom prst="downArrow">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64 CuadroTexto"/>
          <p:cNvSpPr txBox="1"/>
          <p:nvPr/>
        </p:nvSpPr>
        <p:spPr>
          <a:xfrm>
            <a:off x="4965" y="2663536"/>
            <a:ext cx="2037196" cy="307777"/>
          </a:xfrm>
          <a:prstGeom prst="rect">
            <a:avLst/>
          </a:prstGeom>
          <a:noFill/>
        </p:spPr>
        <p:txBody>
          <a:bodyPr wrap="square" rtlCol="0">
            <a:spAutoFit/>
          </a:bodyPr>
          <a:lstStyle/>
          <a:p>
            <a:pPr algn="ctr"/>
            <a:r>
              <a:rPr lang="es-MX" sz="1400" b="1" dirty="0" smtClean="0">
                <a:solidFill>
                  <a:schemeClr val="accent3">
                    <a:lumMod val="50000"/>
                  </a:schemeClr>
                </a:solidFill>
              </a:rPr>
              <a:t>Septiembre 16-agosto 17</a:t>
            </a:r>
            <a:endParaRPr lang="es-MX" sz="1400" b="1" dirty="0">
              <a:solidFill>
                <a:schemeClr val="accent3">
                  <a:lumMod val="50000"/>
                </a:schemeClr>
              </a:solidFill>
            </a:endParaRPr>
          </a:p>
        </p:txBody>
      </p:sp>
      <p:sp>
        <p:nvSpPr>
          <p:cNvPr id="66" name="65 CuadroTexto"/>
          <p:cNvSpPr txBox="1"/>
          <p:nvPr/>
        </p:nvSpPr>
        <p:spPr>
          <a:xfrm>
            <a:off x="100388" y="4354594"/>
            <a:ext cx="1557895" cy="369332"/>
          </a:xfrm>
          <a:prstGeom prst="rect">
            <a:avLst/>
          </a:prstGeom>
          <a:noFill/>
        </p:spPr>
        <p:txBody>
          <a:bodyPr wrap="square" rtlCol="0">
            <a:spAutoFit/>
          </a:bodyPr>
          <a:lstStyle/>
          <a:p>
            <a:pPr algn="ctr"/>
            <a:r>
              <a:rPr lang="es-MX" b="1" dirty="0" smtClean="0">
                <a:solidFill>
                  <a:schemeClr val="accent3">
                    <a:lumMod val="50000"/>
                  </a:schemeClr>
                </a:solidFill>
              </a:rPr>
              <a:t>Permanente</a:t>
            </a:r>
            <a:endParaRPr lang="es-MX" b="1" dirty="0">
              <a:solidFill>
                <a:schemeClr val="accent3">
                  <a:lumMod val="50000"/>
                </a:schemeClr>
              </a:solidFill>
            </a:endParaRPr>
          </a:p>
        </p:txBody>
      </p:sp>
      <p:sp>
        <p:nvSpPr>
          <p:cNvPr id="67" name="66 CuadroTexto"/>
          <p:cNvSpPr txBox="1"/>
          <p:nvPr/>
        </p:nvSpPr>
        <p:spPr>
          <a:xfrm>
            <a:off x="257711" y="6102784"/>
            <a:ext cx="1520396" cy="307777"/>
          </a:xfrm>
          <a:prstGeom prst="rect">
            <a:avLst/>
          </a:prstGeom>
          <a:noFill/>
        </p:spPr>
        <p:txBody>
          <a:bodyPr wrap="square" rtlCol="0">
            <a:spAutoFit/>
          </a:bodyPr>
          <a:lstStyle/>
          <a:p>
            <a:pPr algn="ctr"/>
            <a:r>
              <a:rPr lang="es-MX" sz="1400" b="1" dirty="0" smtClean="0">
                <a:solidFill>
                  <a:schemeClr val="accent3">
                    <a:lumMod val="50000"/>
                  </a:schemeClr>
                </a:solidFill>
              </a:rPr>
              <a:t>Agosto 17</a:t>
            </a:r>
            <a:endParaRPr lang="es-MX" sz="1400" b="1" dirty="0">
              <a:solidFill>
                <a:schemeClr val="accent3">
                  <a:lumMod val="50000"/>
                </a:schemeClr>
              </a:solidFill>
            </a:endParaRPr>
          </a:p>
        </p:txBody>
      </p:sp>
    </p:spTree>
    <p:extLst>
      <p:ext uri="{BB962C8B-B14F-4D97-AF65-F5344CB8AC3E}">
        <p14:creationId xmlns:p14="http://schemas.microsoft.com/office/powerpoint/2010/main" val="399445667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604</TotalTime>
  <Words>964</Words>
  <Application>Microsoft Office PowerPoint</Application>
  <PresentationFormat>Presentación en pantalla (4:3)</PresentationFormat>
  <Paragraphs>229</Paragraphs>
  <Slides>11</Slides>
  <Notes>10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Calibri</vt:lpstr>
      <vt:lpstr>Times New Roman</vt:lpstr>
      <vt:lpstr>Tema de Office</vt:lpstr>
      <vt:lpstr> Seguimiento de la Carrera Académica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Programa de Seguimiento de la Carrera Académica</dc:title>
  <dc:creator>Usuario</dc:creator>
  <cp:lastModifiedBy>Aburto Nunez Alejandra</cp:lastModifiedBy>
  <cp:revision>45</cp:revision>
  <dcterms:created xsi:type="dcterms:W3CDTF">2016-07-06T22:43:39Z</dcterms:created>
  <dcterms:modified xsi:type="dcterms:W3CDTF">2016-08-25T22:44:02Z</dcterms:modified>
</cp:coreProperties>
</file>