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22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NIVERSIDAD%20VERACRUZANA%20INTERCULTURAL\ESTADISTICA%202013\MAURA\PIFI\PRESENTACION%20PIFI%202013\CALCULO%20DE%20INDICADORE%20FORMATO%20PIF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NIVERSIDAD%20VERACRUZANA%20INTERCULTURAL\ESTADISTICA%202013\MAURA\PIFI\reprobados%20al%20menos%20en%20una%20E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NIVERSIDAD%20VERACRUZANA%20INTERCULTURAL\ESTADISTICA%202013\MAURA\PIFI\CALCULO%20DE%20INDICADORE%20FORMATO%20PIF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NIVERSIDAD%20VERACRUZANA%20INTERCULTURAL\ESTADISTICA%202013\MAURA\PIFI\CALCULO%20DE%20INDICADORE%20FORMATO%20PIF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NIVERSIDAD%20VERACRUZANA%20INTERCULTURAL\ESTADISTICA%202013\MAURA\PIFI\CALCULO%20DE%20INDICADORE%20FORMATO%20PIF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NIVERSIDAD%20VERACRUZANA%20INTERCULTURAL\ESTADISTICA%202013\MAURA\PIFI\CALCULO%20DE%20INDICADORE%20FORMATO%20PIF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NIVERSIDAD%20VERACRUZANA%20INTERCULTURAL\ESTADISTICA%202013\MAURA\PIFI\CALCULO%20DE%20INDICADORE%20FORMATO%20PIF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NIVERSIDAD%20VERACRUZANA%20INTERCULTURAL\ESTADISTICA%202013\MAURA\PIFI\CALCULO%20DE%20INDICADORE%20FORMATO%20PIF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Hoja2!$B$193</c:f>
              <c:strCache>
                <c:ptCount val="1"/>
                <c:pt idx="0">
                  <c:v>Cantidad</c:v>
                </c:pt>
              </c:strCache>
            </c:strRef>
          </c:tx>
          <c:spPr>
            <a:ln w="34925">
              <a:solidFill>
                <a:srgbClr val="0070C0"/>
              </a:solidFill>
            </a:ln>
          </c:spPr>
          <c:marker>
            <c:symbol val="diamond"/>
            <c:size val="3"/>
            <c:spPr>
              <a:solidFill>
                <a:srgbClr val="0070C0"/>
              </a:solidFill>
              <a:ln>
                <a:solidFill>
                  <a:srgbClr val="0070C0"/>
                </a:solidFill>
              </a:ln>
            </c:spPr>
          </c:marker>
          <c:dLbls>
            <c:dLbl>
              <c:idx val="0"/>
              <c:layout>
                <c:manualLayout>
                  <c:x val="-0.0535714285714286"/>
                  <c:y val="-0.0326797385620915"/>
                </c:manualLayout>
              </c:layout>
              <c:showLegendKey val="0"/>
              <c:showVal val="1"/>
              <c:showCatName val="0"/>
              <c:showSerName val="0"/>
              <c:showPercent val="0"/>
              <c:showBubbleSize val="0"/>
            </c:dLbl>
            <c:dLbl>
              <c:idx val="1"/>
              <c:layout>
                <c:manualLayout>
                  <c:x val="-0.0813492063492063"/>
                  <c:y val="0.0457516339869281"/>
                </c:manualLayout>
              </c:layout>
              <c:showLegendKey val="0"/>
              <c:showVal val="1"/>
              <c:showCatName val="0"/>
              <c:showSerName val="0"/>
              <c:showPercent val="0"/>
              <c:showBubbleSize val="0"/>
            </c:dLbl>
            <c:txPr>
              <a:bodyPr/>
              <a:lstStyle/>
              <a:p>
                <a:pPr>
                  <a:defRPr sz="1100"/>
                </a:pPr>
                <a:endParaRPr lang="es-ES"/>
              </a:p>
            </c:txPr>
            <c:showLegendKey val="0"/>
            <c:showVal val="1"/>
            <c:showCatName val="0"/>
            <c:showSerName val="0"/>
            <c:showPercent val="0"/>
            <c:showBubbleSize val="0"/>
            <c:showLeaderLines val="0"/>
          </c:dLbls>
          <c:cat>
            <c:numRef>
              <c:f>Hoja2!$A$194:$A$197</c:f>
              <c:numCache>
                <c:formatCode>General</c:formatCode>
                <c:ptCount val="4"/>
                <c:pt idx="0">
                  <c:v>2010.0</c:v>
                </c:pt>
                <c:pt idx="1">
                  <c:v>2011.0</c:v>
                </c:pt>
                <c:pt idx="2">
                  <c:v>2012.0</c:v>
                </c:pt>
                <c:pt idx="3">
                  <c:v>2013.0</c:v>
                </c:pt>
              </c:numCache>
            </c:numRef>
          </c:cat>
          <c:val>
            <c:numRef>
              <c:f>Hoja2!$B$194:$B$197</c:f>
              <c:numCache>
                <c:formatCode>_("$"* #,##0.00_);_("$"* \(#,##0.00\);_("$"* "-"??_);_(@_)</c:formatCode>
                <c:ptCount val="4"/>
                <c:pt idx="0">
                  <c:v>531683.0</c:v>
                </c:pt>
                <c:pt idx="1">
                  <c:v>108546.0</c:v>
                </c:pt>
                <c:pt idx="2">
                  <c:v>550000.0</c:v>
                </c:pt>
                <c:pt idx="3">
                  <c:v>70360.0</c:v>
                </c:pt>
              </c:numCache>
            </c:numRef>
          </c:val>
          <c:smooth val="0"/>
        </c:ser>
        <c:dLbls>
          <c:showLegendKey val="0"/>
          <c:showVal val="0"/>
          <c:showCatName val="0"/>
          <c:showSerName val="0"/>
          <c:showPercent val="0"/>
          <c:showBubbleSize val="0"/>
        </c:dLbls>
        <c:marker val="1"/>
        <c:smooth val="0"/>
        <c:axId val="1925363288"/>
        <c:axId val="1926003560"/>
      </c:lineChart>
      <c:catAx>
        <c:axId val="1925363288"/>
        <c:scaling>
          <c:orientation val="minMax"/>
        </c:scaling>
        <c:delete val="0"/>
        <c:axPos val="b"/>
        <c:numFmt formatCode="General" sourceLinked="1"/>
        <c:majorTickMark val="out"/>
        <c:minorTickMark val="none"/>
        <c:tickLblPos val="nextTo"/>
        <c:crossAx val="1926003560"/>
        <c:crosses val="autoZero"/>
        <c:auto val="1"/>
        <c:lblAlgn val="ctr"/>
        <c:lblOffset val="100"/>
        <c:noMultiLvlLbl val="0"/>
      </c:catAx>
      <c:valAx>
        <c:axId val="1926003560"/>
        <c:scaling>
          <c:orientation val="minMax"/>
        </c:scaling>
        <c:delete val="1"/>
        <c:axPos val="l"/>
        <c:numFmt formatCode="_(&quot;$&quot;* #,##0.00_);_(&quot;$&quot;* \(#,##0.00\);_(&quot;$&quot;* &quot;-&quot;??_);_(@_)" sourceLinked="1"/>
        <c:majorTickMark val="out"/>
        <c:minorTickMark val="none"/>
        <c:tickLblPos val="nextTo"/>
        <c:crossAx val="1925363288"/>
        <c:crosses val="autoZero"/>
        <c:crossBetween val="between"/>
      </c:valAx>
    </c:plotArea>
    <c:legend>
      <c:legendPos val="b"/>
      <c:layout/>
      <c:overlay val="0"/>
    </c:legend>
    <c:plotVisOnly val="1"/>
    <c:dispBlanksAs val="gap"/>
    <c:showDLblsOverMax val="0"/>
  </c:chart>
  <c:txPr>
    <a:bodyPr/>
    <a:lstStyle/>
    <a:p>
      <a:pPr>
        <a:defRPr sz="1400">
          <a:latin typeface="Times New Roman" pitchFamily="18" charset="0"/>
          <a:cs typeface="Times New Roman" pitchFamily="18"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Huasteca!$C$10</c:f>
              <c:strCache>
                <c:ptCount val="1"/>
                <c:pt idx="0">
                  <c:v>Huasteca</c:v>
                </c:pt>
              </c:strCache>
            </c:strRef>
          </c:tx>
          <c:spPr>
            <a:ln>
              <a:solidFill>
                <a:srgbClr val="7030A0"/>
              </a:solidFill>
            </a:ln>
          </c:spPr>
          <c:marker>
            <c:symbol val="diamond"/>
            <c:size val="3"/>
            <c:spPr>
              <a:solidFill>
                <a:srgbClr val="7030A0"/>
              </a:solidFill>
              <a:ln>
                <a:solidFill>
                  <a:srgbClr val="7030A0"/>
                </a:solidFill>
              </a:ln>
            </c:spPr>
          </c:marker>
          <c:dLbls>
            <c:dLbl>
              <c:idx val="0"/>
              <c:layout>
                <c:manualLayout>
                  <c:x val="-0.0185185185185186"/>
                  <c:y val="-0.0155219228215776"/>
                </c:manualLayout>
              </c:layout>
              <c:showLegendKey val="0"/>
              <c:showVal val="1"/>
              <c:showCatName val="0"/>
              <c:showSerName val="0"/>
              <c:showPercent val="0"/>
              <c:showBubbleSize val="0"/>
            </c:dLbl>
            <c:dLbl>
              <c:idx val="1"/>
              <c:layout>
                <c:manualLayout>
                  <c:x val="-0.0555555555555555"/>
                  <c:y val="0.0124175382572621"/>
                </c:manualLayout>
              </c:layout>
              <c:showLegendKey val="0"/>
              <c:showVal val="1"/>
              <c:showCatName val="0"/>
              <c:showSerName val="0"/>
              <c:showPercent val="0"/>
              <c:showBubbleSize val="0"/>
            </c:dLbl>
            <c:dLbl>
              <c:idx val="2"/>
              <c:layout>
                <c:manualLayout>
                  <c:x val="-0.0235690235690236"/>
                  <c:y val="0.0248350765145242"/>
                </c:manualLayout>
              </c:layout>
              <c:showLegendKey val="0"/>
              <c:showVal val="1"/>
              <c:showCatName val="0"/>
              <c:showSerName val="0"/>
              <c:showPercent val="0"/>
              <c:showBubbleSize val="0"/>
            </c:dLbl>
            <c:dLbl>
              <c:idx val="3"/>
              <c:layout>
                <c:manualLayout>
                  <c:x val="-0.016835016835017"/>
                  <c:y val="0.0186263073858931"/>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Huasteca!$B$11:$B$14</c:f>
              <c:strCache>
                <c:ptCount val="4"/>
                <c:pt idx="0">
                  <c:v>Febrero -Agosto 20012</c:v>
                </c:pt>
                <c:pt idx="1">
                  <c:v>Agosto 2012-Enero 2012</c:v>
                </c:pt>
                <c:pt idx="2">
                  <c:v>Febrero-Julio 2012</c:v>
                </c:pt>
                <c:pt idx="3">
                  <c:v>Agosto 2013 - Enero 2013</c:v>
                </c:pt>
              </c:strCache>
            </c:strRef>
          </c:cat>
          <c:val>
            <c:numRef>
              <c:f>Huasteca!$C$11:$C$14</c:f>
              <c:numCache>
                <c:formatCode>0.0%</c:formatCode>
                <c:ptCount val="4"/>
                <c:pt idx="0">
                  <c:v>0.449438202247191</c:v>
                </c:pt>
                <c:pt idx="1">
                  <c:v>0.209302325581396</c:v>
                </c:pt>
                <c:pt idx="2">
                  <c:v>0.0675675675675676</c:v>
                </c:pt>
                <c:pt idx="3">
                  <c:v>0.126760563380282</c:v>
                </c:pt>
              </c:numCache>
            </c:numRef>
          </c:val>
          <c:smooth val="0"/>
        </c:ser>
        <c:ser>
          <c:idx val="1"/>
          <c:order val="1"/>
          <c:tx>
            <c:strRef>
              <c:f>Huasteca!$D$10</c:f>
              <c:strCache>
                <c:ptCount val="1"/>
                <c:pt idx="0">
                  <c:v>Totonacapan</c:v>
                </c:pt>
              </c:strCache>
            </c:strRef>
          </c:tx>
          <c:spPr>
            <a:ln>
              <a:solidFill>
                <a:srgbClr val="0070C0"/>
              </a:solidFill>
            </a:ln>
          </c:spPr>
          <c:marker>
            <c:symbol val="square"/>
            <c:size val="3"/>
            <c:spPr>
              <a:solidFill>
                <a:srgbClr val="0070C0"/>
              </a:solidFill>
              <a:ln>
                <a:solidFill>
                  <a:srgbClr val="0070C0"/>
                </a:solidFill>
              </a:ln>
            </c:spPr>
          </c:marker>
          <c:dLbls>
            <c:dLbl>
              <c:idx val="0"/>
              <c:layout>
                <c:manualLayout>
                  <c:x val="-0.0286195286195286"/>
                  <c:y val="0.024835076514524"/>
                </c:manualLayout>
              </c:layout>
              <c:showLegendKey val="0"/>
              <c:showVal val="1"/>
              <c:showCatName val="0"/>
              <c:showSerName val="0"/>
              <c:showPercent val="0"/>
              <c:showBubbleSize val="0"/>
            </c:dLbl>
            <c:dLbl>
              <c:idx val="1"/>
              <c:layout>
                <c:manualLayout>
                  <c:x val="-0.0353535353535353"/>
                  <c:y val="-0.0310438456431552"/>
                </c:manualLayout>
              </c:layout>
              <c:showLegendKey val="0"/>
              <c:showVal val="1"/>
              <c:showCatName val="0"/>
              <c:showSerName val="0"/>
              <c:showPercent val="0"/>
              <c:showBubbleSize val="0"/>
            </c:dLbl>
            <c:dLbl>
              <c:idx val="2"/>
              <c:layout>
                <c:manualLayout>
                  <c:x val="-0.0235691561282112"/>
                  <c:y val="-0.0155219228215776"/>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Huasteca!$B$11:$B$14</c:f>
              <c:strCache>
                <c:ptCount val="4"/>
                <c:pt idx="0">
                  <c:v>Febrero -Agosto 20012</c:v>
                </c:pt>
                <c:pt idx="1">
                  <c:v>Agosto 2012-Enero 2012</c:v>
                </c:pt>
                <c:pt idx="2">
                  <c:v>Febrero-Julio 2012</c:v>
                </c:pt>
                <c:pt idx="3">
                  <c:v>Agosto 2013 - Enero 2013</c:v>
                </c:pt>
              </c:strCache>
            </c:strRef>
          </c:cat>
          <c:val>
            <c:numRef>
              <c:f>Huasteca!$D$11:$D$14</c:f>
              <c:numCache>
                <c:formatCode>0.0%</c:formatCode>
                <c:ptCount val="4"/>
                <c:pt idx="0">
                  <c:v>0.180722891566265</c:v>
                </c:pt>
                <c:pt idx="1">
                  <c:v>0.152941176470588</c:v>
                </c:pt>
                <c:pt idx="2">
                  <c:v>0.103896103896104</c:v>
                </c:pt>
                <c:pt idx="3">
                  <c:v>0.214285714285714</c:v>
                </c:pt>
              </c:numCache>
            </c:numRef>
          </c:val>
          <c:smooth val="0"/>
        </c:ser>
        <c:ser>
          <c:idx val="2"/>
          <c:order val="2"/>
          <c:tx>
            <c:strRef>
              <c:f>Huasteca!$E$10</c:f>
              <c:strCache>
                <c:ptCount val="1"/>
                <c:pt idx="0">
                  <c:v>Grandes Montañas</c:v>
                </c:pt>
              </c:strCache>
            </c:strRef>
          </c:tx>
          <c:spPr>
            <a:ln>
              <a:solidFill>
                <a:schemeClr val="accent5">
                  <a:lumMod val="50000"/>
                </a:schemeClr>
              </a:solidFill>
            </a:ln>
          </c:spPr>
          <c:marker>
            <c:symbol val="triangle"/>
            <c:size val="3"/>
            <c:spPr>
              <a:solidFill>
                <a:schemeClr val="accent5">
                  <a:lumMod val="50000"/>
                </a:schemeClr>
              </a:solidFill>
              <a:ln>
                <a:solidFill>
                  <a:schemeClr val="accent5">
                    <a:lumMod val="50000"/>
                  </a:schemeClr>
                </a:solidFill>
              </a:ln>
            </c:spPr>
          </c:marker>
          <c:dLbls>
            <c:dLbl>
              <c:idx val="0"/>
              <c:layout>
                <c:manualLayout>
                  <c:x val="-0.0387205387205387"/>
                  <c:y val="0.0341482302074706"/>
                </c:manualLayout>
              </c:layout>
              <c:showLegendKey val="0"/>
              <c:showVal val="1"/>
              <c:showCatName val="0"/>
              <c:showSerName val="0"/>
              <c:showPercent val="0"/>
              <c:showBubbleSize val="0"/>
            </c:dLbl>
            <c:dLbl>
              <c:idx val="1"/>
              <c:layout>
                <c:manualLayout>
                  <c:x val="-0.00673400673400674"/>
                  <c:y val="-0.0372526147717862"/>
                </c:manualLayout>
              </c:layout>
              <c:showLegendKey val="0"/>
              <c:showVal val="1"/>
              <c:showCatName val="0"/>
              <c:showSerName val="0"/>
              <c:showPercent val="0"/>
              <c:showBubbleSize val="0"/>
            </c:dLbl>
            <c:dLbl>
              <c:idx val="2"/>
              <c:layout>
                <c:manualLayout>
                  <c:x val="-0.0235690235690236"/>
                  <c:y val="-0.034148230207470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Huasteca!$B$11:$B$14</c:f>
              <c:strCache>
                <c:ptCount val="4"/>
                <c:pt idx="0">
                  <c:v>Febrero -Agosto 20012</c:v>
                </c:pt>
                <c:pt idx="1">
                  <c:v>Agosto 2012-Enero 2012</c:v>
                </c:pt>
                <c:pt idx="2">
                  <c:v>Febrero-Julio 2012</c:v>
                </c:pt>
                <c:pt idx="3">
                  <c:v>Agosto 2013 - Enero 2013</c:v>
                </c:pt>
              </c:strCache>
            </c:strRef>
          </c:cat>
          <c:val>
            <c:numRef>
              <c:f>Huasteca!$E$11:$E$14</c:f>
              <c:numCache>
                <c:formatCode>0.0%</c:formatCode>
                <c:ptCount val="4"/>
                <c:pt idx="0">
                  <c:v>0.422535211267606</c:v>
                </c:pt>
                <c:pt idx="1">
                  <c:v>0.211267605633803</c:v>
                </c:pt>
                <c:pt idx="2">
                  <c:v>0.125</c:v>
                </c:pt>
                <c:pt idx="3">
                  <c:v>0.259259259259259</c:v>
                </c:pt>
              </c:numCache>
            </c:numRef>
          </c:val>
          <c:smooth val="0"/>
        </c:ser>
        <c:ser>
          <c:idx val="3"/>
          <c:order val="3"/>
          <c:tx>
            <c:strRef>
              <c:f>Huasteca!$F$10</c:f>
              <c:strCache>
                <c:ptCount val="1"/>
                <c:pt idx="0">
                  <c:v>Las selvas</c:v>
                </c:pt>
              </c:strCache>
            </c:strRef>
          </c:tx>
          <c:spPr>
            <a:ln>
              <a:solidFill>
                <a:srgbClr val="00B050"/>
              </a:solidFill>
            </a:ln>
          </c:spPr>
          <c:marker>
            <c:symbol val="x"/>
            <c:size val="3"/>
            <c:spPr>
              <a:solidFill>
                <a:srgbClr val="00B050"/>
              </a:solidFill>
              <a:ln>
                <a:solidFill>
                  <a:srgbClr val="00B050"/>
                </a:solidFill>
              </a:ln>
            </c:spPr>
          </c:marker>
          <c:dLbls>
            <c:dLbl>
              <c:idx val="2"/>
              <c:layout>
                <c:manualLayout>
                  <c:x val="-0.0235690235690236"/>
                  <c:y val="0.00620876912863104"/>
                </c:manualLayout>
              </c:layout>
              <c:showLegendKey val="0"/>
              <c:showVal val="1"/>
              <c:showCatName val="0"/>
              <c:showSerName val="0"/>
              <c:showPercent val="0"/>
              <c:showBubbleSize val="0"/>
            </c:dLbl>
            <c:dLbl>
              <c:idx val="3"/>
              <c:layout>
                <c:manualLayout>
                  <c:x val="-0.0134680134680135"/>
                  <c:y val="-0.024835076514524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Huasteca!$B$11:$B$14</c:f>
              <c:strCache>
                <c:ptCount val="4"/>
                <c:pt idx="0">
                  <c:v>Febrero -Agosto 20012</c:v>
                </c:pt>
                <c:pt idx="1">
                  <c:v>Agosto 2012-Enero 2012</c:v>
                </c:pt>
                <c:pt idx="2">
                  <c:v>Febrero-Julio 2012</c:v>
                </c:pt>
                <c:pt idx="3">
                  <c:v>Agosto 2013 - Enero 2013</c:v>
                </c:pt>
              </c:strCache>
            </c:strRef>
          </c:cat>
          <c:val>
            <c:numRef>
              <c:f>Huasteca!$F$11:$F$14</c:f>
              <c:numCache>
                <c:formatCode>0.0%</c:formatCode>
                <c:ptCount val="4"/>
                <c:pt idx="0">
                  <c:v>0.29126213592233</c:v>
                </c:pt>
                <c:pt idx="1">
                  <c:v>0.0776699029126214</c:v>
                </c:pt>
                <c:pt idx="2">
                  <c:v>0.090909090909091</c:v>
                </c:pt>
                <c:pt idx="3">
                  <c:v>0.132530120481928</c:v>
                </c:pt>
              </c:numCache>
            </c:numRef>
          </c:val>
          <c:smooth val="0"/>
        </c:ser>
        <c:dLbls>
          <c:showLegendKey val="0"/>
          <c:showVal val="0"/>
          <c:showCatName val="0"/>
          <c:showSerName val="0"/>
          <c:showPercent val="0"/>
          <c:showBubbleSize val="0"/>
        </c:dLbls>
        <c:marker val="1"/>
        <c:smooth val="0"/>
        <c:axId val="1899644056"/>
        <c:axId val="1899683272"/>
      </c:lineChart>
      <c:catAx>
        <c:axId val="1899644056"/>
        <c:scaling>
          <c:orientation val="minMax"/>
        </c:scaling>
        <c:delete val="0"/>
        <c:axPos val="b"/>
        <c:title>
          <c:tx>
            <c:rich>
              <a:bodyPr/>
              <a:lstStyle/>
              <a:p>
                <a:pPr>
                  <a:defRPr/>
                </a:pPr>
                <a:r>
                  <a:rPr lang="es-MX"/>
                  <a:t>PERIODO</a:t>
                </a:r>
              </a:p>
            </c:rich>
          </c:tx>
          <c:layout/>
          <c:overlay val="0"/>
        </c:title>
        <c:majorTickMark val="none"/>
        <c:minorTickMark val="none"/>
        <c:tickLblPos val="nextTo"/>
        <c:txPr>
          <a:bodyPr/>
          <a:lstStyle/>
          <a:p>
            <a:pPr>
              <a:defRPr sz="1200"/>
            </a:pPr>
            <a:endParaRPr lang="es-ES"/>
          </a:p>
        </c:txPr>
        <c:crossAx val="1899683272"/>
        <c:crosses val="autoZero"/>
        <c:auto val="1"/>
        <c:lblAlgn val="ctr"/>
        <c:lblOffset val="100"/>
        <c:noMultiLvlLbl val="0"/>
      </c:catAx>
      <c:valAx>
        <c:axId val="1899683272"/>
        <c:scaling>
          <c:orientation val="minMax"/>
        </c:scaling>
        <c:delete val="0"/>
        <c:axPos val="l"/>
        <c:title>
          <c:tx>
            <c:rich>
              <a:bodyPr/>
              <a:lstStyle/>
              <a:p>
                <a:pPr>
                  <a:defRPr/>
                </a:pPr>
                <a:r>
                  <a:rPr lang="es-MX"/>
                  <a:t>Índice de reprobación</a:t>
                </a:r>
              </a:p>
            </c:rich>
          </c:tx>
          <c:layout/>
          <c:overlay val="0"/>
        </c:title>
        <c:numFmt formatCode="0.0%" sourceLinked="1"/>
        <c:majorTickMark val="out"/>
        <c:minorTickMark val="none"/>
        <c:tickLblPos val="nextTo"/>
        <c:txPr>
          <a:bodyPr/>
          <a:lstStyle/>
          <a:p>
            <a:pPr>
              <a:defRPr sz="1000"/>
            </a:pPr>
            <a:endParaRPr lang="es-ES"/>
          </a:p>
        </c:txPr>
        <c:crossAx val="1899644056"/>
        <c:crosses val="autoZero"/>
        <c:crossBetween val="between"/>
      </c:valAx>
    </c:plotArea>
    <c:legend>
      <c:legendPos val="t"/>
      <c:layout/>
      <c:overlay val="0"/>
    </c:legend>
    <c:plotVisOnly val="1"/>
    <c:dispBlanksAs val="gap"/>
    <c:showDLblsOverMax val="0"/>
  </c:chart>
  <c:txPr>
    <a:bodyPr/>
    <a:lstStyle/>
    <a:p>
      <a:pPr>
        <a:defRPr sz="1300">
          <a:latin typeface="Times New Roman" pitchFamily="18" charset="0"/>
          <a:cs typeface="Times New Roman" pitchFamily="18"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03772322577325"/>
          <c:y val="0.115866776733554"/>
          <c:w val="0.910014924605013"/>
          <c:h val="0.782735162136991"/>
        </c:manualLayout>
      </c:layout>
      <c:lineChart>
        <c:grouping val="standard"/>
        <c:varyColors val="0"/>
        <c:ser>
          <c:idx val="0"/>
          <c:order val="0"/>
          <c:tx>
            <c:strRef>
              <c:f>Hoja2!$B$143</c:f>
              <c:strCache>
                <c:ptCount val="1"/>
                <c:pt idx="0">
                  <c:v>Huasteca</c:v>
                </c:pt>
              </c:strCache>
            </c:strRef>
          </c:tx>
          <c:spPr>
            <a:ln>
              <a:solidFill>
                <a:srgbClr val="C00000"/>
              </a:solidFill>
            </a:ln>
          </c:spPr>
          <c:marker>
            <c:symbol val="none"/>
          </c:marker>
          <c:dLbls>
            <c:dLbl>
              <c:idx val="0"/>
              <c:layout>
                <c:manualLayout>
                  <c:x val="-0.0473856209150327"/>
                  <c:y val="0.0295698924731183"/>
                </c:manualLayout>
              </c:layout>
              <c:showLegendKey val="0"/>
              <c:showVal val="1"/>
              <c:showCatName val="0"/>
              <c:showSerName val="0"/>
              <c:showPercent val="0"/>
              <c:showBubbleSize val="0"/>
            </c:dLbl>
            <c:dLbl>
              <c:idx val="2"/>
              <c:layout>
                <c:manualLayout>
                  <c:x val="-0.0228758169934641"/>
                  <c:y val="0.0403225806451612"/>
                </c:manualLayout>
              </c:layout>
              <c:showLegendKey val="0"/>
              <c:showVal val="1"/>
              <c:showCatName val="0"/>
              <c:showSerName val="0"/>
              <c:showPercent val="0"/>
              <c:showBubbleSize val="0"/>
            </c:dLbl>
            <c:dLbl>
              <c:idx val="3"/>
              <c:layout>
                <c:manualLayout>
                  <c:x val="-0.0261437908496732"/>
                  <c:y val="0.0134408602150538"/>
                </c:manualLayout>
              </c:layout>
              <c:showLegendKey val="0"/>
              <c:showVal val="1"/>
              <c:showCatName val="0"/>
              <c:showSerName val="0"/>
              <c:showPercent val="0"/>
              <c:showBubbleSize val="0"/>
            </c:dLbl>
            <c:dLbl>
              <c:idx val="6"/>
              <c:layout>
                <c:manualLayout>
                  <c:x val="-0.0245098039215686"/>
                  <c:y val="-0.0268817204301076"/>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Hoja2!$A$144:$A$153</c:f>
              <c:strCache>
                <c:ptCount val="9"/>
                <c:pt idx="0">
                  <c:v>abril06- marzo 07</c:v>
                </c:pt>
                <c:pt idx="1">
                  <c:v>abril 07-marzo 08</c:v>
                </c:pt>
                <c:pt idx="2">
                  <c:v>abril 08-marzo 09</c:v>
                </c:pt>
                <c:pt idx="3">
                  <c:v>abril 09-marzo 10</c:v>
                </c:pt>
                <c:pt idx="4">
                  <c:v>abril 10-marzo 11</c:v>
                </c:pt>
                <c:pt idx="5">
                  <c:v>abril 11-marzo 12</c:v>
                </c:pt>
                <c:pt idx="6">
                  <c:v>abril 12-marzo 13</c:v>
                </c:pt>
                <c:pt idx="7">
                  <c:v>abril 13-marzo 14</c:v>
                </c:pt>
                <c:pt idx="8">
                  <c:v>abril 14-marzo15</c:v>
                </c:pt>
              </c:strCache>
            </c:strRef>
          </c:cat>
          <c:val>
            <c:numRef>
              <c:f>Hoja2!$B$144:$B$153</c:f>
              <c:numCache>
                <c:formatCode>0%</c:formatCode>
                <c:ptCount val="10"/>
                <c:pt idx="0">
                  <c:v>0.0276243093922652</c:v>
                </c:pt>
                <c:pt idx="1">
                  <c:v>0.03515625</c:v>
                </c:pt>
                <c:pt idx="2">
                  <c:v>0.0635451505016722</c:v>
                </c:pt>
                <c:pt idx="3">
                  <c:v>0.034965034965035</c:v>
                </c:pt>
                <c:pt idx="4">
                  <c:v>0.0599078341013825</c:v>
                </c:pt>
                <c:pt idx="5">
                  <c:v>0.0730337078651685</c:v>
                </c:pt>
                <c:pt idx="6">
                  <c:v>0.114864864864865</c:v>
                </c:pt>
                <c:pt idx="7">
                  <c:v>0.0723684210526317</c:v>
                </c:pt>
                <c:pt idx="8">
                  <c:v>0.0601831965928775</c:v>
                </c:pt>
              </c:numCache>
            </c:numRef>
          </c:val>
          <c:smooth val="0"/>
        </c:ser>
        <c:ser>
          <c:idx val="1"/>
          <c:order val="1"/>
          <c:tx>
            <c:strRef>
              <c:f>Hoja2!$C$143</c:f>
              <c:strCache>
                <c:ptCount val="1"/>
                <c:pt idx="0">
                  <c:v>Totonacapan</c:v>
                </c:pt>
              </c:strCache>
            </c:strRef>
          </c:tx>
          <c:spPr>
            <a:ln>
              <a:solidFill>
                <a:srgbClr val="0070C0"/>
              </a:solidFill>
            </a:ln>
          </c:spPr>
          <c:marker>
            <c:symbol val="none"/>
          </c:marker>
          <c:dLbls>
            <c:dLbl>
              <c:idx val="0"/>
              <c:layout>
                <c:manualLayout>
                  <c:x val="-0.0179739848695384"/>
                  <c:y val="0.0268817204301075"/>
                </c:manualLayout>
              </c:layout>
              <c:showLegendKey val="0"/>
              <c:showVal val="1"/>
              <c:showCatName val="0"/>
              <c:showSerName val="0"/>
              <c:showPercent val="0"/>
              <c:showBubbleSize val="0"/>
            </c:dLbl>
            <c:dLbl>
              <c:idx val="1"/>
              <c:layout>
                <c:manualLayout>
                  <c:x val="-0.011437908496732"/>
                  <c:y val="-0.0188172043010753"/>
                </c:manualLayout>
              </c:layout>
              <c:showLegendKey val="0"/>
              <c:showVal val="1"/>
              <c:showCatName val="0"/>
              <c:showSerName val="0"/>
              <c:showPercent val="0"/>
              <c:showBubbleSize val="0"/>
            </c:dLbl>
            <c:dLbl>
              <c:idx val="3"/>
              <c:layout>
                <c:manualLayout>
                  <c:x val="-0.0261437908496732"/>
                  <c:y val="0.00537634408602151"/>
                </c:manualLayout>
              </c:layout>
              <c:showLegendKey val="0"/>
              <c:showVal val="1"/>
              <c:showCatName val="0"/>
              <c:showSerName val="0"/>
              <c:showPercent val="0"/>
              <c:showBubbleSize val="0"/>
            </c:dLbl>
            <c:dLbl>
              <c:idx val="4"/>
              <c:layout>
                <c:manualLayout>
                  <c:x val="-0.0294117647058823"/>
                  <c:y val="-0.0349462365591399"/>
                </c:manualLayout>
              </c:layout>
              <c:showLegendKey val="0"/>
              <c:showVal val="1"/>
              <c:showCatName val="0"/>
              <c:showSerName val="0"/>
              <c:showPercent val="0"/>
              <c:showBubbleSize val="0"/>
            </c:dLbl>
            <c:dLbl>
              <c:idx val="6"/>
              <c:layout>
                <c:manualLayout>
                  <c:x val="-0.0245098039215686"/>
                  <c:y val="-0.0403225806451614"/>
                </c:manualLayout>
              </c:layout>
              <c:showLegendKey val="0"/>
              <c:showVal val="1"/>
              <c:showCatName val="0"/>
              <c:showSerName val="0"/>
              <c:showPercent val="0"/>
              <c:showBubbleSize val="0"/>
            </c:dLbl>
            <c:dLbl>
              <c:idx val="7"/>
              <c:layout>
                <c:manualLayout>
                  <c:x val="-0.0457516339869281"/>
                  <c:y val="-0.0241935483870968"/>
                </c:manualLayout>
              </c:layout>
              <c:showLegendKey val="0"/>
              <c:showVal val="1"/>
              <c:showCatName val="0"/>
              <c:showSerName val="0"/>
              <c:showPercent val="0"/>
              <c:showBubbleSize val="0"/>
            </c:dLbl>
            <c:dLbl>
              <c:idx val="8"/>
              <c:layout>
                <c:manualLayout>
                  <c:x val="0.00163398692810458"/>
                  <c:y val="0.002688172043010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Hoja2!$A$144:$A$153</c:f>
              <c:strCache>
                <c:ptCount val="9"/>
                <c:pt idx="0">
                  <c:v>abril06- marzo 07</c:v>
                </c:pt>
                <c:pt idx="1">
                  <c:v>abril 07-marzo 08</c:v>
                </c:pt>
                <c:pt idx="2">
                  <c:v>abril 08-marzo 09</c:v>
                </c:pt>
                <c:pt idx="3">
                  <c:v>abril 09-marzo 10</c:v>
                </c:pt>
                <c:pt idx="4">
                  <c:v>abril 10-marzo 11</c:v>
                </c:pt>
                <c:pt idx="5">
                  <c:v>abril 11-marzo 12</c:v>
                </c:pt>
                <c:pt idx="6">
                  <c:v>abril 12-marzo 13</c:v>
                </c:pt>
                <c:pt idx="7">
                  <c:v>abril 13-marzo 14</c:v>
                </c:pt>
                <c:pt idx="8">
                  <c:v>abril 14-marzo15</c:v>
                </c:pt>
              </c:strCache>
            </c:strRef>
          </c:cat>
          <c:val>
            <c:numRef>
              <c:f>Hoja2!$C$144:$C$153</c:f>
              <c:numCache>
                <c:formatCode>0%</c:formatCode>
                <c:ptCount val="10"/>
                <c:pt idx="0">
                  <c:v>0.0239520958083832</c:v>
                </c:pt>
                <c:pt idx="1">
                  <c:v>0.0769230769230769</c:v>
                </c:pt>
                <c:pt idx="2">
                  <c:v>0.131707317073171</c:v>
                </c:pt>
                <c:pt idx="3">
                  <c:v>0.0597014925373135</c:v>
                </c:pt>
                <c:pt idx="4">
                  <c:v>0.0674157303370787</c:v>
                </c:pt>
                <c:pt idx="5">
                  <c:v>0.142857142857143</c:v>
                </c:pt>
                <c:pt idx="6">
                  <c:v>0.0858895705521472</c:v>
                </c:pt>
                <c:pt idx="7">
                  <c:v>0.119402985074627</c:v>
                </c:pt>
                <c:pt idx="8">
                  <c:v>0.0884811763953675</c:v>
                </c:pt>
              </c:numCache>
            </c:numRef>
          </c:val>
          <c:smooth val="0"/>
        </c:ser>
        <c:ser>
          <c:idx val="2"/>
          <c:order val="2"/>
          <c:tx>
            <c:strRef>
              <c:f>Hoja2!$D$143</c:f>
              <c:strCache>
                <c:ptCount val="1"/>
                <c:pt idx="0">
                  <c:v>Grandes Montañas</c:v>
                </c:pt>
              </c:strCache>
            </c:strRef>
          </c:tx>
          <c:spPr>
            <a:ln>
              <a:solidFill>
                <a:srgbClr val="00B050"/>
              </a:solidFill>
            </a:ln>
          </c:spPr>
          <c:marker>
            <c:symbol val="none"/>
          </c:marker>
          <c:dLbls>
            <c:dLbl>
              <c:idx val="0"/>
              <c:layout>
                <c:manualLayout>
                  <c:x val="-0.0375816993464052"/>
                  <c:y val="-0.0241935483870968"/>
                </c:manualLayout>
              </c:layout>
              <c:showLegendKey val="0"/>
              <c:showVal val="1"/>
              <c:showCatName val="0"/>
              <c:showSerName val="0"/>
              <c:showPercent val="0"/>
              <c:showBubbleSize val="0"/>
            </c:dLbl>
            <c:dLbl>
              <c:idx val="2"/>
              <c:layout>
                <c:manualLayout>
                  <c:x val="-0.0228758169934641"/>
                  <c:y val="-0.0268817204301075"/>
                </c:manualLayout>
              </c:layout>
              <c:showLegendKey val="0"/>
              <c:showVal val="1"/>
              <c:showCatName val="0"/>
              <c:showSerName val="0"/>
              <c:showPercent val="0"/>
              <c:showBubbleSize val="0"/>
            </c:dLbl>
            <c:dLbl>
              <c:idx val="3"/>
              <c:layout>
                <c:manualLayout>
                  <c:x val="-0.0163398692810458"/>
                  <c:y val="-0.0645161290322581"/>
                </c:manualLayout>
              </c:layout>
              <c:showLegendKey val="0"/>
              <c:showVal val="1"/>
              <c:showCatName val="0"/>
              <c:showSerName val="0"/>
              <c:showPercent val="0"/>
              <c:showBubbleSize val="0"/>
            </c:dLbl>
            <c:dLbl>
              <c:idx val="4"/>
              <c:layout>
                <c:manualLayout>
                  <c:x val="-0.0196078431372548"/>
                  <c:y val="-0.0134408602150538"/>
                </c:manualLayout>
              </c:layout>
              <c:showLegendKey val="0"/>
              <c:showVal val="1"/>
              <c:showCatName val="0"/>
              <c:showSerName val="0"/>
              <c:showPercent val="0"/>
              <c:showBubbleSize val="0"/>
            </c:dLbl>
            <c:dLbl>
              <c:idx val="5"/>
              <c:layout>
                <c:manualLayout>
                  <c:x val="-0.0212418300653594"/>
                  <c:y val="-0.0134408602150538"/>
                </c:manualLayout>
              </c:layout>
              <c:showLegendKey val="0"/>
              <c:showVal val="1"/>
              <c:showCatName val="0"/>
              <c:showSerName val="0"/>
              <c:showPercent val="0"/>
              <c:showBubbleSize val="0"/>
            </c:dLbl>
            <c:dLbl>
              <c:idx val="6"/>
              <c:layout>
                <c:manualLayout>
                  <c:x val="-0.0245098039215686"/>
                  <c:y val="-0.0376344086021506"/>
                </c:manualLayout>
              </c:layout>
              <c:showLegendKey val="0"/>
              <c:showVal val="1"/>
              <c:showCatName val="0"/>
              <c:showSerName val="0"/>
              <c:showPercent val="0"/>
              <c:showBubbleSize val="0"/>
            </c:dLbl>
            <c:dLbl>
              <c:idx val="7"/>
              <c:layout>
                <c:manualLayout>
                  <c:x val="-0.0147058823529412"/>
                  <c:y val="-0.0215053763440861"/>
                </c:manualLayout>
              </c:layout>
              <c:showLegendKey val="0"/>
              <c:showVal val="1"/>
              <c:showCatName val="0"/>
              <c:showSerName val="0"/>
              <c:showPercent val="0"/>
              <c:showBubbleSize val="0"/>
            </c:dLbl>
            <c:dLbl>
              <c:idx val="8"/>
              <c:layout>
                <c:manualLayout>
                  <c:x val="-0.0163398692810458"/>
                  <c:y val="-0.045698924731182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Hoja2!$A$144:$A$153</c:f>
              <c:strCache>
                <c:ptCount val="9"/>
                <c:pt idx="0">
                  <c:v>abril06- marzo 07</c:v>
                </c:pt>
                <c:pt idx="1">
                  <c:v>abril 07-marzo 08</c:v>
                </c:pt>
                <c:pt idx="2">
                  <c:v>abril 08-marzo 09</c:v>
                </c:pt>
                <c:pt idx="3">
                  <c:v>abril 09-marzo 10</c:v>
                </c:pt>
                <c:pt idx="4">
                  <c:v>abril 10-marzo 11</c:v>
                </c:pt>
                <c:pt idx="5">
                  <c:v>abril 11-marzo 12</c:v>
                </c:pt>
                <c:pt idx="6">
                  <c:v>abril 12-marzo 13</c:v>
                </c:pt>
                <c:pt idx="7">
                  <c:v>abril 13-marzo 14</c:v>
                </c:pt>
                <c:pt idx="8">
                  <c:v>abril 14-marzo15</c:v>
                </c:pt>
              </c:strCache>
            </c:strRef>
          </c:cat>
          <c:val>
            <c:numRef>
              <c:f>Hoja2!$D$144:$D$153</c:f>
              <c:numCache>
                <c:formatCode>0%</c:formatCode>
                <c:ptCount val="10"/>
                <c:pt idx="0">
                  <c:v>0.0563380281690141</c:v>
                </c:pt>
                <c:pt idx="1">
                  <c:v>0.137651821862348</c:v>
                </c:pt>
                <c:pt idx="2">
                  <c:v>0.0751879699248121</c:v>
                </c:pt>
                <c:pt idx="3">
                  <c:v>0.0577617328519856</c:v>
                </c:pt>
                <c:pt idx="4">
                  <c:v>0.0977777777777778</c:v>
                </c:pt>
                <c:pt idx="5">
                  <c:v>0.0952380952380952</c:v>
                </c:pt>
                <c:pt idx="6">
                  <c:v>0.0666666666666667</c:v>
                </c:pt>
                <c:pt idx="7">
                  <c:v>0.123188405797101</c:v>
                </c:pt>
                <c:pt idx="8">
                  <c:v>0.0887263122859752</c:v>
                </c:pt>
              </c:numCache>
            </c:numRef>
          </c:val>
          <c:smooth val="0"/>
        </c:ser>
        <c:ser>
          <c:idx val="3"/>
          <c:order val="3"/>
          <c:tx>
            <c:strRef>
              <c:f>Hoja2!$E$143</c:f>
              <c:strCache>
                <c:ptCount val="1"/>
                <c:pt idx="0">
                  <c:v>Las Selvas</c:v>
                </c:pt>
              </c:strCache>
            </c:strRef>
          </c:tx>
          <c:spPr>
            <a:ln>
              <a:solidFill>
                <a:schemeClr val="accent4">
                  <a:lumMod val="75000"/>
                </a:schemeClr>
              </a:solidFill>
            </a:ln>
          </c:spPr>
          <c:marker>
            <c:symbol val="none"/>
          </c:marker>
          <c:dLbls>
            <c:dLbl>
              <c:idx val="0"/>
              <c:layout>
                <c:manualLayout>
                  <c:x val="-0.0294117647058823"/>
                  <c:y val="-0.0483870967741936"/>
                </c:manualLayout>
              </c:layout>
              <c:showLegendKey val="0"/>
              <c:showVal val="1"/>
              <c:showCatName val="0"/>
              <c:showSerName val="0"/>
              <c:showPercent val="0"/>
              <c:showBubbleSize val="0"/>
            </c:dLbl>
            <c:dLbl>
              <c:idx val="1"/>
              <c:layout>
                <c:manualLayout>
                  <c:x val="-0.0212418300653595"/>
                  <c:y val="-0.0188172043010753"/>
                </c:manualLayout>
              </c:layout>
              <c:showLegendKey val="0"/>
              <c:showVal val="1"/>
              <c:showCatName val="0"/>
              <c:showSerName val="0"/>
              <c:showPercent val="0"/>
              <c:showBubbleSize val="0"/>
            </c:dLbl>
            <c:dLbl>
              <c:idx val="3"/>
              <c:layout>
                <c:manualLayout>
                  <c:x val="-0.0261437908496732"/>
                  <c:y val="-0.0349462365591398"/>
                </c:manualLayout>
              </c:layout>
              <c:showLegendKey val="0"/>
              <c:showVal val="1"/>
              <c:showCatName val="0"/>
              <c:showSerName val="0"/>
              <c:showPercent val="0"/>
              <c:showBubbleSize val="0"/>
            </c:dLbl>
            <c:dLbl>
              <c:idx val="4"/>
              <c:layout>
                <c:manualLayout>
                  <c:x val="-0.0294117647058823"/>
                  <c:y val="-0.0295701041402083"/>
                </c:manualLayout>
              </c:layout>
              <c:showLegendKey val="0"/>
              <c:showVal val="1"/>
              <c:showCatName val="0"/>
              <c:showSerName val="0"/>
              <c:showPercent val="0"/>
              <c:showBubbleSize val="0"/>
            </c:dLbl>
            <c:dLbl>
              <c:idx val="5"/>
              <c:layout>
                <c:manualLayout>
                  <c:x val="-0.0212418300653595"/>
                  <c:y val="-0.0268817204301075"/>
                </c:manualLayout>
              </c:layout>
              <c:showLegendKey val="0"/>
              <c:showVal val="1"/>
              <c:showCatName val="0"/>
              <c:showSerName val="0"/>
              <c:showPercent val="0"/>
              <c:showBubbleSize val="0"/>
            </c:dLbl>
            <c:dLbl>
              <c:idx val="6"/>
              <c:layout>
                <c:manualLayout>
                  <c:x val="-0.0245098039215686"/>
                  <c:y val="0.0134408602150537"/>
                </c:manualLayout>
              </c:layout>
              <c:showLegendKey val="0"/>
              <c:showVal val="1"/>
              <c:showCatName val="0"/>
              <c:showSerName val="0"/>
              <c:showPercent val="0"/>
              <c:showBubbleSize val="0"/>
            </c:dLbl>
            <c:dLbl>
              <c:idx val="7"/>
              <c:layout>
                <c:manualLayout>
                  <c:x val="-0.0245098039215686"/>
                  <c:y val="0.0295698924731182"/>
                </c:manualLayout>
              </c:layout>
              <c:showLegendKey val="0"/>
              <c:showVal val="1"/>
              <c:showCatName val="0"/>
              <c:showSerName val="0"/>
              <c:showPercent val="0"/>
              <c:showBubbleSize val="0"/>
            </c:dLbl>
            <c:dLbl>
              <c:idx val="8"/>
              <c:layout>
                <c:manualLayout>
                  <c:x val="-0.0261437908496731"/>
                  <c:y val="0.0268817204301075"/>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Hoja2!$A$144:$A$153</c:f>
              <c:strCache>
                <c:ptCount val="9"/>
                <c:pt idx="0">
                  <c:v>abril06- marzo 07</c:v>
                </c:pt>
                <c:pt idx="1">
                  <c:v>abril 07-marzo 08</c:v>
                </c:pt>
                <c:pt idx="2">
                  <c:v>abril 08-marzo 09</c:v>
                </c:pt>
                <c:pt idx="3">
                  <c:v>abril 09-marzo 10</c:v>
                </c:pt>
                <c:pt idx="4">
                  <c:v>abril 10-marzo 11</c:v>
                </c:pt>
                <c:pt idx="5">
                  <c:v>abril 11-marzo 12</c:v>
                </c:pt>
                <c:pt idx="6">
                  <c:v>abril 12-marzo 13</c:v>
                </c:pt>
                <c:pt idx="7">
                  <c:v>abril 13-marzo 14</c:v>
                </c:pt>
                <c:pt idx="8">
                  <c:v>abril 14-marzo15</c:v>
                </c:pt>
              </c:strCache>
            </c:strRef>
          </c:cat>
          <c:val>
            <c:numRef>
              <c:f>Hoja2!$E$144:$E$153</c:f>
              <c:numCache>
                <c:formatCode>0%</c:formatCode>
                <c:ptCount val="10"/>
                <c:pt idx="0">
                  <c:v>0.025089605734767</c:v>
                </c:pt>
                <c:pt idx="1">
                  <c:v>0.0901639344262295</c:v>
                </c:pt>
                <c:pt idx="2">
                  <c:v>0.0663507109004739</c:v>
                </c:pt>
                <c:pt idx="3">
                  <c:v>0.0966921119592875</c:v>
                </c:pt>
                <c:pt idx="4">
                  <c:v>0.117647058823529</c:v>
                </c:pt>
                <c:pt idx="5">
                  <c:v>0.118110236220472</c:v>
                </c:pt>
                <c:pt idx="6">
                  <c:v>0.0547945205479453</c:v>
                </c:pt>
                <c:pt idx="7">
                  <c:v>0.104651162790698</c:v>
                </c:pt>
                <c:pt idx="8">
                  <c:v>0.0841874176754253</c:v>
                </c:pt>
              </c:numCache>
            </c:numRef>
          </c:val>
          <c:smooth val="0"/>
        </c:ser>
        <c:dLbls>
          <c:showLegendKey val="0"/>
          <c:showVal val="0"/>
          <c:showCatName val="0"/>
          <c:showSerName val="0"/>
          <c:showPercent val="0"/>
          <c:showBubbleSize val="0"/>
        </c:dLbls>
        <c:marker val="1"/>
        <c:smooth val="0"/>
        <c:axId val="1898982216"/>
        <c:axId val="1899530840"/>
      </c:lineChart>
      <c:catAx>
        <c:axId val="1898982216"/>
        <c:scaling>
          <c:orientation val="minMax"/>
        </c:scaling>
        <c:delete val="0"/>
        <c:axPos val="b"/>
        <c:majorTickMark val="out"/>
        <c:minorTickMark val="none"/>
        <c:tickLblPos val="nextTo"/>
        <c:txPr>
          <a:bodyPr/>
          <a:lstStyle/>
          <a:p>
            <a:pPr>
              <a:defRPr sz="1200"/>
            </a:pPr>
            <a:endParaRPr lang="es-ES"/>
          </a:p>
        </c:txPr>
        <c:crossAx val="1899530840"/>
        <c:crosses val="autoZero"/>
        <c:auto val="1"/>
        <c:lblAlgn val="ctr"/>
        <c:lblOffset val="100"/>
        <c:noMultiLvlLbl val="0"/>
      </c:catAx>
      <c:valAx>
        <c:axId val="1899530840"/>
        <c:scaling>
          <c:orientation val="minMax"/>
        </c:scaling>
        <c:delete val="0"/>
        <c:axPos val="l"/>
        <c:numFmt formatCode="0%" sourceLinked="1"/>
        <c:majorTickMark val="out"/>
        <c:minorTickMark val="none"/>
        <c:tickLblPos val="nextTo"/>
        <c:crossAx val="1898982216"/>
        <c:crosses val="autoZero"/>
        <c:crossBetween val="between"/>
      </c:valAx>
    </c:plotArea>
    <c:legend>
      <c:legendPos val="t"/>
      <c:layout/>
      <c:overlay val="0"/>
    </c:legend>
    <c:plotVisOnly val="1"/>
    <c:dispBlanksAs val="gap"/>
    <c:showDLblsOverMax val="0"/>
  </c:chart>
  <c:txPr>
    <a:bodyPr/>
    <a:lstStyle/>
    <a:p>
      <a:pPr>
        <a:defRPr sz="1400">
          <a:latin typeface="Times New Roman" pitchFamily="18" charset="0"/>
          <a:cs typeface="Times New Roman" pitchFamily="18"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Hoja2!$B$143</c:f>
              <c:strCache>
                <c:ptCount val="1"/>
                <c:pt idx="0">
                  <c:v>Huasteca</c:v>
                </c:pt>
              </c:strCache>
            </c:strRef>
          </c:tx>
          <c:marker>
            <c:symbol val="none"/>
          </c:marker>
          <c:dLbls>
            <c:showLegendKey val="0"/>
            <c:showVal val="1"/>
            <c:showCatName val="0"/>
            <c:showSerName val="0"/>
            <c:showPercent val="0"/>
            <c:showBubbleSize val="0"/>
            <c:showLeaderLines val="0"/>
          </c:dLbls>
          <c:cat>
            <c:strRef>
              <c:f>Hoja2!$A$144:$A$152</c:f>
              <c:strCache>
                <c:ptCount val="9"/>
                <c:pt idx="0">
                  <c:v>abril06- marzo 07</c:v>
                </c:pt>
                <c:pt idx="1">
                  <c:v>abril 07-marzo 08</c:v>
                </c:pt>
                <c:pt idx="2">
                  <c:v>abril 08-marzo 09</c:v>
                </c:pt>
                <c:pt idx="3">
                  <c:v>abril 09-marzo 10</c:v>
                </c:pt>
                <c:pt idx="4">
                  <c:v>abril 10-marzo 11</c:v>
                </c:pt>
                <c:pt idx="5">
                  <c:v>abril 11-marzo 12</c:v>
                </c:pt>
                <c:pt idx="6">
                  <c:v>abril 12-marzo 13</c:v>
                </c:pt>
                <c:pt idx="7">
                  <c:v>abril 13-marzo 14</c:v>
                </c:pt>
                <c:pt idx="8">
                  <c:v>abril 14-marzo15</c:v>
                </c:pt>
              </c:strCache>
            </c:strRef>
          </c:cat>
          <c:val>
            <c:numRef>
              <c:f>Hoja2!$B$144:$B$152</c:f>
              <c:numCache>
                <c:formatCode>0%</c:formatCode>
                <c:ptCount val="9"/>
                <c:pt idx="0">
                  <c:v>0.0276243093922652</c:v>
                </c:pt>
                <c:pt idx="1">
                  <c:v>0.03515625</c:v>
                </c:pt>
                <c:pt idx="2">
                  <c:v>0.0635451505016722</c:v>
                </c:pt>
                <c:pt idx="3">
                  <c:v>0.034965034965035</c:v>
                </c:pt>
                <c:pt idx="4">
                  <c:v>0.0599078341013825</c:v>
                </c:pt>
                <c:pt idx="5">
                  <c:v>0.0730337078651685</c:v>
                </c:pt>
                <c:pt idx="6">
                  <c:v>0.114864864864865</c:v>
                </c:pt>
                <c:pt idx="7">
                  <c:v>0.0723684210526317</c:v>
                </c:pt>
                <c:pt idx="8">
                  <c:v>0.0601831965928775</c:v>
                </c:pt>
              </c:numCache>
            </c:numRef>
          </c:val>
          <c:smooth val="0"/>
        </c:ser>
        <c:dLbls>
          <c:showLegendKey val="0"/>
          <c:showVal val="0"/>
          <c:showCatName val="0"/>
          <c:showSerName val="0"/>
          <c:showPercent val="0"/>
          <c:showBubbleSize val="0"/>
        </c:dLbls>
        <c:marker val="1"/>
        <c:smooth val="0"/>
        <c:axId val="1938735272"/>
        <c:axId val="1938738248"/>
      </c:lineChart>
      <c:catAx>
        <c:axId val="1938735272"/>
        <c:scaling>
          <c:orientation val="minMax"/>
        </c:scaling>
        <c:delete val="0"/>
        <c:axPos val="b"/>
        <c:majorTickMark val="out"/>
        <c:minorTickMark val="none"/>
        <c:tickLblPos val="nextTo"/>
        <c:crossAx val="1938738248"/>
        <c:crosses val="autoZero"/>
        <c:auto val="1"/>
        <c:lblAlgn val="ctr"/>
        <c:lblOffset val="100"/>
        <c:noMultiLvlLbl val="0"/>
      </c:catAx>
      <c:valAx>
        <c:axId val="1938738248"/>
        <c:scaling>
          <c:orientation val="minMax"/>
        </c:scaling>
        <c:delete val="1"/>
        <c:axPos val="l"/>
        <c:numFmt formatCode="0%" sourceLinked="1"/>
        <c:majorTickMark val="out"/>
        <c:minorTickMark val="none"/>
        <c:tickLblPos val="none"/>
        <c:crossAx val="1938735272"/>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Hoja2!$C$143</c:f>
              <c:strCache>
                <c:ptCount val="1"/>
                <c:pt idx="0">
                  <c:v>Totonacapan</c:v>
                </c:pt>
              </c:strCache>
            </c:strRef>
          </c:tx>
          <c:spPr>
            <a:ln>
              <a:solidFill>
                <a:srgbClr val="0070C0"/>
              </a:solidFill>
            </a:ln>
          </c:spPr>
          <c:marker>
            <c:symbol val="none"/>
          </c:marker>
          <c:dLbls>
            <c:showLegendKey val="0"/>
            <c:showVal val="1"/>
            <c:showCatName val="0"/>
            <c:showSerName val="0"/>
            <c:showPercent val="0"/>
            <c:showBubbleSize val="0"/>
            <c:showLeaderLines val="0"/>
          </c:dLbls>
          <c:cat>
            <c:strRef>
              <c:f>Hoja2!$A$144:$A$152</c:f>
              <c:strCache>
                <c:ptCount val="9"/>
                <c:pt idx="0">
                  <c:v>abril06- marzo 07</c:v>
                </c:pt>
                <c:pt idx="1">
                  <c:v>abril 07-marzo 08</c:v>
                </c:pt>
                <c:pt idx="2">
                  <c:v>abril 08-marzo 09</c:v>
                </c:pt>
                <c:pt idx="3">
                  <c:v>abril 09-marzo 10</c:v>
                </c:pt>
                <c:pt idx="4">
                  <c:v>abril 10-marzo 11</c:v>
                </c:pt>
                <c:pt idx="5">
                  <c:v>abril 11-marzo 12</c:v>
                </c:pt>
                <c:pt idx="6">
                  <c:v>abril 12-marzo 13</c:v>
                </c:pt>
                <c:pt idx="7">
                  <c:v>abril 13-marzo 14</c:v>
                </c:pt>
                <c:pt idx="8">
                  <c:v>abril 14-marzo15</c:v>
                </c:pt>
              </c:strCache>
            </c:strRef>
          </c:cat>
          <c:val>
            <c:numRef>
              <c:f>Hoja2!$C$144:$C$152</c:f>
              <c:numCache>
                <c:formatCode>0%</c:formatCode>
                <c:ptCount val="9"/>
                <c:pt idx="0">
                  <c:v>0.0239520958083832</c:v>
                </c:pt>
                <c:pt idx="1">
                  <c:v>0.0769230769230769</c:v>
                </c:pt>
                <c:pt idx="2">
                  <c:v>0.131707317073171</c:v>
                </c:pt>
                <c:pt idx="3">
                  <c:v>0.0597014925373135</c:v>
                </c:pt>
                <c:pt idx="4">
                  <c:v>0.0674157303370787</c:v>
                </c:pt>
                <c:pt idx="5">
                  <c:v>0.142857142857143</c:v>
                </c:pt>
                <c:pt idx="6">
                  <c:v>0.0858895705521472</c:v>
                </c:pt>
                <c:pt idx="7">
                  <c:v>0.119402985074627</c:v>
                </c:pt>
                <c:pt idx="8">
                  <c:v>0.0884811763953675</c:v>
                </c:pt>
              </c:numCache>
            </c:numRef>
          </c:val>
          <c:smooth val="0"/>
        </c:ser>
        <c:dLbls>
          <c:showLegendKey val="0"/>
          <c:showVal val="0"/>
          <c:showCatName val="0"/>
          <c:showSerName val="0"/>
          <c:showPercent val="0"/>
          <c:showBubbleSize val="0"/>
        </c:dLbls>
        <c:marker val="1"/>
        <c:smooth val="0"/>
        <c:axId val="1938165512"/>
        <c:axId val="1938168488"/>
      </c:lineChart>
      <c:catAx>
        <c:axId val="1938165512"/>
        <c:scaling>
          <c:orientation val="minMax"/>
        </c:scaling>
        <c:delete val="0"/>
        <c:axPos val="b"/>
        <c:majorTickMark val="out"/>
        <c:minorTickMark val="none"/>
        <c:tickLblPos val="nextTo"/>
        <c:crossAx val="1938168488"/>
        <c:crosses val="autoZero"/>
        <c:auto val="1"/>
        <c:lblAlgn val="ctr"/>
        <c:lblOffset val="100"/>
        <c:noMultiLvlLbl val="0"/>
      </c:catAx>
      <c:valAx>
        <c:axId val="1938168488"/>
        <c:scaling>
          <c:orientation val="minMax"/>
        </c:scaling>
        <c:delete val="1"/>
        <c:axPos val="l"/>
        <c:numFmt formatCode="0%" sourceLinked="1"/>
        <c:majorTickMark val="out"/>
        <c:minorTickMark val="none"/>
        <c:tickLblPos val="none"/>
        <c:crossAx val="1938165512"/>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Hoja2!$E$143</c:f>
              <c:strCache>
                <c:ptCount val="1"/>
                <c:pt idx="0">
                  <c:v>Las Selvas</c:v>
                </c:pt>
              </c:strCache>
            </c:strRef>
          </c:tx>
          <c:spPr>
            <a:ln>
              <a:solidFill>
                <a:schemeClr val="accent4">
                  <a:lumMod val="75000"/>
                </a:schemeClr>
              </a:solidFill>
            </a:ln>
          </c:spPr>
          <c:marker>
            <c:symbol val="none"/>
          </c:marker>
          <c:dLbls>
            <c:showLegendKey val="0"/>
            <c:showVal val="1"/>
            <c:showCatName val="0"/>
            <c:showSerName val="0"/>
            <c:showPercent val="0"/>
            <c:showBubbleSize val="0"/>
            <c:showLeaderLines val="0"/>
          </c:dLbls>
          <c:cat>
            <c:strRef>
              <c:f>Hoja2!$A$144:$A$152</c:f>
              <c:strCache>
                <c:ptCount val="9"/>
                <c:pt idx="0">
                  <c:v>abril06- marzo 07</c:v>
                </c:pt>
                <c:pt idx="1">
                  <c:v>abril 07-marzo 08</c:v>
                </c:pt>
                <c:pt idx="2">
                  <c:v>abril 08-marzo 09</c:v>
                </c:pt>
                <c:pt idx="3">
                  <c:v>abril 09-marzo 10</c:v>
                </c:pt>
                <c:pt idx="4">
                  <c:v>abril 10-marzo 11</c:v>
                </c:pt>
                <c:pt idx="5">
                  <c:v>abril 11-marzo 12</c:v>
                </c:pt>
                <c:pt idx="6">
                  <c:v>abril 12-marzo 13</c:v>
                </c:pt>
                <c:pt idx="7">
                  <c:v>abril 13-marzo 14</c:v>
                </c:pt>
                <c:pt idx="8">
                  <c:v>abril 14-marzo15</c:v>
                </c:pt>
              </c:strCache>
            </c:strRef>
          </c:cat>
          <c:val>
            <c:numRef>
              <c:f>Hoja2!$E$144:$E$152</c:f>
              <c:numCache>
                <c:formatCode>0%</c:formatCode>
                <c:ptCount val="9"/>
                <c:pt idx="0">
                  <c:v>0.025089605734767</c:v>
                </c:pt>
                <c:pt idx="1">
                  <c:v>0.0901639344262295</c:v>
                </c:pt>
                <c:pt idx="2">
                  <c:v>0.0663507109004739</c:v>
                </c:pt>
                <c:pt idx="3">
                  <c:v>0.0966921119592875</c:v>
                </c:pt>
                <c:pt idx="4">
                  <c:v>0.117647058823529</c:v>
                </c:pt>
                <c:pt idx="5">
                  <c:v>0.118110236220472</c:v>
                </c:pt>
                <c:pt idx="6">
                  <c:v>0.0547945205479453</c:v>
                </c:pt>
                <c:pt idx="7">
                  <c:v>0.104651162790698</c:v>
                </c:pt>
                <c:pt idx="8">
                  <c:v>0.0841874176754253</c:v>
                </c:pt>
              </c:numCache>
            </c:numRef>
          </c:val>
          <c:smooth val="0"/>
        </c:ser>
        <c:dLbls>
          <c:showLegendKey val="0"/>
          <c:showVal val="0"/>
          <c:showCatName val="0"/>
          <c:showSerName val="0"/>
          <c:showPercent val="0"/>
          <c:showBubbleSize val="0"/>
        </c:dLbls>
        <c:marker val="1"/>
        <c:smooth val="0"/>
        <c:axId val="1832956952"/>
        <c:axId val="1883174216"/>
      </c:lineChart>
      <c:catAx>
        <c:axId val="1832956952"/>
        <c:scaling>
          <c:orientation val="minMax"/>
        </c:scaling>
        <c:delete val="0"/>
        <c:axPos val="b"/>
        <c:majorTickMark val="out"/>
        <c:minorTickMark val="none"/>
        <c:tickLblPos val="nextTo"/>
        <c:crossAx val="1883174216"/>
        <c:crosses val="autoZero"/>
        <c:auto val="1"/>
        <c:lblAlgn val="ctr"/>
        <c:lblOffset val="100"/>
        <c:noMultiLvlLbl val="0"/>
      </c:catAx>
      <c:valAx>
        <c:axId val="1883174216"/>
        <c:scaling>
          <c:orientation val="minMax"/>
        </c:scaling>
        <c:delete val="1"/>
        <c:axPos val="l"/>
        <c:numFmt formatCode="0%" sourceLinked="1"/>
        <c:majorTickMark val="out"/>
        <c:minorTickMark val="none"/>
        <c:tickLblPos val="none"/>
        <c:crossAx val="1832956952"/>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Hoja2!$D$143</c:f>
              <c:strCache>
                <c:ptCount val="1"/>
                <c:pt idx="0">
                  <c:v>Grandes Montañas</c:v>
                </c:pt>
              </c:strCache>
            </c:strRef>
          </c:tx>
          <c:spPr>
            <a:ln>
              <a:solidFill>
                <a:srgbClr val="00B050"/>
              </a:solidFill>
            </a:ln>
          </c:spPr>
          <c:marker>
            <c:symbol val="none"/>
          </c:marker>
          <c:dLbls>
            <c:showLegendKey val="0"/>
            <c:showVal val="1"/>
            <c:showCatName val="0"/>
            <c:showSerName val="0"/>
            <c:showPercent val="0"/>
            <c:showBubbleSize val="0"/>
            <c:showLeaderLines val="0"/>
          </c:dLbls>
          <c:cat>
            <c:strRef>
              <c:f>Hoja2!$A$144:$A$152</c:f>
              <c:strCache>
                <c:ptCount val="9"/>
                <c:pt idx="0">
                  <c:v>abril06- marzo 07</c:v>
                </c:pt>
                <c:pt idx="1">
                  <c:v>abril 07-marzo 08</c:v>
                </c:pt>
                <c:pt idx="2">
                  <c:v>abril 08-marzo 09</c:v>
                </c:pt>
                <c:pt idx="3">
                  <c:v>abril 09-marzo 10</c:v>
                </c:pt>
                <c:pt idx="4">
                  <c:v>abril 10-marzo 11</c:v>
                </c:pt>
                <c:pt idx="5">
                  <c:v>abril 11-marzo 12</c:v>
                </c:pt>
                <c:pt idx="6">
                  <c:v>abril 12-marzo 13</c:v>
                </c:pt>
                <c:pt idx="7">
                  <c:v>abril 13-marzo 14</c:v>
                </c:pt>
                <c:pt idx="8">
                  <c:v>abril 14-marzo15</c:v>
                </c:pt>
              </c:strCache>
            </c:strRef>
          </c:cat>
          <c:val>
            <c:numRef>
              <c:f>Hoja2!$D$144:$D$152</c:f>
              <c:numCache>
                <c:formatCode>0%</c:formatCode>
                <c:ptCount val="9"/>
                <c:pt idx="0">
                  <c:v>0.0563380281690141</c:v>
                </c:pt>
                <c:pt idx="1">
                  <c:v>0.137651821862348</c:v>
                </c:pt>
                <c:pt idx="2">
                  <c:v>0.0751879699248121</c:v>
                </c:pt>
                <c:pt idx="3">
                  <c:v>0.0577617328519856</c:v>
                </c:pt>
                <c:pt idx="4">
                  <c:v>0.0977777777777778</c:v>
                </c:pt>
                <c:pt idx="5">
                  <c:v>0.0952380952380952</c:v>
                </c:pt>
                <c:pt idx="6">
                  <c:v>0.0666666666666667</c:v>
                </c:pt>
                <c:pt idx="7">
                  <c:v>0.123188405797101</c:v>
                </c:pt>
                <c:pt idx="8">
                  <c:v>0.0887263122859752</c:v>
                </c:pt>
              </c:numCache>
            </c:numRef>
          </c:val>
          <c:smooth val="0"/>
        </c:ser>
        <c:dLbls>
          <c:showLegendKey val="0"/>
          <c:showVal val="0"/>
          <c:showCatName val="0"/>
          <c:showSerName val="0"/>
          <c:showPercent val="0"/>
          <c:showBubbleSize val="0"/>
        </c:dLbls>
        <c:marker val="1"/>
        <c:smooth val="0"/>
        <c:axId val="1898226072"/>
        <c:axId val="1922480456"/>
      </c:lineChart>
      <c:catAx>
        <c:axId val="1898226072"/>
        <c:scaling>
          <c:orientation val="minMax"/>
        </c:scaling>
        <c:delete val="0"/>
        <c:axPos val="b"/>
        <c:majorTickMark val="out"/>
        <c:minorTickMark val="none"/>
        <c:tickLblPos val="nextTo"/>
        <c:crossAx val="1922480456"/>
        <c:crosses val="autoZero"/>
        <c:auto val="1"/>
        <c:lblAlgn val="ctr"/>
        <c:lblOffset val="100"/>
        <c:noMultiLvlLbl val="0"/>
      </c:catAx>
      <c:valAx>
        <c:axId val="1922480456"/>
        <c:scaling>
          <c:orientation val="minMax"/>
        </c:scaling>
        <c:delete val="1"/>
        <c:axPos val="l"/>
        <c:numFmt formatCode="0%" sourceLinked="1"/>
        <c:majorTickMark val="out"/>
        <c:minorTickMark val="none"/>
        <c:tickLblPos val="none"/>
        <c:crossAx val="1898226072"/>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43445692883895"/>
          <c:y val="0.0807969917221886"/>
          <c:w val="0.951310861423221"/>
          <c:h val="0.78345396729255"/>
        </c:manualLayout>
      </c:layout>
      <c:lineChart>
        <c:grouping val="standard"/>
        <c:varyColors val="0"/>
        <c:ser>
          <c:idx val="0"/>
          <c:order val="0"/>
          <c:tx>
            <c:strRef>
              <c:f>Hoja2!$B$74</c:f>
              <c:strCache>
                <c:ptCount val="1"/>
                <c:pt idx="0">
                  <c:v>Huasteca</c:v>
                </c:pt>
              </c:strCache>
            </c:strRef>
          </c:tx>
          <c:spPr>
            <a:ln>
              <a:solidFill>
                <a:srgbClr val="0070C0"/>
              </a:solidFill>
            </a:ln>
          </c:spPr>
          <c:marker>
            <c:symbol val="diamond"/>
            <c:size val="3"/>
            <c:spPr>
              <a:solidFill>
                <a:srgbClr val="0070C0"/>
              </a:solidFill>
              <a:ln>
                <a:solidFill>
                  <a:srgbClr val="0070C0"/>
                </a:solidFill>
              </a:ln>
            </c:spPr>
          </c:marker>
          <c:dLbls>
            <c:dLbl>
              <c:idx val="0"/>
              <c:layout>
                <c:manualLayout>
                  <c:x val="-0.0418118466898954"/>
                  <c:y val="-0.0501567398119123"/>
                </c:manualLayout>
              </c:layout>
              <c:showLegendKey val="0"/>
              <c:showVal val="1"/>
              <c:showCatName val="0"/>
              <c:showSerName val="0"/>
              <c:showPercent val="0"/>
              <c:showBubbleSize val="0"/>
            </c:dLbl>
            <c:dLbl>
              <c:idx val="1"/>
              <c:layout>
                <c:manualLayout>
                  <c:x val="-0.0348432055749129"/>
                  <c:y val="-0.0292580982236155"/>
                </c:manualLayout>
              </c:layout>
              <c:showLegendKey val="0"/>
              <c:showVal val="1"/>
              <c:showCatName val="0"/>
              <c:showSerName val="0"/>
              <c:showPercent val="0"/>
              <c:showBubbleSize val="0"/>
            </c:dLbl>
            <c:dLbl>
              <c:idx val="2"/>
              <c:layout>
                <c:manualLayout>
                  <c:x val="-0.00929152148664342"/>
                  <c:y val="0.016718584158171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Hoja2!$A$75:$A$81</c:f>
              <c:strCache>
                <c:ptCount val="7"/>
                <c:pt idx="0">
                  <c:v>2005-2009</c:v>
                </c:pt>
                <c:pt idx="1">
                  <c:v>2006-2010</c:v>
                </c:pt>
                <c:pt idx="2">
                  <c:v>2007-2011</c:v>
                </c:pt>
                <c:pt idx="3">
                  <c:v>2008-2012</c:v>
                </c:pt>
                <c:pt idx="4">
                  <c:v>2009-2013*</c:v>
                </c:pt>
                <c:pt idx="5">
                  <c:v>2010-2014*</c:v>
                </c:pt>
                <c:pt idx="6">
                  <c:v>2011-2015*</c:v>
                </c:pt>
              </c:strCache>
            </c:strRef>
          </c:cat>
          <c:val>
            <c:numRef>
              <c:f>Hoja2!$B$75:$B$81</c:f>
              <c:numCache>
                <c:formatCode>0%</c:formatCode>
                <c:ptCount val="7"/>
                <c:pt idx="0">
                  <c:v>0.76056338028169</c:v>
                </c:pt>
                <c:pt idx="1">
                  <c:v>0.8125</c:v>
                </c:pt>
                <c:pt idx="2">
                  <c:v>0.41025641025641</c:v>
                </c:pt>
                <c:pt idx="3">
                  <c:v>0.595238095238096</c:v>
                </c:pt>
                <c:pt idx="4">
                  <c:v>0.727272727272727</c:v>
                </c:pt>
                <c:pt idx="5">
                  <c:v>0.636363636363637</c:v>
                </c:pt>
                <c:pt idx="6">
                  <c:v>0.428571428571429</c:v>
                </c:pt>
              </c:numCache>
            </c:numRef>
          </c:val>
          <c:smooth val="0"/>
        </c:ser>
        <c:ser>
          <c:idx val="1"/>
          <c:order val="1"/>
          <c:tx>
            <c:strRef>
              <c:f>Hoja2!$C$74</c:f>
              <c:strCache>
                <c:ptCount val="1"/>
                <c:pt idx="0">
                  <c:v>Totonacapan</c:v>
                </c:pt>
              </c:strCache>
            </c:strRef>
          </c:tx>
          <c:marker>
            <c:symbol val="square"/>
            <c:size val="3"/>
          </c:marker>
          <c:dLbls>
            <c:dLbl>
              <c:idx val="0"/>
              <c:layout>
                <c:manualLayout>
                  <c:x val="-0.0278745644599303"/>
                  <c:y val="-0.0459770114942529"/>
                </c:manualLayout>
              </c:layout>
              <c:showLegendKey val="0"/>
              <c:showVal val="1"/>
              <c:showCatName val="0"/>
              <c:showSerName val="0"/>
              <c:showPercent val="0"/>
              <c:showBubbleSize val="0"/>
            </c:dLbl>
            <c:dLbl>
              <c:idx val="1"/>
              <c:layout>
                <c:manualLayout>
                  <c:x val="-0.0418118466898955"/>
                  <c:y val="-0.0501570689243782"/>
                </c:manualLayout>
              </c:layout>
              <c:showLegendKey val="0"/>
              <c:showVal val="1"/>
              <c:showCatName val="0"/>
              <c:showSerName val="0"/>
              <c:showPercent val="0"/>
              <c:showBubbleSize val="0"/>
            </c:dLbl>
            <c:dLbl>
              <c:idx val="2"/>
              <c:layout>
                <c:manualLayout>
                  <c:x val="-0.0441347270615564"/>
                  <c:y val="-0.0376175548589342"/>
                </c:manualLayout>
              </c:layout>
              <c:showLegendKey val="0"/>
              <c:showVal val="1"/>
              <c:showCatName val="0"/>
              <c:showSerName val="0"/>
              <c:showPercent val="0"/>
              <c:showBubbleSize val="0"/>
            </c:dLbl>
            <c:dLbl>
              <c:idx val="3"/>
              <c:layout>
                <c:manualLayout>
                  <c:x val="-0.0348432055749129"/>
                  <c:y val="-0.050156739811912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Hoja2!$A$75:$A$81</c:f>
              <c:strCache>
                <c:ptCount val="7"/>
                <c:pt idx="0">
                  <c:v>2005-2009</c:v>
                </c:pt>
                <c:pt idx="1">
                  <c:v>2006-2010</c:v>
                </c:pt>
                <c:pt idx="2">
                  <c:v>2007-2011</c:v>
                </c:pt>
                <c:pt idx="3">
                  <c:v>2008-2012</c:v>
                </c:pt>
                <c:pt idx="4">
                  <c:v>2009-2013*</c:v>
                </c:pt>
                <c:pt idx="5">
                  <c:v>2010-2014*</c:v>
                </c:pt>
                <c:pt idx="6">
                  <c:v>2011-2015*</c:v>
                </c:pt>
              </c:strCache>
            </c:strRef>
          </c:cat>
          <c:val>
            <c:numRef>
              <c:f>Hoja2!$C$75:$C$81</c:f>
              <c:numCache>
                <c:formatCode>0%</c:formatCode>
                <c:ptCount val="7"/>
                <c:pt idx="0">
                  <c:v>0.542857142857143</c:v>
                </c:pt>
                <c:pt idx="1">
                  <c:v>0.628571428571429</c:v>
                </c:pt>
                <c:pt idx="2">
                  <c:v>0.5</c:v>
                </c:pt>
                <c:pt idx="3">
                  <c:v>0.695652173913044</c:v>
                </c:pt>
                <c:pt idx="4">
                  <c:v>0.375</c:v>
                </c:pt>
                <c:pt idx="5">
                  <c:v>0.461538461538462</c:v>
                </c:pt>
                <c:pt idx="6">
                  <c:v>0.724137931034483</c:v>
                </c:pt>
              </c:numCache>
            </c:numRef>
          </c:val>
          <c:smooth val="0"/>
        </c:ser>
        <c:ser>
          <c:idx val="2"/>
          <c:order val="2"/>
          <c:tx>
            <c:strRef>
              <c:f>Hoja2!$D$74</c:f>
              <c:strCache>
                <c:ptCount val="1"/>
                <c:pt idx="0">
                  <c:v>Grandes Montañas</c:v>
                </c:pt>
              </c:strCache>
            </c:strRef>
          </c:tx>
          <c:spPr>
            <a:ln>
              <a:solidFill>
                <a:schemeClr val="accent4">
                  <a:lumMod val="75000"/>
                </a:schemeClr>
              </a:solidFill>
            </a:ln>
          </c:spPr>
          <c:marker>
            <c:symbol val="triangle"/>
            <c:size val="3"/>
            <c:spPr>
              <a:solidFill>
                <a:schemeClr val="accent5">
                  <a:lumMod val="75000"/>
                </a:schemeClr>
              </a:solidFill>
              <a:ln>
                <a:solidFill>
                  <a:schemeClr val="accent4">
                    <a:lumMod val="75000"/>
                  </a:schemeClr>
                </a:solidFill>
              </a:ln>
            </c:spPr>
          </c:marker>
          <c:dLbls>
            <c:dLbl>
              <c:idx val="0"/>
              <c:layout>
                <c:manualLayout>
                  <c:x val="-0.0418118466898954"/>
                  <c:y val="0.0459770114942529"/>
                </c:manualLayout>
              </c:layout>
              <c:showLegendKey val="0"/>
              <c:showVal val="1"/>
              <c:showCatName val="0"/>
              <c:showSerName val="0"/>
              <c:showPercent val="0"/>
              <c:showBubbleSize val="0"/>
            </c:dLbl>
            <c:dLbl>
              <c:idx val="1"/>
              <c:layout>
                <c:manualLayout>
                  <c:x val="-0.0394889663182347"/>
                  <c:y val="0.0626959247648903"/>
                </c:manualLayout>
              </c:layout>
              <c:showLegendKey val="0"/>
              <c:showVal val="1"/>
              <c:showCatName val="0"/>
              <c:showSerName val="0"/>
              <c:showPercent val="0"/>
              <c:showBubbleSize val="0"/>
            </c:dLbl>
            <c:dLbl>
              <c:idx val="2"/>
              <c:layout>
                <c:manualLayout>
                  <c:x val="-0.0627177700348434"/>
                  <c:y val="0.0250783699059561"/>
                </c:manualLayout>
              </c:layout>
              <c:showLegendKey val="0"/>
              <c:showVal val="1"/>
              <c:showCatName val="0"/>
              <c:showSerName val="0"/>
              <c:showPercent val="0"/>
              <c:showBubbleSize val="0"/>
            </c:dLbl>
            <c:dLbl>
              <c:idx val="3"/>
              <c:layout>
                <c:manualLayout>
                  <c:x val="0.00696864111498259"/>
                  <c:y val="0.00835945663531865"/>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Hoja2!$A$75:$A$81</c:f>
              <c:strCache>
                <c:ptCount val="7"/>
                <c:pt idx="0">
                  <c:v>2005-2009</c:v>
                </c:pt>
                <c:pt idx="1">
                  <c:v>2006-2010</c:v>
                </c:pt>
                <c:pt idx="2">
                  <c:v>2007-2011</c:v>
                </c:pt>
                <c:pt idx="3">
                  <c:v>2008-2012</c:v>
                </c:pt>
                <c:pt idx="4">
                  <c:v>2009-2013*</c:v>
                </c:pt>
                <c:pt idx="5">
                  <c:v>2010-2014*</c:v>
                </c:pt>
                <c:pt idx="6">
                  <c:v>2011-2015*</c:v>
                </c:pt>
              </c:strCache>
            </c:strRef>
          </c:cat>
          <c:val>
            <c:numRef>
              <c:f>Hoja2!$D$75:$D$81</c:f>
              <c:numCache>
                <c:formatCode>0%</c:formatCode>
                <c:ptCount val="7"/>
                <c:pt idx="0">
                  <c:v>0.534883720930232</c:v>
                </c:pt>
                <c:pt idx="1">
                  <c:v>0.526315789473684</c:v>
                </c:pt>
                <c:pt idx="2">
                  <c:v>0.413793103448276</c:v>
                </c:pt>
                <c:pt idx="3">
                  <c:v>0.488372093023256</c:v>
                </c:pt>
                <c:pt idx="4">
                  <c:v>0.5</c:v>
                </c:pt>
                <c:pt idx="5">
                  <c:v>0.526315789473684</c:v>
                </c:pt>
                <c:pt idx="6">
                  <c:v>0.75</c:v>
                </c:pt>
              </c:numCache>
            </c:numRef>
          </c:val>
          <c:smooth val="0"/>
        </c:ser>
        <c:ser>
          <c:idx val="3"/>
          <c:order val="3"/>
          <c:tx>
            <c:strRef>
              <c:f>Hoja2!$E$74</c:f>
              <c:strCache>
                <c:ptCount val="1"/>
                <c:pt idx="0">
                  <c:v>Las Selvas</c:v>
                </c:pt>
              </c:strCache>
            </c:strRef>
          </c:tx>
          <c:spPr>
            <a:ln>
              <a:solidFill>
                <a:srgbClr val="00B050"/>
              </a:solidFill>
            </a:ln>
          </c:spPr>
          <c:marker>
            <c:symbol val="x"/>
            <c:size val="3"/>
            <c:spPr>
              <a:solidFill>
                <a:srgbClr val="00B050"/>
              </a:solidFill>
              <a:ln>
                <a:solidFill>
                  <a:srgbClr val="00B050"/>
                </a:solidFill>
              </a:ln>
            </c:spPr>
          </c:marker>
          <c:dLbls>
            <c:dLbl>
              <c:idx val="0"/>
              <c:layout>
                <c:manualLayout>
                  <c:x val="-0.0650406504065041"/>
                  <c:y val="0.0250783699059561"/>
                </c:manualLayout>
              </c:layout>
              <c:showLegendKey val="0"/>
              <c:showVal val="1"/>
              <c:showCatName val="0"/>
              <c:showSerName val="0"/>
              <c:showPercent val="0"/>
              <c:showBubbleSize val="0"/>
            </c:dLbl>
            <c:dLbl>
              <c:idx val="1"/>
              <c:layout>
                <c:manualLayout>
                  <c:x val="-0.0464576074332173"/>
                  <c:y val="0.0208986415882967"/>
                </c:manualLayout>
              </c:layout>
              <c:showLegendKey val="0"/>
              <c:showVal val="1"/>
              <c:showCatName val="0"/>
              <c:showSerName val="0"/>
              <c:showPercent val="0"/>
              <c:showBubbleSize val="0"/>
            </c:dLbl>
            <c:dLbl>
              <c:idx val="2"/>
              <c:layout>
                <c:manualLayout>
                  <c:x val="-0.0255516840882696"/>
                  <c:y val="-0.0292580982236155"/>
                </c:manualLayout>
              </c:layout>
              <c:showLegendKey val="0"/>
              <c:showVal val="1"/>
              <c:showCatName val="0"/>
              <c:showSerName val="0"/>
              <c:showPercent val="0"/>
              <c:showBubbleSize val="0"/>
            </c:dLbl>
            <c:dLbl>
              <c:idx val="3"/>
              <c:layout>
                <c:manualLayout>
                  <c:x val="-0.0394889663182346"/>
                  <c:y val="0.075235109717868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Hoja2!$A$75:$A$81</c:f>
              <c:strCache>
                <c:ptCount val="7"/>
                <c:pt idx="0">
                  <c:v>2005-2009</c:v>
                </c:pt>
                <c:pt idx="1">
                  <c:v>2006-2010</c:v>
                </c:pt>
                <c:pt idx="2">
                  <c:v>2007-2011</c:v>
                </c:pt>
                <c:pt idx="3">
                  <c:v>2008-2012</c:v>
                </c:pt>
                <c:pt idx="4">
                  <c:v>2009-2013*</c:v>
                </c:pt>
                <c:pt idx="5">
                  <c:v>2010-2014*</c:v>
                </c:pt>
                <c:pt idx="6">
                  <c:v>2011-2015*</c:v>
                </c:pt>
              </c:strCache>
            </c:strRef>
          </c:cat>
          <c:val>
            <c:numRef>
              <c:f>Hoja2!$E$75:$E$81</c:f>
              <c:numCache>
                <c:formatCode>0%</c:formatCode>
                <c:ptCount val="7"/>
                <c:pt idx="0">
                  <c:v>0.694444444444445</c:v>
                </c:pt>
                <c:pt idx="1">
                  <c:v>0.605263157894736</c:v>
                </c:pt>
                <c:pt idx="2">
                  <c:v>0.425925925925926</c:v>
                </c:pt>
                <c:pt idx="3">
                  <c:v>0.483870967741936</c:v>
                </c:pt>
                <c:pt idx="4">
                  <c:v>0.466666666666667</c:v>
                </c:pt>
                <c:pt idx="5">
                  <c:v>0.692307692307693</c:v>
                </c:pt>
                <c:pt idx="6">
                  <c:v>0.782608695652174</c:v>
                </c:pt>
              </c:numCache>
            </c:numRef>
          </c:val>
          <c:smooth val="0"/>
        </c:ser>
        <c:dLbls>
          <c:showLegendKey val="0"/>
          <c:showVal val="0"/>
          <c:showCatName val="0"/>
          <c:showSerName val="0"/>
          <c:showPercent val="0"/>
          <c:showBubbleSize val="0"/>
        </c:dLbls>
        <c:marker val="1"/>
        <c:smooth val="0"/>
        <c:axId val="1833065512"/>
        <c:axId val="1885083416"/>
      </c:lineChart>
      <c:catAx>
        <c:axId val="1833065512"/>
        <c:scaling>
          <c:orientation val="minMax"/>
        </c:scaling>
        <c:delete val="0"/>
        <c:axPos val="b"/>
        <c:majorTickMark val="out"/>
        <c:minorTickMark val="none"/>
        <c:tickLblPos val="nextTo"/>
        <c:txPr>
          <a:bodyPr/>
          <a:lstStyle/>
          <a:p>
            <a:pPr>
              <a:defRPr sz="1200"/>
            </a:pPr>
            <a:endParaRPr lang="es-ES"/>
          </a:p>
        </c:txPr>
        <c:crossAx val="1885083416"/>
        <c:crosses val="autoZero"/>
        <c:auto val="1"/>
        <c:lblAlgn val="ctr"/>
        <c:lblOffset val="100"/>
        <c:noMultiLvlLbl val="0"/>
      </c:catAx>
      <c:valAx>
        <c:axId val="1885083416"/>
        <c:scaling>
          <c:orientation val="minMax"/>
          <c:max val="0.9"/>
          <c:min val="0.0"/>
        </c:scaling>
        <c:delete val="1"/>
        <c:axPos val="l"/>
        <c:numFmt formatCode="0%" sourceLinked="1"/>
        <c:majorTickMark val="out"/>
        <c:minorTickMark val="none"/>
        <c:tickLblPos val="none"/>
        <c:crossAx val="1833065512"/>
        <c:crosses val="autoZero"/>
        <c:crossBetween val="between"/>
        <c:majorUnit val="0.1"/>
        <c:minorUnit val="0.01"/>
      </c:valAx>
    </c:plotArea>
    <c:legend>
      <c:legendPos val="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A3F5F1-9DFE-45FF-9B76-2D6CABDC98B3}" type="datetimeFigureOut">
              <a:rPr lang="es-MX" smtClean="0"/>
              <a:t>23/04/13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7CB6FC8-D2A0-43D1-88F9-0C99ECC8E608}" type="slidenum">
              <a:rPr lang="es-MX" smtClean="0"/>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3F5F1-9DFE-45FF-9B76-2D6CABDC98B3}" type="datetimeFigureOut">
              <a:rPr lang="es-MX" smtClean="0"/>
              <a:t>23/04/13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B6FC8-D2A0-43D1-88F9-0C99ECC8E608}" type="slidenum">
              <a:rPr lang="es-MX" smtClean="0"/>
              <a:t>‹Nr.›</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chart" Target="../charts/char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1524000" y="1253842"/>
            <a:ext cx="5867400" cy="707886"/>
          </a:xfrm>
          <a:prstGeom prst="rect">
            <a:avLst/>
          </a:prstGeom>
          <a:noFill/>
        </p:spPr>
        <p:txBody>
          <a:bodyPr wrap="square" rtlCol="0">
            <a:spAutoFit/>
          </a:bodyPr>
          <a:lstStyle/>
          <a:p>
            <a:pPr algn="ctr"/>
            <a:r>
              <a:rPr lang="es-MX" sz="2000" b="1" dirty="0" smtClean="0">
                <a:cs typeface="Times New Roman" pitchFamily="18" charset="0"/>
              </a:rPr>
              <a:t> Participación en el proceso de formulación</a:t>
            </a:r>
          </a:p>
          <a:p>
            <a:pPr algn="ctr"/>
            <a:r>
              <a:rPr lang="es-MX" sz="2000" b="1" dirty="0" smtClean="0">
                <a:cs typeface="Times New Roman" pitchFamily="18" charset="0"/>
              </a:rPr>
              <a:t> del ProDes 2012-2013</a:t>
            </a:r>
            <a:endParaRPr lang="es-MX" sz="2000" b="1" dirty="0">
              <a:cs typeface="Times New Roman" pitchFamily="18" charset="0"/>
            </a:endParaRPr>
          </a:p>
        </p:txBody>
      </p:sp>
      <p:pic>
        <p:nvPicPr>
          <p:cNvPr id="7" name="6 Imagen"/>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9600" y="2266528"/>
            <a:ext cx="3505200" cy="4114800"/>
          </a:xfrm>
          <a:prstGeom prst="rect">
            <a:avLst/>
          </a:prstGeom>
        </p:spPr>
      </p:pic>
      <p:sp>
        <p:nvSpPr>
          <p:cNvPr id="8" name="7 CuadroTexto"/>
          <p:cNvSpPr txBox="1"/>
          <p:nvPr/>
        </p:nvSpPr>
        <p:spPr>
          <a:xfrm>
            <a:off x="4953000" y="2495128"/>
            <a:ext cx="3276600" cy="3785652"/>
          </a:xfrm>
          <a:prstGeom prst="rect">
            <a:avLst/>
          </a:prstGeom>
          <a:noFill/>
        </p:spPr>
        <p:txBody>
          <a:bodyPr wrap="square" rtlCol="0">
            <a:spAutoFit/>
          </a:bodyPr>
          <a:lstStyle/>
          <a:p>
            <a:pPr marL="285750" indent="-285750" algn="just">
              <a:buFont typeface="Wingdings" charset="2"/>
              <a:buChar char="ü"/>
            </a:pPr>
            <a:r>
              <a:rPr lang="es-MX" sz="1600" dirty="0" smtClean="0">
                <a:cs typeface="Times New Roman" pitchFamily="18" charset="0"/>
              </a:rPr>
              <a:t>El registro de los Cuerpos Académicos de la Dirección de la Universidad Veracruzana Intercultural (DUVI) inicio su proceso de regularización en el 2011, toda vez que existía ambigüedad en su adscripción de origen.</a:t>
            </a:r>
          </a:p>
          <a:p>
            <a:endParaRPr lang="es-MX" sz="1600" dirty="0">
              <a:cs typeface="Times New Roman" pitchFamily="18" charset="0"/>
            </a:endParaRPr>
          </a:p>
          <a:p>
            <a:pPr marL="285750" indent="-285750" algn="just">
              <a:buFont typeface="Wingdings" charset="2"/>
              <a:buChar char="ü"/>
            </a:pPr>
            <a:r>
              <a:rPr lang="es-MX" sz="1600" dirty="0" smtClean="0">
                <a:cs typeface="Times New Roman" pitchFamily="18" charset="0"/>
              </a:rPr>
              <a:t>Con la solicitud formal del C. Rector de la Universidad Veracruzana(UV) se da la petición formal de adscripción de los CA a la DUVI como DES de la UV.</a:t>
            </a:r>
          </a:p>
          <a:p>
            <a:endParaRPr lang="es-MX" sz="16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533400" y="1268760"/>
            <a:ext cx="8305800" cy="400110"/>
          </a:xfrm>
          <a:prstGeom prst="rect">
            <a:avLst/>
          </a:prstGeom>
          <a:noFill/>
        </p:spPr>
        <p:txBody>
          <a:bodyPr wrap="square" rtlCol="0">
            <a:spAutoFit/>
          </a:bodyPr>
          <a:lstStyle/>
          <a:p>
            <a:pPr algn="ctr"/>
            <a:r>
              <a:rPr lang="es-MX" sz="2000" b="1" dirty="0" smtClean="0">
                <a:solidFill>
                  <a:srgbClr val="2F2B20"/>
                </a:solidFill>
                <a:cs typeface="Times New Roman" pitchFamily="18" charset="0"/>
              </a:rPr>
              <a:t>Impulso y fortalecimiento de la innovación educativa</a:t>
            </a:r>
            <a:endParaRPr lang="es-MX" sz="2000" b="1" dirty="0">
              <a:solidFill>
                <a:srgbClr val="2F2B20"/>
              </a:solidFill>
              <a:cs typeface="Times New Roman" pitchFamily="18" charset="0"/>
            </a:endParaRPr>
          </a:p>
        </p:txBody>
      </p:sp>
      <p:graphicFrame>
        <p:nvGraphicFramePr>
          <p:cNvPr id="7" name="2 Gráfico"/>
          <p:cNvGraphicFramePr>
            <a:graphicFrameLocks/>
          </p:cNvGraphicFramePr>
          <p:nvPr>
            <p:extLst>
              <p:ext uri="{D42A27DB-BD31-4B8C-83A1-F6EECF244321}">
                <p14:modId xmlns:p14="http://schemas.microsoft.com/office/powerpoint/2010/main" val="1096368603"/>
              </p:ext>
            </p:extLst>
          </p:nvPr>
        </p:nvGraphicFramePr>
        <p:xfrm>
          <a:off x="539552" y="2348880"/>
          <a:ext cx="4437112" cy="2639144"/>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395536" y="1700808"/>
            <a:ext cx="5029200" cy="338554"/>
          </a:xfrm>
          <a:prstGeom prst="rect">
            <a:avLst/>
          </a:prstGeom>
          <a:noFill/>
        </p:spPr>
        <p:txBody>
          <a:bodyPr wrap="square" rtlCol="0">
            <a:spAutoFit/>
          </a:bodyPr>
          <a:lstStyle/>
          <a:p>
            <a:r>
              <a:rPr lang="es-MX" sz="1600" b="1" i="1" dirty="0" smtClean="0">
                <a:solidFill>
                  <a:srgbClr val="2F2B20"/>
                </a:solidFill>
              </a:rPr>
              <a:t>Practicas de campo de estudiantes de la LGID, PIFI</a:t>
            </a:r>
            <a:endParaRPr lang="es-MX" sz="1600" b="1" i="1" dirty="0">
              <a:solidFill>
                <a:srgbClr val="2F2B20"/>
              </a:solidFill>
            </a:endParaRPr>
          </a:p>
        </p:txBody>
      </p:sp>
      <p:sp>
        <p:nvSpPr>
          <p:cNvPr id="9" name="8 CuadroTexto"/>
          <p:cNvSpPr txBox="1"/>
          <p:nvPr/>
        </p:nvSpPr>
        <p:spPr>
          <a:xfrm>
            <a:off x="683568" y="5301208"/>
            <a:ext cx="5105400" cy="307777"/>
          </a:xfrm>
          <a:prstGeom prst="rect">
            <a:avLst/>
          </a:prstGeom>
          <a:noFill/>
        </p:spPr>
        <p:txBody>
          <a:bodyPr wrap="square" rtlCol="0">
            <a:spAutoFit/>
          </a:bodyPr>
          <a:lstStyle/>
          <a:p>
            <a:r>
              <a:rPr lang="es-MX" sz="1400" dirty="0" smtClean="0">
                <a:solidFill>
                  <a:srgbClr val="2F2B20"/>
                </a:solidFill>
                <a:cs typeface="Times New Roman" pitchFamily="18" charset="0"/>
              </a:rPr>
              <a:t>Del 2012 al 2013 el monto disminuyo en un 87.2%</a:t>
            </a:r>
            <a:endParaRPr lang="es-MX" sz="1400" dirty="0">
              <a:solidFill>
                <a:srgbClr val="2F2B20"/>
              </a:solidFill>
              <a:cs typeface="Times New Roman" pitchFamily="18" charset="0"/>
            </a:endParaRPr>
          </a:p>
        </p:txBody>
      </p:sp>
      <p:sp>
        <p:nvSpPr>
          <p:cNvPr id="2" name="CuadroTexto 1"/>
          <p:cNvSpPr txBox="1"/>
          <p:nvPr/>
        </p:nvSpPr>
        <p:spPr>
          <a:xfrm>
            <a:off x="5508105" y="2348880"/>
            <a:ext cx="3168352" cy="2800766"/>
          </a:xfrm>
          <a:prstGeom prst="rect">
            <a:avLst/>
          </a:prstGeom>
          <a:noFill/>
        </p:spPr>
        <p:txBody>
          <a:bodyPr wrap="square" rtlCol="0">
            <a:spAutoFit/>
          </a:bodyPr>
          <a:lstStyle/>
          <a:p>
            <a:r>
              <a:rPr lang="es-ES" sz="1600" dirty="0" smtClean="0"/>
              <a:t>Con los fondos PIFI destinados a las acciones en campo de los estudiantes se hab</a:t>
            </a:r>
            <a:r>
              <a:rPr lang="es-ES" sz="1600" dirty="0" smtClean="0"/>
              <a:t>ían logrado avances en la innovación de estrategias de aprendizaje.</a:t>
            </a:r>
          </a:p>
          <a:p>
            <a:endParaRPr lang="es-ES" sz="1600" dirty="0"/>
          </a:p>
          <a:p>
            <a:r>
              <a:rPr lang="es-ES" sz="1600" dirty="0" smtClean="0"/>
              <a:t>La reducción de este recurso afecta significativamente el logro de los procesos de “aprendizaje situado” y “aprendizaje en contexto” que se venía </a:t>
            </a:r>
            <a:r>
              <a:rPr lang="es-ES" sz="1600" smtClean="0"/>
              <a:t>fortaleciendo desde el 2010. </a:t>
            </a:r>
            <a:endParaRPr lang="es-ES" sz="1600" dirty="0" smtClean="0"/>
          </a:p>
        </p:txBody>
      </p:sp>
    </p:spTree>
    <p:extLst>
      <p:ext uri="{BB962C8B-B14F-4D97-AF65-F5344CB8AC3E}">
        <p14:creationId xmlns:p14="http://schemas.microsoft.com/office/powerpoint/2010/main" val="16710970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2286000" y="1310331"/>
            <a:ext cx="4800600" cy="400110"/>
          </a:xfrm>
          <a:prstGeom prst="rect">
            <a:avLst/>
          </a:prstGeom>
          <a:noFill/>
        </p:spPr>
        <p:txBody>
          <a:bodyPr wrap="square" rtlCol="0">
            <a:spAutoFit/>
          </a:bodyPr>
          <a:lstStyle/>
          <a:p>
            <a:pPr algn="ctr"/>
            <a:r>
              <a:rPr lang="es-MX" sz="2000" b="1" dirty="0" smtClean="0">
                <a:cs typeface="Times New Roman" pitchFamily="18" charset="0"/>
              </a:rPr>
              <a:t> Impulso a la educación ambiental</a:t>
            </a:r>
            <a:endParaRPr lang="es-MX" sz="2000" b="1" dirty="0">
              <a:cs typeface="Times New Roman" pitchFamily="18" charset="0"/>
            </a:endParaRPr>
          </a:p>
        </p:txBody>
      </p:sp>
      <p:pic>
        <p:nvPicPr>
          <p:cNvPr id="7" name="0 Imagen"/>
          <p:cNvPicPr/>
          <p:nvPr/>
        </p:nvPicPr>
        <p:blipFill>
          <a:blip r:embed="rId3" cstate="email">
            <a:extLst>
              <a:ext uri="{28A0092B-C50C-407E-A947-70E740481C1C}">
                <a14:useLocalDpi xmlns:a14="http://schemas.microsoft.com/office/drawing/2010/main" val="0"/>
              </a:ext>
            </a:extLst>
          </a:blip>
          <a:stretch>
            <a:fillRect/>
          </a:stretch>
        </p:blipFill>
        <p:spPr>
          <a:xfrm>
            <a:off x="2286000" y="2015241"/>
            <a:ext cx="1828800" cy="2133600"/>
          </a:xfrm>
          <a:prstGeom prst="rect">
            <a:avLst/>
          </a:prstGeom>
        </p:spPr>
      </p:pic>
      <p:sp>
        <p:nvSpPr>
          <p:cNvPr id="8" name="7 CuadroTexto"/>
          <p:cNvSpPr txBox="1"/>
          <p:nvPr/>
        </p:nvSpPr>
        <p:spPr>
          <a:xfrm>
            <a:off x="2209800" y="4038887"/>
            <a:ext cx="1295400" cy="338554"/>
          </a:xfrm>
          <a:prstGeom prst="rect">
            <a:avLst/>
          </a:prstGeom>
          <a:noFill/>
        </p:spPr>
        <p:txBody>
          <a:bodyPr wrap="square" rtlCol="0">
            <a:spAutoFit/>
          </a:bodyPr>
          <a:lstStyle/>
          <a:p>
            <a:r>
              <a:rPr lang="es-MX" sz="1400" i="1" dirty="0" smtClean="0">
                <a:latin typeface="Times New Roman" pitchFamily="18" charset="0"/>
                <a:cs typeface="Times New Roman" pitchFamily="18" charset="0"/>
              </a:rPr>
              <a:t>Totonacapan</a:t>
            </a:r>
            <a:r>
              <a:rPr lang="es-MX" sz="1600" dirty="0" smtClean="0">
                <a:latin typeface="Times New Roman" pitchFamily="18" charset="0"/>
                <a:cs typeface="Times New Roman" pitchFamily="18" charset="0"/>
              </a:rPr>
              <a:t> </a:t>
            </a:r>
            <a:endParaRPr lang="es-MX" sz="1600" dirty="0">
              <a:latin typeface="Times New Roman" pitchFamily="18" charset="0"/>
              <a:cs typeface="Times New Roman" pitchFamily="18" charset="0"/>
            </a:endParaRPr>
          </a:p>
        </p:txBody>
      </p:sp>
      <p:pic>
        <p:nvPicPr>
          <p:cNvPr id="9" name="Picture 2" descr="C:\UNIVERSIDAD VERACRUZANA INTERCULTURAL\ESTADISTICA 2013\MAURA\PIFI\PRESENTACION PIFI 2013\fotos selvas\Planta de Tratamiento 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399" y="2015241"/>
            <a:ext cx="1990723" cy="2133600"/>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629400" y="4160509"/>
            <a:ext cx="1828800" cy="338554"/>
          </a:xfrm>
          <a:prstGeom prst="rect">
            <a:avLst/>
          </a:prstGeom>
          <a:noFill/>
        </p:spPr>
        <p:txBody>
          <a:bodyPr wrap="square" rtlCol="0">
            <a:spAutoFit/>
          </a:bodyPr>
          <a:lstStyle/>
          <a:p>
            <a:r>
              <a:rPr lang="es-MX" sz="1600" dirty="0" smtClean="0">
                <a:latin typeface="Times New Roman" pitchFamily="18" charset="0"/>
                <a:cs typeface="Times New Roman" pitchFamily="18" charset="0"/>
              </a:rPr>
              <a:t>Las Selvas</a:t>
            </a:r>
            <a:endParaRPr lang="es-MX" sz="1600" dirty="0">
              <a:latin typeface="Times New Roman" pitchFamily="18" charset="0"/>
              <a:cs typeface="Times New Roman" pitchFamily="18" charset="0"/>
            </a:endParaRPr>
          </a:p>
        </p:txBody>
      </p:sp>
      <p:pic>
        <p:nvPicPr>
          <p:cNvPr id="11" name="10 Imagen" descr="C:\Users\Admin\Pictures\Fotos UVI\Reporte Instalaciones 19-04-2013\2013-04-19-254.jpg"/>
          <p:cNvPicPr/>
          <p:nvPr/>
        </p:nvPicPr>
        <p:blipFill>
          <a:blip r:embed="rId5" cstate="print"/>
          <a:srcRect/>
          <a:stretch>
            <a:fillRect/>
          </a:stretch>
        </p:blipFill>
        <p:spPr bwMode="auto">
          <a:xfrm>
            <a:off x="4381500" y="2057786"/>
            <a:ext cx="2095500" cy="2091055"/>
          </a:xfrm>
          <a:prstGeom prst="rect">
            <a:avLst/>
          </a:prstGeom>
          <a:noFill/>
          <a:ln w="9525">
            <a:noFill/>
            <a:miter lim="800000"/>
            <a:headEnd/>
            <a:tailEnd/>
          </a:ln>
        </p:spPr>
      </p:pic>
      <p:sp>
        <p:nvSpPr>
          <p:cNvPr id="12" name="11 CuadroTexto"/>
          <p:cNvSpPr txBox="1"/>
          <p:nvPr/>
        </p:nvSpPr>
        <p:spPr>
          <a:xfrm>
            <a:off x="4343400" y="4072641"/>
            <a:ext cx="1600200" cy="307777"/>
          </a:xfrm>
          <a:prstGeom prst="rect">
            <a:avLst/>
          </a:prstGeom>
          <a:noFill/>
        </p:spPr>
        <p:txBody>
          <a:bodyPr wrap="square" rtlCol="0">
            <a:spAutoFit/>
          </a:bodyPr>
          <a:lstStyle/>
          <a:p>
            <a:r>
              <a:rPr lang="es-MX" sz="1400" i="1" dirty="0" smtClean="0">
                <a:latin typeface="Times New Roman" pitchFamily="18" charset="0"/>
                <a:cs typeface="Times New Roman" pitchFamily="18" charset="0"/>
              </a:rPr>
              <a:t>Grandes Montañas</a:t>
            </a:r>
            <a:endParaRPr lang="es-MX" sz="1400" i="1" dirty="0">
              <a:latin typeface="Times New Roman" pitchFamily="18" charset="0"/>
              <a:cs typeface="Times New Roman" pitchFamily="18" charset="0"/>
            </a:endParaRPr>
          </a:p>
        </p:txBody>
      </p:sp>
      <p:pic>
        <p:nvPicPr>
          <p:cNvPr id="13" name="Picture 2" descr="C:\UNIVERSIDAD VERACRUZANA INTERCULTURAL\ESTADÍSTICA 2012\ACTIVIDADES DIARIAS\ERICA SELVAS\HUASTECA\Drenaje_construcción_baja_5.jpg"/>
          <p:cNvPicPr>
            <a:picLocks noChangeAspect="1" noChangeArrowheads="1"/>
          </p:cNvPicPr>
          <p:nvPr/>
        </p:nvPicPr>
        <p:blipFill>
          <a:blip r:embed="rId6" cstate="print"/>
          <a:srcRect/>
          <a:stretch>
            <a:fillRect/>
          </a:stretch>
        </p:blipFill>
        <p:spPr bwMode="auto">
          <a:xfrm>
            <a:off x="304800" y="2015241"/>
            <a:ext cx="1752600" cy="2133600"/>
          </a:xfrm>
          <a:prstGeom prst="rect">
            <a:avLst/>
          </a:prstGeom>
          <a:noFill/>
        </p:spPr>
      </p:pic>
      <p:sp>
        <p:nvSpPr>
          <p:cNvPr id="14" name="13 CuadroTexto"/>
          <p:cNvSpPr txBox="1"/>
          <p:nvPr/>
        </p:nvSpPr>
        <p:spPr>
          <a:xfrm>
            <a:off x="228600" y="4072641"/>
            <a:ext cx="1143000" cy="307777"/>
          </a:xfrm>
          <a:prstGeom prst="rect">
            <a:avLst/>
          </a:prstGeom>
          <a:noFill/>
        </p:spPr>
        <p:txBody>
          <a:bodyPr wrap="square" rtlCol="0">
            <a:spAutoFit/>
          </a:bodyPr>
          <a:lstStyle/>
          <a:p>
            <a:r>
              <a:rPr lang="es-ES" sz="1400" i="1" dirty="0" smtClean="0">
                <a:latin typeface="Times New Roman" pitchFamily="18" charset="0"/>
                <a:cs typeface="Times New Roman" pitchFamily="18" charset="0"/>
              </a:rPr>
              <a:t>Huasteca</a:t>
            </a:r>
            <a:endParaRPr lang="es-ES" sz="1400" i="1" dirty="0">
              <a:latin typeface="Times New Roman" pitchFamily="18" charset="0"/>
              <a:cs typeface="Times New Roman" pitchFamily="18" charset="0"/>
            </a:endParaRPr>
          </a:p>
        </p:txBody>
      </p:sp>
      <p:sp>
        <p:nvSpPr>
          <p:cNvPr id="15" name="CuadroTexto 7"/>
          <p:cNvSpPr txBox="1"/>
          <p:nvPr/>
        </p:nvSpPr>
        <p:spPr>
          <a:xfrm>
            <a:off x="685800" y="4987041"/>
            <a:ext cx="7848600" cy="1754327"/>
          </a:xfrm>
          <a:prstGeom prst="rect">
            <a:avLst/>
          </a:prstGeom>
          <a:noFill/>
        </p:spPr>
        <p:txBody>
          <a:bodyPr wrap="square" rtlCol="0">
            <a:spAutoFit/>
          </a:bodyPr>
          <a:lstStyle/>
          <a:p>
            <a:pPr algn="just"/>
            <a:r>
              <a:rPr lang="es-ES" dirty="0" smtClean="0"/>
              <a:t>Se han construido cuatro plantas de tratamiento de aguas residuales sustentables, una en cada Sede Regional.</a:t>
            </a:r>
          </a:p>
          <a:p>
            <a:pPr algn="just"/>
            <a:endParaRPr lang="es-ES" dirty="0"/>
          </a:p>
          <a:p>
            <a:pPr algn="just"/>
            <a:r>
              <a:rPr lang="es-ES" dirty="0" smtClean="0"/>
              <a:t>Su propósito es impulsar el manejo de agua y sólidos que permita a los estudiantes difundir </a:t>
            </a:r>
            <a:r>
              <a:rPr lang="es-ES" dirty="0" err="1" smtClean="0"/>
              <a:t>ecotecnias</a:t>
            </a:r>
            <a:r>
              <a:rPr lang="es-ES" dirty="0" smtClean="0"/>
              <a:t> útiles para la protección y conservación del ambiente.</a:t>
            </a:r>
            <a:endParaRPr lang="es-ES" dirty="0"/>
          </a:p>
        </p:txBody>
      </p:sp>
    </p:spTree>
    <p:extLst>
      <p:ext uri="{BB962C8B-B14F-4D97-AF65-F5344CB8AC3E}">
        <p14:creationId xmlns:p14="http://schemas.microsoft.com/office/powerpoint/2010/main" val="11183441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pic>
        <p:nvPicPr>
          <p:cNvPr id="6" name="Picture 2" descr="C:\Users\uv\Downloads\inegi-2-150x150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780343"/>
            <a:ext cx="3336214" cy="3336214"/>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041900" y="5168805"/>
            <a:ext cx="3323514" cy="492443"/>
          </a:xfrm>
          <a:prstGeom prst="rect">
            <a:avLst/>
          </a:prstGeom>
          <a:noFill/>
        </p:spPr>
        <p:txBody>
          <a:bodyPr wrap="square" rtlCol="0">
            <a:spAutoFit/>
          </a:bodyPr>
          <a:lstStyle/>
          <a:p>
            <a:pPr algn="just"/>
            <a:r>
              <a:rPr lang="es-MX" sz="1300" dirty="0" smtClean="0">
                <a:latin typeface="Times New Roman" pitchFamily="18" charset="0"/>
                <a:cs typeface="Times New Roman" pitchFamily="18" charset="0"/>
              </a:rPr>
              <a:t>Capacitación en el uso de la pagina web del INEGI</a:t>
            </a:r>
            <a:endParaRPr lang="es-MX" sz="1300" dirty="0">
              <a:latin typeface="Times New Roman" pitchFamily="18" charset="0"/>
              <a:cs typeface="Times New Roman" pitchFamily="18" charset="0"/>
            </a:endParaRPr>
          </a:p>
        </p:txBody>
      </p:sp>
      <p:sp>
        <p:nvSpPr>
          <p:cNvPr id="8" name="1 Título"/>
          <p:cNvSpPr>
            <a:spLocks noGrp="1"/>
          </p:cNvSpPr>
          <p:nvPr>
            <p:ph type="ctrTitle"/>
          </p:nvPr>
        </p:nvSpPr>
        <p:spPr>
          <a:xfrm>
            <a:off x="330200" y="1596281"/>
            <a:ext cx="4356100" cy="536575"/>
          </a:xfrm>
        </p:spPr>
        <p:txBody>
          <a:bodyPr>
            <a:normAutofit fontScale="90000"/>
          </a:bodyPr>
          <a:lstStyle/>
          <a:p>
            <a:pPr algn="l"/>
            <a:r>
              <a:rPr lang="es-MX" sz="1800" dirty="0" smtClean="0">
                <a:solidFill>
                  <a:schemeClr val="tx1"/>
                </a:solidFill>
                <a:latin typeface="Times New Roman" pitchFamily="18" charset="0"/>
                <a:cs typeface="Times New Roman" pitchFamily="18" charset="0"/>
              </a:rPr>
              <a:t>Primera fase en la constitución de observatorios académicos</a:t>
            </a:r>
            <a:endParaRPr lang="es-MX" sz="1800" dirty="0">
              <a:solidFill>
                <a:schemeClr val="tx1"/>
              </a:solidFill>
              <a:latin typeface="Times New Roman" pitchFamily="18" charset="0"/>
              <a:cs typeface="Times New Roman" pitchFamily="18" charset="0"/>
            </a:endParaRPr>
          </a:p>
        </p:txBody>
      </p:sp>
      <p:sp>
        <p:nvSpPr>
          <p:cNvPr id="9" name="2 Subtítulo"/>
          <p:cNvSpPr>
            <a:spLocks noGrp="1"/>
          </p:cNvSpPr>
          <p:nvPr>
            <p:ph type="subTitle" idx="1"/>
          </p:nvPr>
        </p:nvSpPr>
        <p:spPr>
          <a:xfrm>
            <a:off x="517934" y="4942643"/>
            <a:ext cx="3368265" cy="639718"/>
          </a:xfrm>
        </p:spPr>
        <p:txBody>
          <a:bodyPr>
            <a:normAutofit lnSpcReduction="10000"/>
          </a:bodyPr>
          <a:lstStyle/>
          <a:p>
            <a:pPr algn="just"/>
            <a:r>
              <a:rPr lang="es-MX" sz="1300" dirty="0" smtClean="0">
                <a:solidFill>
                  <a:schemeClr val="tx1"/>
                </a:solidFill>
                <a:latin typeface="Times New Roman" pitchFamily="18" charset="0"/>
                <a:cs typeface="Times New Roman" pitchFamily="18" charset="0"/>
              </a:rPr>
              <a:t>Capacitación en uso de Sistemas de Información Geográfica, </a:t>
            </a:r>
            <a:r>
              <a:rPr lang="es-MX" sz="1300" dirty="0">
                <a:solidFill>
                  <a:schemeClr val="tx1"/>
                </a:solidFill>
                <a:latin typeface="Times New Roman" pitchFamily="18" charset="0"/>
                <a:cs typeface="Times New Roman" pitchFamily="18" charset="0"/>
              </a:rPr>
              <a:t>Ing. Iván Ríos de la CUOM</a:t>
            </a:r>
          </a:p>
          <a:p>
            <a:pPr algn="just"/>
            <a:endParaRPr lang="es-MX" sz="1300" dirty="0">
              <a:solidFill>
                <a:schemeClr val="tx1"/>
              </a:solidFill>
              <a:latin typeface="Times New Roman" pitchFamily="18" charset="0"/>
              <a:cs typeface="Times New Roman" pitchFamily="18" charset="0"/>
            </a:endParaRPr>
          </a:p>
        </p:txBody>
      </p:sp>
      <p:pic>
        <p:nvPicPr>
          <p:cNvPr id="10" name="9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4199" y="2466144"/>
            <a:ext cx="3302001" cy="2476500"/>
          </a:xfrm>
          <a:prstGeom prst="rect">
            <a:avLst/>
          </a:prstGeom>
        </p:spPr>
      </p:pic>
    </p:spTree>
    <p:extLst>
      <p:ext uri="{BB962C8B-B14F-4D97-AF65-F5344CB8AC3E}">
        <p14:creationId xmlns:p14="http://schemas.microsoft.com/office/powerpoint/2010/main" val="14785683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467544" y="1268760"/>
            <a:ext cx="8223168" cy="400110"/>
          </a:xfrm>
          <a:prstGeom prst="rect">
            <a:avLst/>
          </a:prstGeom>
          <a:noFill/>
        </p:spPr>
        <p:txBody>
          <a:bodyPr wrap="square" rtlCol="0">
            <a:spAutoFit/>
          </a:bodyPr>
          <a:lstStyle/>
          <a:p>
            <a:pPr algn="ctr"/>
            <a:r>
              <a:rPr lang="es-MX" sz="2000" b="1" dirty="0" smtClean="0">
                <a:cs typeface="Times New Roman" pitchFamily="18" charset="0"/>
              </a:rPr>
              <a:t> Mejora de la atención y formación integral del estudiante</a:t>
            </a:r>
            <a:endParaRPr lang="es-MX" sz="2000" b="1" dirty="0">
              <a:cs typeface="Times New Roman" pitchFamily="18" charset="0"/>
            </a:endParaRPr>
          </a:p>
        </p:txBody>
      </p:sp>
      <p:pic>
        <p:nvPicPr>
          <p:cNvPr id="7" name="6 Imagen" descr="C:\Users\Lap-UVI1\Pictures\fotos cel\Fotografía 0228.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4636622"/>
            <a:ext cx="2057400" cy="1676400"/>
          </a:xfrm>
          <a:prstGeom prst="rect">
            <a:avLst/>
          </a:prstGeom>
          <a:noFill/>
          <a:ln>
            <a:noFill/>
          </a:ln>
        </p:spPr>
      </p:pic>
      <p:sp>
        <p:nvSpPr>
          <p:cNvPr id="8" name="7 CuadroTexto"/>
          <p:cNvSpPr txBox="1"/>
          <p:nvPr/>
        </p:nvSpPr>
        <p:spPr>
          <a:xfrm>
            <a:off x="2403275" y="6300322"/>
            <a:ext cx="2092525" cy="246221"/>
          </a:xfrm>
          <a:prstGeom prst="rect">
            <a:avLst/>
          </a:prstGeom>
          <a:noFill/>
        </p:spPr>
        <p:txBody>
          <a:bodyPr wrap="square" rtlCol="0">
            <a:spAutoFit/>
          </a:bodyPr>
          <a:lstStyle/>
          <a:p>
            <a:r>
              <a:rPr lang="es-MX" sz="1000" i="1" dirty="0" err="1" smtClean="0">
                <a:latin typeface="Times New Roman" pitchFamily="18" charset="0"/>
                <a:cs typeface="Times New Roman" pitchFamily="18" charset="0"/>
              </a:rPr>
              <a:t>Totonacapan</a:t>
            </a:r>
            <a:r>
              <a:rPr lang="es-MX" sz="1000" i="1" dirty="0" smtClean="0">
                <a:latin typeface="Times New Roman" pitchFamily="18" charset="0"/>
                <a:cs typeface="Times New Roman" pitchFamily="18" charset="0"/>
              </a:rPr>
              <a:t>.  Discriminación</a:t>
            </a:r>
            <a:endParaRPr lang="es-MX" sz="1000" i="1" dirty="0">
              <a:latin typeface="Times New Roman" pitchFamily="18" charset="0"/>
              <a:cs typeface="Times New Roman" pitchFamily="18" charset="0"/>
            </a:endParaRPr>
          </a:p>
        </p:txBody>
      </p:sp>
      <p:sp>
        <p:nvSpPr>
          <p:cNvPr id="9" name="8 Rectángulo"/>
          <p:cNvSpPr/>
          <p:nvPr/>
        </p:nvSpPr>
        <p:spPr>
          <a:xfrm>
            <a:off x="609600" y="4149080"/>
            <a:ext cx="6857999" cy="369332"/>
          </a:xfrm>
          <a:prstGeom prst="rect">
            <a:avLst/>
          </a:prstGeom>
        </p:spPr>
        <p:txBody>
          <a:bodyPr wrap="square">
            <a:spAutoFit/>
          </a:bodyPr>
          <a:lstStyle/>
          <a:p>
            <a:r>
              <a:rPr lang="es-MX" b="1" dirty="0" smtClean="0">
                <a:latin typeface="Times New Roman" pitchFamily="18" charset="0"/>
                <a:cs typeface="Times New Roman" pitchFamily="18" charset="0"/>
              </a:rPr>
              <a:t>Actividades extracurriculares (teatro) </a:t>
            </a:r>
            <a:endParaRPr lang="es-MX" b="1" dirty="0">
              <a:latin typeface="Times New Roman" pitchFamily="18" charset="0"/>
              <a:cs typeface="Times New Roman" pitchFamily="18" charset="0"/>
            </a:endParaRPr>
          </a:p>
        </p:txBody>
      </p:sp>
      <p:sp>
        <p:nvSpPr>
          <p:cNvPr id="10" name="9 CuadroTexto"/>
          <p:cNvSpPr txBox="1"/>
          <p:nvPr/>
        </p:nvSpPr>
        <p:spPr>
          <a:xfrm>
            <a:off x="6583888" y="6381324"/>
            <a:ext cx="2331512" cy="246221"/>
          </a:xfrm>
          <a:prstGeom prst="rect">
            <a:avLst/>
          </a:prstGeom>
          <a:noFill/>
        </p:spPr>
        <p:txBody>
          <a:bodyPr wrap="square" rtlCol="0">
            <a:spAutoFit/>
          </a:bodyPr>
          <a:lstStyle/>
          <a:p>
            <a:r>
              <a:rPr lang="es-MX" sz="1000" i="1" dirty="0">
                <a:latin typeface="Times New Roman" pitchFamily="18" charset="0"/>
                <a:cs typeface="Times New Roman" pitchFamily="18" charset="0"/>
              </a:rPr>
              <a:t>Las Selvas. </a:t>
            </a:r>
            <a:r>
              <a:rPr lang="es-MX" sz="1000" i="1" dirty="0" smtClean="0">
                <a:latin typeface="Times New Roman" pitchFamily="18" charset="0"/>
                <a:cs typeface="Times New Roman" pitchFamily="18" charset="0"/>
              </a:rPr>
              <a:t>Discriminación</a:t>
            </a:r>
            <a:endParaRPr lang="es-MX" sz="1000" i="1" dirty="0">
              <a:latin typeface="Times New Roman" pitchFamily="18" charset="0"/>
              <a:cs typeface="Times New Roman" pitchFamily="18" charset="0"/>
            </a:endParaRPr>
          </a:p>
        </p:txBody>
      </p:sp>
      <p:pic>
        <p:nvPicPr>
          <p:cNvPr id="11" name="Picture 3" descr="C:\UNIVERSIDAD VERACRUZANA INTERCULTURAL\ESTADISTICA 2013\MAURA\PIFI\PRESENTACION PIFI 2013\fotos selvas\198000_305477559562451_523330998_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83888" y="4629756"/>
            <a:ext cx="2106824" cy="1751568"/>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685800" y="1916832"/>
            <a:ext cx="6984776" cy="369332"/>
          </a:xfrm>
          <a:prstGeom prst="rect">
            <a:avLst/>
          </a:prstGeom>
          <a:noFill/>
        </p:spPr>
        <p:txBody>
          <a:bodyPr wrap="square" rtlCol="0">
            <a:spAutoFit/>
          </a:bodyPr>
          <a:lstStyle/>
          <a:p>
            <a:r>
              <a:rPr lang="es-MX" b="1" dirty="0" smtClean="0">
                <a:cs typeface="Times New Roman" pitchFamily="18" charset="0"/>
              </a:rPr>
              <a:t>Estructura de las Academias</a:t>
            </a:r>
            <a:endParaRPr lang="es-MX" b="1" dirty="0">
              <a:cs typeface="Times New Roman" pitchFamily="18" charset="0"/>
            </a:endParaRPr>
          </a:p>
        </p:txBody>
      </p:sp>
      <p:sp>
        <p:nvSpPr>
          <p:cNvPr id="13" name="12 Rectángulo"/>
          <p:cNvSpPr/>
          <p:nvPr/>
        </p:nvSpPr>
        <p:spPr>
          <a:xfrm>
            <a:off x="609600" y="2221632"/>
            <a:ext cx="8004912" cy="1754327"/>
          </a:xfrm>
          <a:prstGeom prst="rect">
            <a:avLst/>
          </a:prstGeom>
        </p:spPr>
        <p:txBody>
          <a:bodyPr wrap="square">
            <a:spAutoFit/>
          </a:bodyPr>
          <a:lstStyle/>
          <a:p>
            <a:r>
              <a:rPr lang="es-ES" sz="1200" dirty="0" smtClean="0">
                <a:cs typeface="Times New Roman" pitchFamily="18" charset="0"/>
              </a:rPr>
              <a:t>Las </a:t>
            </a:r>
            <a:r>
              <a:rPr lang="es-ES" sz="1200" dirty="0">
                <a:cs typeface="Times New Roman" pitchFamily="18" charset="0"/>
              </a:rPr>
              <a:t>academias se conforman con base en el área de conocimiento del actual programa educativo:</a:t>
            </a:r>
            <a:endParaRPr lang="es-MX" sz="1200" dirty="0">
              <a:cs typeface="Times New Roman" pitchFamily="18" charset="0"/>
            </a:endParaRPr>
          </a:p>
          <a:p>
            <a:endParaRPr lang="es-MX" sz="1200" dirty="0">
              <a:cs typeface="Times New Roman" pitchFamily="18" charset="0"/>
            </a:endParaRPr>
          </a:p>
          <a:p>
            <a:r>
              <a:rPr lang="es-ES" sz="1200" dirty="0">
                <a:cs typeface="Times New Roman" pitchFamily="18" charset="0"/>
              </a:rPr>
              <a:t>a.  Academia del Área de Formación Básica General.</a:t>
            </a:r>
            <a:endParaRPr lang="es-MX" sz="1200" dirty="0">
              <a:cs typeface="Times New Roman" pitchFamily="18" charset="0"/>
            </a:endParaRPr>
          </a:p>
          <a:p>
            <a:r>
              <a:rPr lang="es-ES" sz="1200" dirty="0">
                <a:cs typeface="Times New Roman" pitchFamily="18" charset="0"/>
              </a:rPr>
              <a:t>b.  Academia de Comunicación.</a:t>
            </a:r>
            <a:endParaRPr lang="es-MX" sz="1200" dirty="0">
              <a:cs typeface="Times New Roman" pitchFamily="18" charset="0"/>
            </a:endParaRPr>
          </a:p>
          <a:p>
            <a:r>
              <a:rPr lang="es-ES" sz="1200" dirty="0">
                <a:cs typeface="Times New Roman" pitchFamily="18" charset="0"/>
              </a:rPr>
              <a:t>c. Academia de Salud.</a:t>
            </a:r>
            <a:endParaRPr lang="es-MX" sz="1200" dirty="0">
              <a:cs typeface="Times New Roman" pitchFamily="18" charset="0"/>
            </a:endParaRPr>
          </a:p>
          <a:p>
            <a:r>
              <a:rPr lang="es-ES" sz="1200" dirty="0">
                <a:cs typeface="Times New Roman" pitchFamily="18" charset="0"/>
              </a:rPr>
              <a:t>d. Academias de Lenguas y Cultura.</a:t>
            </a:r>
            <a:endParaRPr lang="es-MX" sz="1200" dirty="0">
              <a:cs typeface="Times New Roman" pitchFamily="18" charset="0"/>
            </a:endParaRPr>
          </a:p>
          <a:p>
            <a:r>
              <a:rPr lang="es-ES" sz="1200" dirty="0">
                <a:cs typeface="Times New Roman" pitchFamily="18" charset="0"/>
              </a:rPr>
              <a:t>e. Academias de Derechos.</a:t>
            </a:r>
            <a:endParaRPr lang="es-MX" sz="1200" dirty="0">
              <a:cs typeface="Times New Roman" pitchFamily="18" charset="0"/>
            </a:endParaRPr>
          </a:p>
          <a:p>
            <a:r>
              <a:rPr lang="es-ES" sz="1200" dirty="0">
                <a:cs typeface="Times New Roman" pitchFamily="18" charset="0"/>
              </a:rPr>
              <a:t>f. Academia de Sustentabilidad. </a:t>
            </a:r>
            <a:endParaRPr lang="es-MX" sz="1200" dirty="0">
              <a:cs typeface="Times New Roman" pitchFamily="18" charset="0"/>
            </a:endParaRPr>
          </a:p>
          <a:p>
            <a:r>
              <a:rPr lang="es-ES" sz="1200" dirty="0">
                <a:cs typeface="Times New Roman" pitchFamily="18" charset="0"/>
              </a:rPr>
              <a:t>g. Academia de Técnicas, Tácticas y Metodologías de la Investigación.</a:t>
            </a:r>
            <a:endParaRPr lang="es-MX" sz="1200" dirty="0">
              <a:cs typeface="Times New Roman" pitchFamily="18" charset="0"/>
            </a:endParaRPr>
          </a:p>
        </p:txBody>
      </p:sp>
      <p:pic>
        <p:nvPicPr>
          <p:cNvPr id="14" name="Picture 4" descr="C:\UNIVERSIDAD VERACRUZANA INTERCULTURAL\ESTADISTICA 2013\MAURA\PIFI\PRESENTACION PIFI 2013\fotos Huasteca\DSC_2039.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923" y="4792455"/>
            <a:ext cx="2251227" cy="1495167"/>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38100" y="6217256"/>
            <a:ext cx="2092525" cy="246221"/>
          </a:xfrm>
          <a:prstGeom prst="rect">
            <a:avLst/>
          </a:prstGeom>
          <a:noFill/>
        </p:spPr>
        <p:txBody>
          <a:bodyPr wrap="square" rtlCol="0">
            <a:spAutoFit/>
          </a:bodyPr>
          <a:lstStyle/>
          <a:p>
            <a:r>
              <a:rPr lang="es-MX" sz="1000" i="1" dirty="0" smtClean="0">
                <a:latin typeface="Times New Roman" pitchFamily="18" charset="0"/>
                <a:cs typeface="Times New Roman" pitchFamily="18" charset="0"/>
              </a:rPr>
              <a:t>Huasteca. Prevención VIH</a:t>
            </a:r>
            <a:endParaRPr lang="es-MX" sz="1000" i="1" dirty="0">
              <a:latin typeface="Times New Roman" pitchFamily="18" charset="0"/>
              <a:cs typeface="Times New Roman" pitchFamily="18" charset="0"/>
            </a:endParaRPr>
          </a:p>
        </p:txBody>
      </p:sp>
      <p:pic>
        <p:nvPicPr>
          <p:cNvPr id="16" name="15 Imagen" descr="C:\Users\Admin\Pictures\Logremos el 0 UVI  Sede Grandes Montañas, Tequila\Logremos el CERO (5).jpg"/>
          <p:cNvPicPr/>
          <p:nvPr/>
        </p:nvPicPr>
        <p:blipFill>
          <a:blip r:embed="rId6" cstate="print"/>
          <a:srcRect/>
          <a:stretch>
            <a:fillRect/>
          </a:stretch>
        </p:blipFill>
        <p:spPr bwMode="auto">
          <a:xfrm>
            <a:off x="4612056" y="4581128"/>
            <a:ext cx="1783289" cy="1913583"/>
          </a:xfrm>
          <a:prstGeom prst="rect">
            <a:avLst/>
          </a:prstGeom>
          <a:noFill/>
          <a:ln w="9525">
            <a:noFill/>
            <a:miter lim="800000"/>
            <a:headEnd/>
            <a:tailEnd/>
          </a:ln>
        </p:spPr>
      </p:pic>
      <p:sp>
        <p:nvSpPr>
          <p:cNvPr id="17" name="16 Rectángulo"/>
          <p:cNvSpPr/>
          <p:nvPr/>
        </p:nvSpPr>
        <p:spPr>
          <a:xfrm>
            <a:off x="4572000" y="6461076"/>
            <a:ext cx="1823346" cy="400110"/>
          </a:xfrm>
          <a:prstGeom prst="rect">
            <a:avLst/>
          </a:prstGeom>
        </p:spPr>
        <p:txBody>
          <a:bodyPr wrap="square">
            <a:spAutoFit/>
          </a:bodyPr>
          <a:lstStyle/>
          <a:p>
            <a:r>
              <a:rPr lang="es-MX" sz="1000" i="1" dirty="0" smtClean="0">
                <a:latin typeface="Times New Roman" pitchFamily="18" charset="0"/>
                <a:cs typeface="Times New Roman" pitchFamily="18" charset="0"/>
              </a:rPr>
              <a:t>Grandes Montañas. </a:t>
            </a:r>
            <a:r>
              <a:rPr lang="es-MX" sz="1000" i="1" dirty="0">
                <a:latin typeface="Times New Roman" pitchFamily="18" charset="0"/>
                <a:cs typeface="Times New Roman" pitchFamily="18" charset="0"/>
              </a:rPr>
              <a:t>Prevención VIH</a:t>
            </a:r>
          </a:p>
        </p:txBody>
      </p:sp>
    </p:spTree>
    <p:extLst>
      <p:ext uri="{BB962C8B-B14F-4D97-AF65-F5344CB8AC3E}">
        <p14:creationId xmlns:p14="http://schemas.microsoft.com/office/powerpoint/2010/main" val="38611427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827584" y="1282714"/>
            <a:ext cx="7880488" cy="400110"/>
          </a:xfrm>
          <a:prstGeom prst="rect">
            <a:avLst/>
          </a:prstGeom>
          <a:noFill/>
        </p:spPr>
        <p:txBody>
          <a:bodyPr wrap="square" rtlCol="0">
            <a:spAutoFit/>
          </a:bodyPr>
          <a:lstStyle/>
          <a:p>
            <a:pPr algn="ctr"/>
            <a:r>
              <a:rPr lang="es-MX" sz="2000" b="1" dirty="0" smtClean="0">
                <a:cs typeface="Times New Roman" pitchFamily="18" charset="0"/>
              </a:rPr>
              <a:t> Algún otro aspecto relevante</a:t>
            </a:r>
            <a:endParaRPr lang="es-MX" sz="2000" b="1" dirty="0">
              <a:cs typeface="Times New Roman" pitchFamily="18" charset="0"/>
            </a:endParaRPr>
          </a:p>
        </p:txBody>
      </p:sp>
      <p:pic>
        <p:nvPicPr>
          <p:cNvPr id="7" name="0 Imagen"/>
          <p:cNvPicPr/>
          <p:nvPr/>
        </p:nvPicPr>
        <p:blipFill>
          <a:blip r:embed="rId3" cstate="email">
            <a:extLst>
              <a:ext uri="{28A0092B-C50C-407E-A947-70E740481C1C}">
                <a14:useLocalDpi xmlns:a14="http://schemas.microsoft.com/office/drawing/2010/main" val="0"/>
              </a:ext>
            </a:extLst>
          </a:blip>
          <a:stretch>
            <a:fillRect/>
          </a:stretch>
        </p:blipFill>
        <p:spPr>
          <a:xfrm>
            <a:off x="2476500" y="4437112"/>
            <a:ext cx="1790700" cy="2133600"/>
          </a:xfrm>
          <a:prstGeom prst="rect">
            <a:avLst/>
          </a:prstGeom>
        </p:spPr>
      </p:pic>
      <p:sp>
        <p:nvSpPr>
          <p:cNvPr id="8" name="7 CuadroTexto"/>
          <p:cNvSpPr txBox="1"/>
          <p:nvPr/>
        </p:nvSpPr>
        <p:spPr>
          <a:xfrm>
            <a:off x="609600" y="4063007"/>
            <a:ext cx="2362200" cy="400110"/>
          </a:xfrm>
          <a:prstGeom prst="rect">
            <a:avLst/>
          </a:prstGeom>
          <a:noFill/>
        </p:spPr>
        <p:txBody>
          <a:bodyPr wrap="square" rtlCol="0">
            <a:spAutoFit/>
          </a:bodyPr>
          <a:lstStyle/>
          <a:p>
            <a:r>
              <a:rPr lang="es-MX" sz="2000" b="1" dirty="0" smtClean="0">
                <a:latin typeface="Times New Roman" pitchFamily="18" charset="0"/>
                <a:cs typeface="Times New Roman" pitchFamily="18" charset="0"/>
              </a:rPr>
              <a:t>Infraestructura</a:t>
            </a:r>
            <a:endParaRPr lang="es-MX" sz="2000" b="1" dirty="0">
              <a:latin typeface="Times New Roman" pitchFamily="18" charset="0"/>
              <a:cs typeface="Times New Roman" pitchFamily="18" charset="0"/>
            </a:endParaRPr>
          </a:p>
        </p:txBody>
      </p:sp>
      <p:sp>
        <p:nvSpPr>
          <p:cNvPr id="9" name="8 CuadroTexto"/>
          <p:cNvSpPr txBox="1"/>
          <p:nvPr/>
        </p:nvSpPr>
        <p:spPr>
          <a:xfrm>
            <a:off x="2444115" y="6536958"/>
            <a:ext cx="1518285" cy="246221"/>
          </a:xfrm>
          <a:prstGeom prst="rect">
            <a:avLst/>
          </a:prstGeom>
          <a:noFill/>
        </p:spPr>
        <p:txBody>
          <a:bodyPr wrap="square" rtlCol="0">
            <a:spAutoFit/>
          </a:bodyPr>
          <a:lstStyle/>
          <a:p>
            <a:r>
              <a:rPr lang="es-MX" sz="1000" i="1" dirty="0" smtClean="0">
                <a:latin typeface="Times New Roman" pitchFamily="18" charset="0"/>
                <a:cs typeface="Times New Roman" pitchFamily="18" charset="0"/>
              </a:rPr>
              <a:t>Totonacapan</a:t>
            </a:r>
            <a:endParaRPr lang="es-MX" sz="1000" i="1" dirty="0">
              <a:latin typeface="Times New Roman" pitchFamily="18" charset="0"/>
              <a:cs typeface="Times New Roman" pitchFamily="18" charset="0"/>
            </a:endParaRPr>
          </a:p>
        </p:txBody>
      </p:sp>
      <p:pic>
        <p:nvPicPr>
          <p:cNvPr id="10" name="Picture 2" descr="C:\UNIVERSIDAD VERACRUZANA INTERCULTURAL\ESTADISTICA 2013\MAURA\PIFI\PRESENTACION PIFI 2013\DSC_8310_huastec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7800" y="2124800"/>
            <a:ext cx="2647144" cy="1758046"/>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152401" y="3859511"/>
            <a:ext cx="1676400" cy="246221"/>
          </a:xfrm>
          <a:prstGeom prst="rect">
            <a:avLst/>
          </a:prstGeom>
          <a:noFill/>
        </p:spPr>
        <p:txBody>
          <a:bodyPr wrap="square" rtlCol="0">
            <a:spAutoFit/>
          </a:bodyPr>
          <a:lstStyle/>
          <a:p>
            <a:r>
              <a:rPr lang="es-MX" sz="1000" i="1" dirty="0" smtClean="0">
                <a:cs typeface="Times New Roman" pitchFamily="18" charset="0"/>
              </a:rPr>
              <a:t>Huasteca</a:t>
            </a:r>
            <a:endParaRPr lang="es-MX" sz="1000" i="1" dirty="0">
              <a:cs typeface="Times New Roman" pitchFamily="18" charset="0"/>
            </a:endParaRPr>
          </a:p>
        </p:txBody>
      </p:sp>
      <p:sp>
        <p:nvSpPr>
          <p:cNvPr id="12" name="11 CuadroTexto"/>
          <p:cNvSpPr txBox="1"/>
          <p:nvPr/>
        </p:nvSpPr>
        <p:spPr>
          <a:xfrm>
            <a:off x="3657600" y="1556792"/>
            <a:ext cx="2362200" cy="400110"/>
          </a:xfrm>
          <a:prstGeom prst="rect">
            <a:avLst/>
          </a:prstGeom>
          <a:noFill/>
        </p:spPr>
        <p:txBody>
          <a:bodyPr wrap="square" rtlCol="0">
            <a:spAutoFit/>
          </a:bodyPr>
          <a:lstStyle/>
          <a:p>
            <a:r>
              <a:rPr lang="es-MX" sz="2000" b="1" dirty="0" smtClean="0">
                <a:latin typeface="Times New Roman" pitchFamily="18" charset="0"/>
                <a:cs typeface="Times New Roman" pitchFamily="18" charset="0"/>
              </a:rPr>
              <a:t>Equipamiento</a:t>
            </a:r>
            <a:endParaRPr lang="es-MX" sz="2000" b="1" dirty="0">
              <a:latin typeface="Times New Roman" pitchFamily="18" charset="0"/>
              <a:cs typeface="Times New Roman" pitchFamily="18" charset="0"/>
            </a:endParaRPr>
          </a:p>
        </p:txBody>
      </p:sp>
      <p:pic>
        <p:nvPicPr>
          <p:cNvPr id="13" name="12 Imagen" descr="C:\Users\Admin\Pictures\Fotos UVI\Reporte Instalaciones 19-04-2013\2013-04-19-286.jpg"/>
          <p:cNvPicPr/>
          <p:nvPr/>
        </p:nvPicPr>
        <p:blipFill>
          <a:blip r:embed="rId5" cstate="print"/>
          <a:srcRect/>
          <a:stretch>
            <a:fillRect/>
          </a:stretch>
        </p:blipFill>
        <p:spPr bwMode="auto">
          <a:xfrm>
            <a:off x="4468813" y="4437112"/>
            <a:ext cx="2236787" cy="2133600"/>
          </a:xfrm>
          <a:prstGeom prst="rect">
            <a:avLst/>
          </a:prstGeom>
          <a:noFill/>
          <a:ln w="9525">
            <a:noFill/>
            <a:miter lim="800000"/>
            <a:headEnd/>
            <a:tailEnd/>
          </a:ln>
        </p:spPr>
      </p:pic>
      <p:sp>
        <p:nvSpPr>
          <p:cNvPr id="14" name="13 CuadroTexto"/>
          <p:cNvSpPr txBox="1"/>
          <p:nvPr/>
        </p:nvSpPr>
        <p:spPr>
          <a:xfrm>
            <a:off x="4392930" y="6536958"/>
            <a:ext cx="2127885" cy="246221"/>
          </a:xfrm>
          <a:prstGeom prst="rect">
            <a:avLst/>
          </a:prstGeom>
          <a:noFill/>
        </p:spPr>
        <p:txBody>
          <a:bodyPr wrap="square" rtlCol="0">
            <a:spAutoFit/>
          </a:bodyPr>
          <a:lstStyle/>
          <a:p>
            <a:r>
              <a:rPr lang="es-MX" sz="1000" i="1" dirty="0" smtClean="0">
                <a:latin typeface="Times New Roman" pitchFamily="18" charset="0"/>
                <a:cs typeface="Times New Roman" pitchFamily="18" charset="0"/>
              </a:rPr>
              <a:t>Grandes Montañas</a:t>
            </a:r>
            <a:endParaRPr lang="es-MX" sz="1000" i="1" dirty="0">
              <a:latin typeface="Times New Roman" pitchFamily="18" charset="0"/>
              <a:cs typeface="Times New Roman" pitchFamily="18" charset="0"/>
            </a:endParaRPr>
          </a:p>
        </p:txBody>
      </p:sp>
      <p:pic>
        <p:nvPicPr>
          <p:cNvPr id="15" name="14 Imagen" descr="C:\Users\Admin\Pictures\Fotos UVI\Reporte Instalaciones 19-04-2013\2013-04-19-297.jpg"/>
          <p:cNvPicPr/>
          <p:nvPr/>
        </p:nvPicPr>
        <p:blipFill>
          <a:blip r:embed="rId6" cstate="print"/>
          <a:srcRect/>
          <a:stretch>
            <a:fillRect/>
          </a:stretch>
        </p:blipFill>
        <p:spPr bwMode="auto">
          <a:xfrm>
            <a:off x="3521075" y="2377956"/>
            <a:ext cx="2346325" cy="1517778"/>
          </a:xfrm>
          <a:prstGeom prst="rect">
            <a:avLst/>
          </a:prstGeom>
          <a:noFill/>
          <a:ln w="9525">
            <a:noFill/>
            <a:miter lim="800000"/>
            <a:headEnd/>
            <a:tailEnd/>
          </a:ln>
        </p:spPr>
      </p:pic>
      <p:sp>
        <p:nvSpPr>
          <p:cNvPr id="16" name="15 CuadroTexto"/>
          <p:cNvSpPr txBox="1"/>
          <p:nvPr/>
        </p:nvSpPr>
        <p:spPr>
          <a:xfrm>
            <a:off x="3481387" y="3882846"/>
            <a:ext cx="2127885" cy="246221"/>
          </a:xfrm>
          <a:prstGeom prst="rect">
            <a:avLst/>
          </a:prstGeom>
          <a:noFill/>
        </p:spPr>
        <p:txBody>
          <a:bodyPr wrap="square" rtlCol="0">
            <a:spAutoFit/>
          </a:bodyPr>
          <a:lstStyle/>
          <a:p>
            <a:r>
              <a:rPr lang="es-MX" sz="1000" i="1" dirty="0" smtClean="0">
                <a:latin typeface="Times New Roman" pitchFamily="18" charset="0"/>
                <a:cs typeface="Times New Roman" pitchFamily="18" charset="0"/>
              </a:rPr>
              <a:t>Grandes Montañas</a:t>
            </a:r>
            <a:endParaRPr lang="es-MX" sz="1000" i="1" dirty="0">
              <a:latin typeface="Times New Roman" pitchFamily="18" charset="0"/>
              <a:cs typeface="Times New Roman" pitchFamily="18" charset="0"/>
            </a:endParaRPr>
          </a:p>
        </p:txBody>
      </p:sp>
      <p:pic>
        <p:nvPicPr>
          <p:cNvPr id="17" name="Picture 3" descr="C:\UNIVERSIDAD VERACRUZANA INTERCULTURAL\ESTADISTICA 2013\MAURA\PIFI\PRESENTACION PIFI 2013\fotos selvas\Centro de Computo 2.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20814" y="2106910"/>
            <a:ext cx="2371725" cy="1778794"/>
          </a:xfrm>
          <a:prstGeom prst="rect">
            <a:avLst/>
          </a:prstGeom>
          <a:noFill/>
          <a:extLst>
            <a:ext uri="{909E8E84-426E-40dd-AFC4-6F175D3DCCD1}">
              <a14:hiddenFill xmlns:a14="http://schemas.microsoft.com/office/drawing/2010/main">
                <a:solidFill>
                  <a:srgbClr val="FFFFFF"/>
                </a:solidFill>
              </a14:hiddenFill>
            </a:ext>
          </a:extLst>
        </p:spPr>
      </p:pic>
      <p:sp>
        <p:nvSpPr>
          <p:cNvPr id="18" name="17 CuadroTexto"/>
          <p:cNvSpPr txBox="1"/>
          <p:nvPr/>
        </p:nvSpPr>
        <p:spPr>
          <a:xfrm>
            <a:off x="6580187" y="3903712"/>
            <a:ext cx="2127885" cy="246221"/>
          </a:xfrm>
          <a:prstGeom prst="rect">
            <a:avLst/>
          </a:prstGeom>
          <a:noFill/>
        </p:spPr>
        <p:txBody>
          <a:bodyPr wrap="square" rtlCol="0">
            <a:spAutoFit/>
          </a:bodyPr>
          <a:lstStyle/>
          <a:p>
            <a:r>
              <a:rPr lang="es-MX" sz="1000" i="1" dirty="0" smtClean="0">
                <a:cs typeface="Times New Roman" pitchFamily="18" charset="0"/>
              </a:rPr>
              <a:t>Las Selvas</a:t>
            </a:r>
            <a:endParaRPr lang="es-MX" sz="1000" i="1" dirty="0">
              <a:cs typeface="Times New Roman" pitchFamily="18" charset="0"/>
            </a:endParaRPr>
          </a:p>
        </p:txBody>
      </p:sp>
      <p:pic>
        <p:nvPicPr>
          <p:cNvPr id="19" name="Picture 4" descr="C:\tratamiento residual\instalaciones\DSC_0956.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6033" y="4437112"/>
            <a:ext cx="1997567" cy="2123202"/>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25400" y="6536958"/>
            <a:ext cx="2127885" cy="246221"/>
          </a:xfrm>
          <a:prstGeom prst="rect">
            <a:avLst/>
          </a:prstGeom>
          <a:noFill/>
        </p:spPr>
        <p:txBody>
          <a:bodyPr wrap="square" rtlCol="0">
            <a:spAutoFit/>
          </a:bodyPr>
          <a:lstStyle/>
          <a:p>
            <a:r>
              <a:rPr lang="es-MX" sz="1000" i="1" dirty="0" smtClean="0">
                <a:latin typeface="Times New Roman" pitchFamily="18" charset="0"/>
                <a:cs typeface="Times New Roman" pitchFamily="18" charset="0"/>
              </a:rPr>
              <a:t>Huasteca</a:t>
            </a:r>
            <a:endParaRPr lang="es-MX" sz="1000" i="1" dirty="0">
              <a:latin typeface="Times New Roman" pitchFamily="18" charset="0"/>
              <a:cs typeface="Times New Roman" pitchFamily="18" charset="0"/>
            </a:endParaRPr>
          </a:p>
        </p:txBody>
      </p:sp>
      <p:pic>
        <p:nvPicPr>
          <p:cNvPr id="21" name="Picture 5" descr="C:\UNIVERSIDAD VERACRUZANA INTERCULTURAL\ESTADISTICA 2013\MAURA\PIFI\PRESENTACION PIFI 2013\fotos selvas\Instalaciones UVI Selvas.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010400" y="4437112"/>
            <a:ext cx="1974214" cy="2133600"/>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7016115" y="6525763"/>
            <a:ext cx="2127885" cy="184989"/>
          </a:xfrm>
          <a:prstGeom prst="rect">
            <a:avLst/>
          </a:prstGeom>
          <a:noFill/>
        </p:spPr>
        <p:txBody>
          <a:bodyPr wrap="square" rtlCol="0">
            <a:spAutoFit/>
          </a:bodyPr>
          <a:lstStyle/>
          <a:p>
            <a:r>
              <a:rPr lang="es-MX" sz="1000" i="1" dirty="0" smtClean="0">
                <a:latin typeface="Times New Roman" pitchFamily="18" charset="0"/>
                <a:cs typeface="Times New Roman" pitchFamily="18" charset="0"/>
              </a:rPr>
              <a:t>Las Selvas</a:t>
            </a:r>
            <a:endParaRPr lang="es-MX" sz="1000" i="1" dirty="0">
              <a:latin typeface="Times New Roman" pitchFamily="18" charset="0"/>
              <a:cs typeface="Times New Roman" pitchFamily="18" charset="0"/>
            </a:endParaRPr>
          </a:p>
        </p:txBody>
      </p:sp>
    </p:spTree>
    <p:extLst>
      <p:ext uri="{BB962C8B-B14F-4D97-AF65-F5344CB8AC3E}">
        <p14:creationId xmlns:p14="http://schemas.microsoft.com/office/powerpoint/2010/main" val="21858320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76200" y="3822466"/>
            <a:ext cx="4419600" cy="369332"/>
          </a:xfrm>
          <a:prstGeom prst="rect">
            <a:avLst/>
          </a:prstGeom>
          <a:noFill/>
        </p:spPr>
        <p:txBody>
          <a:bodyPr wrap="square" rtlCol="0">
            <a:spAutoFit/>
          </a:bodyPr>
          <a:lstStyle/>
          <a:p>
            <a:r>
              <a:rPr lang="es-MX" b="1" dirty="0" smtClean="0">
                <a:latin typeface="Times New Roman" pitchFamily="18" charset="0"/>
                <a:cs typeface="Times New Roman" pitchFamily="18" charset="0"/>
              </a:rPr>
              <a:t>Equipamiento de Multimedia</a:t>
            </a:r>
            <a:endParaRPr lang="es-MX" b="1" dirty="0">
              <a:latin typeface="Times New Roman" pitchFamily="18" charset="0"/>
              <a:cs typeface="Times New Roman" pitchFamily="18" charset="0"/>
            </a:endParaRPr>
          </a:p>
        </p:txBody>
      </p:sp>
      <p:sp>
        <p:nvSpPr>
          <p:cNvPr id="7" name="6 CuadroTexto"/>
          <p:cNvSpPr txBox="1"/>
          <p:nvPr/>
        </p:nvSpPr>
        <p:spPr>
          <a:xfrm>
            <a:off x="6506925" y="6090845"/>
            <a:ext cx="2127885" cy="246221"/>
          </a:xfrm>
          <a:prstGeom prst="rect">
            <a:avLst/>
          </a:prstGeom>
          <a:noFill/>
        </p:spPr>
        <p:txBody>
          <a:bodyPr wrap="square" rtlCol="0">
            <a:spAutoFit/>
          </a:bodyPr>
          <a:lstStyle/>
          <a:p>
            <a:r>
              <a:rPr lang="es-MX" sz="1000" i="1" dirty="0" smtClean="0">
                <a:cs typeface="Times New Roman" pitchFamily="18" charset="0"/>
              </a:rPr>
              <a:t>Taller de audio y video Las Selvas</a:t>
            </a:r>
            <a:endParaRPr lang="es-MX" sz="1000" i="1" dirty="0">
              <a:cs typeface="Times New Roman" pitchFamily="18" charset="0"/>
            </a:endParaRPr>
          </a:p>
        </p:txBody>
      </p:sp>
      <p:sp>
        <p:nvSpPr>
          <p:cNvPr id="8" name="7 CuadroTexto"/>
          <p:cNvSpPr txBox="1"/>
          <p:nvPr/>
        </p:nvSpPr>
        <p:spPr>
          <a:xfrm>
            <a:off x="6330950" y="3688482"/>
            <a:ext cx="984885" cy="246221"/>
          </a:xfrm>
          <a:prstGeom prst="rect">
            <a:avLst/>
          </a:prstGeom>
          <a:noFill/>
        </p:spPr>
        <p:txBody>
          <a:bodyPr wrap="square" rtlCol="0">
            <a:spAutoFit/>
          </a:bodyPr>
          <a:lstStyle/>
          <a:p>
            <a:r>
              <a:rPr lang="es-MX" sz="1000" dirty="0" smtClean="0">
                <a:cs typeface="Times New Roman" pitchFamily="18" charset="0"/>
              </a:rPr>
              <a:t>Las Selvas</a:t>
            </a:r>
            <a:endParaRPr lang="es-MX" sz="1000" dirty="0">
              <a:cs typeface="Times New Roman" pitchFamily="18" charset="0"/>
            </a:endParaRPr>
          </a:p>
        </p:txBody>
      </p:sp>
      <p:sp>
        <p:nvSpPr>
          <p:cNvPr id="9" name="8 CuadroTexto"/>
          <p:cNvSpPr txBox="1"/>
          <p:nvPr/>
        </p:nvSpPr>
        <p:spPr>
          <a:xfrm>
            <a:off x="193576" y="1403484"/>
            <a:ext cx="2362200" cy="369332"/>
          </a:xfrm>
          <a:prstGeom prst="rect">
            <a:avLst/>
          </a:prstGeom>
          <a:noFill/>
        </p:spPr>
        <p:txBody>
          <a:bodyPr wrap="square" rtlCol="0">
            <a:spAutoFit/>
          </a:bodyPr>
          <a:lstStyle/>
          <a:p>
            <a:r>
              <a:rPr lang="es-MX" b="1" dirty="0" smtClean="0">
                <a:latin typeface="Times New Roman" pitchFamily="18" charset="0"/>
                <a:cs typeface="Times New Roman" pitchFamily="18" charset="0"/>
              </a:rPr>
              <a:t>Internet</a:t>
            </a:r>
            <a:endParaRPr lang="es-MX" b="1" dirty="0">
              <a:latin typeface="Times New Roman" pitchFamily="18" charset="0"/>
              <a:cs typeface="Times New Roman" pitchFamily="18" charset="0"/>
            </a:endParaRPr>
          </a:p>
        </p:txBody>
      </p:sp>
      <p:pic>
        <p:nvPicPr>
          <p:cNvPr id="10" name="Picture 2" descr="C:\UNIVERSIDAD VERACRUZANA INTERCULTURAL\ESTADISTICA 2013\MAURA\PIFI\PRESENTACION PIFI 2013\fotos selvas\Ante Interne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18250" y="1947664"/>
            <a:ext cx="1758950" cy="17408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NIVERSIDAD VERACRUZANA INTERCULTURAL\ESTADISTICA 2013\MAURA\PIFI\PRESENTACION PIFI 2013\fotos selvas\Taller de Audio y Video 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02400" y="4374976"/>
            <a:ext cx="2336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descr="C:\Users\Admin\Pictures\Fotos UVI\Reporte Instalaciones 19-04-2013\2013-04-19-278.jpg"/>
          <p:cNvPicPr/>
          <p:nvPr/>
        </p:nvPicPr>
        <p:blipFill>
          <a:blip r:embed="rId5" cstate="print"/>
          <a:srcRect/>
          <a:stretch>
            <a:fillRect/>
          </a:stretch>
        </p:blipFill>
        <p:spPr bwMode="auto">
          <a:xfrm>
            <a:off x="3124200" y="4387676"/>
            <a:ext cx="2582862" cy="2044700"/>
          </a:xfrm>
          <a:prstGeom prst="rect">
            <a:avLst/>
          </a:prstGeom>
          <a:noFill/>
          <a:ln w="9525">
            <a:noFill/>
            <a:miter lim="800000"/>
            <a:headEnd/>
            <a:tailEnd/>
          </a:ln>
        </p:spPr>
      </p:pic>
      <p:sp>
        <p:nvSpPr>
          <p:cNvPr id="13" name="12 Rectángulo"/>
          <p:cNvSpPr/>
          <p:nvPr/>
        </p:nvSpPr>
        <p:spPr>
          <a:xfrm>
            <a:off x="3124200" y="6413266"/>
            <a:ext cx="1688107" cy="400110"/>
          </a:xfrm>
          <a:prstGeom prst="rect">
            <a:avLst/>
          </a:prstGeom>
        </p:spPr>
        <p:txBody>
          <a:bodyPr wrap="none">
            <a:spAutoFit/>
          </a:bodyPr>
          <a:lstStyle/>
          <a:p>
            <a:r>
              <a:rPr lang="es-MX" sz="1000" i="1" dirty="0">
                <a:cs typeface="Times New Roman" pitchFamily="18" charset="0"/>
              </a:rPr>
              <a:t>Aula para </a:t>
            </a:r>
            <a:r>
              <a:rPr lang="es-MX" sz="1000" i="1" dirty="0" smtClean="0">
                <a:cs typeface="Times New Roman" pitchFamily="18" charset="0"/>
              </a:rPr>
              <a:t>videoconferencias</a:t>
            </a:r>
          </a:p>
          <a:p>
            <a:r>
              <a:rPr lang="es-MX" sz="1000" i="1" dirty="0" smtClean="0">
                <a:cs typeface="Times New Roman" pitchFamily="18" charset="0"/>
              </a:rPr>
              <a:t>Grandes Montañas</a:t>
            </a:r>
            <a:endParaRPr lang="es-MX" sz="1000" i="1" dirty="0">
              <a:cs typeface="Times New Roman" pitchFamily="18" charset="0"/>
            </a:endParaRPr>
          </a:p>
        </p:txBody>
      </p:sp>
      <p:pic>
        <p:nvPicPr>
          <p:cNvPr id="14" name="13 Imagen" descr="C:\Users\Admin\Pictures\Fotos UVI\Reporte Instalaciones 19-04-2013\2013-04-19-296.jpg"/>
          <p:cNvPicPr/>
          <p:nvPr/>
        </p:nvPicPr>
        <p:blipFill>
          <a:blip r:embed="rId6" cstate="print"/>
          <a:srcRect/>
          <a:stretch>
            <a:fillRect/>
          </a:stretch>
        </p:blipFill>
        <p:spPr bwMode="auto">
          <a:xfrm>
            <a:off x="4165441" y="1963799"/>
            <a:ext cx="1397159" cy="1721822"/>
          </a:xfrm>
          <a:prstGeom prst="rect">
            <a:avLst/>
          </a:prstGeom>
          <a:noFill/>
          <a:ln w="9525">
            <a:noFill/>
            <a:miter lim="800000"/>
            <a:headEnd/>
            <a:tailEnd/>
          </a:ln>
        </p:spPr>
      </p:pic>
      <p:sp>
        <p:nvSpPr>
          <p:cNvPr id="15" name="14 Rectángulo"/>
          <p:cNvSpPr/>
          <p:nvPr/>
        </p:nvSpPr>
        <p:spPr>
          <a:xfrm>
            <a:off x="4114800" y="3604954"/>
            <a:ext cx="2057400" cy="400110"/>
          </a:xfrm>
          <a:prstGeom prst="rect">
            <a:avLst/>
          </a:prstGeom>
        </p:spPr>
        <p:txBody>
          <a:bodyPr wrap="square">
            <a:spAutoFit/>
          </a:bodyPr>
          <a:lstStyle/>
          <a:p>
            <a:r>
              <a:rPr lang="es-MX" sz="1000" i="1" dirty="0" smtClean="0">
                <a:cs typeface="Times New Roman" pitchFamily="18" charset="0"/>
              </a:rPr>
              <a:t>Antena de Telmex Grandes Montañas</a:t>
            </a:r>
            <a:endParaRPr lang="es-MX" sz="1000" i="1" dirty="0">
              <a:cs typeface="Times New Roman" pitchFamily="18" charset="0"/>
            </a:endParaRPr>
          </a:p>
        </p:txBody>
      </p:sp>
      <p:pic>
        <p:nvPicPr>
          <p:cNvPr id="16" name="15 Imagen" descr="D:\DCIM\103_PANA\P1030780.JP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17600" y="2032671"/>
            <a:ext cx="2147736" cy="1580832"/>
          </a:xfrm>
          <a:prstGeom prst="rect">
            <a:avLst/>
          </a:prstGeom>
          <a:noFill/>
          <a:ln>
            <a:noFill/>
          </a:ln>
        </p:spPr>
      </p:pic>
      <p:sp>
        <p:nvSpPr>
          <p:cNvPr id="17" name="16 CuadroTexto"/>
          <p:cNvSpPr txBox="1"/>
          <p:nvPr/>
        </p:nvSpPr>
        <p:spPr>
          <a:xfrm>
            <a:off x="1066800" y="3547864"/>
            <a:ext cx="1638300" cy="246221"/>
          </a:xfrm>
          <a:prstGeom prst="rect">
            <a:avLst/>
          </a:prstGeom>
          <a:noFill/>
        </p:spPr>
        <p:txBody>
          <a:bodyPr wrap="square" rtlCol="0">
            <a:spAutoFit/>
          </a:bodyPr>
          <a:lstStyle/>
          <a:p>
            <a:r>
              <a:rPr lang="es-MX" sz="1000" i="1" dirty="0" smtClean="0">
                <a:cs typeface="Times New Roman" pitchFamily="18" charset="0"/>
              </a:rPr>
              <a:t>Totonacapan</a:t>
            </a:r>
            <a:endParaRPr lang="es-MX" sz="1000" i="1" dirty="0">
              <a:cs typeface="Times New Roman" pitchFamily="18" charset="0"/>
            </a:endParaRPr>
          </a:p>
        </p:txBody>
      </p:sp>
      <p:pic>
        <p:nvPicPr>
          <p:cNvPr id="18" name="Picture 4" descr="C:\DSC_9175.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50329" y="4321329"/>
            <a:ext cx="2364271" cy="2263447"/>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25400" y="6551022"/>
            <a:ext cx="2127885" cy="246221"/>
          </a:xfrm>
          <a:prstGeom prst="rect">
            <a:avLst/>
          </a:prstGeom>
          <a:noFill/>
        </p:spPr>
        <p:txBody>
          <a:bodyPr wrap="square" rtlCol="0">
            <a:spAutoFit/>
          </a:bodyPr>
          <a:lstStyle/>
          <a:p>
            <a:r>
              <a:rPr lang="es-MX" sz="1000" i="1" dirty="0" smtClean="0">
                <a:cs typeface="Times New Roman" pitchFamily="18" charset="0"/>
              </a:rPr>
              <a:t>Huasteca</a:t>
            </a:r>
            <a:endParaRPr lang="es-MX" sz="1000" i="1" dirty="0">
              <a:cs typeface="Times New Roman" pitchFamily="18" charset="0"/>
            </a:endParaRPr>
          </a:p>
        </p:txBody>
      </p:sp>
      <p:sp>
        <p:nvSpPr>
          <p:cNvPr id="20" name="2 CuadroTexto"/>
          <p:cNvSpPr txBox="1"/>
          <p:nvPr/>
        </p:nvSpPr>
        <p:spPr>
          <a:xfrm>
            <a:off x="2590800" y="1228690"/>
            <a:ext cx="4572000" cy="400110"/>
          </a:xfrm>
          <a:prstGeom prst="rect">
            <a:avLst/>
          </a:prstGeom>
          <a:noFill/>
        </p:spPr>
        <p:txBody>
          <a:bodyPr wrap="square" rtlCol="0">
            <a:spAutoFit/>
          </a:bodyPr>
          <a:lstStyle/>
          <a:p>
            <a:pPr algn="ctr"/>
            <a:r>
              <a:rPr lang="es-MX" sz="2000" b="1" dirty="0" smtClean="0">
                <a:cs typeface="Times New Roman" pitchFamily="18" charset="0"/>
              </a:rPr>
              <a:t> Algún otro aspecto relevante</a:t>
            </a:r>
            <a:endParaRPr lang="es-MX" sz="2000" b="1" dirty="0">
              <a:cs typeface="Times New Roman" pitchFamily="18" charset="0"/>
            </a:endParaRPr>
          </a:p>
        </p:txBody>
      </p:sp>
    </p:spTree>
    <p:extLst>
      <p:ext uri="{BB962C8B-B14F-4D97-AF65-F5344CB8AC3E}">
        <p14:creationId xmlns:p14="http://schemas.microsoft.com/office/powerpoint/2010/main" val="21215257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graphicFrame>
        <p:nvGraphicFramePr>
          <p:cNvPr id="6" name="2 Gráfico"/>
          <p:cNvGraphicFramePr>
            <a:graphicFrameLocks/>
          </p:cNvGraphicFramePr>
          <p:nvPr>
            <p:extLst>
              <p:ext uri="{D42A27DB-BD31-4B8C-83A1-F6EECF244321}">
                <p14:modId xmlns:p14="http://schemas.microsoft.com/office/powerpoint/2010/main" val="1150143606"/>
              </p:ext>
            </p:extLst>
          </p:nvPr>
        </p:nvGraphicFramePr>
        <p:xfrm>
          <a:off x="1066800" y="2146324"/>
          <a:ext cx="7543800" cy="4090988"/>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899592" y="1360512"/>
            <a:ext cx="7406208" cy="707886"/>
          </a:xfrm>
          <a:prstGeom prst="rect">
            <a:avLst/>
          </a:prstGeom>
          <a:noFill/>
        </p:spPr>
        <p:txBody>
          <a:bodyPr wrap="square" rtlCol="0">
            <a:spAutoFit/>
          </a:bodyPr>
          <a:lstStyle/>
          <a:p>
            <a:pPr algn="ctr"/>
            <a:r>
              <a:rPr lang="es-MX" sz="2000" b="1" dirty="0" smtClean="0">
                <a:cs typeface="Times New Roman" pitchFamily="18" charset="0"/>
              </a:rPr>
              <a:t>Índice de reprobación porcentual por periodo y sede de los estudiantes de la LGID</a:t>
            </a:r>
            <a:endParaRPr lang="es-MX" sz="2000" b="1" dirty="0">
              <a:cs typeface="Times New Roman" pitchFamily="18" charset="0"/>
            </a:endParaRPr>
          </a:p>
        </p:txBody>
      </p:sp>
    </p:spTree>
    <p:extLst>
      <p:ext uri="{BB962C8B-B14F-4D97-AF65-F5344CB8AC3E}">
        <p14:creationId xmlns:p14="http://schemas.microsoft.com/office/powerpoint/2010/main" val="6729158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graphicFrame>
        <p:nvGraphicFramePr>
          <p:cNvPr id="6" name="16 Gráfico"/>
          <p:cNvGraphicFramePr>
            <a:graphicFrameLocks/>
          </p:cNvGraphicFramePr>
          <p:nvPr>
            <p:extLst>
              <p:ext uri="{D42A27DB-BD31-4B8C-83A1-F6EECF244321}">
                <p14:modId xmlns:p14="http://schemas.microsoft.com/office/powerpoint/2010/main" val="3931941492"/>
              </p:ext>
            </p:extLst>
          </p:nvPr>
        </p:nvGraphicFramePr>
        <p:xfrm>
          <a:off x="899592" y="2020247"/>
          <a:ext cx="7772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755576" y="1310208"/>
            <a:ext cx="7920880" cy="707886"/>
          </a:xfrm>
          <a:prstGeom prst="rect">
            <a:avLst/>
          </a:prstGeom>
          <a:noFill/>
        </p:spPr>
        <p:txBody>
          <a:bodyPr wrap="square" rtlCol="0">
            <a:spAutoFit/>
          </a:bodyPr>
          <a:lstStyle/>
          <a:p>
            <a:pPr algn="ctr"/>
            <a:r>
              <a:rPr lang="es-MX" sz="2000" b="1" dirty="0" smtClean="0">
                <a:cs typeface="Times New Roman" pitchFamily="18" charset="0"/>
              </a:rPr>
              <a:t>Evolución de deserción del periodo 2005 a marzo 2013 y su proyección a 2015 de la licenciatura en gestión intercultural para el desarrollo (LGID)</a:t>
            </a:r>
            <a:endParaRPr lang="es-MX" sz="2000" b="1" dirty="0">
              <a:cs typeface="Times New Roman" pitchFamily="18" charset="0"/>
            </a:endParaRPr>
          </a:p>
        </p:txBody>
      </p:sp>
    </p:spTree>
    <p:extLst>
      <p:ext uri="{BB962C8B-B14F-4D97-AF65-F5344CB8AC3E}">
        <p14:creationId xmlns:p14="http://schemas.microsoft.com/office/powerpoint/2010/main" val="39654204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graphicFrame>
        <p:nvGraphicFramePr>
          <p:cNvPr id="6" name="3 Gráfico"/>
          <p:cNvGraphicFramePr>
            <a:graphicFrameLocks/>
          </p:cNvGraphicFramePr>
          <p:nvPr>
            <p:extLst>
              <p:ext uri="{D42A27DB-BD31-4B8C-83A1-F6EECF244321}">
                <p14:modId xmlns:p14="http://schemas.microsoft.com/office/powerpoint/2010/main" val="753273744"/>
              </p:ext>
            </p:extLst>
          </p:nvPr>
        </p:nvGraphicFramePr>
        <p:xfrm>
          <a:off x="165100" y="2132462"/>
          <a:ext cx="4419600" cy="46017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14 Gráfico"/>
          <p:cNvGraphicFramePr>
            <a:graphicFrameLocks/>
          </p:cNvGraphicFramePr>
          <p:nvPr>
            <p:extLst>
              <p:ext uri="{D42A27DB-BD31-4B8C-83A1-F6EECF244321}">
                <p14:modId xmlns:p14="http://schemas.microsoft.com/office/powerpoint/2010/main" val="3491879176"/>
              </p:ext>
            </p:extLst>
          </p:nvPr>
        </p:nvGraphicFramePr>
        <p:xfrm>
          <a:off x="4572000" y="2132856"/>
          <a:ext cx="4419600" cy="4608512"/>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683568" y="1208946"/>
            <a:ext cx="7992888" cy="707886"/>
          </a:xfrm>
          <a:prstGeom prst="rect">
            <a:avLst/>
          </a:prstGeom>
          <a:noFill/>
        </p:spPr>
        <p:txBody>
          <a:bodyPr wrap="square" rtlCol="0">
            <a:spAutoFit/>
          </a:bodyPr>
          <a:lstStyle/>
          <a:p>
            <a:pPr algn="ctr"/>
            <a:r>
              <a:rPr lang="es-MX" sz="2000" b="1" dirty="0" smtClean="0">
                <a:cs typeface="Times New Roman" pitchFamily="18" charset="0"/>
              </a:rPr>
              <a:t>Índice de deserción de estudiantes de la LGID del periodo 2005 a marzo 2013 y su proyección a 2015</a:t>
            </a:r>
            <a:endParaRPr lang="es-MX" sz="2000" b="1" dirty="0">
              <a:cs typeface="Times New Roman" pitchFamily="18" charset="0"/>
            </a:endParaRPr>
          </a:p>
        </p:txBody>
      </p:sp>
    </p:spTree>
    <p:extLst>
      <p:ext uri="{BB962C8B-B14F-4D97-AF65-F5344CB8AC3E}">
        <p14:creationId xmlns:p14="http://schemas.microsoft.com/office/powerpoint/2010/main" val="17923535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graphicFrame>
        <p:nvGraphicFramePr>
          <p:cNvPr id="6" name="12 Gráfico"/>
          <p:cNvGraphicFramePr>
            <a:graphicFrameLocks/>
          </p:cNvGraphicFramePr>
          <p:nvPr>
            <p:extLst>
              <p:ext uri="{D42A27DB-BD31-4B8C-83A1-F6EECF244321}">
                <p14:modId xmlns:p14="http://schemas.microsoft.com/office/powerpoint/2010/main" val="3236233616"/>
              </p:ext>
            </p:extLst>
          </p:nvPr>
        </p:nvGraphicFramePr>
        <p:xfrm>
          <a:off x="4800600" y="2060848"/>
          <a:ext cx="4267200" cy="4715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13 Gráfico"/>
          <p:cNvGraphicFramePr>
            <a:graphicFrameLocks/>
          </p:cNvGraphicFramePr>
          <p:nvPr>
            <p:extLst>
              <p:ext uri="{D42A27DB-BD31-4B8C-83A1-F6EECF244321}">
                <p14:modId xmlns:p14="http://schemas.microsoft.com/office/powerpoint/2010/main" val="917516595"/>
              </p:ext>
            </p:extLst>
          </p:nvPr>
        </p:nvGraphicFramePr>
        <p:xfrm>
          <a:off x="165100" y="2060848"/>
          <a:ext cx="4635500" cy="4715272"/>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827584" y="1241123"/>
            <a:ext cx="7848872" cy="707886"/>
          </a:xfrm>
          <a:prstGeom prst="rect">
            <a:avLst/>
          </a:prstGeom>
          <a:noFill/>
        </p:spPr>
        <p:txBody>
          <a:bodyPr wrap="square" rtlCol="0">
            <a:spAutoFit/>
          </a:bodyPr>
          <a:lstStyle/>
          <a:p>
            <a:pPr algn="ctr"/>
            <a:r>
              <a:rPr lang="es-MX" sz="2000" b="1" dirty="0" smtClean="0">
                <a:cs typeface="Times New Roman" pitchFamily="18" charset="0"/>
              </a:rPr>
              <a:t>Índice de deserción de estudiantes de la LGID del periodo 2005 a marzo 2013 y su proyección a 2015</a:t>
            </a:r>
            <a:endParaRPr lang="es-MX" sz="2000" b="1" dirty="0">
              <a:cs typeface="Times New Roman" pitchFamily="18" charset="0"/>
            </a:endParaRPr>
          </a:p>
        </p:txBody>
      </p:sp>
    </p:spTree>
    <p:extLst>
      <p:ext uri="{BB962C8B-B14F-4D97-AF65-F5344CB8AC3E}">
        <p14:creationId xmlns:p14="http://schemas.microsoft.com/office/powerpoint/2010/main" val="23340086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1600200" y="1136938"/>
            <a:ext cx="6096000" cy="707886"/>
          </a:xfrm>
          <a:prstGeom prst="rect">
            <a:avLst/>
          </a:prstGeom>
          <a:noFill/>
        </p:spPr>
        <p:txBody>
          <a:bodyPr wrap="square" rtlCol="0">
            <a:spAutoFit/>
          </a:bodyPr>
          <a:lstStyle/>
          <a:p>
            <a:pPr algn="ctr"/>
            <a:r>
              <a:rPr lang="es-MX" sz="2000" b="1" dirty="0" smtClean="0">
                <a:cs typeface="Times New Roman" pitchFamily="18" charset="0"/>
              </a:rPr>
              <a:t> Análisis de la cooperación académica</a:t>
            </a:r>
          </a:p>
          <a:p>
            <a:pPr algn="ctr"/>
            <a:r>
              <a:rPr lang="es-MX" sz="2000" b="1" dirty="0" smtClean="0">
                <a:cs typeface="Times New Roman" pitchFamily="18" charset="0"/>
              </a:rPr>
              <a:t> nacional e internacional </a:t>
            </a:r>
            <a:endParaRPr lang="es-MX" sz="2000" b="1" dirty="0">
              <a:cs typeface="Times New Roman"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405666925"/>
              </p:ext>
            </p:extLst>
          </p:nvPr>
        </p:nvGraphicFramePr>
        <p:xfrm>
          <a:off x="323528" y="1971630"/>
          <a:ext cx="7829873" cy="4301489"/>
        </p:xfrm>
        <a:graphic>
          <a:graphicData uri="http://schemas.openxmlformats.org/drawingml/2006/table">
            <a:tbl>
              <a:tblPr>
                <a:tableStyleId>{35758FB7-9AC5-4552-8A53-C91805E547FA}</a:tableStyleId>
              </a:tblPr>
              <a:tblGrid>
                <a:gridCol w="2376264"/>
                <a:gridCol w="1224136"/>
                <a:gridCol w="936104"/>
                <a:gridCol w="1944216"/>
                <a:gridCol w="1349153"/>
              </a:tblGrid>
              <a:tr h="457200">
                <a:tc gridSpan="5">
                  <a:txBody>
                    <a:bodyPr/>
                    <a:lstStyle/>
                    <a:p>
                      <a:pPr algn="ctr" fontAlgn="ctr"/>
                      <a:r>
                        <a:rPr lang="es-MX" sz="1400" b="1" u="none" strike="noStrike" dirty="0">
                          <a:effectLst/>
                        </a:rPr>
                        <a:t>MOVILIDAD </a:t>
                      </a:r>
                      <a:r>
                        <a:rPr lang="es-MX" sz="1400" b="1" u="none" strike="noStrike" dirty="0" smtClean="0">
                          <a:effectLst/>
                        </a:rPr>
                        <a:t>EN LA UNIVERSIDAD</a:t>
                      </a:r>
                      <a:r>
                        <a:rPr lang="es-MX" sz="1400" b="1" u="none" strike="noStrike" baseline="0" dirty="0" smtClean="0">
                          <a:effectLst/>
                        </a:rPr>
                        <a:t> VERACRUZANA INTERCULTURAL </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38150">
                <a:tc>
                  <a:txBody>
                    <a:bodyPr/>
                    <a:lstStyle/>
                    <a:p>
                      <a:pPr algn="l" fontAlgn="ctr"/>
                      <a:r>
                        <a:rPr lang="es-MX" sz="1400" b="1" u="none" strike="noStrike" dirty="0" smtClean="0">
                          <a:effectLst/>
                        </a:rPr>
                        <a:t>Sede </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b="1" u="none" strike="noStrike" dirty="0">
                          <a:effectLst/>
                        </a:rPr>
                        <a:t>Tipo de </a:t>
                      </a:r>
                      <a:r>
                        <a:rPr lang="es-MX" sz="1400" b="1" u="none" strike="noStrike" dirty="0" smtClean="0">
                          <a:effectLst/>
                        </a:rPr>
                        <a:t>Movilidad</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b="1" u="none" strike="noStrike" dirty="0">
                          <a:effectLst/>
                        </a:rPr>
                        <a:t>No. de Alumnos</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b="1" u="none" strike="noStrike" dirty="0">
                          <a:effectLst/>
                        </a:rPr>
                        <a:t>Periodo</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b="1" u="none" strike="noStrike" dirty="0">
                          <a:effectLst/>
                        </a:rPr>
                        <a:t>Lugar</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95275">
                <a:tc>
                  <a:txBody>
                    <a:bodyPr/>
                    <a:lstStyle/>
                    <a:p>
                      <a:pPr algn="l" fontAlgn="ctr"/>
                      <a:r>
                        <a:rPr lang="es-MX" sz="1400" u="none" strike="noStrike">
                          <a:effectLst/>
                        </a:rPr>
                        <a:t>Huasteca</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Nacional</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a:effectLst/>
                        </a:rPr>
                        <a:t>1</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201301</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MX" sz="1400" u="none" strike="noStrike" dirty="0">
                          <a:effectLst/>
                        </a:rPr>
                        <a:t>México D.F.</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381000">
                <a:tc>
                  <a:txBody>
                    <a:bodyPr/>
                    <a:lstStyle/>
                    <a:p>
                      <a:pPr algn="l" fontAlgn="ctr"/>
                      <a:r>
                        <a:rPr lang="es-MX" sz="1400" u="none" strike="noStrike">
                          <a:effectLst/>
                        </a:rPr>
                        <a:t>Grandes Montañas</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Internacional</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a:effectLst/>
                        </a:rPr>
                        <a:t>1</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Julio-Agosto 2012</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MX" sz="1400" u="none" strike="noStrike" dirty="0">
                          <a:effectLst/>
                        </a:rPr>
                        <a:t>Tucson, Arizona</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95275">
                <a:tc>
                  <a:txBody>
                    <a:bodyPr/>
                    <a:lstStyle/>
                    <a:p>
                      <a:pPr algn="l" fontAlgn="ctr"/>
                      <a:r>
                        <a:rPr lang="es-MX" sz="1400" u="none" strike="noStrike">
                          <a:effectLst/>
                        </a:rPr>
                        <a:t>Las Selvas</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Nacional</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a:effectLst/>
                        </a:rPr>
                        <a:t>2</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201351</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MX" sz="1400" u="none" strike="noStrike" dirty="0">
                          <a:effectLst/>
                        </a:rPr>
                        <a:t>Edo. México</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381000">
                <a:tc>
                  <a:txBody>
                    <a:bodyPr/>
                    <a:lstStyle/>
                    <a:p>
                      <a:pPr algn="l" fontAlgn="ctr"/>
                      <a:r>
                        <a:rPr lang="es-MX" sz="1400" u="none" strike="noStrike" dirty="0">
                          <a:effectLst/>
                        </a:rPr>
                        <a:t>Las Selvas</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Internacional</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2</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201351</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MX" sz="1400" u="none" strike="noStrike" dirty="0">
                          <a:effectLst/>
                        </a:rPr>
                        <a:t>1 Loja, Ecuador                                 1 Boyacá, Colombia</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381000">
                <a:tc>
                  <a:txBody>
                    <a:bodyPr/>
                    <a:lstStyle/>
                    <a:p>
                      <a:pPr algn="l" fontAlgn="ctr"/>
                      <a:r>
                        <a:rPr lang="es-MX" sz="1400" b="1" i="0" u="none" strike="noStrike" dirty="0" smtClean="0">
                          <a:solidFill>
                            <a:srgbClr val="000000"/>
                          </a:solidFill>
                          <a:effectLst/>
                          <a:latin typeface="Times New Roman" pitchFamily="18" charset="0"/>
                          <a:cs typeface="Times New Roman" pitchFamily="18" charset="0"/>
                        </a:rPr>
                        <a:t>Universidad</a:t>
                      </a:r>
                      <a:r>
                        <a:rPr lang="es-MX" sz="1400" b="1" i="0" u="none" strike="noStrike" baseline="0" dirty="0" smtClean="0">
                          <a:solidFill>
                            <a:srgbClr val="000000"/>
                          </a:solidFill>
                          <a:effectLst/>
                          <a:latin typeface="Times New Roman" pitchFamily="18" charset="0"/>
                          <a:cs typeface="Times New Roman" pitchFamily="18" charset="0"/>
                        </a:rPr>
                        <a:t> Mayor de San Marcos, Perú</a:t>
                      </a:r>
                      <a:r>
                        <a:rPr lang="es-MX" sz="1100" b="0" i="0" u="none" strike="noStrike" baseline="0" dirty="0" smtClean="0">
                          <a:solidFill>
                            <a:srgbClr val="000000"/>
                          </a:solidFill>
                          <a:effectLst/>
                          <a:latin typeface="Times New Roman" pitchFamily="18" charset="0"/>
                          <a:cs typeface="Times New Roman" pitchFamily="18" charset="0"/>
                        </a:rPr>
                        <a:t>(*)</a:t>
                      </a:r>
                      <a:r>
                        <a:rPr lang="es-MX" sz="1400" b="1" i="0" u="none" strike="noStrike" baseline="0" dirty="0" smtClean="0">
                          <a:solidFill>
                            <a:srgbClr val="000000"/>
                          </a:solidFill>
                          <a:effectLst/>
                          <a:latin typeface="Times New Roman" pitchFamily="18" charset="0"/>
                          <a:cs typeface="Times New Roman" pitchFamily="18" charset="0"/>
                        </a:rPr>
                        <a:t>.</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b="1" i="0" u="none" strike="noStrike" dirty="0" smtClean="0">
                          <a:solidFill>
                            <a:srgbClr val="000000"/>
                          </a:solidFill>
                          <a:effectLst/>
                          <a:latin typeface="Times New Roman" pitchFamily="18" charset="0"/>
                          <a:cs typeface="Times New Roman" pitchFamily="18" charset="0"/>
                        </a:rPr>
                        <a:t>Internacional</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b="1" i="0" u="none" strike="noStrike" dirty="0" smtClean="0">
                          <a:solidFill>
                            <a:srgbClr val="000000"/>
                          </a:solidFill>
                          <a:effectLst/>
                          <a:latin typeface="Times New Roman" pitchFamily="18" charset="0"/>
                          <a:cs typeface="Times New Roman" pitchFamily="18" charset="0"/>
                        </a:rPr>
                        <a:t>1</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b="1" i="0" u="none" strike="noStrike" dirty="0" smtClean="0">
                          <a:solidFill>
                            <a:srgbClr val="000000"/>
                          </a:solidFill>
                          <a:effectLst/>
                          <a:latin typeface="Times New Roman" pitchFamily="18" charset="0"/>
                          <a:cs typeface="Times New Roman" pitchFamily="18" charset="0"/>
                        </a:rPr>
                        <a:t>201301</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MX" sz="1400" b="1" i="0" u="none" strike="noStrike" dirty="0" smtClean="0">
                          <a:solidFill>
                            <a:srgbClr val="000000"/>
                          </a:solidFill>
                          <a:effectLst/>
                          <a:latin typeface="Times New Roman" pitchFamily="18" charset="0"/>
                          <a:cs typeface="Times New Roman" pitchFamily="18" charset="0"/>
                        </a:rPr>
                        <a:t>Totonacapan</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381000">
                <a:tc>
                  <a:txBody>
                    <a:bodyPr/>
                    <a:lstStyle/>
                    <a:p>
                      <a:pPr algn="l" fontAlgn="ctr"/>
                      <a:r>
                        <a:rPr lang="es-MX" sz="1400" u="none" strike="noStrike" dirty="0">
                          <a:effectLst/>
                        </a:rPr>
                        <a:t>Huasteca</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En casa</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smtClean="0">
                          <a:effectLst/>
                        </a:rPr>
                        <a:t>2</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smtClean="0">
                          <a:effectLst/>
                        </a:rPr>
                        <a:t>Junio 2012 y Enero </a:t>
                      </a:r>
                      <a:r>
                        <a:rPr lang="es-MX" sz="1400" u="none" strike="noStrike" dirty="0">
                          <a:effectLst/>
                        </a:rPr>
                        <a:t>2013</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rowSpan="4">
                  <a:txBody>
                    <a:bodyPr/>
                    <a:lstStyle/>
                    <a:p>
                      <a:pPr algn="l" fontAlgn="ctr"/>
                      <a:r>
                        <a:rPr lang="es-MX" sz="1400" u="none" strike="noStrike" dirty="0">
                          <a:effectLst/>
                        </a:rPr>
                        <a:t>Campus Xalapa</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381000">
                <a:tc>
                  <a:txBody>
                    <a:bodyPr/>
                    <a:lstStyle/>
                    <a:p>
                      <a:pPr algn="l" fontAlgn="ctr"/>
                      <a:r>
                        <a:rPr lang="es-MX" sz="1400" u="none" strike="noStrike" dirty="0">
                          <a:effectLst/>
                        </a:rPr>
                        <a:t>Totonacapan</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En casa</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smtClean="0">
                          <a:effectLst/>
                        </a:rPr>
                        <a:t>2</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a:effectLst/>
                        </a:rPr>
                        <a:t>Junio </a:t>
                      </a:r>
                      <a:r>
                        <a:rPr lang="es-MX" sz="1400" u="none" strike="noStrike" dirty="0" smtClean="0">
                          <a:effectLst/>
                        </a:rPr>
                        <a:t>2012 y Enero </a:t>
                      </a:r>
                      <a:r>
                        <a:rPr lang="es-MX" sz="1400" u="none" strike="noStrike" dirty="0">
                          <a:effectLst/>
                        </a:rPr>
                        <a:t>2013</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MX"/>
                    </a:p>
                  </a:txBody>
                  <a:tcPr/>
                </a:tc>
              </a:tr>
              <a:tr h="363855">
                <a:tc>
                  <a:txBody>
                    <a:bodyPr/>
                    <a:lstStyle/>
                    <a:p>
                      <a:pPr algn="l" fontAlgn="ctr"/>
                      <a:r>
                        <a:rPr lang="es-MX" sz="1400" u="none" strike="noStrike">
                          <a:effectLst/>
                        </a:rPr>
                        <a:t>Grandes Montañas</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a:effectLst/>
                        </a:rPr>
                        <a:t>En casa</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smtClean="0">
                          <a:effectLst/>
                        </a:rPr>
                        <a:t>2</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a:effectLst/>
                        </a:rPr>
                        <a:t>Junio </a:t>
                      </a:r>
                      <a:r>
                        <a:rPr lang="es-MX" sz="1400" u="none" strike="noStrike" dirty="0" smtClean="0">
                          <a:effectLst/>
                        </a:rPr>
                        <a:t>2012 y Enero </a:t>
                      </a:r>
                      <a:r>
                        <a:rPr lang="es-MX" sz="1400" u="none" strike="noStrike" dirty="0">
                          <a:effectLst/>
                        </a:rPr>
                        <a:t>2013</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MX"/>
                    </a:p>
                  </a:txBody>
                  <a:tcPr/>
                </a:tc>
              </a:tr>
              <a:tr h="190500">
                <a:tc>
                  <a:txBody>
                    <a:bodyPr/>
                    <a:lstStyle/>
                    <a:p>
                      <a:pPr algn="l" fontAlgn="ctr"/>
                      <a:r>
                        <a:rPr lang="es-MX" sz="1400" u="none" strike="noStrike" dirty="0">
                          <a:effectLst/>
                        </a:rPr>
                        <a:t>Las Selvas</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a:effectLst/>
                        </a:rPr>
                        <a:t>En casa</a:t>
                      </a:r>
                      <a:endParaRPr lang="es-MX" sz="14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smtClean="0">
                          <a:effectLst/>
                        </a:rPr>
                        <a:t>2</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MX" sz="1400" u="none" strike="noStrike" dirty="0">
                          <a:effectLst/>
                        </a:rPr>
                        <a:t>Junio </a:t>
                      </a:r>
                      <a:r>
                        <a:rPr lang="es-MX" sz="1400" u="none" strike="noStrike" dirty="0" smtClean="0">
                          <a:effectLst/>
                        </a:rPr>
                        <a:t>2012 y Enero </a:t>
                      </a:r>
                      <a:r>
                        <a:rPr lang="es-MX" sz="1400" u="none" strike="noStrike" dirty="0">
                          <a:effectLst/>
                        </a:rPr>
                        <a:t>2013</a:t>
                      </a:r>
                      <a:endParaRPr lang="es-MX" sz="1400" b="1"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endParaRPr lang="es-MX"/>
                    </a:p>
                  </a:txBody>
                  <a:tcPr/>
                </a:tc>
              </a:tr>
            </a:tbl>
          </a:graphicData>
        </a:graphic>
      </p:graphicFrame>
      <p:sp>
        <p:nvSpPr>
          <p:cNvPr id="8" name="CuadroTexto 7"/>
          <p:cNvSpPr txBox="1"/>
          <p:nvPr/>
        </p:nvSpPr>
        <p:spPr>
          <a:xfrm>
            <a:off x="320184" y="6324600"/>
            <a:ext cx="3531736" cy="261610"/>
          </a:xfrm>
          <a:prstGeom prst="rect">
            <a:avLst/>
          </a:prstGeom>
          <a:noFill/>
        </p:spPr>
        <p:txBody>
          <a:bodyPr wrap="none" rtlCol="0">
            <a:spAutoFit/>
          </a:bodyPr>
          <a:lstStyle/>
          <a:p>
            <a:r>
              <a:rPr lang="es-ES" sz="1100" dirty="0" smtClean="0"/>
              <a:t>(*) Carlos Segundo Chunga Alzamora, estudiante peruano.</a:t>
            </a:r>
            <a:endParaRPr lang="es-ES" sz="1100" dirty="0"/>
          </a:p>
        </p:txBody>
      </p:sp>
    </p:spTree>
    <p:extLst>
      <p:ext uri="{BB962C8B-B14F-4D97-AF65-F5344CB8AC3E}">
        <p14:creationId xmlns:p14="http://schemas.microsoft.com/office/powerpoint/2010/main" val="4835569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914400" y="2176899"/>
            <a:ext cx="4572000" cy="523220"/>
          </a:xfrm>
          <a:prstGeom prst="rect">
            <a:avLst/>
          </a:prstGeom>
          <a:noFill/>
        </p:spPr>
        <p:txBody>
          <a:bodyPr wrap="square" rtlCol="0">
            <a:spAutoFit/>
          </a:bodyPr>
          <a:lstStyle/>
          <a:p>
            <a:pPr algn="just"/>
            <a:r>
              <a:rPr lang="es-MX" sz="1400" b="1" i="1" dirty="0" smtClean="0">
                <a:solidFill>
                  <a:srgbClr val="2F2B20"/>
                </a:solidFill>
                <a:cs typeface="Times New Roman" pitchFamily="18" charset="0"/>
              </a:rPr>
              <a:t>Eficiencia terminal de la Licenciatura en Gestión Intercultural para el Desarrollo según Sede Regional</a:t>
            </a:r>
            <a:endParaRPr lang="es-MX" sz="1400" b="1" i="1" dirty="0">
              <a:solidFill>
                <a:srgbClr val="2F2B20"/>
              </a:solidFill>
              <a:cs typeface="Times New Roman" pitchFamily="18" charset="0"/>
            </a:endParaRPr>
          </a:p>
        </p:txBody>
      </p:sp>
      <p:graphicFrame>
        <p:nvGraphicFramePr>
          <p:cNvPr id="7" name="11 Gráfico"/>
          <p:cNvGraphicFramePr>
            <a:graphicFrameLocks/>
          </p:cNvGraphicFramePr>
          <p:nvPr>
            <p:extLst>
              <p:ext uri="{D42A27DB-BD31-4B8C-83A1-F6EECF244321}">
                <p14:modId xmlns:p14="http://schemas.microsoft.com/office/powerpoint/2010/main" val="1102185610"/>
              </p:ext>
            </p:extLst>
          </p:nvPr>
        </p:nvGraphicFramePr>
        <p:xfrm>
          <a:off x="914400" y="2747030"/>
          <a:ext cx="6781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1143000" y="6480830"/>
            <a:ext cx="3657600" cy="292388"/>
          </a:xfrm>
          <a:prstGeom prst="rect">
            <a:avLst/>
          </a:prstGeom>
          <a:noFill/>
        </p:spPr>
        <p:txBody>
          <a:bodyPr wrap="square" rtlCol="0">
            <a:spAutoFit/>
          </a:bodyPr>
          <a:lstStyle/>
          <a:p>
            <a:r>
              <a:rPr lang="es-MX" sz="1300" i="1" dirty="0" smtClean="0">
                <a:solidFill>
                  <a:srgbClr val="2F2B20"/>
                </a:solidFill>
                <a:latin typeface="Times New Roman" pitchFamily="18" charset="0"/>
                <a:cs typeface="Times New Roman" pitchFamily="18" charset="0"/>
              </a:rPr>
              <a:t>* Estimación de egreso</a:t>
            </a:r>
            <a:endParaRPr lang="es-MX" sz="1300" i="1" dirty="0">
              <a:solidFill>
                <a:srgbClr val="2F2B20"/>
              </a:solidFill>
              <a:latin typeface="Times New Roman" pitchFamily="18" charset="0"/>
              <a:cs typeface="Times New Roman" pitchFamily="18" charset="0"/>
            </a:endParaRPr>
          </a:p>
        </p:txBody>
      </p:sp>
      <p:sp>
        <p:nvSpPr>
          <p:cNvPr id="9" name="3 CuadroTexto"/>
          <p:cNvSpPr txBox="1"/>
          <p:nvPr/>
        </p:nvSpPr>
        <p:spPr>
          <a:xfrm>
            <a:off x="611560" y="1258180"/>
            <a:ext cx="7992888" cy="707886"/>
          </a:xfrm>
          <a:prstGeom prst="rect">
            <a:avLst/>
          </a:prstGeom>
          <a:noFill/>
        </p:spPr>
        <p:txBody>
          <a:bodyPr wrap="square" rtlCol="0">
            <a:spAutoFit/>
          </a:bodyPr>
          <a:lstStyle/>
          <a:p>
            <a:pPr algn="ctr"/>
            <a:r>
              <a:rPr lang="es-MX" sz="2000" b="1" dirty="0" smtClean="0">
                <a:solidFill>
                  <a:srgbClr val="2F2B20"/>
                </a:solidFill>
                <a:cs typeface="Times New Roman" pitchFamily="18" charset="0"/>
              </a:rPr>
              <a:t> Porcentaje de egresados (eficiencia terminal) de la licenciatura por cohorte generacional (ciclo A)</a:t>
            </a:r>
            <a:endParaRPr lang="es-MX" sz="2000" b="1" dirty="0">
              <a:solidFill>
                <a:srgbClr val="2F2B20"/>
              </a:solidFill>
              <a:cs typeface="Times New Roman" pitchFamily="18" charset="0"/>
            </a:endParaRPr>
          </a:p>
        </p:txBody>
      </p:sp>
    </p:spTree>
    <p:extLst>
      <p:ext uri="{BB962C8B-B14F-4D97-AF65-F5344CB8AC3E}">
        <p14:creationId xmlns:p14="http://schemas.microsoft.com/office/powerpoint/2010/main" val="3077712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1676400" y="1364704"/>
            <a:ext cx="6096000" cy="707886"/>
          </a:xfrm>
          <a:prstGeom prst="rect">
            <a:avLst/>
          </a:prstGeom>
          <a:noFill/>
        </p:spPr>
        <p:txBody>
          <a:bodyPr wrap="square" rtlCol="0">
            <a:spAutoFit/>
          </a:bodyPr>
          <a:lstStyle/>
          <a:p>
            <a:pPr algn="ctr"/>
            <a:r>
              <a:rPr lang="es-MX" sz="2000" b="1" dirty="0" smtClean="0">
                <a:cs typeface="Times New Roman" pitchFamily="18" charset="0"/>
              </a:rPr>
              <a:t> Análisis de la cooperación académica</a:t>
            </a:r>
          </a:p>
          <a:p>
            <a:pPr algn="ctr"/>
            <a:r>
              <a:rPr lang="es-MX" sz="2000" b="1" dirty="0" smtClean="0">
                <a:cs typeface="Times New Roman" pitchFamily="18" charset="0"/>
              </a:rPr>
              <a:t> nacional e internacional </a:t>
            </a:r>
            <a:endParaRPr lang="es-MX" sz="2000" b="1" dirty="0">
              <a:cs typeface="Times New Roman"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455148929"/>
              </p:ext>
            </p:extLst>
          </p:nvPr>
        </p:nvGraphicFramePr>
        <p:xfrm>
          <a:off x="990599" y="2507704"/>
          <a:ext cx="7239001" cy="2999132"/>
        </p:xfrm>
        <a:graphic>
          <a:graphicData uri="http://schemas.openxmlformats.org/drawingml/2006/table">
            <a:tbl>
              <a:tblPr>
                <a:tableStyleId>{284E427A-3D55-4303-BF80-6455036E1DE7}</a:tableStyleId>
              </a:tblPr>
              <a:tblGrid>
                <a:gridCol w="1024279"/>
                <a:gridCol w="1381049"/>
                <a:gridCol w="1242945"/>
                <a:gridCol w="1864416"/>
                <a:gridCol w="1726312"/>
              </a:tblGrid>
              <a:tr h="412946">
                <a:tc gridSpan="5">
                  <a:txBody>
                    <a:bodyPr/>
                    <a:lstStyle/>
                    <a:p>
                      <a:pPr algn="ctr" fontAlgn="b"/>
                      <a:r>
                        <a:rPr lang="es-MX" sz="1400" b="1" u="none" strike="noStrike" dirty="0">
                          <a:effectLst/>
                        </a:rPr>
                        <a:t>MOVILIDAD EN </a:t>
                      </a:r>
                      <a:r>
                        <a:rPr lang="es-MX" sz="1400" b="1" u="none" strike="noStrike" dirty="0" smtClean="0">
                          <a:effectLst/>
                        </a:rPr>
                        <a:t>TRANSITO EN LA UNIVERSIDAD</a:t>
                      </a:r>
                      <a:r>
                        <a:rPr lang="es-MX" sz="1400" b="1" u="none" strike="noStrike" baseline="0" dirty="0" smtClean="0">
                          <a:effectLst/>
                        </a:rPr>
                        <a:t> VERACRUZANA INTERCULTURAL</a:t>
                      </a:r>
                      <a:endParaRPr lang="es-MX" sz="1400" b="1" i="0" u="none" strike="noStrike" dirty="0">
                        <a:solidFill>
                          <a:srgbClr val="000000"/>
                        </a:solidFill>
                        <a:effectLst/>
                        <a:latin typeface="Calibri"/>
                      </a:endParaRPr>
                    </a:p>
                  </a:txBody>
                  <a:tcPr marL="9525" marR="9525" marT="9525"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77654">
                <a:tc>
                  <a:txBody>
                    <a:bodyPr/>
                    <a:lstStyle/>
                    <a:p>
                      <a:pPr algn="ctr" fontAlgn="b"/>
                      <a:r>
                        <a:rPr lang="es-MX" sz="1400" u="none" strike="noStrike" dirty="0" smtClean="0">
                          <a:effectLst/>
                        </a:rPr>
                        <a:t>Sede</a:t>
                      </a:r>
                    </a:p>
                    <a:p>
                      <a:pPr algn="ctr" fontAlgn="b"/>
                      <a:r>
                        <a:rPr lang="es-MX" sz="1400" u="none" strike="noStrike" dirty="0" smtClean="0">
                          <a:effectLst/>
                        </a:rPr>
                        <a:t>DUVI </a:t>
                      </a:r>
                      <a:endParaRPr lang="es-MX" sz="1400" b="1" i="0" u="none" strike="noStrike" dirty="0">
                        <a:solidFill>
                          <a:srgbClr val="000000"/>
                        </a:solidFill>
                        <a:effectLst/>
                        <a:latin typeface="Calibri"/>
                      </a:endParaRPr>
                    </a:p>
                  </a:txBody>
                  <a:tcPr marL="9525" marR="9525" marT="9525" marB="0" anchor="b"/>
                </a:tc>
                <a:tc>
                  <a:txBody>
                    <a:bodyPr/>
                    <a:lstStyle/>
                    <a:p>
                      <a:pPr algn="ctr" fontAlgn="b"/>
                      <a:r>
                        <a:rPr lang="es-MX" sz="1400" u="none" strike="noStrike">
                          <a:effectLst/>
                        </a:rPr>
                        <a:t>Tipo de Movilidad</a:t>
                      </a:r>
                      <a:endParaRPr lang="es-MX" sz="1400" b="1" i="0" u="none" strike="noStrike">
                        <a:solidFill>
                          <a:srgbClr val="000000"/>
                        </a:solidFill>
                        <a:effectLst/>
                        <a:latin typeface="Calibri"/>
                      </a:endParaRPr>
                    </a:p>
                  </a:txBody>
                  <a:tcPr marL="9525" marR="9525" marT="9525" marB="0" anchor="b"/>
                </a:tc>
                <a:tc>
                  <a:txBody>
                    <a:bodyPr/>
                    <a:lstStyle/>
                    <a:p>
                      <a:pPr algn="ctr" fontAlgn="b"/>
                      <a:r>
                        <a:rPr lang="es-MX" sz="1400" b="0" i="0" u="none" strike="noStrike" dirty="0" smtClean="0">
                          <a:solidFill>
                            <a:schemeClr val="dk1"/>
                          </a:solidFill>
                          <a:effectLst/>
                          <a:latin typeface="+mn-lt"/>
                        </a:rPr>
                        <a:t>Intercambio</a:t>
                      </a:r>
                      <a:endParaRPr lang="es-MX" sz="1400" b="1" i="0" u="none" strike="noStrike" dirty="0">
                        <a:solidFill>
                          <a:srgbClr val="000000"/>
                        </a:solidFill>
                        <a:effectLst/>
                        <a:latin typeface="Calibri"/>
                      </a:endParaRPr>
                    </a:p>
                  </a:txBody>
                  <a:tcPr marL="9525" marR="9525" marT="9525" marB="0" anchor="b"/>
                </a:tc>
                <a:tc>
                  <a:txBody>
                    <a:bodyPr/>
                    <a:lstStyle/>
                    <a:p>
                      <a:pPr algn="ctr" fontAlgn="b"/>
                      <a:r>
                        <a:rPr lang="es-MX" sz="1400" u="none" strike="noStrike">
                          <a:effectLst/>
                        </a:rPr>
                        <a:t>Periodo</a:t>
                      </a:r>
                      <a:endParaRPr lang="es-MX" sz="1400" b="1" i="0" u="none" strike="noStrike">
                        <a:solidFill>
                          <a:srgbClr val="000000"/>
                        </a:solidFill>
                        <a:effectLst/>
                        <a:latin typeface="Calibri"/>
                      </a:endParaRPr>
                    </a:p>
                  </a:txBody>
                  <a:tcPr marL="9525" marR="9525" marT="9525" marB="0" anchor="b"/>
                </a:tc>
                <a:tc>
                  <a:txBody>
                    <a:bodyPr/>
                    <a:lstStyle/>
                    <a:p>
                      <a:pPr algn="ctr" fontAlgn="b"/>
                      <a:r>
                        <a:rPr lang="es-MX" sz="1400" u="none" strike="noStrike" dirty="0">
                          <a:effectLst/>
                        </a:rPr>
                        <a:t>Lugar</a:t>
                      </a:r>
                      <a:endParaRPr lang="es-MX" sz="1400" b="1" i="0" u="none" strike="noStrike" dirty="0">
                        <a:solidFill>
                          <a:srgbClr val="000000"/>
                        </a:solidFill>
                        <a:effectLst/>
                        <a:latin typeface="Calibri"/>
                      </a:endParaRPr>
                    </a:p>
                  </a:txBody>
                  <a:tcPr marL="9525" marR="9525" marT="9525" marB="0" anchor="b"/>
                </a:tc>
              </a:tr>
              <a:tr h="914400">
                <a:tc>
                  <a:txBody>
                    <a:bodyPr/>
                    <a:lstStyle/>
                    <a:p>
                      <a:pPr algn="l" fontAlgn="ctr"/>
                      <a:r>
                        <a:rPr lang="es-MX" sz="1400" u="none" strike="noStrike" dirty="0">
                          <a:effectLst/>
                        </a:rPr>
                        <a:t>Huasteca</a:t>
                      </a:r>
                      <a:endParaRPr lang="es-MX" sz="1400" b="0" i="0" u="none" strike="noStrike" dirty="0">
                        <a:solidFill>
                          <a:srgbClr val="000000"/>
                        </a:solidFill>
                        <a:effectLst/>
                        <a:latin typeface="Calibri"/>
                      </a:endParaRPr>
                    </a:p>
                  </a:txBody>
                  <a:tcPr marL="9525" marR="9525" marT="9525" marB="0" anchor="ctr"/>
                </a:tc>
                <a:tc>
                  <a:txBody>
                    <a:bodyPr/>
                    <a:lstStyle/>
                    <a:p>
                      <a:pPr algn="ctr" fontAlgn="ctr"/>
                      <a:r>
                        <a:rPr lang="es-MX" sz="1400" u="none" strike="noStrike" dirty="0">
                          <a:effectLst/>
                        </a:rPr>
                        <a:t>Internacional</a:t>
                      </a:r>
                      <a:endParaRPr lang="es-MX" sz="1400" b="0" i="0" u="none" strike="noStrike" dirty="0">
                        <a:solidFill>
                          <a:srgbClr val="000000"/>
                        </a:solidFill>
                        <a:effectLst/>
                        <a:latin typeface="Calibri"/>
                      </a:endParaRPr>
                    </a:p>
                  </a:txBody>
                  <a:tcPr marL="9525" marR="9525" marT="9525" marB="0" anchor="ctr"/>
                </a:tc>
                <a:tc>
                  <a:txBody>
                    <a:bodyPr/>
                    <a:lstStyle/>
                    <a:p>
                      <a:pPr algn="ctr" fontAlgn="ctr"/>
                      <a:r>
                        <a:rPr lang="es-MX" sz="1400" u="none" strike="noStrike" dirty="0" smtClean="0">
                          <a:effectLst/>
                        </a:rPr>
                        <a:t>2 alumnos</a:t>
                      </a:r>
                      <a:endParaRPr lang="es-MX" sz="1400" b="0" i="0" u="none" strike="noStrike" dirty="0">
                        <a:solidFill>
                          <a:srgbClr val="000000"/>
                        </a:solidFill>
                        <a:effectLst/>
                        <a:latin typeface="Calibri"/>
                      </a:endParaRPr>
                    </a:p>
                  </a:txBody>
                  <a:tcPr marL="9525" marR="9525" marT="9525" marB="0" anchor="ctr"/>
                </a:tc>
                <a:tc>
                  <a:txBody>
                    <a:bodyPr/>
                    <a:lstStyle/>
                    <a:p>
                      <a:pPr algn="ctr" fontAlgn="ctr"/>
                      <a:r>
                        <a:rPr lang="es-MX" sz="1400" u="none" strike="noStrike" dirty="0">
                          <a:effectLst/>
                        </a:rPr>
                        <a:t>Julio-agosto 2013 </a:t>
                      </a:r>
                      <a:r>
                        <a:rPr lang="es-MX" sz="1400" u="none" strike="noStrike" dirty="0" smtClean="0">
                          <a:effectLst/>
                        </a:rPr>
                        <a:t> 201401</a:t>
                      </a:r>
                      <a:endParaRPr lang="es-MX" sz="1400" b="0" i="0" u="none" strike="noStrike" dirty="0">
                        <a:solidFill>
                          <a:srgbClr val="000000"/>
                        </a:solidFill>
                        <a:effectLst/>
                        <a:latin typeface="Calibri"/>
                      </a:endParaRPr>
                    </a:p>
                  </a:txBody>
                  <a:tcPr marL="9525" marR="9525" marT="9525" marB="0" anchor="ctr"/>
                </a:tc>
                <a:tc>
                  <a:txBody>
                    <a:bodyPr/>
                    <a:lstStyle/>
                    <a:p>
                      <a:pPr algn="l" fontAlgn="ctr"/>
                      <a:r>
                        <a:rPr lang="pt-BR" sz="1400" u="none" strike="noStrike" dirty="0">
                          <a:effectLst/>
                        </a:rPr>
                        <a:t>1 Tucson, Arizona                                       1 Rio de Janeiro, Brasil</a:t>
                      </a:r>
                      <a:endParaRPr lang="pt-BR" sz="1400" b="0" i="0" u="none" strike="noStrike" dirty="0">
                        <a:solidFill>
                          <a:srgbClr val="000000"/>
                        </a:solidFill>
                        <a:effectLst/>
                        <a:latin typeface="Calibri"/>
                      </a:endParaRPr>
                    </a:p>
                  </a:txBody>
                  <a:tcPr marL="9525" marR="9525" marT="9525" marB="0" anchor="ctr"/>
                </a:tc>
              </a:tr>
              <a:tr h="547066">
                <a:tc>
                  <a:txBody>
                    <a:bodyPr/>
                    <a:lstStyle/>
                    <a:p>
                      <a:pPr algn="l" fontAlgn="ctr"/>
                      <a:r>
                        <a:rPr lang="es-MX" sz="1400" u="none" strike="noStrike" dirty="0">
                          <a:effectLst/>
                        </a:rPr>
                        <a:t>Las Selvas</a:t>
                      </a:r>
                      <a:endParaRPr lang="es-MX" sz="1400" b="0" i="0" u="none" strike="noStrike" dirty="0">
                        <a:solidFill>
                          <a:srgbClr val="000000"/>
                        </a:solidFill>
                        <a:effectLst/>
                        <a:latin typeface="Calibri"/>
                      </a:endParaRPr>
                    </a:p>
                  </a:txBody>
                  <a:tcPr marL="9525" marR="9525" marT="9525" marB="0" anchor="ctr"/>
                </a:tc>
                <a:tc>
                  <a:txBody>
                    <a:bodyPr/>
                    <a:lstStyle/>
                    <a:p>
                      <a:pPr algn="ctr" fontAlgn="ctr"/>
                      <a:r>
                        <a:rPr lang="es-MX" sz="1400" u="none" strike="noStrike">
                          <a:effectLst/>
                        </a:rPr>
                        <a:t>Internacional</a:t>
                      </a:r>
                      <a:endParaRPr lang="es-MX" sz="1400" b="0" i="0" u="none" strike="noStrike">
                        <a:solidFill>
                          <a:srgbClr val="000000"/>
                        </a:solidFill>
                        <a:effectLst/>
                        <a:latin typeface="Calibri"/>
                      </a:endParaRPr>
                    </a:p>
                  </a:txBody>
                  <a:tcPr marL="9525" marR="9525" marT="9525" marB="0" anchor="ctr"/>
                </a:tc>
                <a:tc>
                  <a:txBody>
                    <a:bodyPr/>
                    <a:lstStyle/>
                    <a:p>
                      <a:pPr algn="ctr" fontAlgn="ctr"/>
                      <a:r>
                        <a:rPr lang="es-MX" sz="1400" u="none" strike="noStrike" dirty="0" smtClean="0">
                          <a:effectLst/>
                        </a:rPr>
                        <a:t>1 alumno</a:t>
                      </a:r>
                      <a:endParaRPr lang="es-MX" sz="1400" b="0" i="0" u="none" strike="noStrike" dirty="0">
                        <a:solidFill>
                          <a:srgbClr val="000000"/>
                        </a:solidFill>
                        <a:effectLst/>
                        <a:latin typeface="Calibri"/>
                      </a:endParaRPr>
                    </a:p>
                  </a:txBody>
                  <a:tcPr marL="9525" marR="9525" marT="9525" marB="0" anchor="ctr"/>
                </a:tc>
                <a:tc>
                  <a:txBody>
                    <a:bodyPr/>
                    <a:lstStyle/>
                    <a:p>
                      <a:pPr algn="ctr" fontAlgn="ctr"/>
                      <a:r>
                        <a:rPr lang="es-MX" sz="1400" u="none" strike="noStrike">
                          <a:effectLst/>
                        </a:rPr>
                        <a:t>201401</a:t>
                      </a:r>
                      <a:endParaRPr lang="es-MX" sz="1400" b="0" i="0" u="none" strike="noStrike">
                        <a:solidFill>
                          <a:srgbClr val="000000"/>
                        </a:solidFill>
                        <a:effectLst/>
                        <a:latin typeface="Calibri"/>
                      </a:endParaRPr>
                    </a:p>
                  </a:txBody>
                  <a:tcPr marL="9525" marR="9525" marT="9525" marB="0" anchor="ctr"/>
                </a:tc>
                <a:tc>
                  <a:txBody>
                    <a:bodyPr/>
                    <a:lstStyle/>
                    <a:p>
                      <a:pPr algn="l" fontAlgn="ctr"/>
                      <a:r>
                        <a:rPr lang="es-MX" sz="1400" u="none" strike="noStrike" dirty="0">
                          <a:effectLst/>
                        </a:rPr>
                        <a:t>Alagoas, Brasil</a:t>
                      </a:r>
                      <a:endParaRPr lang="es-MX" sz="1400" b="0" i="0" u="none" strike="noStrike" dirty="0">
                        <a:solidFill>
                          <a:srgbClr val="000000"/>
                        </a:solidFill>
                        <a:effectLst/>
                        <a:latin typeface="Calibri"/>
                      </a:endParaRPr>
                    </a:p>
                  </a:txBody>
                  <a:tcPr marL="9525" marR="9525" marT="9525" marB="0" anchor="ctr"/>
                </a:tc>
              </a:tr>
              <a:tr h="547066">
                <a:tc>
                  <a:txBody>
                    <a:bodyPr/>
                    <a:lstStyle/>
                    <a:p>
                      <a:pPr algn="l" fontAlgn="ctr"/>
                      <a:r>
                        <a:rPr lang="es-MX" sz="1400" b="0" i="0" u="none" strike="noStrike" dirty="0" smtClean="0">
                          <a:solidFill>
                            <a:srgbClr val="000000"/>
                          </a:solidFill>
                          <a:effectLst/>
                          <a:latin typeface="Calibri"/>
                        </a:rPr>
                        <a:t>Las cuatro sedes</a:t>
                      </a:r>
                      <a:endParaRPr lang="es-MX" sz="1400" b="0" i="0" u="none" strike="noStrike" dirty="0">
                        <a:solidFill>
                          <a:srgbClr val="000000"/>
                        </a:solidFill>
                        <a:effectLst/>
                        <a:latin typeface="Calibri"/>
                      </a:endParaRPr>
                    </a:p>
                  </a:txBody>
                  <a:tcPr marL="9525" marR="9525" marT="9525" marB="0" anchor="ctr"/>
                </a:tc>
                <a:tc>
                  <a:txBody>
                    <a:bodyPr/>
                    <a:lstStyle/>
                    <a:p>
                      <a:pPr algn="ctr" fontAlgn="ctr"/>
                      <a:r>
                        <a:rPr lang="es-MX" sz="1400" b="0" i="0" u="none" strike="noStrike" dirty="0" smtClean="0">
                          <a:solidFill>
                            <a:srgbClr val="000000"/>
                          </a:solidFill>
                          <a:effectLst/>
                          <a:latin typeface="Calibri"/>
                        </a:rPr>
                        <a:t>Internacional</a:t>
                      </a:r>
                      <a:endParaRPr lang="es-MX" sz="1400" b="0" i="0" u="none" strike="noStrike" dirty="0">
                        <a:solidFill>
                          <a:srgbClr val="000000"/>
                        </a:solidFill>
                        <a:effectLst/>
                        <a:latin typeface="Calibri"/>
                      </a:endParaRPr>
                    </a:p>
                  </a:txBody>
                  <a:tcPr marL="9525" marR="9525" marT="9525" marB="0" anchor="ctr"/>
                </a:tc>
                <a:tc>
                  <a:txBody>
                    <a:bodyPr/>
                    <a:lstStyle/>
                    <a:p>
                      <a:pPr algn="ctr" fontAlgn="ctr"/>
                      <a:r>
                        <a:rPr lang="es-MX" sz="1400" b="0" i="0" u="none" strike="noStrike" dirty="0" smtClean="0">
                          <a:solidFill>
                            <a:srgbClr val="000000"/>
                          </a:solidFill>
                          <a:effectLst/>
                          <a:latin typeface="Calibri"/>
                        </a:rPr>
                        <a:t>1 docente</a:t>
                      </a:r>
                      <a:endParaRPr lang="es-MX" sz="1400" b="0" i="0" u="none" strike="noStrike" dirty="0">
                        <a:solidFill>
                          <a:srgbClr val="000000"/>
                        </a:solidFill>
                        <a:effectLst/>
                        <a:latin typeface="Calibri"/>
                      </a:endParaRPr>
                    </a:p>
                  </a:txBody>
                  <a:tcPr marL="9525" marR="9525" marT="9525" marB="0" anchor="ctr"/>
                </a:tc>
                <a:tc>
                  <a:txBody>
                    <a:bodyPr/>
                    <a:lstStyle/>
                    <a:p>
                      <a:pPr algn="ctr" fontAlgn="ctr"/>
                      <a:r>
                        <a:rPr lang="es-MX" sz="1400" b="0" i="0" u="none" strike="noStrike" dirty="0" smtClean="0">
                          <a:solidFill>
                            <a:srgbClr val="000000"/>
                          </a:solidFill>
                          <a:effectLst/>
                          <a:latin typeface="Calibri"/>
                        </a:rPr>
                        <a:t>Agosto-Septiembre</a:t>
                      </a:r>
                    </a:p>
                    <a:p>
                      <a:pPr algn="ctr" fontAlgn="ctr"/>
                      <a:r>
                        <a:rPr lang="es-MX" sz="1400" b="0" i="0" u="none" strike="noStrike" dirty="0" smtClean="0">
                          <a:solidFill>
                            <a:srgbClr val="000000"/>
                          </a:solidFill>
                          <a:effectLst/>
                          <a:latin typeface="Calibri"/>
                        </a:rPr>
                        <a:t> 2013</a:t>
                      </a:r>
                      <a:endParaRPr lang="es-MX" sz="1400" b="0" i="0" u="none" strike="noStrike" dirty="0">
                        <a:solidFill>
                          <a:srgbClr val="000000"/>
                        </a:solidFill>
                        <a:effectLst/>
                        <a:latin typeface="Calibri"/>
                      </a:endParaRPr>
                    </a:p>
                  </a:txBody>
                  <a:tcPr marL="9525" marR="9525" marT="9525" marB="0" anchor="ctr"/>
                </a:tc>
                <a:tc>
                  <a:txBody>
                    <a:bodyPr/>
                    <a:lstStyle/>
                    <a:p>
                      <a:pPr algn="l" fontAlgn="ctr"/>
                      <a:r>
                        <a:rPr lang="es-MX" sz="1400" b="0" i="0" u="none" strike="noStrike" dirty="0" smtClean="0">
                          <a:solidFill>
                            <a:srgbClr val="000000"/>
                          </a:solidFill>
                          <a:effectLst/>
                          <a:latin typeface="Calibri"/>
                        </a:rPr>
                        <a:t>Universidad Mayor de San Andrés Bolivia</a:t>
                      </a:r>
                      <a:endParaRPr lang="es-MX" sz="1400" b="0" i="0" u="none" strike="noStrike" dirty="0">
                        <a:solidFill>
                          <a:srgbClr val="000000"/>
                        </a:solidFill>
                        <a:effectLst/>
                        <a:latin typeface="Calibri"/>
                      </a:endParaRPr>
                    </a:p>
                  </a:txBody>
                  <a:tcPr marL="9525" marR="9525" marT="9525" marB="0" anchor="ctr"/>
                </a:tc>
              </a:tr>
            </a:tbl>
          </a:graphicData>
        </a:graphic>
      </p:graphicFrame>
      <p:sp>
        <p:nvSpPr>
          <p:cNvPr id="8" name="CuadroTexto 1"/>
          <p:cNvSpPr txBox="1"/>
          <p:nvPr/>
        </p:nvSpPr>
        <p:spPr>
          <a:xfrm>
            <a:off x="1143000" y="5826750"/>
            <a:ext cx="6781800" cy="338554"/>
          </a:xfrm>
          <a:prstGeom prst="rect">
            <a:avLst/>
          </a:prstGeom>
          <a:noFill/>
        </p:spPr>
        <p:txBody>
          <a:bodyPr wrap="square" rtlCol="0">
            <a:spAutoFit/>
          </a:bodyPr>
          <a:lstStyle/>
          <a:p>
            <a:r>
              <a:rPr lang="es-ES" sz="1600" dirty="0" smtClean="0"/>
              <a:t>Para el segundo semestre de 2013 se han programado 4 acciones de movilidad </a:t>
            </a:r>
            <a:endParaRPr lang="es-ES" sz="1600" dirty="0"/>
          </a:p>
        </p:txBody>
      </p:sp>
    </p:spTree>
    <p:extLst>
      <p:ext uri="{BB962C8B-B14F-4D97-AF65-F5344CB8AC3E}">
        <p14:creationId xmlns:p14="http://schemas.microsoft.com/office/powerpoint/2010/main" val="15021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683568" y="1405225"/>
            <a:ext cx="7920880" cy="707886"/>
          </a:xfrm>
          <a:prstGeom prst="rect">
            <a:avLst/>
          </a:prstGeom>
          <a:noFill/>
        </p:spPr>
        <p:txBody>
          <a:bodyPr wrap="square" rtlCol="0">
            <a:spAutoFit/>
          </a:bodyPr>
          <a:lstStyle/>
          <a:p>
            <a:pPr algn="ctr"/>
            <a:r>
              <a:rPr lang="es-MX" sz="2000" b="1" dirty="0" smtClean="0">
                <a:cs typeface="Times New Roman" pitchFamily="18" charset="0"/>
              </a:rPr>
              <a:t> Variación del porcentaje de profesores de tiempo completo (PTC)  con posgrado entre 2003 y 2013</a:t>
            </a:r>
            <a:endParaRPr lang="es-MX" sz="2000" b="1" dirty="0">
              <a:cs typeface="Times New Roman" pitchFamily="18" charset="0"/>
            </a:endParaRPr>
          </a:p>
        </p:txBody>
      </p:sp>
      <p:sp>
        <p:nvSpPr>
          <p:cNvPr id="7" name="6 CuadroTexto"/>
          <p:cNvSpPr txBox="1"/>
          <p:nvPr/>
        </p:nvSpPr>
        <p:spPr>
          <a:xfrm>
            <a:off x="539552" y="2564904"/>
            <a:ext cx="8208912" cy="4044184"/>
          </a:xfrm>
          <a:prstGeom prst="rect">
            <a:avLst/>
          </a:prstGeom>
          <a:noFill/>
        </p:spPr>
        <p:txBody>
          <a:bodyPr wrap="square" rtlCol="0">
            <a:spAutoFit/>
          </a:bodyPr>
          <a:lstStyle/>
          <a:p>
            <a:pPr algn="just">
              <a:lnSpc>
                <a:spcPct val="120000"/>
              </a:lnSpc>
            </a:pPr>
            <a:r>
              <a:rPr lang="es-MX" dirty="0" smtClean="0"/>
              <a:t>La DUVI cuenta con 2 profesores de tiempo completo (PTC) basificados.</a:t>
            </a:r>
          </a:p>
          <a:p>
            <a:pPr algn="just">
              <a:lnSpc>
                <a:spcPct val="120000"/>
              </a:lnSpc>
            </a:pPr>
            <a:endParaRPr lang="es-MX" sz="1000" dirty="0" smtClean="0"/>
          </a:p>
          <a:p>
            <a:pPr algn="just">
              <a:lnSpc>
                <a:spcPct val="120000"/>
              </a:lnSpc>
            </a:pPr>
            <a:r>
              <a:rPr lang="es-MX" dirty="0" smtClean="0"/>
              <a:t>Existen 20 profesores de cuarenta horas contratados como personal eventual que se encuentran distribuidos en las cuatro sedes regionales.</a:t>
            </a:r>
          </a:p>
          <a:p>
            <a:pPr algn="just">
              <a:lnSpc>
                <a:spcPct val="120000"/>
              </a:lnSpc>
            </a:pPr>
            <a:endParaRPr lang="es-MX" sz="1000" dirty="0"/>
          </a:p>
          <a:p>
            <a:pPr algn="just">
              <a:lnSpc>
                <a:spcPct val="120000"/>
              </a:lnSpc>
            </a:pPr>
            <a:r>
              <a:rPr lang="es-MX" dirty="0" smtClean="0"/>
              <a:t>Estos 20 profesores bien pueden formar parte de cuerpos académicos, siempre y cuando se acepte su integración sin ser basificados.</a:t>
            </a:r>
          </a:p>
          <a:p>
            <a:pPr algn="just">
              <a:lnSpc>
                <a:spcPct val="120000"/>
              </a:lnSpc>
            </a:pPr>
            <a:endParaRPr lang="es-MX" sz="1000" dirty="0"/>
          </a:p>
          <a:p>
            <a:pPr algn="just">
              <a:lnSpc>
                <a:spcPct val="120000"/>
              </a:lnSpc>
            </a:pPr>
            <a:r>
              <a:rPr lang="es-MX" dirty="0" smtClean="0"/>
              <a:t>Hasta la fecha existían tres cuerpos académicos con un registro incierto dada su doble adscripción ante PROMEP:</a:t>
            </a:r>
          </a:p>
          <a:p>
            <a:pPr algn="just">
              <a:lnSpc>
                <a:spcPct val="120000"/>
              </a:lnSpc>
            </a:pPr>
            <a:endParaRPr lang="es-MX" sz="1000" dirty="0"/>
          </a:p>
          <a:p>
            <a:pPr algn="just">
              <a:lnSpc>
                <a:spcPct val="120000"/>
              </a:lnSpc>
            </a:pPr>
            <a:r>
              <a:rPr lang="es-MX" sz="1600" dirty="0" smtClean="0"/>
              <a:t>-Lengua, cultura y procesos comunitarios (consolidación)</a:t>
            </a:r>
          </a:p>
          <a:p>
            <a:pPr algn="just">
              <a:lnSpc>
                <a:spcPct val="120000"/>
              </a:lnSpc>
            </a:pPr>
            <a:r>
              <a:rPr lang="es-MX" sz="1600" dirty="0" smtClean="0"/>
              <a:t>-Investigación aplicada para el desarrollo de prácticas interculturales (formación)</a:t>
            </a:r>
          </a:p>
          <a:p>
            <a:pPr algn="just">
              <a:lnSpc>
                <a:spcPct val="120000"/>
              </a:lnSpc>
            </a:pPr>
            <a:r>
              <a:rPr lang="es-MX" sz="1600" dirty="0" smtClean="0"/>
              <a:t>-Procesos de educación Intercultural</a:t>
            </a:r>
          </a:p>
        </p:txBody>
      </p:sp>
    </p:spTree>
    <p:extLst>
      <p:ext uri="{BB962C8B-B14F-4D97-AF65-F5344CB8AC3E}">
        <p14:creationId xmlns:p14="http://schemas.microsoft.com/office/powerpoint/2010/main" val="39956720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312294" y="1393666"/>
            <a:ext cx="8526906" cy="707886"/>
          </a:xfrm>
          <a:prstGeom prst="rect">
            <a:avLst/>
          </a:prstGeom>
          <a:noFill/>
        </p:spPr>
        <p:txBody>
          <a:bodyPr wrap="square" rtlCol="0">
            <a:spAutoFit/>
          </a:bodyPr>
          <a:lstStyle/>
          <a:p>
            <a:pPr algn="ctr"/>
            <a:r>
              <a:rPr lang="es-MX" sz="2000" b="1" dirty="0" smtClean="0">
                <a:cs typeface="Times New Roman" pitchFamily="18" charset="0"/>
              </a:rPr>
              <a:t> Variación del número de cuerpos académicos consolidados (CAC) y en consolidación (CAEC) entre 2003 y 2012</a:t>
            </a:r>
            <a:endParaRPr lang="es-MX" sz="2000" b="1" dirty="0">
              <a:cs typeface="Times New Roman" pitchFamily="18" charset="0"/>
            </a:endParaRPr>
          </a:p>
        </p:txBody>
      </p:sp>
      <p:sp>
        <p:nvSpPr>
          <p:cNvPr id="7" name="6 CuadroTexto"/>
          <p:cNvSpPr txBox="1"/>
          <p:nvPr/>
        </p:nvSpPr>
        <p:spPr>
          <a:xfrm>
            <a:off x="4419600" y="3168352"/>
            <a:ext cx="4267200" cy="2308324"/>
          </a:xfrm>
          <a:prstGeom prst="rect">
            <a:avLst/>
          </a:prstGeom>
          <a:noFill/>
        </p:spPr>
        <p:txBody>
          <a:bodyPr wrap="square" rtlCol="0">
            <a:spAutoFit/>
          </a:bodyPr>
          <a:lstStyle/>
          <a:p>
            <a:pPr algn="just"/>
            <a:r>
              <a:rPr lang="es-MX" sz="1600" dirty="0" smtClean="0">
                <a:cs typeface="Times New Roman" pitchFamily="18" charset="0"/>
              </a:rPr>
              <a:t>Para el 2013 según comunicado, las Reglas de Operación 2012  ya reconocen a la DUVI como una DES de la Universidad Veracruzana.</a:t>
            </a:r>
          </a:p>
          <a:p>
            <a:pPr algn="just"/>
            <a:endParaRPr lang="es-MX" sz="1600" dirty="0" smtClean="0">
              <a:cs typeface="Times New Roman" pitchFamily="18" charset="0"/>
            </a:endParaRPr>
          </a:p>
          <a:p>
            <a:pPr algn="just"/>
            <a:endParaRPr lang="es-MX" sz="1600" dirty="0">
              <a:cs typeface="Times New Roman" pitchFamily="18" charset="0"/>
            </a:endParaRPr>
          </a:p>
          <a:p>
            <a:pPr algn="just"/>
            <a:r>
              <a:rPr lang="es-MX" sz="1600" dirty="0" smtClean="0">
                <a:cs typeface="Times New Roman" pitchFamily="18" charset="0"/>
              </a:rPr>
              <a:t> Se trabaja en la regularización de los cuerpos académicos registrados y en la actualización de sus integrantes dada la movilidad docente que se registra en las Sedes Regionales de la DUVI</a:t>
            </a:r>
            <a:endParaRPr lang="es-MX" sz="1600" dirty="0">
              <a:cs typeface="Times New Roman" pitchFamily="18" charset="0"/>
            </a:endParaRPr>
          </a:p>
        </p:txBody>
      </p:sp>
      <p:pic>
        <p:nvPicPr>
          <p:cNvPr id="8" name="Imagen 4"/>
          <p:cNvPicPr>
            <a:picLocks noChangeAspect="1"/>
          </p:cNvPicPr>
          <p:nvPr/>
        </p:nvPicPr>
        <p:blipFill>
          <a:blip r:embed="rId3"/>
          <a:stretch>
            <a:fillRect/>
          </a:stretch>
        </p:blipFill>
        <p:spPr>
          <a:xfrm>
            <a:off x="304800" y="2711152"/>
            <a:ext cx="3124200" cy="3886200"/>
          </a:xfrm>
          <a:prstGeom prst="rect">
            <a:avLst/>
          </a:prstGeom>
        </p:spPr>
      </p:pic>
    </p:spTree>
    <p:extLst>
      <p:ext uri="{BB962C8B-B14F-4D97-AF65-F5344CB8AC3E}">
        <p14:creationId xmlns:p14="http://schemas.microsoft.com/office/powerpoint/2010/main" val="26989219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533401" y="1261209"/>
            <a:ext cx="8113894" cy="1015663"/>
          </a:xfrm>
          <a:prstGeom prst="rect">
            <a:avLst/>
          </a:prstGeom>
          <a:noFill/>
        </p:spPr>
        <p:txBody>
          <a:bodyPr wrap="square" rtlCol="0">
            <a:spAutoFit/>
          </a:bodyPr>
          <a:lstStyle/>
          <a:p>
            <a:pPr algn="ctr"/>
            <a:r>
              <a:rPr lang="es-MX" sz="2000" b="1" dirty="0" smtClean="0">
                <a:cs typeface="Times New Roman" pitchFamily="18" charset="0"/>
              </a:rPr>
              <a:t>Variación del número de programas educativos (PE) de TSU y licenciatura de calidad  entre 2003 y 2012, clasificados en el nivel 1 del padrón de programas evaluados por los CIEES y/o acreditados</a:t>
            </a:r>
            <a:endParaRPr lang="es-MX" sz="2000" b="1" dirty="0">
              <a:cs typeface="Times New Roman" pitchFamily="18" charset="0"/>
            </a:endParaRPr>
          </a:p>
        </p:txBody>
      </p:sp>
      <p:pic>
        <p:nvPicPr>
          <p:cNvPr id="7" name="Picture 2" descr="C:\AREA ESTADISTICA\CIIES\Evidenvias\Fotos\4-6 de sep 2012\4 de sep\100NCD90\DSC_001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1" y="2958261"/>
            <a:ext cx="3505200" cy="2771682"/>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685800" y="5701462"/>
            <a:ext cx="3622191" cy="246221"/>
          </a:xfrm>
          <a:prstGeom prst="rect">
            <a:avLst/>
          </a:prstGeom>
          <a:noFill/>
        </p:spPr>
        <p:txBody>
          <a:bodyPr wrap="square" rtlCol="0">
            <a:spAutoFit/>
          </a:bodyPr>
          <a:lstStyle/>
          <a:p>
            <a:pPr algn="just"/>
            <a:r>
              <a:rPr lang="es-MX" sz="1000" i="1" dirty="0" smtClean="0">
                <a:latin typeface="Times New Roman" pitchFamily="18" charset="0"/>
                <a:cs typeface="Times New Roman" pitchFamily="18" charset="0"/>
              </a:rPr>
              <a:t>Reunión de Trabajo CIEES, en Xalapa , Ver. Septiembre 4 de 2012</a:t>
            </a:r>
            <a:endParaRPr lang="es-MX" sz="1000" i="1" dirty="0">
              <a:latin typeface="Times New Roman" pitchFamily="18" charset="0"/>
              <a:cs typeface="Times New Roman" pitchFamily="18" charset="0"/>
            </a:endParaRPr>
          </a:p>
        </p:txBody>
      </p:sp>
      <p:pic>
        <p:nvPicPr>
          <p:cNvPr id="9" name="Picture 2" descr="C:\AREA ESTADISTICA\CIIES\Evidenvias\Fotos\lunes 8 de oct 2012\DSCN409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6800" y="2958261"/>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4572000" y="5682351"/>
            <a:ext cx="4355976" cy="400110"/>
          </a:xfrm>
          <a:prstGeom prst="rect">
            <a:avLst/>
          </a:prstGeom>
        </p:spPr>
        <p:txBody>
          <a:bodyPr wrap="square">
            <a:spAutoFit/>
          </a:bodyPr>
          <a:lstStyle/>
          <a:p>
            <a:pPr algn="just"/>
            <a:r>
              <a:rPr lang="es-ES" sz="1000" i="1" dirty="0" smtClean="0">
                <a:latin typeface="Times New Roman" pitchFamily="18" charset="0"/>
                <a:cs typeface="Times New Roman" pitchFamily="18" charset="0"/>
              </a:rPr>
              <a:t>Seminario- Taller para la Autoevaluación de Programas de Educación Superior de las Universidades Interculturales, 11 y 12 de octubre de 2012</a:t>
            </a:r>
            <a:endParaRPr lang="es-MX" sz="1000" i="1" dirty="0">
              <a:latin typeface="Times New Roman" pitchFamily="18" charset="0"/>
              <a:cs typeface="Times New Roman" pitchFamily="18" charset="0"/>
            </a:endParaRPr>
          </a:p>
        </p:txBody>
      </p:sp>
      <p:sp>
        <p:nvSpPr>
          <p:cNvPr id="11" name="CuadroTexto 6"/>
          <p:cNvSpPr txBox="1"/>
          <p:nvPr/>
        </p:nvSpPr>
        <p:spPr>
          <a:xfrm>
            <a:off x="533400" y="6165304"/>
            <a:ext cx="8113895" cy="646331"/>
          </a:xfrm>
          <a:prstGeom prst="rect">
            <a:avLst/>
          </a:prstGeom>
          <a:noFill/>
        </p:spPr>
        <p:txBody>
          <a:bodyPr wrap="none" rtlCol="0">
            <a:spAutoFit/>
          </a:bodyPr>
          <a:lstStyle/>
          <a:p>
            <a:r>
              <a:rPr lang="es-ES" dirty="0" smtClean="0"/>
              <a:t>Durante el 2012 se realizaron 3 acciones para activar los procesos de autoevaluación</a:t>
            </a:r>
          </a:p>
          <a:p>
            <a:r>
              <a:rPr lang="es-ES" dirty="0"/>
              <a:t>e</a:t>
            </a:r>
            <a:r>
              <a:rPr lang="es-ES" dirty="0" smtClean="0"/>
              <a:t>n tres de las sedes regionales y el cumplimiento de las recomendaciones en Selvas.</a:t>
            </a:r>
            <a:endParaRPr lang="es-ES" dirty="0"/>
          </a:p>
        </p:txBody>
      </p:sp>
    </p:spTree>
    <p:extLst>
      <p:ext uri="{BB962C8B-B14F-4D97-AF65-F5344CB8AC3E}">
        <p14:creationId xmlns:p14="http://schemas.microsoft.com/office/powerpoint/2010/main" val="36423185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Rectángulo"/>
          <p:cNvSpPr/>
          <p:nvPr/>
        </p:nvSpPr>
        <p:spPr>
          <a:xfrm>
            <a:off x="312088" y="5261138"/>
            <a:ext cx="4017225" cy="400110"/>
          </a:xfrm>
          <a:prstGeom prst="rect">
            <a:avLst/>
          </a:prstGeom>
        </p:spPr>
        <p:txBody>
          <a:bodyPr wrap="square">
            <a:spAutoFit/>
          </a:bodyPr>
          <a:lstStyle/>
          <a:p>
            <a:pPr algn="just"/>
            <a:r>
              <a:rPr lang="es-ES" sz="1000" i="1" dirty="0" smtClean="0">
                <a:latin typeface="Times New Roman" pitchFamily="18" charset="0"/>
                <a:cs typeface="Times New Roman" pitchFamily="18" charset="0"/>
              </a:rPr>
              <a:t>Taller.  Perspectivas  teóricas </a:t>
            </a:r>
            <a:r>
              <a:rPr lang="es-ES" sz="1000" i="1" dirty="0">
                <a:latin typeface="Times New Roman" pitchFamily="18" charset="0"/>
                <a:cs typeface="Times New Roman" pitchFamily="18" charset="0"/>
              </a:rPr>
              <a:t>y </a:t>
            </a:r>
            <a:r>
              <a:rPr lang="es-ES" sz="1000" i="1" dirty="0" smtClean="0">
                <a:latin typeface="Times New Roman" pitchFamily="18" charset="0"/>
                <a:cs typeface="Times New Roman" pitchFamily="18" charset="0"/>
              </a:rPr>
              <a:t>metodológicas para  </a:t>
            </a:r>
            <a:r>
              <a:rPr lang="es-ES" sz="1000" i="1" dirty="0">
                <a:latin typeface="Times New Roman" pitchFamily="18" charset="0"/>
                <a:cs typeface="Times New Roman" pitchFamily="18" charset="0"/>
              </a:rPr>
              <a:t>la innovación y el diseño </a:t>
            </a:r>
            <a:r>
              <a:rPr lang="es-ES" sz="1000" i="1" dirty="0" smtClean="0">
                <a:latin typeface="Times New Roman" pitchFamily="18" charset="0"/>
                <a:cs typeface="Times New Roman" pitchFamily="18" charset="0"/>
              </a:rPr>
              <a:t>curricular, 10 – 12 de octubre de 2012.</a:t>
            </a:r>
            <a:endParaRPr lang="es-MX" sz="1000" i="1" dirty="0">
              <a:latin typeface="Times New Roman" pitchFamily="18" charset="0"/>
              <a:cs typeface="Times New Roman" pitchFamily="18" charset="0"/>
            </a:endParaRPr>
          </a:p>
        </p:txBody>
      </p:sp>
      <p:sp>
        <p:nvSpPr>
          <p:cNvPr id="7" name="6 Rectángulo"/>
          <p:cNvSpPr/>
          <p:nvPr/>
        </p:nvSpPr>
        <p:spPr>
          <a:xfrm>
            <a:off x="3505200" y="5797713"/>
            <a:ext cx="5334000" cy="1015663"/>
          </a:xfrm>
          <a:prstGeom prst="rect">
            <a:avLst/>
          </a:prstGeom>
        </p:spPr>
        <p:txBody>
          <a:bodyPr wrap="square">
            <a:spAutoFit/>
          </a:bodyPr>
          <a:lstStyle/>
          <a:p>
            <a:pPr marL="285750" indent="-285750" algn="just">
              <a:buFont typeface="Arial"/>
              <a:buChar char="•"/>
            </a:pPr>
            <a:r>
              <a:rPr lang="es-ES" sz="1200" dirty="0" smtClean="0">
                <a:latin typeface="Times New Roman" pitchFamily="18" charset="0"/>
                <a:cs typeface="Times New Roman" pitchFamily="18" charset="0"/>
              </a:rPr>
              <a:t>2011 Autoevaluación CIEES en Sede Selvas.</a:t>
            </a:r>
          </a:p>
          <a:p>
            <a:pPr marL="285750" indent="-285750" algn="just">
              <a:buFont typeface="Arial"/>
              <a:buChar char="•"/>
            </a:pPr>
            <a:r>
              <a:rPr lang="es-ES" sz="1200" dirty="0" smtClean="0">
                <a:latin typeface="Times New Roman" pitchFamily="18" charset="0"/>
                <a:cs typeface="Times New Roman" pitchFamily="18" charset="0"/>
              </a:rPr>
              <a:t>2012 (Marzo) resultado: Nivel 2</a:t>
            </a:r>
          </a:p>
          <a:p>
            <a:pPr marL="285750" indent="-285750" algn="just">
              <a:buFont typeface="Arial"/>
              <a:buChar char="•"/>
            </a:pPr>
            <a:r>
              <a:rPr lang="es-ES" sz="1200" dirty="0" smtClean="0">
                <a:latin typeface="Times New Roman" pitchFamily="18" charset="0"/>
                <a:cs typeface="Times New Roman" pitchFamily="18" charset="0"/>
              </a:rPr>
              <a:t>22 Observaciones</a:t>
            </a:r>
          </a:p>
          <a:p>
            <a:pPr marL="285750" indent="-285750" algn="just">
              <a:buFont typeface="Arial"/>
              <a:buChar char="•"/>
            </a:pPr>
            <a:r>
              <a:rPr lang="es-ES" sz="1200" dirty="0" smtClean="0">
                <a:latin typeface="Times New Roman" pitchFamily="18" charset="0"/>
                <a:cs typeface="Times New Roman" pitchFamily="18" charset="0"/>
              </a:rPr>
              <a:t>65% resuelto</a:t>
            </a:r>
          </a:p>
          <a:p>
            <a:pPr marL="285750" indent="-285750" algn="just">
              <a:buFont typeface="Arial"/>
              <a:buChar char="•"/>
            </a:pPr>
            <a:r>
              <a:rPr lang="es-ES" sz="1200" dirty="0" smtClean="0">
                <a:latin typeface="Times New Roman" pitchFamily="18" charset="0"/>
                <a:cs typeface="Times New Roman" pitchFamily="18" charset="0"/>
              </a:rPr>
              <a:t>Talleres de capacitación con apoyo de Dirección General de Planeación.</a:t>
            </a:r>
          </a:p>
        </p:txBody>
      </p:sp>
      <p:sp>
        <p:nvSpPr>
          <p:cNvPr id="8" name="7 CuadroTexto"/>
          <p:cNvSpPr txBox="1"/>
          <p:nvPr/>
        </p:nvSpPr>
        <p:spPr>
          <a:xfrm>
            <a:off x="3687452" y="5453444"/>
            <a:ext cx="5456548" cy="369332"/>
          </a:xfrm>
          <a:prstGeom prst="rect">
            <a:avLst/>
          </a:prstGeom>
          <a:noFill/>
        </p:spPr>
        <p:txBody>
          <a:bodyPr wrap="square" rtlCol="0">
            <a:spAutoFit/>
          </a:bodyPr>
          <a:lstStyle/>
          <a:p>
            <a:r>
              <a:rPr lang="es-MX" b="1" dirty="0" smtClean="0">
                <a:latin typeface="Times New Roman" pitchFamily="18" charset="0"/>
                <a:cs typeface="Times New Roman" pitchFamily="18" charset="0"/>
              </a:rPr>
              <a:t>ACREDITACIÓN CIEES SEDE LAS SELVAS</a:t>
            </a:r>
            <a:endParaRPr lang="es-MX" b="1" dirty="0">
              <a:latin typeface="Times New Roman" pitchFamily="18" charset="0"/>
              <a:cs typeface="Times New Roman" pitchFamily="18" charset="0"/>
            </a:endParaRPr>
          </a:p>
        </p:txBody>
      </p:sp>
      <p:sp>
        <p:nvSpPr>
          <p:cNvPr id="9" name="8 CuadroTexto"/>
          <p:cNvSpPr txBox="1"/>
          <p:nvPr/>
        </p:nvSpPr>
        <p:spPr>
          <a:xfrm>
            <a:off x="4800600" y="2811829"/>
            <a:ext cx="4038599" cy="646331"/>
          </a:xfrm>
          <a:prstGeom prst="rect">
            <a:avLst/>
          </a:prstGeom>
          <a:noFill/>
        </p:spPr>
        <p:txBody>
          <a:bodyPr wrap="square" rtlCol="0">
            <a:spAutoFit/>
          </a:bodyPr>
          <a:lstStyle/>
          <a:p>
            <a:pPr algn="just"/>
            <a:r>
              <a:rPr lang="es-MX" b="1" dirty="0" smtClean="0">
                <a:latin typeface="Times New Roman" pitchFamily="18" charset="0"/>
                <a:cs typeface="Times New Roman" pitchFamily="18" charset="0"/>
              </a:rPr>
              <a:t>HUASTECA, TOTONACAPAN Y GRANDES MONTAÑAS </a:t>
            </a:r>
            <a:endParaRPr lang="es-MX" b="1" dirty="0">
              <a:latin typeface="Times New Roman" pitchFamily="18" charset="0"/>
              <a:cs typeface="Times New Roman" pitchFamily="18" charset="0"/>
            </a:endParaRPr>
          </a:p>
        </p:txBody>
      </p:sp>
      <p:sp>
        <p:nvSpPr>
          <p:cNvPr id="10" name="9 CuadroTexto"/>
          <p:cNvSpPr txBox="1"/>
          <p:nvPr/>
        </p:nvSpPr>
        <p:spPr>
          <a:xfrm>
            <a:off x="4572000" y="3381960"/>
            <a:ext cx="3962399" cy="1631216"/>
          </a:xfrm>
          <a:prstGeom prst="rect">
            <a:avLst/>
          </a:prstGeom>
          <a:noFill/>
        </p:spPr>
        <p:txBody>
          <a:bodyPr wrap="square" rtlCol="0">
            <a:spAutoFit/>
          </a:bodyPr>
          <a:lstStyle/>
          <a:p>
            <a:pPr marL="457200" indent="-457200" algn="just">
              <a:buFont typeface="Arial" pitchFamily="34" charset="0"/>
              <a:buChar char="•"/>
            </a:pPr>
            <a:r>
              <a:rPr lang="es-MX" sz="1200" dirty="0" smtClean="0">
                <a:latin typeface="Times New Roman" pitchFamily="18" charset="0"/>
                <a:cs typeface="Times New Roman" pitchFamily="18" charset="0"/>
              </a:rPr>
              <a:t>Reunión de Trabajo de los responsables CIEES y docentes</a:t>
            </a:r>
          </a:p>
          <a:p>
            <a:pPr marL="457200" indent="-457200" algn="just">
              <a:buFont typeface="Arial" pitchFamily="34" charset="0"/>
              <a:buChar char="•"/>
            </a:pPr>
            <a:r>
              <a:rPr lang="es-MX" sz="1200" dirty="0" smtClean="0">
                <a:latin typeface="Times New Roman" pitchFamily="18" charset="0"/>
                <a:cs typeface="Times New Roman" pitchFamily="18" charset="0"/>
              </a:rPr>
              <a:t>Socialización de la Evaluación CIEES</a:t>
            </a:r>
          </a:p>
          <a:p>
            <a:pPr marL="457200" indent="-457200" algn="just">
              <a:buFont typeface="Arial" pitchFamily="34" charset="0"/>
              <a:buChar char="•"/>
            </a:pPr>
            <a:r>
              <a:rPr lang="es-MX" sz="1200" dirty="0" smtClean="0">
                <a:latin typeface="Times New Roman" pitchFamily="18" charset="0"/>
                <a:cs typeface="Times New Roman" pitchFamily="18" charset="0"/>
              </a:rPr>
              <a:t>Asignación de tareas de acuerdo a la tabla Guía</a:t>
            </a:r>
          </a:p>
          <a:p>
            <a:pPr marL="457200" indent="-457200" algn="just">
              <a:buFont typeface="Arial" pitchFamily="34" charset="0"/>
              <a:buChar char="•"/>
            </a:pPr>
            <a:r>
              <a:rPr lang="es-MX" sz="1200" dirty="0" smtClean="0">
                <a:latin typeface="Times New Roman" pitchFamily="18" charset="0"/>
                <a:cs typeface="Times New Roman" pitchFamily="18" charset="0"/>
              </a:rPr>
              <a:t>Organización de  evidencias.</a:t>
            </a:r>
          </a:p>
          <a:p>
            <a:pPr marL="457200" indent="-457200" algn="just">
              <a:buFont typeface="Arial" pitchFamily="34" charset="0"/>
              <a:buChar char="•"/>
            </a:pPr>
            <a:r>
              <a:rPr lang="es-MX" sz="1200" dirty="0" smtClean="0">
                <a:latin typeface="Times New Roman" pitchFamily="18" charset="0"/>
                <a:cs typeface="Times New Roman" pitchFamily="18" charset="0"/>
              </a:rPr>
              <a:t>Asignación de los docente de los programas (seguimiento de egresados)</a:t>
            </a:r>
          </a:p>
          <a:p>
            <a:pPr marL="457200" indent="-457200" algn="just">
              <a:buFont typeface="Arial" pitchFamily="34" charset="0"/>
              <a:buChar char="•"/>
            </a:pPr>
            <a:endParaRPr lang="es-MX" sz="1600"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088" y="2312640"/>
            <a:ext cx="395511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 CuadroTexto"/>
          <p:cNvSpPr txBox="1"/>
          <p:nvPr/>
        </p:nvSpPr>
        <p:spPr>
          <a:xfrm>
            <a:off x="312088" y="1261209"/>
            <a:ext cx="8436376" cy="1015663"/>
          </a:xfrm>
          <a:prstGeom prst="rect">
            <a:avLst/>
          </a:prstGeom>
          <a:noFill/>
        </p:spPr>
        <p:txBody>
          <a:bodyPr wrap="square" rtlCol="0">
            <a:spAutoFit/>
          </a:bodyPr>
          <a:lstStyle/>
          <a:p>
            <a:pPr algn="ctr"/>
            <a:r>
              <a:rPr lang="es-MX" sz="2000" b="1" dirty="0" smtClean="0">
                <a:cs typeface="Times New Roman" pitchFamily="18" charset="0"/>
              </a:rPr>
              <a:t>Variación del número de programas educativos (PE) de TSU y licenciatura de calidad  entre 2003 y 2012, clasificados en el nivel 1 del padrón de programas evaluados por los CIEES y/o acreditados</a:t>
            </a:r>
            <a:endParaRPr lang="es-MX" sz="2000" b="1" dirty="0">
              <a:cs typeface="Times New Roman" pitchFamily="18" charset="0"/>
            </a:endParaRPr>
          </a:p>
        </p:txBody>
      </p:sp>
    </p:spTree>
    <p:extLst>
      <p:ext uri="{BB962C8B-B14F-4D97-AF65-F5344CB8AC3E}">
        <p14:creationId xmlns:p14="http://schemas.microsoft.com/office/powerpoint/2010/main" val="34788643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1905000" y="2274748"/>
            <a:ext cx="5562600" cy="646331"/>
          </a:xfrm>
          <a:prstGeom prst="rect">
            <a:avLst/>
          </a:prstGeom>
          <a:noFill/>
        </p:spPr>
        <p:txBody>
          <a:bodyPr wrap="square" rtlCol="0">
            <a:spAutoFit/>
          </a:bodyPr>
          <a:lstStyle/>
          <a:p>
            <a:r>
              <a:rPr lang="es-MX" dirty="0" smtClean="0"/>
              <a:t>Eficiencia terminal general de la Licenciatura en Gestión Intercultural para el Desarrollo</a:t>
            </a:r>
            <a:endParaRPr lang="es-MX" dirty="0"/>
          </a:p>
        </p:txBody>
      </p:sp>
      <p:graphicFrame>
        <p:nvGraphicFramePr>
          <p:cNvPr id="7" name="6 Tabla"/>
          <p:cNvGraphicFramePr>
            <a:graphicFrameLocks noGrp="1"/>
          </p:cNvGraphicFramePr>
          <p:nvPr>
            <p:extLst>
              <p:ext uri="{D42A27DB-BD31-4B8C-83A1-F6EECF244321}">
                <p14:modId xmlns:p14="http://schemas.microsoft.com/office/powerpoint/2010/main" val="173905116"/>
              </p:ext>
            </p:extLst>
          </p:nvPr>
        </p:nvGraphicFramePr>
        <p:xfrm>
          <a:off x="1981200" y="2997281"/>
          <a:ext cx="5486400" cy="3124198"/>
        </p:xfrm>
        <a:graphic>
          <a:graphicData uri="http://schemas.openxmlformats.org/drawingml/2006/table">
            <a:tbl>
              <a:tblPr>
                <a:tableStyleId>{284E427A-3D55-4303-BF80-6455036E1DE7}</a:tableStyleId>
              </a:tblPr>
              <a:tblGrid>
                <a:gridCol w="1608082"/>
                <a:gridCol w="1135118"/>
                <a:gridCol w="1135118"/>
                <a:gridCol w="1608082"/>
              </a:tblGrid>
              <a:tr h="528192">
                <a:tc>
                  <a:txBody>
                    <a:bodyPr/>
                    <a:lstStyle/>
                    <a:p>
                      <a:pPr algn="ctr" fontAlgn="ctr"/>
                      <a:r>
                        <a:rPr lang="es-MX" sz="1400" b="1" u="none" strike="noStrike" dirty="0">
                          <a:effectLst/>
                          <a:latin typeface="Times New Roman" pitchFamily="18" charset="0"/>
                          <a:cs typeface="Times New Roman" pitchFamily="18" charset="0"/>
                        </a:rPr>
                        <a:t>Generación</a:t>
                      </a:r>
                      <a:endParaRPr lang="es-MX" sz="1400" b="1" i="0" u="none" strike="noStrike" dirty="0">
                        <a:solidFill>
                          <a:srgbClr val="000000"/>
                        </a:solidFill>
                        <a:effectLst/>
                        <a:latin typeface="Times New Roman" pitchFamily="18" charset="0"/>
                        <a:cs typeface="Times New Roman" pitchFamily="18" charset="0"/>
                      </a:endParaRPr>
                    </a:p>
                  </a:txBody>
                  <a:tcPr marL="0" marR="0" marT="0" marB="0" anchor="ctr"/>
                </a:tc>
                <a:tc>
                  <a:txBody>
                    <a:bodyPr/>
                    <a:lstStyle/>
                    <a:p>
                      <a:pPr algn="ctr" fontAlgn="ctr"/>
                      <a:r>
                        <a:rPr lang="es-MX" sz="1400" b="1" u="none" strike="noStrike">
                          <a:effectLst/>
                          <a:latin typeface="Times New Roman" pitchFamily="18" charset="0"/>
                          <a:cs typeface="Times New Roman" pitchFamily="18" charset="0"/>
                        </a:rPr>
                        <a:t>Ingreso</a:t>
                      </a:r>
                      <a:endParaRPr lang="es-MX" sz="1400" b="1" i="0" u="none" strike="noStrike">
                        <a:solidFill>
                          <a:srgbClr val="000000"/>
                        </a:solidFill>
                        <a:effectLst/>
                        <a:latin typeface="Times New Roman" pitchFamily="18" charset="0"/>
                        <a:cs typeface="Times New Roman" pitchFamily="18" charset="0"/>
                      </a:endParaRPr>
                    </a:p>
                  </a:txBody>
                  <a:tcPr marL="0" marR="0" marT="0" marB="0" anchor="ctr"/>
                </a:tc>
                <a:tc>
                  <a:txBody>
                    <a:bodyPr/>
                    <a:lstStyle/>
                    <a:p>
                      <a:pPr algn="ctr" fontAlgn="ctr"/>
                      <a:r>
                        <a:rPr lang="es-MX" sz="1400" b="1" u="none" strike="noStrike">
                          <a:effectLst/>
                          <a:latin typeface="Times New Roman" pitchFamily="18" charset="0"/>
                          <a:cs typeface="Times New Roman" pitchFamily="18" charset="0"/>
                        </a:rPr>
                        <a:t>Egreso</a:t>
                      </a:r>
                      <a:endParaRPr lang="es-MX" sz="1400" b="1" i="0" u="none" strike="noStrike">
                        <a:solidFill>
                          <a:srgbClr val="000000"/>
                        </a:solidFill>
                        <a:effectLst/>
                        <a:latin typeface="Times New Roman" pitchFamily="18" charset="0"/>
                        <a:cs typeface="Times New Roman" pitchFamily="18" charset="0"/>
                      </a:endParaRPr>
                    </a:p>
                  </a:txBody>
                  <a:tcPr marL="0" marR="0" marT="0" marB="0" anchor="ctr"/>
                </a:tc>
                <a:tc>
                  <a:txBody>
                    <a:bodyPr/>
                    <a:lstStyle/>
                    <a:p>
                      <a:pPr algn="ctr" fontAlgn="ctr"/>
                      <a:r>
                        <a:rPr lang="es-MX" sz="1400" b="1" u="none" strike="noStrike">
                          <a:effectLst/>
                          <a:latin typeface="Times New Roman" pitchFamily="18" charset="0"/>
                          <a:cs typeface="Times New Roman" pitchFamily="18" charset="0"/>
                        </a:rPr>
                        <a:t>Eficiencia Terminal</a:t>
                      </a:r>
                      <a:endParaRPr lang="es-MX" sz="1400" b="1" i="0" u="none" strike="noStrike">
                        <a:solidFill>
                          <a:srgbClr val="000000"/>
                        </a:solidFill>
                        <a:effectLst/>
                        <a:latin typeface="Times New Roman" pitchFamily="18" charset="0"/>
                        <a:cs typeface="Times New Roman" pitchFamily="18" charset="0"/>
                      </a:endParaRPr>
                    </a:p>
                  </a:txBody>
                  <a:tcPr marL="0" marR="0" marT="0" marB="0" anchor="ctr"/>
                </a:tc>
              </a:tr>
              <a:tr h="370858">
                <a:tc>
                  <a:txBody>
                    <a:bodyPr/>
                    <a:lstStyle/>
                    <a:p>
                      <a:pPr algn="ctr" fontAlgn="b"/>
                      <a:r>
                        <a:rPr lang="es-MX" sz="1400" b="1" u="none" strike="noStrike">
                          <a:effectLst/>
                          <a:latin typeface="Times New Roman" pitchFamily="18" charset="0"/>
                          <a:cs typeface="Times New Roman" pitchFamily="18" charset="0"/>
                        </a:rPr>
                        <a:t>2005-2009</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335</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213</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ctr"/>
                      <a:r>
                        <a:rPr lang="es-MX" sz="1400" b="1" u="none" strike="noStrike">
                          <a:effectLst/>
                          <a:latin typeface="Times New Roman" pitchFamily="18" charset="0"/>
                          <a:cs typeface="Times New Roman" pitchFamily="18" charset="0"/>
                        </a:rPr>
                        <a:t>64%</a:t>
                      </a:r>
                      <a:endParaRPr lang="es-MX" sz="1400" b="1" i="0" u="none" strike="noStrike">
                        <a:solidFill>
                          <a:srgbClr val="000000"/>
                        </a:solidFill>
                        <a:effectLst/>
                        <a:latin typeface="Times New Roman" pitchFamily="18" charset="0"/>
                        <a:cs typeface="Times New Roman" pitchFamily="18" charset="0"/>
                      </a:endParaRPr>
                    </a:p>
                  </a:txBody>
                  <a:tcPr marL="0" marR="0" marT="0" marB="0" anchor="ctr"/>
                </a:tc>
              </a:tr>
              <a:tr h="370858">
                <a:tc>
                  <a:txBody>
                    <a:bodyPr/>
                    <a:lstStyle/>
                    <a:p>
                      <a:pPr algn="ctr" fontAlgn="b"/>
                      <a:r>
                        <a:rPr lang="es-MX" sz="1400" b="1" u="none" strike="noStrike">
                          <a:effectLst/>
                          <a:latin typeface="Times New Roman" pitchFamily="18" charset="0"/>
                          <a:cs typeface="Times New Roman" pitchFamily="18" charset="0"/>
                        </a:rPr>
                        <a:t>2006-2010</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dirty="0">
                          <a:effectLst/>
                          <a:latin typeface="Times New Roman" pitchFamily="18" charset="0"/>
                          <a:cs typeface="Times New Roman" pitchFamily="18" charset="0"/>
                        </a:rPr>
                        <a:t>216</a:t>
                      </a:r>
                      <a:endParaRPr lang="es-MX" sz="1400" b="1" i="0" u="none" strike="noStrike" dirty="0">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137</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ctr"/>
                      <a:r>
                        <a:rPr lang="es-MX" sz="1400" b="1" u="none" strike="noStrike">
                          <a:effectLst/>
                          <a:latin typeface="Times New Roman" pitchFamily="18" charset="0"/>
                          <a:cs typeface="Times New Roman" pitchFamily="18" charset="0"/>
                        </a:rPr>
                        <a:t>63%</a:t>
                      </a:r>
                      <a:endParaRPr lang="es-MX" sz="1400" b="1" i="0" u="none" strike="noStrike">
                        <a:solidFill>
                          <a:srgbClr val="000000"/>
                        </a:solidFill>
                        <a:effectLst/>
                        <a:latin typeface="Times New Roman" pitchFamily="18" charset="0"/>
                        <a:cs typeface="Times New Roman" pitchFamily="18" charset="0"/>
                      </a:endParaRPr>
                    </a:p>
                  </a:txBody>
                  <a:tcPr marL="0" marR="0" marT="0" marB="0" anchor="ctr"/>
                </a:tc>
              </a:tr>
              <a:tr h="370858">
                <a:tc>
                  <a:txBody>
                    <a:bodyPr/>
                    <a:lstStyle/>
                    <a:p>
                      <a:pPr algn="ctr" fontAlgn="b"/>
                      <a:r>
                        <a:rPr lang="es-MX" sz="1400" b="1" u="none" strike="noStrike">
                          <a:effectLst/>
                          <a:latin typeface="Times New Roman" pitchFamily="18" charset="0"/>
                          <a:cs typeface="Times New Roman" pitchFamily="18" charset="0"/>
                        </a:rPr>
                        <a:t>2007-2011</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152</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66</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ctr"/>
                      <a:r>
                        <a:rPr lang="es-MX" sz="1400" b="1" u="none" strike="noStrike">
                          <a:effectLst/>
                          <a:latin typeface="Times New Roman" pitchFamily="18" charset="0"/>
                          <a:cs typeface="Times New Roman" pitchFamily="18" charset="0"/>
                        </a:rPr>
                        <a:t>43%</a:t>
                      </a:r>
                      <a:endParaRPr lang="es-MX" sz="1400" b="1" i="0" u="none" strike="noStrike">
                        <a:solidFill>
                          <a:srgbClr val="000000"/>
                        </a:solidFill>
                        <a:effectLst/>
                        <a:latin typeface="Times New Roman" pitchFamily="18" charset="0"/>
                        <a:cs typeface="Times New Roman" pitchFamily="18" charset="0"/>
                      </a:endParaRPr>
                    </a:p>
                  </a:txBody>
                  <a:tcPr marL="0" marR="0" marT="0" marB="0" anchor="ctr"/>
                </a:tc>
              </a:tr>
              <a:tr h="370858">
                <a:tc>
                  <a:txBody>
                    <a:bodyPr/>
                    <a:lstStyle/>
                    <a:p>
                      <a:pPr algn="ctr" fontAlgn="b"/>
                      <a:r>
                        <a:rPr lang="es-MX" sz="1400" b="1" u="none" strike="noStrike">
                          <a:effectLst/>
                          <a:latin typeface="Times New Roman" pitchFamily="18" charset="0"/>
                          <a:cs typeface="Times New Roman" pitchFamily="18" charset="0"/>
                        </a:rPr>
                        <a:t>2008-2012</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170</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92</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ctr"/>
                      <a:r>
                        <a:rPr lang="es-MX" sz="1400" b="1" u="none" strike="noStrike">
                          <a:effectLst/>
                          <a:latin typeface="Times New Roman" pitchFamily="18" charset="0"/>
                          <a:cs typeface="Times New Roman" pitchFamily="18" charset="0"/>
                        </a:rPr>
                        <a:t>54%</a:t>
                      </a:r>
                      <a:endParaRPr lang="es-MX" sz="1400" b="1" i="0" u="none" strike="noStrike">
                        <a:solidFill>
                          <a:srgbClr val="000000"/>
                        </a:solidFill>
                        <a:effectLst/>
                        <a:latin typeface="Times New Roman" pitchFamily="18" charset="0"/>
                        <a:cs typeface="Times New Roman" pitchFamily="18" charset="0"/>
                      </a:endParaRPr>
                    </a:p>
                  </a:txBody>
                  <a:tcPr marL="0" marR="0" marT="0" marB="0" anchor="ctr"/>
                </a:tc>
              </a:tr>
              <a:tr h="370858">
                <a:tc>
                  <a:txBody>
                    <a:bodyPr/>
                    <a:lstStyle/>
                    <a:p>
                      <a:pPr algn="ctr" fontAlgn="b"/>
                      <a:r>
                        <a:rPr lang="es-MX" sz="1400" b="1" u="none" strike="noStrike" dirty="0" smtClean="0">
                          <a:effectLst/>
                          <a:latin typeface="Times New Roman" pitchFamily="18" charset="0"/>
                          <a:cs typeface="Times New Roman" pitchFamily="18" charset="0"/>
                        </a:rPr>
                        <a:t>2009-2013</a:t>
                      </a:r>
                      <a:endParaRPr lang="es-MX" sz="1400" b="1" i="0" u="none" strike="noStrike" dirty="0">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131</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dirty="0" smtClean="0">
                          <a:effectLst/>
                          <a:latin typeface="Times New Roman" pitchFamily="18" charset="0"/>
                          <a:cs typeface="Times New Roman" pitchFamily="18" charset="0"/>
                        </a:rPr>
                        <a:t>66*</a:t>
                      </a:r>
                      <a:endParaRPr lang="es-MX" sz="1400" b="1" i="0" u="none" strike="noStrike" dirty="0">
                        <a:solidFill>
                          <a:srgbClr val="000000"/>
                        </a:solidFill>
                        <a:effectLst/>
                        <a:latin typeface="Times New Roman" pitchFamily="18" charset="0"/>
                        <a:cs typeface="Times New Roman" pitchFamily="18" charset="0"/>
                      </a:endParaRPr>
                    </a:p>
                  </a:txBody>
                  <a:tcPr marL="0" marR="0" marT="0" marB="0" anchor="b"/>
                </a:tc>
                <a:tc>
                  <a:txBody>
                    <a:bodyPr/>
                    <a:lstStyle/>
                    <a:p>
                      <a:pPr algn="ctr" fontAlgn="ctr"/>
                      <a:r>
                        <a:rPr lang="es-MX" sz="1400" b="1" u="none" strike="noStrike">
                          <a:effectLst/>
                          <a:latin typeface="Times New Roman" pitchFamily="18" charset="0"/>
                          <a:cs typeface="Times New Roman" pitchFamily="18" charset="0"/>
                        </a:rPr>
                        <a:t>50%</a:t>
                      </a:r>
                      <a:endParaRPr lang="es-MX" sz="1400" b="1" i="0" u="none" strike="noStrike">
                        <a:solidFill>
                          <a:srgbClr val="000000"/>
                        </a:solidFill>
                        <a:effectLst/>
                        <a:latin typeface="Times New Roman" pitchFamily="18" charset="0"/>
                        <a:cs typeface="Times New Roman" pitchFamily="18" charset="0"/>
                      </a:endParaRPr>
                    </a:p>
                  </a:txBody>
                  <a:tcPr marL="0" marR="0" marT="0" marB="0" anchor="ctr"/>
                </a:tc>
              </a:tr>
              <a:tr h="370858">
                <a:tc>
                  <a:txBody>
                    <a:bodyPr/>
                    <a:lstStyle/>
                    <a:p>
                      <a:pPr algn="ctr" fontAlgn="b"/>
                      <a:r>
                        <a:rPr lang="es-MX" sz="1400" b="1" u="none" strike="noStrike" dirty="0" smtClean="0">
                          <a:effectLst/>
                          <a:latin typeface="Times New Roman" pitchFamily="18" charset="0"/>
                          <a:cs typeface="Times New Roman" pitchFamily="18" charset="0"/>
                        </a:rPr>
                        <a:t>2010-2014</a:t>
                      </a:r>
                      <a:endParaRPr lang="es-MX" sz="1400" b="1" i="0" u="none" strike="noStrike" dirty="0">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119</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dirty="0" smtClean="0">
                          <a:effectLst/>
                          <a:latin typeface="Times New Roman" pitchFamily="18" charset="0"/>
                          <a:cs typeface="Times New Roman" pitchFamily="18" charset="0"/>
                        </a:rPr>
                        <a:t>69*</a:t>
                      </a:r>
                      <a:endParaRPr lang="es-MX" sz="1400" b="1" i="0" u="none" strike="noStrike" dirty="0">
                        <a:solidFill>
                          <a:srgbClr val="000000"/>
                        </a:solidFill>
                        <a:effectLst/>
                        <a:latin typeface="Times New Roman" pitchFamily="18" charset="0"/>
                        <a:cs typeface="Times New Roman" pitchFamily="18" charset="0"/>
                      </a:endParaRPr>
                    </a:p>
                  </a:txBody>
                  <a:tcPr marL="0" marR="0" marT="0" marB="0" anchor="b"/>
                </a:tc>
                <a:tc>
                  <a:txBody>
                    <a:bodyPr/>
                    <a:lstStyle/>
                    <a:p>
                      <a:pPr algn="ctr" fontAlgn="ctr"/>
                      <a:r>
                        <a:rPr lang="es-MX" sz="1400" b="1" u="none" strike="noStrike">
                          <a:effectLst/>
                          <a:latin typeface="Times New Roman" pitchFamily="18" charset="0"/>
                          <a:cs typeface="Times New Roman" pitchFamily="18" charset="0"/>
                        </a:rPr>
                        <a:t>58%</a:t>
                      </a:r>
                      <a:endParaRPr lang="es-MX" sz="1400" b="1" i="0" u="none" strike="noStrike">
                        <a:solidFill>
                          <a:srgbClr val="000000"/>
                        </a:solidFill>
                        <a:effectLst/>
                        <a:latin typeface="Times New Roman" pitchFamily="18" charset="0"/>
                        <a:cs typeface="Times New Roman" pitchFamily="18" charset="0"/>
                      </a:endParaRPr>
                    </a:p>
                  </a:txBody>
                  <a:tcPr marL="0" marR="0" marT="0" marB="0" anchor="ctr"/>
                </a:tc>
              </a:tr>
              <a:tr h="370858">
                <a:tc>
                  <a:txBody>
                    <a:bodyPr/>
                    <a:lstStyle/>
                    <a:p>
                      <a:pPr algn="ctr" fontAlgn="b"/>
                      <a:r>
                        <a:rPr lang="es-MX" sz="1400" b="1" u="none" strike="noStrike" dirty="0" smtClean="0">
                          <a:effectLst/>
                          <a:latin typeface="Times New Roman" pitchFamily="18" charset="0"/>
                          <a:cs typeface="Times New Roman" pitchFamily="18" charset="0"/>
                        </a:rPr>
                        <a:t>2011-2015</a:t>
                      </a:r>
                      <a:endParaRPr lang="es-MX" sz="1400" b="1" i="0" u="none" strike="noStrike" dirty="0">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a:effectLst/>
                          <a:latin typeface="Times New Roman" pitchFamily="18" charset="0"/>
                          <a:cs typeface="Times New Roman" pitchFamily="18" charset="0"/>
                        </a:rPr>
                        <a:t>85</a:t>
                      </a:r>
                      <a:endParaRPr lang="es-MX" sz="1400" b="1" i="0" u="none" strike="noStrike">
                        <a:solidFill>
                          <a:srgbClr val="000000"/>
                        </a:solidFill>
                        <a:effectLst/>
                        <a:latin typeface="Times New Roman" pitchFamily="18" charset="0"/>
                        <a:cs typeface="Times New Roman" pitchFamily="18" charset="0"/>
                      </a:endParaRPr>
                    </a:p>
                  </a:txBody>
                  <a:tcPr marL="0" marR="0" marT="0" marB="0" anchor="b"/>
                </a:tc>
                <a:tc>
                  <a:txBody>
                    <a:bodyPr/>
                    <a:lstStyle/>
                    <a:p>
                      <a:pPr algn="ctr" fontAlgn="b"/>
                      <a:r>
                        <a:rPr lang="es-MX" sz="1400" b="1" u="none" strike="noStrike" dirty="0" smtClean="0">
                          <a:effectLst/>
                          <a:latin typeface="Times New Roman" pitchFamily="18" charset="0"/>
                          <a:cs typeface="Times New Roman" pitchFamily="18" charset="0"/>
                        </a:rPr>
                        <a:t>57*</a:t>
                      </a:r>
                      <a:endParaRPr lang="es-MX" sz="1400" b="1" i="0" u="none" strike="noStrike" dirty="0">
                        <a:solidFill>
                          <a:srgbClr val="000000"/>
                        </a:solidFill>
                        <a:effectLst/>
                        <a:latin typeface="Times New Roman" pitchFamily="18" charset="0"/>
                        <a:cs typeface="Times New Roman" pitchFamily="18" charset="0"/>
                      </a:endParaRPr>
                    </a:p>
                  </a:txBody>
                  <a:tcPr marL="0" marR="0" marT="0" marB="0" anchor="b"/>
                </a:tc>
                <a:tc>
                  <a:txBody>
                    <a:bodyPr/>
                    <a:lstStyle/>
                    <a:p>
                      <a:pPr algn="ctr" fontAlgn="ctr"/>
                      <a:r>
                        <a:rPr lang="es-MX" sz="1400" b="1" u="none" strike="noStrike" dirty="0">
                          <a:effectLst/>
                          <a:latin typeface="Times New Roman" pitchFamily="18" charset="0"/>
                          <a:cs typeface="Times New Roman" pitchFamily="18" charset="0"/>
                        </a:rPr>
                        <a:t>67%</a:t>
                      </a:r>
                      <a:endParaRPr lang="es-MX" sz="1400" b="1" i="0" u="none" strike="noStrike" dirty="0">
                        <a:solidFill>
                          <a:srgbClr val="000000"/>
                        </a:solidFill>
                        <a:effectLst/>
                        <a:latin typeface="Times New Roman" pitchFamily="18" charset="0"/>
                        <a:cs typeface="Times New Roman" pitchFamily="18" charset="0"/>
                      </a:endParaRPr>
                    </a:p>
                  </a:txBody>
                  <a:tcPr marL="0" marR="0" marT="0" marB="0" anchor="ctr"/>
                </a:tc>
              </a:tr>
            </a:tbl>
          </a:graphicData>
        </a:graphic>
      </p:graphicFrame>
      <p:sp>
        <p:nvSpPr>
          <p:cNvPr id="8" name="7 CuadroTexto"/>
          <p:cNvSpPr txBox="1"/>
          <p:nvPr/>
        </p:nvSpPr>
        <p:spPr>
          <a:xfrm>
            <a:off x="1917700" y="6160948"/>
            <a:ext cx="3657600" cy="292388"/>
          </a:xfrm>
          <a:prstGeom prst="rect">
            <a:avLst/>
          </a:prstGeom>
          <a:noFill/>
        </p:spPr>
        <p:txBody>
          <a:bodyPr wrap="square" rtlCol="0">
            <a:spAutoFit/>
          </a:bodyPr>
          <a:lstStyle/>
          <a:p>
            <a:r>
              <a:rPr lang="es-MX" sz="1300" dirty="0" smtClean="0">
                <a:latin typeface="Times New Roman" pitchFamily="18" charset="0"/>
                <a:cs typeface="Times New Roman" pitchFamily="18" charset="0"/>
              </a:rPr>
              <a:t>* Estimación de egreso</a:t>
            </a:r>
            <a:endParaRPr lang="es-MX" sz="1300" dirty="0">
              <a:latin typeface="Times New Roman" pitchFamily="18" charset="0"/>
              <a:cs typeface="Times New Roman" pitchFamily="18" charset="0"/>
            </a:endParaRPr>
          </a:p>
        </p:txBody>
      </p:sp>
      <p:sp>
        <p:nvSpPr>
          <p:cNvPr id="9" name="8 CuadroTexto"/>
          <p:cNvSpPr txBox="1"/>
          <p:nvPr/>
        </p:nvSpPr>
        <p:spPr>
          <a:xfrm>
            <a:off x="539552" y="1262062"/>
            <a:ext cx="8064896" cy="707886"/>
          </a:xfrm>
          <a:prstGeom prst="rect">
            <a:avLst/>
          </a:prstGeom>
          <a:noFill/>
        </p:spPr>
        <p:txBody>
          <a:bodyPr wrap="square" rtlCol="0">
            <a:spAutoFit/>
          </a:bodyPr>
          <a:lstStyle/>
          <a:p>
            <a:pPr algn="ctr"/>
            <a:r>
              <a:rPr lang="es-MX" sz="2000" b="1" dirty="0" smtClean="0">
                <a:cs typeface="Times New Roman" pitchFamily="18" charset="0"/>
              </a:rPr>
              <a:t> Porcentaje de egresados (eficiencia terminal) de la licenciatura por cohorte generacional (ciclo A)</a:t>
            </a:r>
            <a:endParaRPr lang="es-MX" sz="2000" b="1" dirty="0">
              <a:cs typeface="Times New Roman" pitchFamily="18" charset="0"/>
            </a:endParaRPr>
          </a:p>
        </p:txBody>
      </p:sp>
    </p:spTree>
    <p:extLst>
      <p:ext uri="{BB962C8B-B14F-4D97-AF65-F5344CB8AC3E}">
        <p14:creationId xmlns:p14="http://schemas.microsoft.com/office/powerpoint/2010/main" val="25990615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cabezado maestra horizontal.jpg"/>
          <p:cNvPicPr>
            <a:picLocks noChangeAspect="1"/>
          </p:cNvPicPr>
          <p:nvPr/>
        </p:nvPicPr>
        <p:blipFill>
          <a:blip r:embed="rId2" cstate="print"/>
          <a:stretch>
            <a:fillRect/>
          </a:stretch>
        </p:blipFill>
        <p:spPr>
          <a:xfrm>
            <a:off x="179512" y="332656"/>
            <a:ext cx="8768244" cy="864096"/>
          </a:xfrm>
          <a:prstGeom prst="rect">
            <a:avLst/>
          </a:prstGeom>
        </p:spPr>
      </p:pic>
      <p:sp>
        <p:nvSpPr>
          <p:cNvPr id="5" name="4 CuadroTexto"/>
          <p:cNvSpPr txBox="1"/>
          <p:nvPr/>
        </p:nvSpPr>
        <p:spPr>
          <a:xfrm>
            <a:off x="3335119" y="620688"/>
            <a:ext cx="2334293" cy="738664"/>
          </a:xfrm>
          <a:prstGeom prst="rect">
            <a:avLst/>
          </a:prstGeom>
          <a:noFill/>
        </p:spPr>
        <p:txBody>
          <a:bodyPr wrap="none" rtlCol="0">
            <a:spAutoFit/>
          </a:bodyPr>
          <a:lstStyle/>
          <a:p>
            <a:pPr algn="ctr"/>
            <a:r>
              <a:rPr lang="es-MX" sz="1400" b="1" dirty="0" smtClean="0">
                <a:latin typeface="Book Antiqua" pitchFamily="18" charset="0"/>
                <a:cs typeface="Arial" pitchFamily="34" charset="0"/>
              </a:rPr>
              <a:t>Visita </a:t>
            </a:r>
            <a:r>
              <a:rPr lang="es-MX" sz="1400" b="1" dirty="0">
                <a:latin typeface="Book Antiqua" pitchFamily="18" charset="0"/>
                <a:cs typeface="Arial" pitchFamily="34" charset="0"/>
              </a:rPr>
              <a:t>“In Situ” </a:t>
            </a:r>
            <a:r>
              <a:rPr lang="es-MX" sz="1400" b="1" dirty="0" smtClean="0">
                <a:latin typeface="Book Antiqua" pitchFamily="18" charset="0"/>
                <a:cs typeface="Arial" pitchFamily="34" charset="0"/>
              </a:rPr>
              <a:t> 2013</a:t>
            </a:r>
          </a:p>
          <a:p>
            <a:pPr algn="ctr"/>
            <a:r>
              <a:rPr lang="es-MX" sz="1400" b="1" dirty="0" smtClean="0">
                <a:latin typeface="Book Antiqua" pitchFamily="18" charset="0"/>
                <a:cs typeface="Arial" pitchFamily="34" charset="0"/>
              </a:rPr>
              <a:t> del 5 al 7 de Junio de 2013</a:t>
            </a:r>
            <a:endParaRPr lang="es-MX" sz="1400" dirty="0">
              <a:latin typeface="Book Antiqua" pitchFamily="18" charset="0"/>
              <a:cs typeface="Arial" pitchFamily="34" charset="0"/>
            </a:endParaRPr>
          </a:p>
          <a:p>
            <a:pPr algn="ctr"/>
            <a:endParaRPr lang="es-MX" sz="1400" dirty="0">
              <a:latin typeface="Book Antiqua" pitchFamily="18" charset="0"/>
              <a:cs typeface="Arial" pitchFamily="34" charset="0"/>
            </a:endParaRPr>
          </a:p>
        </p:txBody>
      </p:sp>
      <p:sp>
        <p:nvSpPr>
          <p:cNvPr id="6" name="5 CuadroTexto"/>
          <p:cNvSpPr txBox="1"/>
          <p:nvPr/>
        </p:nvSpPr>
        <p:spPr>
          <a:xfrm>
            <a:off x="444500" y="1272351"/>
            <a:ext cx="8303964" cy="707886"/>
          </a:xfrm>
          <a:prstGeom prst="rect">
            <a:avLst/>
          </a:prstGeom>
          <a:noFill/>
        </p:spPr>
        <p:txBody>
          <a:bodyPr wrap="square" rtlCol="0">
            <a:spAutoFit/>
          </a:bodyPr>
          <a:lstStyle/>
          <a:p>
            <a:pPr algn="ctr"/>
            <a:r>
              <a:rPr lang="es-MX" sz="2000" b="1" dirty="0" smtClean="0">
                <a:cs typeface="Times New Roman" pitchFamily="18" charset="0"/>
              </a:rPr>
              <a:t> Políticas de la DES para mejorar la calidad de la oferta de posgrado acordes al PNPC</a:t>
            </a:r>
            <a:endParaRPr lang="es-MX" sz="2000" b="1" dirty="0">
              <a:cs typeface="Times New Roman" pitchFamily="18" charset="0"/>
            </a:endParaRPr>
          </a:p>
        </p:txBody>
      </p:sp>
      <p:pic>
        <p:nvPicPr>
          <p:cNvPr id="7" name="Picture 5" descr="C:\Users\uv\Downloads\DIPACI Ana Zanotti (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361237"/>
            <a:ext cx="3913738" cy="2935304"/>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44500" y="5256837"/>
            <a:ext cx="3666890" cy="343684"/>
          </a:xfrm>
          <a:prstGeom prst="rect">
            <a:avLst/>
          </a:prstGeom>
          <a:noFill/>
        </p:spPr>
        <p:txBody>
          <a:bodyPr wrap="square" rtlCol="0">
            <a:spAutoFit/>
          </a:bodyPr>
          <a:lstStyle/>
          <a:p>
            <a:pPr algn="just">
              <a:lnSpc>
                <a:spcPct val="80000"/>
              </a:lnSpc>
            </a:pPr>
            <a:r>
              <a:rPr lang="es-MX" sz="1000" i="1" dirty="0" smtClean="0">
                <a:latin typeface="Times New Roman" pitchFamily="18" charset="0"/>
                <a:cs typeface="Times New Roman" pitchFamily="18" charset="0"/>
              </a:rPr>
              <a:t>Diplomado en Producción  Audiovisual en Contextos Interculturales. Ana Zanotti (Argentina)</a:t>
            </a:r>
          </a:p>
        </p:txBody>
      </p:sp>
      <p:pic>
        <p:nvPicPr>
          <p:cNvPr id="9" name="Picture 2" descr="C:\UNIVERSIDAD VERACRUZANA INTERCULTURAL\ESTADISTICA 2013\MAURA\PIFI\PRESENTACION PIFI 2013\Fotos\DESC\DSC_013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0600" y="2361237"/>
            <a:ext cx="4114800" cy="2935304"/>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813300" y="5237727"/>
            <a:ext cx="3568700" cy="400110"/>
          </a:xfrm>
          <a:prstGeom prst="rect">
            <a:avLst/>
          </a:prstGeom>
          <a:noFill/>
        </p:spPr>
        <p:txBody>
          <a:bodyPr wrap="square" rtlCol="0">
            <a:spAutoFit/>
          </a:bodyPr>
          <a:lstStyle/>
          <a:p>
            <a:pPr algn="just"/>
            <a:r>
              <a:rPr lang="es-MX" sz="1000" i="1" dirty="0" smtClean="0">
                <a:latin typeface="Times New Roman" pitchFamily="18" charset="0"/>
                <a:cs typeface="Times New Roman" pitchFamily="18" charset="0"/>
              </a:rPr>
              <a:t>Diplomado en Derechos </a:t>
            </a:r>
            <a:r>
              <a:rPr lang="es-ES_tradnl" sz="1000" i="1" dirty="0" smtClean="0">
                <a:latin typeface="Times New Roman" pitchFamily="18" charset="0"/>
                <a:cs typeface="Times New Roman" pitchFamily="18" charset="0"/>
              </a:rPr>
              <a:t>derechos </a:t>
            </a:r>
            <a:r>
              <a:rPr lang="es-ES_tradnl" sz="1000" i="1" dirty="0">
                <a:latin typeface="Times New Roman" pitchFamily="18" charset="0"/>
                <a:cs typeface="Times New Roman" pitchFamily="18" charset="0"/>
              </a:rPr>
              <a:t>humanos, género, </a:t>
            </a:r>
            <a:endParaRPr lang="es-ES_tradnl" sz="1000" i="1" dirty="0" smtClean="0">
              <a:latin typeface="Times New Roman" pitchFamily="18" charset="0"/>
              <a:cs typeface="Times New Roman" pitchFamily="18" charset="0"/>
            </a:endParaRPr>
          </a:p>
          <a:p>
            <a:pPr algn="just"/>
            <a:r>
              <a:rPr lang="es-ES_tradnl" sz="1000" i="1" dirty="0" smtClean="0">
                <a:latin typeface="Times New Roman" pitchFamily="18" charset="0"/>
                <a:cs typeface="Times New Roman" pitchFamily="18" charset="0"/>
              </a:rPr>
              <a:t>desarrollo </a:t>
            </a:r>
            <a:r>
              <a:rPr lang="es-ES_tradnl" sz="1000" i="1" dirty="0">
                <a:latin typeface="Times New Roman" pitchFamily="18" charset="0"/>
                <a:cs typeface="Times New Roman" pitchFamily="18" charset="0"/>
              </a:rPr>
              <a:t>e </a:t>
            </a:r>
            <a:r>
              <a:rPr lang="es-ES_tradnl" sz="1000" i="1" dirty="0" smtClean="0">
                <a:latin typeface="Times New Roman" pitchFamily="18" charset="0"/>
                <a:cs typeface="Times New Roman" pitchFamily="18" charset="0"/>
              </a:rPr>
              <a:t>Interculturalidad. Rodolfo </a:t>
            </a:r>
            <a:r>
              <a:rPr lang="es-ES_tradnl" sz="1000" i="1" dirty="0" err="1" smtClean="0">
                <a:latin typeface="Times New Roman" pitchFamily="18" charset="0"/>
                <a:cs typeface="Times New Roman" pitchFamily="18" charset="0"/>
              </a:rPr>
              <a:t>Stavenhagen</a:t>
            </a:r>
            <a:endParaRPr lang="es-MX" sz="1000" i="1" dirty="0">
              <a:latin typeface="Times New Roman" pitchFamily="18" charset="0"/>
              <a:cs typeface="Times New Roman" pitchFamily="18" charset="0"/>
            </a:endParaRPr>
          </a:p>
        </p:txBody>
      </p:sp>
      <p:sp>
        <p:nvSpPr>
          <p:cNvPr id="11" name="CuadroTexto 4"/>
          <p:cNvSpPr txBox="1"/>
          <p:nvPr/>
        </p:nvSpPr>
        <p:spPr>
          <a:xfrm>
            <a:off x="762000" y="6095037"/>
            <a:ext cx="7467600" cy="646331"/>
          </a:xfrm>
          <a:prstGeom prst="rect">
            <a:avLst/>
          </a:prstGeom>
          <a:noFill/>
        </p:spPr>
        <p:txBody>
          <a:bodyPr wrap="square" rtlCol="0">
            <a:spAutoFit/>
          </a:bodyPr>
          <a:lstStyle/>
          <a:p>
            <a:r>
              <a:rPr lang="es-ES" dirty="0" smtClean="0"/>
              <a:t>Se realizan dos diplomados con la perspectiva de corroborar y afinar las líneas académicas para la construcción de una nueva oferta de posgrado. </a:t>
            </a:r>
            <a:endParaRPr lang="es-ES" dirty="0"/>
          </a:p>
        </p:txBody>
      </p:sp>
    </p:spTree>
    <p:extLst>
      <p:ext uri="{BB962C8B-B14F-4D97-AF65-F5344CB8AC3E}">
        <p14:creationId xmlns:p14="http://schemas.microsoft.com/office/powerpoint/2010/main" val="41250766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1762</Words>
  <Application>Microsoft Macintosh PowerPoint</Application>
  <PresentationFormat>Presentación en pantalla (4:3)</PresentationFormat>
  <Paragraphs>320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Primera fase en la constitución de observatorios académicos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jesus</dc:creator>
  <cp:lastModifiedBy>UV</cp:lastModifiedBy>
  <cp:revision>10</cp:revision>
  <cp:lastPrinted>2013-04-23T15:46:45Z</cp:lastPrinted>
  <dcterms:created xsi:type="dcterms:W3CDTF">2013-04-16T17:03:23Z</dcterms:created>
  <dcterms:modified xsi:type="dcterms:W3CDTF">2013-04-23T20:51:22Z</dcterms:modified>
</cp:coreProperties>
</file>