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0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58DF-4963-4478-9A55-B3DC2C15459F}" type="datetimeFigureOut">
              <a:rPr lang="es-MX" smtClean="0"/>
              <a:pPr/>
              <a:t>04/01/2012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FB1F-DBB1-4056-9FAE-C9D277C7BC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58DF-4963-4478-9A55-B3DC2C15459F}" type="datetimeFigureOut">
              <a:rPr lang="es-MX" smtClean="0"/>
              <a:pPr/>
              <a:t>04/01/2012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FB1F-DBB1-4056-9FAE-C9D277C7BC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58DF-4963-4478-9A55-B3DC2C15459F}" type="datetimeFigureOut">
              <a:rPr lang="es-MX" smtClean="0"/>
              <a:pPr/>
              <a:t>04/01/2012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FB1F-DBB1-4056-9FAE-C9D277C7BC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58DF-4963-4478-9A55-B3DC2C15459F}" type="datetimeFigureOut">
              <a:rPr lang="es-MX" smtClean="0"/>
              <a:pPr/>
              <a:t>04/01/2012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FB1F-DBB1-4056-9FAE-C9D277C7BC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58DF-4963-4478-9A55-B3DC2C15459F}" type="datetimeFigureOut">
              <a:rPr lang="es-MX" smtClean="0"/>
              <a:pPr/>
              <a:t>04/01/2012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FB1F-DBB1-4056-9FAE-C9D277C7BC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58DF-4963-4478-9A55-B3DC2C15459F}" type="datetimeFigureOut">
              <a:rPr lang="es-MX" smtClean="0"/>
              <a:pPr/>
              <a:t>04/01/2012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FB1F-DBB1-4056-9FAE-C9D277C7BC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58DF-4963-4478-9A55-B3DC2C15459F}" type="datetimeFigureOut">
              <a:rPr lang="es-MX" smtClean="0"/>
              <a:pPr/>
              <a:t>04/01/2012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FB1F-DBB1-4056-9FAE-C9D277C7BC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58DF-4963-4478-9A55-B3DC2C15459F}" type="datetimeFigureOut">
              <a:rPr lang="es-MX" smtClean="0"/>
              <a:pPr/>
              <a:t>04/01/2012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FB1F-DBB1-4056-9FAE-C9D277C7BC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58DF-4963-4478-9A55-B3DC2C15459F}" type="datetimeFigureOut">
              <a:rPr lang="es-MX" smtClean="0"/>
              <a:pPr/>
              <a:t>04/01/2012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FB1F-DBB1-4056-9FAE-C9D277C7BC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58DF-4963-4478-9A55-B3DC2C15459F}" type="datetimeFigureOut">
              <a:rPr lang="es-MX" smtClean="0"/>
              <a:pPr/>
              <a:t>04/01/2012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FB1F-DBB1-4056-9FAE-C9D277C7BC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58DF-4963-4478-9A55-B3DC2C15459F}" type="datetimeFigureOut">
              <a:rPr lang="es-MX" smtClean="0"/>
              <a:pPr/>
              <a:t>04/01/2012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FB1F-DBB1-4056-9FAE-C9D277C7BC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058DF-4963-4478-9A55-B3DC2C15459F}" type="datetimeFigureOut">
              <a:rPr lang="es-MX" smtClean="0"/>
              <a:pPr/>
              <a:t>04/01/2012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5FB1F-DBB1-4056-9FAE-C9D277C7BC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Idioma_ingl%C3%A9s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es.wikipedia.org/wiki/US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EEPROM" TargetMode="External"/><Relationship Id="rId5" Type="http://schemas.openxmlformats.org/officeDocument/2006/relationships/hyperlink" Target="http://es.wikipedia.org/wiki/Gigabyte" TargetMode="External"/><Relationship Id="rId4" Type="http://schemas.openxmlformats.org/officeDocument/2006/relationships/hyperlink" Target="http://es.wikipedia.org/wiki/Memoria_flash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.mx/)" TargetMode="External"/><Relationship Id="rId2" Type="http://schemas.openxmlformats.org/officeDocument/2006/relationships/hyperlink" Target="http://www.uv.mx/bvirtua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Universidad Veracruzana</a:t>
            </a:r>
            <a:br>
              <a:rPr lang="es-MX" b="1" dirty="0" smtClean="0"/>
            </a:br>
            <a:r>
              <a:rPr lang="es-MX" sz="3600" dirty="0" smtClean="0"/>
              <a:t>Área de formación Básica General</a:t>
            </a:r>
            <a:br>
              <a:rPr lang="es-MX" sz="3600" dirty="0" smtClean="0"/>
            </a:br>
            <a:r>
              <a:rPr lang="es-MX" sz="3600" dirty="0" smtClean="0"/>
              <a:t>(AFBG)</a:t>
            </a:r>
            <a:endParaRPr lang="es-MX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36104"/>
          </a:xfrm>
        </p:spPr>
        <p:txBody>
          <a:bodyPr>
            <a:normAutofit fontScale="92500" lnSpcReduction="20000"/>
          </a:bodyPr>
          <a:lstStyle/>
          <a:p>
            <a:r>
              <a:rPr lang="es-MX" sz="3500" dirty="0" smtClean="0"/>
              <a:t>Computación Básica</a:t>
            </a:r>
          </a:p>
          <a:p>
            <a:r>
              <a:rPr lang="es-MX" sz="3000" b="1" dirty="0" smtClean="0"/>
              <a:t>Windows e Internet</a:t>
            </a:r>
            <a:endParaRPr lang="es-MX" sz="3000" b="1" dirty="0"/>
          </a:p>
        </p:txBody>
      </p:sp>
      <p:pic>
        <p:nvPicPr>
          <p:cNvPr id="4" name="3 Imagen" descr="Flordel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692696"/>
            <a:ext cx="2051867" cy="1764857"/>
          </a:xfrm>
          <a:prstGeom prst="rect">
            <a:avLst/>
          </a:prstGeom>
        </p:spPr>
      </p:pic>
      <p:pic>
        <p:nvPicPr>
          <p:cNvPr id="5" name="4 Imagen" descr="AFB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908721"/>
            <a:ext cx="1543049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920880" cy="72008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</a:rPr>
              <a:t>Windows e Internet</a:t>
            </a:r>
            <a:endParaRPr lang="es-MX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</a:rPr>
              <a:t>Windows</a:t>
            </a:r>
            <a:endParaRPr lang="es-MX" dirty="0" smtClean="0"/>
          </a:p>
          <a:p>
            <a:pPr>
              <a:buNone/>
            </a:pPr>
            <a:r>
              <a:rPr lang="es-MX" dirty="0" smtClean="0"/>
              <a:t>La </a:t>
            </a:r>
            <a:r>
              <a:rPr lang="es-MX" dirty="0"/>
              <a:t>carpeta a entregar es la: </a:t>
            </a:r>
            <a:r>
              <a:rPr lang="es-MX" b="1" dirty="0"/>
              <a:t>Carpeta </a:t>
            </a:r>
            <a:r>
              <a:rPr lang="es-MX" b="1" dirty="0" smtClean="0"/>
              <a:t>Principal, llamada: </a:t>
            </a:r>
            <a:r>
              <a:rPr lang="es-MX" b="1" dirty="0" err="1" smtClean="0"/>
              <a:t>ProyectoNombreAlumno</a:t>
            </a:r>
            <a:r>
              <a:rPr lang="es-MX" b="1" dirty="0"/>
              <a:t>, esta debe </a:t>
            </a:r>
            <a:r>
              <a:rPr lang="es-MX" b="1" dirty="0" smtClean="0"/>
              <a:t>estar COMPACTADA. 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920880" cy="72008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</a:rPr>
              <a:t>Windows e Internet</a:t>
            </a:r>
            <a:endParaRPr lang="es-MX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</a:rPr>
              <a:t>Windows</a:t>
            </a:r>
            <a:endParaRPr lang="es-MX" dirty="0" smtClean="0"/>
          </a:p>
          <a:p>
            <a:pPr>
              <a:buNone/>
            </a:pPr>
            <a:r>
              <a:rPr lang="es-MX" dirty="0" smtClean="0"/>
              <a:t>La </a:t>
            </a:r>
            <a:r>
              <a:rPr lang="es-MX" dirty="0"/>
              <a:t>carpeta a entregar es la: </a:t>
            </a:r>
            <a:r>
              <a:rPr lang="es-MX" b="1" dirty="0"/>
              <a:t>Carpeta </a:t>
            </a:r>
            <a:r>
              <a:rPr lang="es-MX" b="1" dirty="0" smtClean="0"/>
              <a:t>Principal, llamada: </a:t>
            </a:r>
            <a:r>
              <a:rPr lang="es-MX" b="1" dirty="0" err="1" smtClean="0"/>
              <a:t>ProyectoNombreAlumno</a:t>
            </a:r>
            <a:r>
              <a:rPr lang="es-MX" b="1" dirty="0"/>
              <a:t>, esta debe </a:t>
            </a:r>
            <a:r>
              <a:rPr lang="es-MX" b="1" dirty="0" smtClean="0"/>
              <a:t>estar COMPACTADA. </a:t>
            </a:r>
          </a:p>
          <a:p>
            <a:pPr>
              <a:buNone/>
            </a:pPr>
            <a:endParaRPr lang="es-MX" b="1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920880" cy="72008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</a:rPr>
              <a:t>Windows e Internet</a:t>
            </a:r>
            <a:endParaRPr lang="es-MX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</a:rPr>
              <a:t>Windows</a:t>
            </a:r>
            <a:endParaRPr lang="es-MX" dirty="0" smtClean="0"/>
          </a:p>
          <a:p>
            <a:pPr>
              <a:buNone/>
            </a:pPr>
            <a:r>
              <a:rPr lang="es-MX" dirty="0" smtClean="0"/>
              <a:t>Buscar archivos “*.pdf” en disco “C”</a:t>
            </a:r>
          </a:p>
          <a:p>
            <a:pPr>
              <a:buNone/>
            </a:pPr>
            <a:endParaRPr lang="es-MX" b="1" dirty="0" smtClean="0"/>
          </a:p>
          <a:p>
            <a:pPr>
              <a:buNone/>
            </a:pPr>
            <a:endParaRPr lang="es-MX" b="1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b="1" dirty="0" smtClean="0"/>
              <a:t>Ejercicio 1. </a:t>
            </a:r>
            <a:endParaRPr lang="es-ES" dirty="0" smtClean="0"/>
          </a:p>
          <a:p>
            <a:r>
              <a:rPr lang="es-ES" b="1" dirty="0" smtClean="0"/>
              <a:t>Indicaciones:</a:t>
            </a:r>
            <a:endParaRPr lang="es-ES" dirty="0" smtClean="0"/>
          </a:p>
          <a:p>
            <a:r>
              <a:rPr lang="es-ES" dirty="0" smtClean="0"/>
              <a:t>Accede al Panel de Control y localiza las propiedades del sistema. Anota en tu liberta las características del equipo de cómputo.</a:t>
            </a:r>
          </a:p>
          <a:p>
            <a:pPr>
              <a:buNone/>
            </a:pPr>
            <a:r>
              <a:rPr lang="es-ES" b="1" dirty="0" smtClean="0"/>
              <a:t>Ejercicio 2. </a:t>
            </a:r>
            <a:endParaRPr lang="es-ES" dirty="0" smtClean="0"/>
          </a:p>
          <a:p>
            <a:r>
              <a:rPr lang="es-ES" b="1" dirty="0" smtClean="0"/>
              <a:t>Indicaciones:</a:t>
            </a:r>
            <a:endParaRPr lang="es-ES" dirty="0" smtClean="0"/>
          </a:p>
          <a:p>
            <a:pPr lvl="0"/>
            <a:r>
              <a:rPr lang="es-ES" dirty="0" smtClean="0"/>
              <a:t>Localiza el Bloc de Notas.  </a:t>
            </a:r>
            <a:r>
              <a:rPr lang="es-ES" dirty="0" smtClean="0"/>
              <a:t>Edita la </a:t>
            </a:r>
            <a:r>
              <a:rPr lang="es-ES" dirty="0" smtClean="0"/>
              <a:t>información del Panel de Control “A1-TUnombreapellido.txt” </a:t>
            </a:r>
            <a:r>
              <a:rPr lang="es-ES" dirty="0" smtClean="0"/>
              <a:t>guárdalo </a:t>
            </a:r>
            <a:r>
              <a:rPr lang="es-ES" dirty="0" smtClean="0"/>
              <a:t>en el directorio de tu proyecto.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Unidades de medida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b="1" dirty="0" smtClean="0"/>
              <a:t>Un sistema de cómputo procesa y almacena información. Esto mide su velocidad y capacidad con los conceptos unidades de procesamiento=velocidad y unidades de almacenamiento=capacidad de almacenamiento. 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Los dispositivos de almacenamiento  también llamados memorias secundarias, emplean las siguientes unidades para medir su capacidad.</a:t>
            </a:r>
          </a:p>
          <a:p>
            <a:r>
              <a:rPr lang="es-ES" dirty="0" smtClean="0"/>
              <a:t>1 bit = 1 señal </a:t>
            </a:r>
            <a:r>
              <a:rPr lang="es-ES" dirty="0" smtClean="0"/>
              <a:t>eléctrica </a:t>
            </a:r>
            <a:r>
              <a:rPr lang="es-ES" dirty="0" smtClean="0"/>
              <a:t>0 y 1</a:t>
            </a:r>
          </a:p>
          <a:p>
            <a:r>
              <a:rPr lang="es-ES" dirty="0" smtClean="0"/>
              <a:t>1 byte = 8 bits</a:t>
            </a:r>
            <a:br>
              <a:rPr lang="es-ES" dirty="0" smtClean="0"/>
            </a:b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5976664" cy="468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1400" dirty="0" smtClean="0"/>
              <a:t>Almacena</a:t>
            </a:r>
            <a:r>
              <a:rPr lang="es-ES" sz="1400" dirty="0" smtClean="0"/>
              <a:t>miento</a:t>
            </a:r>
          </a:p>
          <a:p>
            <a:r>
              <a:rPr lang="es-ES" sz="1400" dirty="0" smtClean="0"/>
              <a:t>Unidad </a:t>
            </a:r>
            <a:r>
              <a:rPr lang="es-ES" sz="1400" dirty="0" smtClean="0"/>
              <a:t>de almacenamiento de datos, se mencionan a continuación:</a:t>
            </a:r>
          </a:p>
          <a:p>
            <a:pPr lvl="0"/>
            <a:r>
              <a:rPr lang="es-ES" sz="1400" dirty="0" smtClean="0"/>
              <a:t>Disco duro,  se miden de GB a TB</a:t>
            </a:r>
          </a:p>
          <a:p>
            <a:pPr lvl="0"/>
            <a:r>
              <a:rPr lang="es-ES" sz="1400" dirty="0" smtClean="0"/>
              <a:t>CD-ROM o "Lectora", la unidad de CD-ROM permite utilizar discos ópticos de hasta 700 MB.</a:t>
            </a:r>
          </a:p>
          <a:p>
            <a:pPr lvl="0"/>
            <a:r>
              <a:rPr lang="es-ES" sz="1400" dirty="0" smtClean="0"/>
              <a:t>CD-RW (</a:t>
            </a:r>
            <a:r>
              <a:rPr lang="es-ES" sz="1400" dirty="0" err="1" smtClean="0"/>
              <a:t>Regrabadora</a:t>
            </a:r>
            <a:r>
              <a:rPr lang="es-ES" sz="1400" dirty="0" smtClean="0"/>
              <a:t>) o "Grabadora", permiten grabar los 650, 700 MB o más tamaño (hasta 900 MB) de un disco.</a:t>
            </a:r>
          </a:p>
          <a:p>
            <a:pPr lvl="0"/>
            <a:r>
              <a:rPr lang="es-ES" sz="1400" dirty="0" smtClean="0"/>
              <a:t>DVD-ROM o "Lectora de DVD", tiene hasta 17 GB de capacidad</a:t>
            </a:r>
          </a:p>
          <a:p>
            <a:pPr lvl="0"/>
            <a:r>
              <a:rPr lang="es-ES" sz="1400" dirty="0" smtClean="0"/>
              <a:t>DVD-RW o "Grabadora de DVD", </a:t>
            </a:r>
            <a:r>
              <a:rPr lang="es-ES" sz="1400" dirty="0" err="1" smtClean="0"/>
              <a:t>tene</a:t>
            </a:r>
            <a:r>
              <a:rPr lang="es-ES" sz="1400" dirty="0" smtClean="0"/>
              <a:t> capacidad de 650 MB a 9 GB.</a:t>
            </a:r>
          </a:p>
          <a:p>
            <a:pPr lvl="0"/>
            <a:r>
              <a:rPr lang="es-ES" sz="1400" b="1" dirty="0" smtClean="0"/>
              <a:t>Memoria </a:t>
            </a:r>
            <a:r>
              <a:rPr lang="es-ES" sz="1400" b="1" dirty="0" smtClean="0">
                <a:hlinkClick r:id="rId2" tooltip="USB"/>
              </a:rPr>
              <a:t>USB</a:t>
            </a:r>
            <a:r>
              <a:rPr lang="es-ES" sz="1400" dirty="0" smtClean="0"/>
              <a:t> (de </a:t>
            </a:r>
            <a:r>
              <a:rPr lang="es-ES" sz="1400" i="1" dirty="0" smtClean="0">
                <a:hlinkClick r:id="rId2" tooltip="USB"/>
              </a:rPr>
              <a:t>Universal Serial Bus</a:t>
            </a:r>
            <a:r>
              <a:rPr lang="es-ES" sz="1400" dirty="0" smtClean="0"/>
              <a:t>, en </a:t>
            </a:r>
            <a:r>
              <a:rPr lang="es-ES" sz="1400" dirty="0" smtClean="0">
                <a:hlinkClick r:id="rId3" tooltip="Idioma inglés"/>
              </a:rPr>
              <a:t>inglés</a:t>
            </a:r>
            <a:r>
              <a:rPr lang="es-ES" sz="1400" dirty="0" smtClean="0"/>
              <a:t> </a:t>
            </a:r>
            <a:r>
              <a:rPr lang="es-ES" sz="1400" b="1" dirty="0" err="1" smtClean="0"/>
              <a:t>pendrive</a:t>
            </a:r>
            <a:r>
              <a:rPr lang="es-ES" sz="1400" dirty="0" smtClean="0"/>
              <a:t>, </a:t>
            </a:r>
            <a:r>
              <a:rPr lang="es-ES" sz="1400" b="1" dirty="0" smtClean="0"/>
              <a:t>USB flash drive</a:t>
            </a:r>
            <a:r>
              <a:rPr lang="es-ES" sz="1400" dirty="0" smtClean="0"/>
              <a:t>) es un pequeño dispositivo de almacenamiento que utiliza </a:t>
            </a:r>
            <a:r>
              <a:rPr lang="es-ES" sz="1400" dirty="0" smtClean="0">
                <a:hlinkClick r:id="rId4" tooltip="Memoria flash"/>
              </a:rPr>
              <a:t>memoria flash</a:t>
            </a:r>
            <a:r>
              <a:rPr lang="es-ES" sz="1400" dirty="0" smtClean="0"/>
              <a:t>. Capacidad, 1,2,3, 4, 8, 16, 32, 64, 128 y hasta 256 </a:t>
            </a:r>
            <a:r>
              <a:rPr lang="es-ES" sz="1400" dirty="0" smtClean="0">
                <a:hlinkClick r:id="rId5" tooltip="Gigabyte"/>
              </a:rPr>
              <a:t>GB</a:t>
            </a:r>
            <a:r>
              <a:rPr lang="es-ES" sz="1400" dirty="0" smtClean="0"/>
              <a:t>;</a:t>
            </a:r>
          </a:p>
          <a:p>
            <a:pPr lvl="0"/>
            <a:r>
              <a:rPr lang="es-ES" sz="1400" dirty="0" smtClean="0"/>
              <a:t>M</a:t>
            </a:r>
            <a:r>
              <a:rPr lang="es-ES" sz="1400" b="1" dirty="0" smtClean="0"/>
              <a:t>emoria flash</a:t>
            </a:r>
            <a:r>
              <a:rPr lang="es-ES" sz="1400" dirty="0" smtClean="0"/>
              <a:t> es una forma desarrollada de la memoria </a:t>
            </a:r>
            <a:r>
              <a:rPr lang="es-ES" sz="1400" dirty="0" smtClean="0">
                <a:hlinkClick r:id="rId6" tooltip="EEPROM"/>
              </a:rPr>
              <a:t>EEPROM</a:t>
            </a:r>
            <a:r>
              <a:rPr lang="es-ES" sz="1400" dirty="0" smtClean="0"/>
              <a:t> que permite que múltiples posiciones de memoria sean escritas o borradas en una misma operación de programación mediante </a:t>
            </a:r>
            <a:r>
              <a:rPr lang="es-ES" sz="1400" dirty="0" err="1" smtClean="0"/>
              <a:t>iado</a:t>
            </a:r>
            <a:r>
              <a:rPr lang="es-ES" sz="1400" dirty="0" smtClean="0"/>
              <a:t> tarjetas de hasta 32 GB.</a:t>
            </a:r>
          </a:p>
          <a:p>
            <a:pPr lvl="0"/>
            <a:r>
              <a:rPr lang="es-ES" sz="1400" dirty="0" smtClean="0"/>
              <a:t>Menos empleado el </a:t>
            </a:r>
            <a:r>
              <a:rPr lang="es-ES" sz="1400" b="1" dirty="0" smtClean="0"/>
              <a:t>Disquete</a:t>
            </a:r>
            <a:r>
              <a:rPr lang="es-ES" sz="1400" dirty="0" smtClean="0"/>
              <a:t>,  La unidad de 3,5 pulgadas permite intercambiar información utilizando disquetes magnéticos de 1,44 MB de capacidad. </a:t>
            </a:r>
          </a:p>
          <a:p>
            <a:r>
              <a:rPr lang="es-MX" sz="1400" dirty="0" smtClean="0"/>
              <a:t>amiento</a:t>
            </a:r>
            <a:endParaRPr lang="es-E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10690" t="36694" r="59647" b="42841"/>
          <a:stretch>
            <a:fillRect/>
          </a:stretch>
        </p:blipFill>
        <p:spPr bwMode="auto">
          <a:xfrm>
            <a:off x="6407696" y="2348880"/>
            <a:ext cx="2736304" cy="152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smtClean="0"/>
              <a:t>Unidades de medida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Procesamiento</a:t>
            </a:r>
          </a:p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smtClean="0"/>
              <a:t>Unidades de medida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11560" y="2204864"/>
          <a:ext cx="7632847" cy="2484712"/>
        </p:xfrm>
        <a:graphic>
          <a:graphicData uri="http://schemas.openxmlformats.org/drawingml/2006/table">
            <a:tbl>
              <a:tblPr/>
              <a:tblGrid>
                <a:gridCol w="1062447"/>
                <a:gridCol w="2096936"/>
                <a:gridCol w="4473464"/>
              </a:tblGrid>
              <a:tr h="20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474B4E"/>
                          </a:solidFill>
                          <a:latin typeface="Arial"/>
                          <a:ea typeface="Calibri"/>
                          <a:cs typeface="Times New Roman"/>
                        </a:rPr>
                        <a:t>Unidad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474B4E"/>
                          </a:solidFill>
                          <a:latin typeface="Arial"/>
                          <a:ea typeface="Calibri"/>
                          <a:cs typeface="Times New Roman"/>
                        </a:rPr>
                        <a:t>Siglas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474B4E"/>
                          </a:solidFill>
                          <a:latin typeface="Arial"/>
                          <a:ea typeface="Calibri"/>
                          <a:cs typeface="Times New Roman"/>
                        </a:rPr>
                        <a:t>Medida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 Hertz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 HZ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 Operacion / Segundo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 Kilo Hertz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 KHZ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1000 Operaciones / Segundo = 1000 HZ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 MegaHertz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 MHZ 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1,000,000 Operaciones / Segundo = 1000 KHZ</a:t>
                      </a:r>
                      <a:b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Un millón operaciones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 GHZ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 GigaHertz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1000,000,000 Operaciones / Segundo = 1000 MHZ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Mil millones operaciones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 TeraHertz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 THZ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1000,000,000,000 Operaciones / Segundo = 1000 GHZ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Un billón operaciones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24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Ejercicio </a:t>
            </a:r>
            <a:r>
              <a:rPr lang="es-ES" b="1" dirty="0" smtClean="0"/>
              <a:t>1</a:t>
            </a:r>
            <a:endParaRPr lang="es-ES" dirty="0" smtClean="0"/>
          </a:p>
          <a:p>
            <a:r>
              <a:rPr lang="es-ES" dirty="0" smtClean="0"/>
              <a:t>Resuelve </a:t>
            </a:r>
            <a:r>
              <a:rPr lang="es-ES" dirty="0" smtClean="0"/>
              <a:t>la siguiente operación, si un Disco Duro tiene  114GB, y necesitamos de los cuales tiene utilizado(ocupado) 64,642,732,032 bytes, cuánto tiene de espacio libre(disponible</a:t>
            </a:r>
            <a:r>
              <a:rPr lang="es-ES" dirty="0" smtClean="0"/>
              <a:t>) en bytes.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Ejercicios</a:t>
            </a:r>
            <a:endParaRPr lang="es-E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45886" t="29970" r="17126" b="45767"/>
          <a:stretch>
            <a:fillRect/>
          </a:stretch>
        </p:blipFill>
        <p:spPr bwMode="auto">
          <a:xfrm>
            <a:off x="5118606" y="4437112"/>
            <a:ext cx="3212321" cy="168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920880" cy="72008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</a:rPr>
              <a:t>Windows e Internet</a:t>
            </a:r>
            <a:endParaRPr lang="es-MX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708920"/>
            <a:ext cx="8640960" cy="34172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6600" dirty="0" smtClean="0"/>
              <a:t>Gracias</a:t>
            </a:r>
          </a:p>
          <a:p>
            <a:pPr algn="ctr">
              <a:buNone/>
            </a:pPr>
            <a:r>
              <a:rPr lang="es-MX" sz="6600" dirty="0" smtClean="0"/>
              <a:t>=)</a:t>
            </a:r>
            <a:endParaRPr lang="es-MX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920880" cy="72008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</a:rPr>
              <a:t>Windows e Internet</a:t>
            </a:r>
            <a:endParaRPr lang="es-MX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</a:rPr>
              <a:t>Internet</a:t>
            </a:r>
            <a:endParaRPr lang="es-MX" dirty="0" smtClean="0"/>
          </a:p>
          <a:p>
            <a:pPr algn="just">
              <a:buNone/>
            </a:pPr>
            <a:r>
              <a:rPr lang="es-MX" dirty="0" smtClean="0"/>
              <a:t>1.- Entra a la </a:t>
            </a:r>
            <a:r>
              <a:rPr lang="es-MX" b="1" dirty="0" smtClean="0"/>
              <a:t>Biblioteca Digital</a:t>
            </a:r>
            <a:r>
              <a:rPr lang="es-MX" dirty="0" smtClean="0"/>
              <a:t> de la Universidad Veracruzana (</a:t>
            </a:r>
            <a:r>
              <a:rPr lang="es-MX" dirty="0" smtClean="0">
                <a:hlinkClick r:id="rId2"/>
              </a:rPr>
              <a:t>http://www.uv.mx/bvirtual/</a:t>
            </a:r>
            <a:r>
              <a:rPr lang="es-MX" dirty="0" smtClean="0"/>
              <a:t>), o bien, a través de Google Académico (</a:t>
            </a:r>
            <a:r>
              <a:rPr lang="es-MX" dirty="0" smtClean="0">
                <a:hlinkClick r:id="rId3"/>
              </a:rPr>
              <a:t>http://scholar.google.com.mx/)</a:t>
            </a:r>
            <a:r>
              <a:rPr lang="es-MX" dirty="0" smtClean="0"/>
              <a:t>,.</a:t>
            </a:r>
          </a:p>
          <a:p>
            <a:pPr algn="just">
              <a:buNone/>
            </a:pPr>
            <a:r>
              <a:rPr lang="es-MX" dirty="0" smtClean="0"/>
              <a:t>2.- Bibliotecas virtuales de la UNAM, IPN, Congreso de la unión, ANUIES, CONACYT, CINVESTAT.</a:t>
            </a: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76064"/>
          </a:xfrm>
        </p:spPr>
        <p:txBody>
          <a:bodyPr/>
          <a:lstStyle/>
          <a:p>
            <a:r>
              <a:rPr lang="es-ES" sz="2000" b="1" dirty="0" smtClean="0"/>
              <a:t>Elementos Básicos. Posiciónate con el mouse en cada elemento indicado.</a:t>
            </a:r>
            <a:endParaRPr lang="es-ES" sz="2000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 cstate="print"/>
          <a:srcRect l="27971" t="47649" r="25671" b="9042"/>
          <a:stretch>
            <a:fillRect/>
          </a:stretch>
        </p:blipFill>
        <p:spPr bwMode="auto">
          <a:xfrm>
            <a:off x="0" y="1772816"/>
            <a:ext cx="889248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920880" cy="72008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</a:rPr>
              <a:t>Windows e Internet</a:t>
            </a:r>
            <a:endParaRPr lang="es-MX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</a:rPr>
              <a:t>Windows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Explorador de Windows</a:t>
            </a:r>
          </a:p>
          <a:p>
            <a:pPr marL="0" indent="0">
              <a:buNone/>
            </a:pPr>
            <a:r>
              <a:rPr lang="es-MX" dirty="0" smtClean="0"/>
              <a:t>Estructura </a:t>
            </a:r>
            <a:r>
              <a:rPr lang="es-MX" dirty="0"/>
              <a:t>de carpetas completa en una unidad de </a:t>
            </a:r>
            <a:r>
              <a:rPr lang="es-MX" dirty="0" smtClean="0"/>
              <a:t>almacenamiento</a:t>
            </a:r>
          </a:p>
          <a:p>
            <a:pPr marL="0" indent="0"/>
            <a:r>
              <a:rPr lang="es-MX" dirty="0" smtClean="0"/>
              <a:t>Carpeta Principal “</a:t>
            </a:r>
            <a:r>
              <a:rPr lang="es-MX" i="1" dirty="0" err="1" smtClean="0"/>
              <a:t>ProyectoNombreAlumno</a:t>
            </a:r>
            <a:r>
              <a:rPr lang="es-MX" dirty="0" smtClean="0"/>
              <a:t>”</a:t>
            </a:r>
          </a:p>
          <a:p>
            <a:pPr marL="400050" lvl="1" indent="0"/>
            <a:r>
              <a:rPr lang="es-MX" dirty="0"/>
              <a:t> </a:t>
            </a:r>
            <a:r>
              <a:rPr lang="es-MX" dirty="0" smtClean="0"/>
              <a:t>Subcarpeta “</a:t>
            </a:r>
            <a:r>
              <a:rPr lang="es-MX" i="1" dirty="0" smtClean="0"/>
              <a:t>Información</a:t>
            </a:r>
            <a:r>
              <a:rPr lang="es-MX" dirty="0" smtClean="0"/>
              <a:t>”</a:t>
            </a:r>
          </a:p>
          <a:p>
            <a:pPr marL="400050" lvl="1" indent="0"/>
            <a:r>
              <a:rPr lang="es-MX" dirty="0"/>
              <a:t> </a:t>
            </a:r>
            <a:r>
              <a:rPr lang="es-MX" dirty="0" smtClean="0"/>
              <a:t>Subcarpeta “</a:t>
            </a:r>
            <a:r>
              <a:rPr lang="es-MX" i="1" dirty="0" smtClean="0"/>
              <a:t>Imágenes</a:t>
            </a:r>
            <a:r>
              <a:rPr lang="es-MX" dirty="0" smtClean="0"/>
              <a:t>”</a:t>
            </a:r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920880" cy="72008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</a:rPr>
              <a:t>Windows e Internet</a:t>
            </a:r>
            <a:endParaRPr lang="es-MX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Usa el bloc de notas</a:t>
            </a:r>
          </a:p>
          <a:p>
            <a:r>
              <a:rPr lang="es-MX" dirty="0" smtClean="0"/>
              <a:t>Subcarpeta “Información”</a:t>
            </a:r>
          </a:p>
          <a:p>
            <a:pPr marL="914400" lvl="1" indent="-514350"/>
            <a:r>
              <a:rPr lang="es-MX" u="sng" dirty="0"/>
              <a:t>1 archivo </a:t>
            </a:r>
            <a:r>
              <a:rPr lang="es-MX" dirty="0"/>
              <a:t>generado en el bloc de notas con la descripción en 2 párrafos con tus propias </a:t>
            </a:r>
            <a:r>
              <a:rPr lang="es-MX" dirty="0" smtClean="0"/>
              <a:t>palabras</a:t>
            </a:r>
            <a:r>
              <a:rPr lang="es-MX" dirty="0"/>
              <a:t>, de lo que trata </a:t>
            </a:r>
            <a:r>
              <a:rPr lang="es-MX" dirty="0" smtClean="0"/>
              <a:t>tu proyecto de </a:t>
            </a:r>
            <a:r>
              <a:rPr lang="es-MX" dirty="0" err="1" smtClean="0"/>
              <a:t>invesetigación</a:t>
            </a:r>
            <a:r>
              <a:rPr lang="es-MX" dirty="0" smtClean="0"/>
              <a:t>, </a:t>
            </a:r>
            <a:r>
              <a:rPr lang="es-MX" dirty="0"/>
              <a:t>además anota la lista </a:t>
            </a:r>
            <a:r>
              <a:rPr lang="es-MX" dirty="0" smtClean="0"/>
              <a:t>de referencias </a:t>
            </a:r>
            <a:r>
              <a:rPr lang="es-MX" dirty="0"/>
              <a:t>electrónicas del artículo(s) del artículo elegido. El documento debe guardarse </a:t>
            </a:r>
            <a:r>
              <a:rPr lang="es-MX" dirty="0" smtClean="0"/>
              <a:t>bajo la </a:t>
            </a:r>
            <a:r>
              <a:rPr lang="es-MX" dirty="0"/>
              <a:t>nomenclatura: </a:t>
            </a:r>
            <a:r>
              <a:rPr lang="es-MX" b="1" i="1" dirty="0" smtClean="0"/>
              <a:t>A1-ArtículoBD-UV.txt</a:t>
            </a:r>
            <a:endParaRPr lang="es-MX" b="1" i="1" dirty="0"/>
          </a:p>
          <a:p>
            <a:pPr marL="857250" lvl="1" indent="-457200"/>
            <a:r>
              <a:rPr lang="es-MX" sz="2000" dirty="0" smtClean="0"/>
              <a:t> </a:t>
            </a:r>
            <a:r>
              <a:rPr lang="es-MX" u="sng" dirty="0"/>
              <a:t>1 archivo </a:t>
            </a:r>
            <a:r>
              <a:rPr lang="es-MX" dirty="0"/>
              <a:t>creado en el bloc de notas con la información sobre el tema de tu artículo (copia </a:t>
            </a:r>
            <a:r>
              <a:rPr lang="es-MX" dirty="0" smtClean="0"/>
              <a:t>y pega </a:t>
            </a:r>
            <a:r>
              <a:rPr lang="es-MX" dirty="0"/>
              <a:t>todo el texto de tu artículo o artículos que hayas elegido). La nomenclatura del </a:t>
            </a:r>
            <a:r>
              <a:rPr lang="es-MX" dirty="0" smtClean="0"/>
              <a:t>archivo debe </a:t>
            </a:r>
            <a:r>
              <a:rPr lang="es-MX" dirty="0"/>
              <a:t>ser: </a:t>
            </a:r>
            <a:r>
              <a:rPr lang="es-MX" b="1" i="1" dirty="0" smtClean="0"/>
              <a:t>A1-Contenido.txt</a:t>
            </a:r>
            <a:endParaRPr lang="es-MX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920880" cy="72008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</a:rPr>
              <a:t>Windows e Internet</a:t>
            </a:r>
            <a:endParaRPr lang="es-MX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es-MX" dirty="0" smtClean="0"/>
              <a:t>Subcarpeta “Imágenes”</a:t>
            </a:r>
          </a:p>
          <a:p>
            <a:pPr lvl="1"/>
            <a:r>
              <a:rPr lang="es-MX" dirty="0"/>
              <a:t>Debe contener al menos 5 imágenes, relacionadas con tu tema investigado, cuyo peso </a:t>
            </a:r>
            <a:r>
              <a:rPr lang="es-MX" dirty="0" smtClean="0"/>
              <a:t>no exceda </a:t>
            </a:r>
            <a:r>
              <a:rPr lang="es-MX" dirty="0"/>
              <a:t>de 500 </a:t>
            </a:r>
            <a:r>
              <a:rPr lang="es-MX" dirty="0" err="1"/>
              <a:t>kb</a:t>
            </a:r>
            <a:r>
              <a:rPr lang="es-MX" dirty="0"/>
              <a:t>.</a:t>
            </a:r>
          </a:p>
          <a:p>
            <a:pPr lvl="1"/>
            <a:r>
              <a:rPr lang="es-MX" dirty="0" smtClean="0"/>
              <a:t>Las </a:t>
            </a:r>
            <a:r>
              <a:rPr lang="es-MX" dirty="0"/>
              <a:t>imágenes deben estar en formato .</a:t>
            </a:r>
            <a:r>
              <a:rPr lang="es-MX" dirty="0" err="1"/>
              <a:t>jpg</a:t>
            </a:r>
            <a:r>
              <a:rPr lang="es-MX" dirty="0"/>
              <a:t> / .</a:t>
            </a:r>
            <a:r>
              <a:rPr lang="es-MX" dirty="0" err="1"/>
              <a:t>gif</a:t>
            </a:r>
            <a:r>
              <a:rPr lang="es-MX" dirty="0"/>
              <a:t> / .</a:t>
            </a:r>
            <a:r>
              <a:rPr lang="es-MX" dirty="0" err="1"/>
              <a:t>png</a:t>
            </a:r>
            <a:r>
              <a:rPr lang="es-MX" dirty="0"/>
              <a:t> (excepto .</a:t>
            </a:r>
            <a:r>
              <a:rPr lang="es-MX" dirty="0" err="1"/>
              <a:t>bmp</a:t>
            </a:r>
            <a:r>
              <a:rPr lang="es-MX" dirty="0"/>
              <a:t> y .</a:t>
            </a:r>
            <a:r>
              <a:rPr lang="es-MX" dirty="0" err="1"/>
              <a:t>doc</a:t>
            </a:r>
            <a:r>
              <a:rPr lang="es-MX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920880" cy="72008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</a:rPr>
              <a:t>Windows e Internet</a:t>
            </a:r>
            <a:endParaRPr lang="es-MX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Carpeta Principal “</a:t>
            </a:r>
            <a:r>
              <a:rPr lang="es-MX" i="1" dirty="0" err="1" smtClean="0"/>
              <a:t>ProyectoNombreAlumno</a:t>
            </a:r>
            <a:r>
              <a:rPr lang="es-MX" dirty="0" smtClean="0"/>
              <a:t>”</a:t>
            </a:r>
          </a:p>
          <a:p>
            <a:pPr>
              <a:buNone/>
            </a:pPr>
            <a:endParaRPr lang="es-MX" dirty="0"/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img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194113"/>
            <a:ext cx="5616624" cy="38920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920880" cy="72008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</a:rPr>
              <a:t>Windows e Internet</a:t>
            </a:r>
            <a:endParaRPr lang="es-MX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Subcarpeta “</a:t>
            </a:r>
            <a:r>
              <a:rPr lang="es-MX" i="1" dirty="0" smtClean="0"/>
              <a:t>Información</a:t>
            </a:r>
            <a:r>
              <a:rPr lang="es-MX" dirty="0" smtClean="0"/>
              <a:t>”</a:t>
            </a:r>
            <a:endParaRPr lang="es-MX" dirty="0"/>
          </a:p>
        </p:txBody>
      </p:sp>
      <p:pic>
        <p:nvPicPr>
          <p:cNvPr id="4" name="3 Imagen" descr="img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82755"/>
            <a:ext cx="5760640" cy="3991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920880" cy="72008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</a:rPr>
              <a:t>Windows e Internet</a:t>
            </a:r>
            <a:endParaRPr lang="es-MX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Subcarpeta “</a:t>
            </a:r>
            <a:r>
              <a:rPr lang="es-MX" i="1" dirty="0" smtClean="0"/>
              <a:t>Imágenes</a:t>
            </a:r>
            <a:r>
              <a:rPr lang="es-MX" dirty="0" smtClean="0"/>
              <a:t>”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img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173424"/>
            <a:ext cx="5760640" cy="3991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773</Words>
  <Application>Microsoft Office PowerPoint</Application>
  <PresentationFormat>Presentación en pantalla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Universidad Veracruzana Área de formación Básica General (AFBG)</vt:lpstr>
      <vt:lpstr>Windows e Internet</vt:lpstr>
      <vt:lpstr>Diapositiva 3</vt:lpstr>
      <vt:lpstr>Windows e Internet</vt:lpstr>
      <vt:lpstr>Windows e Internet</vt:lpstr>
      <vt:lpstr>Windows e Internet</vt:lpstr>
      <vt:lpstr>Windows e Internet</vt:lpstr>
      <vt:lpstr>Windows e Internet</vt:lpstr>
      <vt:lpstr>Windows e Internet</vt:lpstr>
      <vt:lpstr>Windows e Internet</vt:lpstr>
      <vt:lpstr>Windows e Internet</vt:lpstr>
      <vt:lpstr>Windows e Internet</vt:lpstr>
      <vt:lpstr>Ejercicios</vt:lpstr>
      <vt:lpstr>Unidades de medida</vt:lpstr>
      <vt:lpstr>Unidades de medida</vt:lpstr>
      <vt:lpstr>Unidades de medida</vt:lpstr>
      <vt:lpstr>Ejercicios</vt:lpstr>
      <vt:lpstr>Windows e Internet</vt:lpstr>
    </vt:vector>
  </TitlesOfParts>
  <Company>Universidad Veracruzana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 de formación Básica General (AFBG)</dc:title>
  <dc:creator>Luis Jeronimo Salazar Perez</dc:creator>
  <cp:lastModifiedBy>zmoreno</cp:lastModifiedBy>
  <cp:revision>29</cp:revision>
  <dcterms:created xsi:type="dcterms:W3CDTF">2012-01-04T15:47:39Z</dcterms:created>
  <dcterms:modified xsi:type="dcterms:W3CDTF">2012-01-04T19:13:57Z</dcterms:modified>
</cp:coreProperties>
</file>