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71" r:id="rId3"/>
    <p:sldId id="270" r:id="rId4"/>
    <p:sldId id="307" r:id="rId5"/>
    <p:sldId id="263" r:id="rId6"/>
    <p:sldId id="257" r:id="rId7"/>
    <p:sldId id="308" r:id="rId8"/>
    <p:sldId id="262" r:id="rId9"/>
    <p:sldId id="264" r:id="rId10"/>
    <p:sldId id="274" r:id="rId11"/>
    <p:sldId id="310" r:id="rId12"/>
    <p:sldId id="275" r:id="rId13"/>
    <p:sldId id="277" r:id="rId14"/>
    <p:sldId id="276" r:id="rId15"/>
    <p:sldId id="278" r:id="rId16"/>
    <p:sldId id="280" r:id="rId17"/>
    <p:sldId id="283" r:id="rId18"/>
    <p:sldId id="284" r:id="rId19"/>
    <p:sldId id="281" r:id="rId20"/>
    <p:sldId id="282" r:id="rId21"/>
    <p:sldId id="285" r:id="rId22"/>
    <p:sldId id="320" r:id="rId23"/>
    <p:sldId id="287" r:id="rId24"/>
    <p:sldId id="288" r:id="rId25"/>
    <p:sldId id="318" r:id="rId26"/>
    <p:sldId id="319" r:id="rId27"/>
    <p:sldId id="289" r:id="rId28"/>
    <p:sldId id="290" r:id="rId29"/>
    <p:sldId id="291" r:id="rId30"/>
    <p:sldId id="315" r:id="rId31"/>
    <p:sldId id="316" r:id="rId32"/>
    <p:sldId id="317" r:id="rId33"/>
    <p:sldId id="311" r:id="rId34"/>
    <p:sldId id="292" r:id="rId35"/>
    <p:sldId id="293" r:id="rId36"/>
    <p:sldId id="298" r:id="rId37"/>
    <p:sldId id="299" r:id="rId38"/>
    <p:sldId id="294" r:id="rId39"/>
    <p:sldId id="297" r:id="rId40"/>
    <p:sldId id="296" r:id="rId41"/>
    <p:sldId id="300" r:id="rId42"/>
    <p:sldId id="302" r:id="rId43"/>
    <p:sldId id="303" r:id="rId44"/>
    <p:sldId id="304" r:id="rId45"/>
    <p:sldId id="306" r:id="rId46"/>
    <p:sldId id="305" r:id="rId47"/>
    <p:sldId id="313" r:id="rId48"/>
    <p:sldId id="312" r:id="rId49"/>
    <p:sldId id="268" r:id="rId50"/>
    <p:sldId id="266" r:id="rId51"/>
    <p:sldId id="265" r:id="rId52"/>
    <p:sldId id="261" r:id="rId5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38A1"/>
    <a:srgbClr val="1C1C1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 varScale="1">
        <p:scale>
          <a:sx n="72" d="100"/>
          <a:sy n="72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AFC03-6866-49C4-B649-43EBB8FA62D4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55417-D7E9-41CC-A5BA-9D9320AB889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CCC54-C6C3-4A87-BA94-D333D2174A07}" type="datetimeFigureOut">
              <a:rPr lang="es-MX" smtClean="0"/>
              <a:pPr/>
              <a:t>28/08/2011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CCE62-993A-4EF3-9D87-F270D39592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tesis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ktex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nshell.org/" TargetMode="External"/><Relationship Id="rId4" Type="http://schemas.openxmlformats.org/officeDocument/2006/relationships/hyperlink" Target="http://www.winedt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tex-project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s.org/publications/authors/tex/amslatex" TargetMode="External"/><Relationship Id="rId5" Type="http://schemas.openxmlformats.org/officeDocument/2006/relationships/hyperlink" Target="http://w3.mecanica.upm.es/CervanTeX/" TargetMode="External"/><Relationship Id="rId4" Type="http://schemas.openxmlformats.org/officeDocument/2006/relationships/hyperlink" Target="http://www.tex-tipografia.com/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latex.gpul.or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uma.ulpgc.es/users/bautista/other/tex/ldesc2e/misc/ldesc2e.pdf" TargetMode="External"/><Relationship Id="rId5" Type="http://schemas.openxmlformats.org/officeDocument/2006/relationships/hyperlink" Target="http://web.fi.uba.ar/~ssantisi/works/ecuaciones_en_latex/" TargetMode="External"/><Relationship Id="rId4" Type="http://schemas.openxmlformats.org/officeDocument/2006/relationships/hyperlink" Target="http://navarroj.com/latex/guia.html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tezcatl.fciencias.unam.mx/tex-archive/info/lshort/spanish/lshort-a4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v.es/~jgutierr/LatexAvanzado/SesionesJuan/LatexAvanzado_j1.pdf" TargetMode="External"/><Relationship Id="rId5" Type="http://schemas.openxmlformats.org/officeDocument/2006/relationships/hyperlink" Target="http://www.sindominio.net/ayuda/latex/" TargetMode="External"/><Relationship Id="rId4" Type="http://schemas.openxmlformats.org/officeDocument/2006/relationships/hyperlink" Target="http://navarroj.com/latex/guia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1camb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8858280" cy="4883505"/>
          </a:xfrm>
          <a:prstGeom prst="rect">
            <a:avLst/>
          </a:prstGeom>
        </p:spPr>
      </p:pic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260648"/>
            <a:ext cx="7704856" cy="98072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4000" dirty="0" smtClean="0">
                <a:solidFill>
                  <a:srgbClr val="1338A1"/>
                </a:solidFill>
                <a:latin typeface="Gill Sans MT" pitchFamily="34" charset="0"/>
              </a:rPr>
              <a:t>Introducción a </a:t>
            </a:r>
            <a:r>
              <a:rPr lang="es-MX" sz="4000" dirty="0" err="1" smtClean="0">
                <a:solidFill>
                  <a:srgbClr val="1338A1"/>
                </a:solidFill>
                <a:latin typeface="Gill Sans MT" pitchFamily="34" charset="0"/>
              </a:rPr>
              <a:t>LaTeX</a:t>
            </a:r>
            <a:endParaRPr lang="es-ES" sz="4000" dirty="0" smtClean="0">
              <a:solidFill>
                <a:srgbClr val="1338A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5589240"/>
            <a:ext cx="7200800" cy="7327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 smtClean="0">
                <a:solidFill>
                  <a:srgbClr val="1338A1"/>
                </a:solidFill>
                <a:latin typeface="Gill Sans MT" pitchFamily="34" charset="0"/>
                <a:ea typeface="+mj-ea"/>
                <a:cs typeface="+mj-cs"/>
              </a:rPr>
              <a:t>M.I.A. Sonia Lilia Mestizo Gutiérrez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 smtClean="0">
                <a:solidFill>
                  <a:srgbClr val="1338A1"/>
                </a:solidFill>
                <a:latin typeface="Gill Sans MT" pitchFamily="34" charset="0"/>
                <a:ea typeface="+mj-ea"/>
                <a:cs typeface="+mj-cs"/>
              </a:rPr>
              <a:t>smestizo@uv.mx</a:t>
            </a:r>
            <a:endParaRPr lang="es-ES" sz="2000" dirty="0" smtClean="0">
              <a:solidFill>
                <a:srgbClr val="1338A1"/>
              </a:solidFill>
              <a:latin typeface="Gill Sans MT" pitchFamily="34" charset="0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00192" y="4725144"/>
            <a:ext cx="3024336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dirty="0" smtClean="0">
                <a:latin typeface="Gill Sans MT" pitchFamily="34" charset="0"/>
                <a:ea typeface="+mj-ea"/>
                <a:cs typeface="+mj-cs"/>
              </a:rPr>
              <a:t>Facultad de Ingeniería Química</a:t>
            </a:r>
            <a:endParaRPr lang="es-ES" sz="1400" dirty="0" smtClean="0"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43608" y="1277695"/>
            <a:ext cx="7848872" cy="560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Es un estándar para publicaciones científicas en áreas como matemáticas, física, computación, etc.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Es un lenguaje que nos permite preparar automáticamente un documento de apariencia estándar y de alta calidad.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A diferencia de un procesador de textos, con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tenemos un control más fino sobre cualquier aspecto tipográfico del documento.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771800" y="332656"/>
            <a:ext cx="31788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Qué es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071802" y="2357430"/>
            <a:ext cx="35541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Edición Básica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99592" y="1190357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Generar un archivo en formato ASCII (de texto) con extensión </a:t>
            </a:r>
            <a:r>
              <a:rPr lang="es-ES_tradnl" sz="2800" b="1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.tex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. El archivo .tex posee comandos que le indican a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como debe componer el texto.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Compilar el archivo .tex. La compilación genera un archivo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dvi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que permite visualizar el documento en el formato en que será impreso.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Crear un archivo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ps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pdf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que será el documento final.</a:t>
            </a:r>
          </a:p>
          <a:p>
            <a:pPr algn="just">
              <a:lnSpc>
                <a:spcPct val="80000"/>
              </a:lnSpc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1813884" y="241679"/>
            <a:ext cx="733014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Pasos para la creación de un documento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00100" y="1094979"/>
            <a:ext cx="7848872" cy="560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Preámbulo</a:t>
            </a:r>
          </a:p>
          <a:p>
            <a:pPr marL="971550" lvl="1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% tipo de documento</a:t>
            </a:r>
          </a:p>
          <a:p>
            <a:pPr marL="971550" lvl="1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article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971550" lvl="1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971550" lvl="1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% carga opcional de paquetes</a:t>
            </a:r>
          </a:p>
          <a:p>
            <a:pPr marL="971550" lvl="1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{…}</a:t>
            </a:r>
          </a:p>
          <a:p>
            <a:pPr marL="971550" lvl="1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Cuerpo del documento.  Texto y comandos.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Final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82708" y="260648"/>
            <a:ext cx="588975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Estructura de un documento .</a:t>
            </a:r>
            <a:r>
              <a:rPr lang="es-ES_tradnl" sz="3300" i="1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098366" y="285728"/>
            <a:ext cx="57597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Archivos generados en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643042" y="1357298"/>
          <a:ext cx="6619902" cy="514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634"/>
                <a:gridCol w="2206634"/>
                <a:gridCol w="2206634"/>
              </a:tblGrid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Tipo de archivo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Extensión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Entrada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.tex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Archivo.tex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DVI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s-MX" sz="2000" dirty="0" err="1" smtClean="0">
                          <a:latin typeface="Arial" pitchFamily="34" charset="0"/>
                          <a:cs typeface="Arial" pitchFamily="34" charset="0"/>
                        </a:rPr>
                        <a:t>dvi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Archivo.dvi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Auxiliar</a:t>
                      </a:r>
                      <a:r>
                        <a:rPr lang="es-MX" sz="2000" baseline="0" dirty="0" smtClean="0">
                          <a:latin typeface="Arial" pitchFamily="34" charset="0"/>
                          <a:cs typeface="Arial" pitchFamily="34" charset="0"/>
                        </a:rPr>
                        <a:t> principal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s-MX" sz="2000" dirty="0" err="1" smtClean="0">
                          <a:latin typeface="Arial" pitchFamily="34" charset="0"/>
                          <a:cs typeface="Arial" pitchFamily="34" charset="0"/>
                        </a:rPr>
                        <a:t>aux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Archivo.aux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Errores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.log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Archivo.log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PostScript</a:t>
                      </a:r>
                      <a:endParaRPr lang="es-MX" sz="2000" b="0" i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s-MX" sz="2000" dirty="0" err="1" smtClean="0">
                          <a:latin typeface="Arial" pitchFamily="34" charset="0"/>
                          <a:cs typeface="Arial" pitchFamily="34" charset="0"/>
                        </a:rPr>
                        <a:t>ps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Archivo.ps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35015">
                <a:tc>
                  <a:txBody>
                    <a:bodyPr/>
                    <a:lstStyle/>
                    <a:p>
                      <a:pPr algn="ctr"/>
                      <a:r>
                        <a:rPr lang="es-MX" sz="20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PDF</a:t>
                      </a:r>
                      <a:endParaRPr lang="es-MX" sz="2000" b="0" i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s-MX" sz="2000" dirty="0" err="1" smtClean="0">
                          <a:latin typeface="Arial" pitchFamily="34" charset="0"/>
                          <a:cs typeface="Arial" pitchFamily="34" charset="0"/>
                        </a:rPr>
                        <a:t>pdf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" pitchFamily="34" charset="0"/>
                          <a:cs typeface="Arial" pitchFamily="34" charset="0"/>
                        </a:rPr>
                        <a:t>Archivo.pdf</a:t>
                      </a:r>
                      <a:endParaRPr lang="es-MX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600" y="1705100"/>
            <a:ext cx="7848872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Bienvenido al curso de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{} de la Facultad    de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Ingenier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\'{\i}a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Qu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\'{\i}mica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131840" y="260648"/>
            <a:ext cx="3374642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Mi primer 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600" y="1504406"/>
            <a:ext cx="7848872" cy="4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Generar el archivo </a:t>
            </a:r>
            <a:r>
              <a:rPr lang="es-ES_tradnl" sz="2800" i="1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ejemplo.tex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Compilar el archivo </a:t>
            </a:r>
            <a:r>
              <a:rPr lang="es-ES_tradnl" sz="2800" i="1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ejemplo.tex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. La compilación genera un archivo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dvi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que permite visualizar el documento en el formato en que será impreso.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Crear un archivo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ps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o .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pdf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que será el documento final.</a:t>
            </a:r>
          </a:p>
          <a:p>
            <a:pPr algn="just">
              <a:lnSpc>
                <a:spcPct val="80000"/>
              </a:lnSpc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83768" y="260648"/>
            <a:ext cx="4908267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Creación de un documento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635896" y="332656"/>
            <a:ext cx="19046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Acentos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086173"/>
            <a:ext cx="7686084" cy="227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504878" y="260648"/>
            <a:ext cx="50914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Más acentos y símbolos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916832"/>
            <a:ext cx="694362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83768" y="332656"/>
            <a:ext cx="48926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Los estilos más usados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619672" y="1988839"/>
          <a:ext cx="6336704" cy="3715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3168352"/>
              </a:tblGrid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Nombre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i="1" dirty="0" err="1" smtClean="0">
                          <a:latin typeface="Arial" pitchFamily="34" charset="0"/>
                          <a:cs typeface="Arial" pitchFamily="34" charset="0"/>
                        </a:rPr>
                        <a:t>article</a:t>
                      </a:r>
                      <a:endParaRPr lang="es-ES_tradnl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artículo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i="1" dirty="0" err="1" smtClean="0">
                          <a:latin typeface="Arial" pitchFamily="34" charset="0"/>
                          <a:cs typeface="Arial" pitchFamily="34" charset="0"/>
                        </a:rPr>
                        <a:t>letter</a:t>
                      </a:r>
                      <a:endParaRPr lang="es-ES_tradnl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carta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i="1" dirty="0" err="1" smtClean="0">
                          <a:latin typeface="Arial" pitchFamily="34" charset="0"/>
                          <a:cs typeface="Arial" pitchFamily="34" charset="0"/>
                        </a:rPr>
                        <a:t>report</a:t>
                      </a:r>
                      <a:endParaRPr lang="es-ES_tradnl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reporte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i="1" dirty="0" err="1" smtClean="0">
                          <a:latin typeface="Arial" pitchFamily="34" charset="0"/>
                          <a:cs typeface="Arial" pitchFamily="34" charset="0"/>
                        </a:rPr>
                        <a:t>book</a:t>
                      </a:r>
                      <a:endParaRPr lang="es-ES_tradnl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libro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es-ES_tradnl" sz="2400" i="1" dirty="0" err="1" smtClean="0">
                          <a:latin typeface="Arial" pitchFamily="34" charset="0"/>
                          <a:cs typeface="Arial" pitchFamily="34" charset="0"/>
                        </a:rPr>
                        <a:t>slides</a:t>
                      </a:r>
                      <a:endParaRPr lang="es-ES_tradnl" sz="24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smtClean="0">
                          <a:latin typeface="Arial" pitchFamily="34" charset="0"/>
                          <a:cs typeface="Arial" pitchFamily="34" charset="0"/>
                        </a:rPr>
                        <a:t>diapositivas</a:t>
                      </a:r>
                      <a:endParaRPr lang="es-ES_tradnl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55576" y="2292203"/>
            <a:ext cx="784887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“TEX is  intended for  the  creation of beautiful books and especially for books that contain a lot of mathematic”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n-US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n-US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r">
              <a:lnSpc>
                <a:spcPct val="80000"/>
              </a:lnSpc>
            </a:pPr>
            <a:r>
              <a:rPr lang="en-US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Donald Knuth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83768" y="332656"/>
            <a:ext cx="466602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Caracteres especiales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197" y="1518908"/>
            <a:ext cx="8394803" cy="395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600" y="1146688"/>
            <a:ext cx="7848872" cy="560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{color}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 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Bienvenido al curso de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{} de la Facultad    de Ingeniería Química.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centerline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{¿Qué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opinas del curso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?}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{\color 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blue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¡Está interesante!}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131840" y="260648"/>
            <a:ext cx="2544992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Otro 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71538" y="1452169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centerline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htexto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centra una línea del texto.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{center} · · · 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texto 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· · · \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{center}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centra un texto de más de una línea.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leftline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htexto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texto alineado por la izquierda.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rightline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b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htexto</a:t>
            </a:r>
            <a:r>
              <a:rPr lang="es-ES_tradnl" sz="2800" b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texto alineado por la derecha.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771800" y="332656"/>
            <a:ext cx="43813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Alineación del texto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664260" y="332656"/>
            <a:ext cx="36359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Tipos de fuentes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6863" y="1600200"/>
            <a:ext cx="6436581" cy="39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664260" y="332656"/>
            <a:ext cx="39437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Tamaños de letras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7292" y="1644023"/>
            <a:ext cx="5649044" cy="408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71538" y="1000108"/>
            <a:ext cx="7848872" cy="6038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roduce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el espacio promedio ocupado por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una letra.</a:t>
            </a:r>
          </a:p>
          <a:p>
            <a:pPr marL="514350" indent="-514350" algn="just">
              <a:buFont typeface="Wingdings" pitchFamily="2" charset="2"/>
              <a:buChar char="§"/>
            </a:pP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quad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produce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 espacio del ancho de la letra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M.</a:t>
            </a:r>
          </a:p>
          <a:p>
            <a:pPr marL="514350" indent="-514350">
              <a:buFont typeface="Wingdings" pitchFamily="2" charset="2"/>
              <a:buChar char="§"/>
            </a:pP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qquad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produce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 espacio equivalente a dos \</a:t>
            </a:r>
            <a:r>
              <a:rPr lang="es-MX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quad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Wingdings" pitchFamily="2" charset="2"/>
              <a:buChar char="§"/>
            </a:pP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\,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produce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 micro-espacio (un sexto de \</a:t>
            </a:r>
            <a:r>
              <a:rPr lang="es-MX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quad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).</a:t>
            </a:r>
          </a:p>
          <a:p>
            <a:pPr marL="514350" indent="-514350">
              <a:buFont typeface="Wingdings" pitchFamily="2" charset="2"/>
              <a:buChar char="§"/>
            </a:pP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hspace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hlongitud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añade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 espacio de una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longitud determinada. Ej. \</a:t>
            </a:r>
            <a:r>
              <a:rPr lang="es-MX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hspace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{2cm}.</a:t>
            </a:r>
            <a:endParaRPr lang="es-MX" sz="2800" dirty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771800" y="332656"/>
            <a:ext cx="399019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Espacio horizontal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00100" y="1454428"/>
            <a:ext cx="784887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\par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inicia un nuevo párrafo (con sangría). </a:t>
            </a: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/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\\ o 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newline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inicia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 nuevo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renglón.</a:t>
            </a:r>
          </a:p>
          <a:p>
            <a:pPr marL="514350" indent="-514350" algn="just"/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linebreak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justifica (estira) el renglón actual y comienza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uno nuevo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, sin sangría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.</a:t>
            </a:r>
          </a:p>
          <a:p>
            <a:pPr marL="514350" indent="-514350" algn="just"/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vspace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hlongitud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inserta un espacio vertical de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longitud especificada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.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Ej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.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vspace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{3cm}.</a:t>
            </a:r>
          </a:p>
          <a:p>
            <a:pPr marL="514350" indent="-514350" algn="just">
              <a:buFont typeface="Wingdings" pitchFamily="2" charset="2"/>
              <a:buChar char="§"/>
            </a:pPr>
            <a:endParaRPr lang="es-MX" sz="28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MX" sz="2800" b="1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parskip</a:t>
            </a:r>
            <a:r>
              <a:rPr lang="es-MX" sz="2800" b="1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controla la distancia entre párrafos. </a:t>
            </a:r>
            <a:endParaRPr lang="es-MX" sz="2800" dirty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038716" y="332656"/>
            <a:ext cx="33906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Espacio </a:t>
            </a: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vertical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419872" y="1772816"/>
            <a:ext cx="3024336" cy="349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32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32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{macro}</a:t>
            </a: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</a:t>
            </a: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………..</a:t>
            </a:r>
          </a:p>
          <a:p>
            <a:pPr algn="just">
              <a:lnSpc>
                <a:spcPct val="80000"/>
              </a:lnSpc>
            </a:pPr>
            <a:endParaRPr lang="es-ES_tradnl" sz="32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32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{macro}</a:t>
            </a:r>
          </a:p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734925" y="260648"/>
            <a:ext cx="17011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Macros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419872" y="1124744"/>
            <a:ext cx="3024336" cy="349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32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32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{macro}</a:t>
            </a: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</a:t>
            </a: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………..</a:t>
            </a:r>
          </a:p>
          <a:p>
            <a:pPr algn="just">
              <a:lnSpc>
                <a:spcPct val="80000"/>
              </a:lnSpc>
            </a:pPr>
            <a:endParaRPr lang="es-ES_tradnl" sz="32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32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32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{macro}</a:t>
            </a:r>
          </a:p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528527" y="188640"/>
            <a:ext cx="43477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Ejemplos de macros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8489" y="1438622"/>
            <a:ext cx="7419975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512168" y="1281412"/>
            <a:ext cx="7452320" cy="5459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4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4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Algunos componentes de 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Eminus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son: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4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enumerate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Salón virtual de clases con sesiones en línea.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Salón de tutorías en línea.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Salas de chat.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Pizarra electrónica.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\…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enumerate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4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4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4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131840" y="260648"/>
            <a:ext cx="3040319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Ejemplo  macros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428860" y="1285860"/>
            <a:ext cx="7848872" cy="595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¿Por qué usar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?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¿Qué es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?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Edición básica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Tablas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Fórmulas matemáticas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Organización de documentos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533785" y="332656"/>
            <a:ext cx="18775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Temario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601232" y="2357430"/>
            <a:ext cx="21852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Tablas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214414" y="1000108"/>
            <a:ext cx="7491682" cy="595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book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{tabular}{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l|c|c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hline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multicolumn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{3}{c}{Calificaciones de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{}}\\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hline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hline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Año &amp; Reprobados &amp; Aprobados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hline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2010 &amp; 3 &amp; 43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2011 &amp; 0 &amp; 32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hline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{tabular}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4069380" y="260648"/>
            <a:ext cx="1217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Tablas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4069380" y="260648"/>
            <a:ext cx="1217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Tablas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4489" y="1857364"/>
            <a:ext cx="6943725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43108" y="2357430"/>
            <a:ext cx="55545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00100" y="928670"/>
            <a:ext cx="7848872" cy="5176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El texto matemático se escribe entre $ $ o \[  \].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Se puede usar el paquete 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amsmath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 (</a:t>
            </a:r>
            <a:r>
              <a:rPr lang="es-ES_tradnl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American </a:t>
            </a:r>
            <a:r>
              <a:rPr lang="es-ES_tradnl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Mathematical</a:t>
            </a:r>
            <a:r>
              <a:rPr lang="es-ES_tradnl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Society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). 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Mejoran la tipografía de las fórmulas matemáticas.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Ejemplo: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	$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e^x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=\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sum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_{n=0}^{\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infty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}\frac{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x^n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}{n!}$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972071"/>
            <a:ext cx="31337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2482315" y="285728"/>
            <a:ext cx="4804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82315" y="285728"/>
            <a:ext cx="4804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528780"/>
            <a:ext cx="74009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3857628"/>
            <a:ext cx="6572296" cy="3035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357298"/>
            <a:ext cx="700760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2482315" y="285728"/>
            <a:ext cx="4804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085974"/>
            <a:ext cx="8251522" cy="3343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2482315" y="285728"/>
            <a:ext cx="4804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357554" y="285728"/>
            <a:ext cx="30332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Letras griegas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4" y="1514476"/>
            <a:ext cx="7133259" cy="4414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1074" y="1909763"/>
            <a:ext cx="8149967" cy="344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82315" y="285728"/>
            <a:ext cx="4804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Fórmulas matemáticas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214546" y="2363924"/>
            <a:ext cx="538974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¿Por qué usar </a:t>
            </a:r>
            <a:r>
              <a:rPr lang="es-ES_tradnl" sz="40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600" y="1146688"/>
            <a:ext cx="7848872" cy="457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{center}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     Ejemplo de una fórmula matemática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     $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e^x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=\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sum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_{n=0}^{\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infty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}\frac{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x^n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}{n!}$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{center}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254626" y="285728"/>
            <a:ext cx="5603522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Ejemplo de fórmula matemática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66470" y="1237855"/>
            <a:ext cx="832043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Ejemplo de fórmulas matemáticas: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\begin{enumerate}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 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\item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$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e^x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=\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sum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_{n=0}^{\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infty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}\frac{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x^n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}{n!}$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 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\item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$ x= \frac{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x+z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}{y^{2}+1}e$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  \item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\[ x= \frac{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x+y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}{1+ \frac{y}{z+1}}\]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  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\item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\[\int_0^1 x \,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= 0.5\]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\end{enumerate} 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   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  <a:buFont typeface="+mj-lt"/>
              <a:buAutoNum type="arabicPeriod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643306" y="285728"/>
            <a:ext cx="250260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Más ejemplos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14348" y="1237855"/>
            <a:ext cx="8320438" cy="491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Ejemplo de fórmulas matemáticas: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enumerate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$ a_{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i,j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}^{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n+m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}$ 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$ \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underbrace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{5+6}_{11}$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item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\[ \</a:t>
            </a:r>
            <a:r>
              <a:rPr lang="es-ES_tradnl" sz="28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mathcal</a:t>
            </a:r>
            <a:r>
              <a:rPr lang="es-ES_tradnl" sz="28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{P}_3(x)= \alpha_3 ^3 + \alpha_2  x^2 + \alpha_1 x + \alpha_0 \]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enumerate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643306" y="285728"/>
            <a:ext cx="250260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Más ejemplos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14348" y="870951"/>
            <a:ext cx="8320438" cy="555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endParaRPr lang="es-ES_tradnl" sz="28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book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amsmath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6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6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6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$0^0$ es una expresión indefinida.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Si $a&gt;0$ entonces $a^0=1$ pero $0^a=0.$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Sin embargo, convenir en que $0^0=1$ es adecuado para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que algunas fórmulas se puedan expresar de manera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sencilla</a:t>
            </a: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footnote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{Ejemplo de fórmula matemática}, sin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recurrir a casos especiales, por ejemplo: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$$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e^x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=\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sum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_{n=0}^{\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infty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}\frac{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x^n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}{n!}$$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$$(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x+a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)^n=\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sum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_{k=0}^n \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binom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{n}{k}</a:t>
            </a:r>
            <a:r>
              <a:rPr lang="es-ES_tradnl" sz="26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x^k</a:t>
            </a:r>
            <a:r>
              <a:rPr lang="es-ES_tradnl" sz="26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a^{n-k}$$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6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6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6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6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  <a:endParaRPr lang="es-MX" sz="26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286116" y="285728"/>
            <a:ext cx="3183885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Package</a:t>
            </a:r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 </a:t>
            </a:r>
            <a:r>
              <a:rPr lang="es-ES_tradnl" sz="33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amsmath</a:t>
            </a:r>
            <a:endParaRPr lang="es-ES_tradnl" sz="33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143240" y="285728"/>
            <a:ext cx="3183885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Package</a:t>
            </a:r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 </a:t>
            </a:r>
            <a:r>
              <a:rPr lang="es-ES_tradnl" sz="33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amsmath</a:t>
            </a:r>
            <a:endParaRPr lang="es-ES_tradnl" sz="33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857247"/>
            <a:ext cx="8338051" cy="3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89" y="6105549"/>
            <a:ext cx="39719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1714480" y="2363924"/>
            <a:ext cx="70455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Organización de documentos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571868" y="285728"/>
            <a:ext cx="220925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Secciones</a:t>
            </a:r>
            <a:endParaRPr lang="es-ES_tradnl" sz="3600" dirty="0" smtClean="0">
              <a:solidFill>
                <a:schemeClr val="tx2"/>
              </a:solidFill>
              <a:latin typeface="Gill Sans MT" pitchFamily="34" charset="0"/>
              <a:ea typeface="+mj-ea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5394" y="1285860"/>
            <a:ext cx="80772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714480" y="928670"/>
            <a:ext cx="8320438" cy="617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documentclass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[12 pt]{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report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graphicx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[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spanish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]{babel}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usepackage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[latin1]{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inputenc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DeclareGraphicsExtensions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{.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eps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, .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jpg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begin</a:t>
            </a: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title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{Desarrollo de un Centro de Ayuda Inteligente mediante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el uso de Tecnologías de Internet\\}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author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     {Sonia Lilia Mestizo Gutiérrez\\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     Dr. Alejandro Guerra Hernández\\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     Dr. Ramón Parra Loera\\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     Maestría en Inteligencia Artificial\\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            Sebastián Camacho 5, Xalapa 91000, Veracruz, México}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maketitle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tableofcontents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renewcommand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listfigurename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{Lista de Figuras}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renewcommand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listtablename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{Lista de Tablas}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pagestyle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headings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</a:t>
            </a:r>
            <a:endParaRPr lang="es-MX" dirty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658106" y="285728"/>
            <a:ext cx="155683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000232" y="571480"/>
            <a:ext cx="8320438" cy="6715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514350" indent="-514350" algn="just">
              <a:lnSpc>
                <a:spcPct val="80000"/>
              </a:lnSpc>
            </a:pPr>
            <a:endParaRPr lang="es-ES_tradnl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chapter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{Introducción}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\input introdu.tex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pagebreak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chapter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{Antecedentes}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chapter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{Descripción del Problema}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chapter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{Descripción del Sistema Experto}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chapter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{Conclusiones y Trabajo Futuro}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bibliographystyle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plain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bibliography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bibliogra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nocite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*</a:t>
            </a: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listoffigures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  \</a:t>
            </a:r>
            <a:r>
              <a:rPr lang="es-ES_tradnl" sz="2000" dirty="0" err="1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listoftables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\</a:t>
            </a:r>
            <a:r>
              <a:rPr lang="es-ES_tradnl" sz="20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end</a:t>
            </a: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{</a:t>
            </a:r>
            <a:r>
              <a:rPr lang="es-ES_tradnl" sz="20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document</a:t>
            </a:r>
            <a:r>
              <a:rPr lang="es-ES_tradnl" sz="20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}</a:t>
            </a: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</a:rPr>
              <a:t>Documento en .PDF:  </a:t>
            </a:r>
            <a:r>
              <a:rPr lang="es-ES_tradnl" sz="2000" dirty="0" smtClean="0">
                <a:solidFill>
                  <a:srgbClr val="1338A1"/>
                </a:solidFill>
                <a:latin typeface="Gill Sans MT" pitchFamily="34" charset="0"/>
                <a:cs typeface="Times New Roman" pitchFamily="18" charset="0"/>
                <a:hlinkClick r:id="rId3" action="ppaction://hlinkfile"/>
              </a:rPr>
              <a:t>tesis.pdf</a:t>
            </a:r>
            <a:endParaRPr lang="es-ES_tradnl" sz="2000" dirty="0" smtClean="0">
              <a:solidFill>
                <a:srgbClr val="1338A1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ES_tradnl" sz="2000" dirty="0" smtClean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lnSpc>
                <a:spcPct val="80000"/>
              </a:lnSpc>
            </a:pPr>
            <a:endParaRPr lang="es-MX" sz="2000" dirty="0">
              <a:solidFill>
                <a:srgbClr val="00B050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515230" y="285728"/>
            <a:ext cx="155683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3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071670" y="2214554"/>
            <a:ext cx="7848872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Miktex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3"/>
              </a:rPr>
              <a:t>http://www.miktex.org/</a:t>
            </a:r>
            <a:endParaRPr lang="es-ES_tradnl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WinEdt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4"/>
              </a:rPr>
              <a:t>http://www.winedt.com 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WinShell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5"/>
              </a:rPr>
              <a:t>http://www.winshell.org/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3347864" y="260648"/>
            <a:ext cx="26468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Descargas….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57224" y="1142984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Es un estándar </a:t>
            </a:r>
            <a:r>
              <a:rPr lang="es-ES_tradnl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de facto 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en la composición e intercambio de textos científicos a nivel mundial.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Brinda gran calidad de documentos (se utiliza para escribir libros).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Posee estabilidad y portabilidad y alto grado de refinamiento tipográfico.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Gratuito.</a:t>
            </a:r>
          </a:p>
          <a:p>
            <a:pPr algn="just">
              <a:lnSpc>
                <a:spcPct val="80000"/>
              </a:lnSpc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95736" y="332656"/>
            <a:ext cx="4209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Por qué usar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99592" y="1628800"/>
            <a:ext cx="7848872" cy="479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Project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3"/>
              </a:rPr>
              <a:t>http://www.latex-project.org/</a:t>
            </a:r>
            <a:r>
              <a:rPr lang="es-ES_tradnl" sz="2800" dirty="0" smtClean="0"/>
              <a:t> 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y tipografía: </a:t>
            </a:r>
            <a:r>
              <a:rPr lang="es-ES_tradnl" sz="2800" dirty="0" smtClean="0">
                <a:hlinkClick r:id="rId4"/>
              </a:rPr>
              <a:t>http://www.tex-tipografia.com/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CervanTeX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  <a:hlinkClick r:id="rId5"/>
              </a:rPr>
              <a:t>http://w3.mecanica.upm.es/CervanTeX/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American </a:t>
            </a:r>
            <a:r>
              <a:rPr lang="es-MX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Mathematical</a:t>
            </a: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Society</a:t>
            </a: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smtClean="0">
                <a:hlinkClick r:id="rId6"/>
              </a:rPr>
              <a:t>http://www.ams.org/publications/authors/tex/amslatex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dirty="0"/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95736" y="332656"/>
            <a:ext cx="42361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Para aprender más….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99592" y="1290704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Usando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3"/>
              </a:rPr>
              <a:t>http://latex.gpul.org/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fácil: </a:t>
            </a:r>
            <a:r>
              <a:rPr lang="es-ES_tradnl" sz="2800" dirty="0" smtClean="0">
                <a:hlinkClick r:id="rId4"/>
              </a:rPr>
              <a:t>http://navarroj.com/latex/guia.html</a:t>
            </a:r>
            <a:endParaRPr lang="es-ES_tradnl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Ecuaciones en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5"/>
              </a:rPr>
              <a:t>http://web.fi.uba.ar/~ssantisi/works/ecuaciones_en_latex/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Una descripción de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6"/>
              </a:rPr>
              <a:t>http://www.iuma.ulpgc.es/users/bautista/other/tex/ldesc2e/misc/ldesc2e.pdf</a:t>
            </a: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95736" y="332656"/>
            <a:ext cx="42361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Para aprender más….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99592" y="1168413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La introducción no tan corta a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: </a:t>
            </a:r>
            <a:r>
              <a:rPr lang="es-ES_tradnl" sz="2800" dirty="0" smtClean="0">
                <a:hlinkClick r:id="rId3"/>
              </a:rPr>
              <a:t>http://tezcatl.fciencias.unam.mx/tex-archive/info/lshort/spanish/lshort-a4.pdf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fácil: </a:t>
            </a:r>
            <a:r>
              <a:rPr lang="es-ES_tradnl" sz="2800" dirty="0" smtClean="0">
                <a:hlinkClick r:id="rId4"/>
              </a:rPr>
              <a:t>http://navarroj.com/latex/guia.html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¿Alergia al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?: </a:t>
            </a:r>
            <a:r>
              <a:rPr lang="es-ES_tradnl" sz="2800" dirty="0" smtClean="0">
                <a:hlinkClick r:id="rId5"/>
              </a:rPr>
              <a:t>http://www.sindominio.net/ayuda/latex/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avanzado: 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  <a:hlinkClick r:id="rId6"/>
              </a:rPr>
              <a:t>http://www.uv.es/~jgutierr/LatexAvanzado/SesionesJuan/LatexAvanzado_j1.pdf</a:t>
            </a: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endParaRPr lang="es-MX" dirty="0"/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95736" y="332656"/>
            <a:ext cx="42361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Para aprender más….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584" y="1570084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Excelente calidad en la escritura de fórmulas matemáticas.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Es compatible con cualquier sistema operativo.</a:t>
            </a:r>
          </a:p>
          <a:p>
            <a:pPr algn="just">
              <a:lnSpc>
                <a:spcPct val="80000"/>
              </a:lnSpc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MX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Apoyado por la </a:t>
            </a: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American </a:t>
            </a:r>
            <a:r>
              <a:rPr lang="es-MX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Mathematical</a:t>
            </a: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MX" sz="2800" i="1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Society</a:t>
            </a:r>
            <a:r>
              <a:rPr lang="es-MX" sz="2800" i="1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Ofrece gran facilidad para estructuras complejas (bibliografía, índices, notas al pie, referencias cruzadas).</a:t>
            </a: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195736" y="332656"/>
            <a:ext cx="42092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Por qué usar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457179" y="2363924"/>
            <a:ext cx="42579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s-ES_tradnl" sz="4400" dirty="0" smtClean="0">
                <a:solidFill>
                  <a:schemeClr val="tx2"/>
                </a:solidFill>
                <a:latin typeface="Gill Sans MT" pitchFamily="34" charset="0"/>
              </a:rPr>
              <a:t>¿</a:t>
            </a: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</a:rPr>
              <a:t>Qué es </a:t>
            </a:r>
            <a:r>
              <a:rPr lang="es-ES_tradnl" sz="4000" dirty="0" err="1" smtClean="0">
                <a:solidFill>
                  <a:schemeClr val="tx2"/>
                </a:solidFill>
                <a:latin typeface="Gill Sans MT" pitchFamily="34" charset="0"/>
              </a:rPr>
              <a:t>LaTeX</a:t>
            </a:r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71600" y="1700808"/>
            <a:ext cx="7848872" cy="560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Es un sistema de composición de textos, orientado especialmente a la creación de libros, documentos científicos y técnicos que contengan fórmulas matemáticas.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está formado por un gran conjunto de macros de 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, escrito por 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Leslie 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Lamport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 en 1984, con la intención de facilitar el uso del lenguaje de composición tipográfica.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771800" y="332656"/>
            <a:ext cx="31788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Qué es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lec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2876" cy="6858000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55576" y="1412776"/>
            <a:ext cx="7848872" cy="560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fue creado por </a:t>
            </a:r>
            <a:r>
              <a:rPr lang="es-ES_tradnl" sz="2800" dirty="0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Donald </a:t>
            </a:r>
            <a:r>
              <a:rPr lang="es-ES_tradnl" sz="2800" dirty="0" err="1" smtClean="0">
                <a:solidFill>
                  <a:srgbClr val="00B050"/>
                </a:solidFill>
                <a:latin typeface="Gill Sans MT" pitchFamily="34" charset="0"/>
                <a:cs typeface="Times New Roman" pitchFamily="18" charset="0"/>
              </a:rPr>
              <a:t>Knuth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.  Es muy utilizado para la composición de artículos académicos, tesis y libros técnicos.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no es un procesador de textos.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La calidad tipográfica de los documentos realizados con </a:t>
            </a:r>
            <a:r>
              <a:rPr lang="es-ES_tradnl" sz="2800" dirty="0" err="1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LaTeX</a:t>
            </a:r>
            <a:r>
              <a:rPr lang="es-ES_tradnl" sz="2800" dirty="0" smtClean="0">
                <a:solidFill>
                  <a:srgbClr val="003399"/>
                </a:solidFill>
                <a:latin typeface="Gill Sans MT" pitchFamily="34" charset="0"/>
                <a:cs typeface="Times New Roman" pitchFamily="18" charset="0"/>
              </a:rPr>
              <a:t> es comparable a la de una editorial científica de primera línea.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ES_tradnl" sz="2800" dirty="0" smtClean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§"/>
            </a:pPr>
            <a:endParaRPr lang="es-MX" sz="2800" dirty="0">
              <a:solidFill>
                <a:srgbClr val="003399"/>
              </a:solidFill>
              <a:latin typeface="Gill Sans MT" pitchFamily="34" charset="0"/>
              <a:cs typeface="Times New Roman" pitchFamily="18" charset="0"/>
            </a:endParaRPr>
          </a:p>
        </p:txBody>
      </p:sp>
      <p:sp>
        <p:nvSpPr>
          <p:cNvPr id="5" name="5 Rectángulo"/>
          <p:cNvSpPr>
            <a:spLocks noChangeArrowheads="1"/>
          </p:cNvSpPr>
          <p:nvPr/>
        </p:nvSpPr>
        <p:spPr bwMode="auto">
          <a:xfrm>
            <a:off x="2771800" y="332656"/>
            <a:ext cx="31788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¿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Qué es </a:t>
            </a:r>
            <a:r>
              <a:rPr lang="es-ES_tradnl" sz="3600" dirty="0" err="1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LaTeX</a:t>
            </a:r>
            <a:r>
              <a:rPr lang="es-ES_tradnl" sz="3600" dirty="0" smtClean="0">
                <a:solidFill>
                  <a:schemeClr val="tx2"/>
                </a:solidFill>
                <a:latin typeface="Gill Sans MT" pitchFamily="34" charset="0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1722</Words>
  <Application>Microsoft Office PowerPoint</Application>
  <PresentationFormat>Presentación en pantalla (4:3)</PresentationFormat>
  <Paragraphs>435</Paragraphs>
  <Slides>52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3" baseType="lpstr">
      <vt:lpstr>Tema de Office</vt:lpstr>
      <vt:lpstr>Introducción a LaTeX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msantamaria</dc:creator>
  <cp:lastModifiedBy>AHQ</cp:lastModifiedBy>
  <cp:revision>436</cp:revision>
  <dcterms:created xsi:type="dcterms:W3CDTF">2008-07-02T21:13:29Z</dcterms:created>
  <dcterms:modified xsi:type="dcterms:W3CDTF">2011-08-28T23:09:25Z</dcterms:modified>
</cp:coreProperties>
</file>