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6" r:id="rId3"/>
    <p:sldId id="272" r:id="rId4"/>
    <p:sldId id="273" r:id="rId5"/>
    <p:sldId id="274" r:id="rId6"/>
    <p:sldId id="275"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7"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8C683-3588-400D-9374-755E071FCD00}" type="datetimeFigureOut">
              <a:rPr lang="es-MX" smtClean="0"/>
              <a:t>24/02/2012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6C600-0664-4EE7-8D05-7E29EF6C6B63}" type="slidenum">
              <a:rPr lang="es-MX" smtClean="0"/>
              <a:t>‹Nº›</a:t>
            </a:fld>
            <a:endParaRPr lang="es-MX"/>
          </a:p>
        </p:txBody>
      </p:sp>
    </p:spTree>
    <p:extLst>
      <p:ext uri="{BB962C8B-B14F-4D97-AF65-F5344CB8AC3E}">
        <p14:creationId xmlns:p14="http://schemas.microsoft.com/office/powerpoint/2010/main" val="206940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E63F2A2-A68A-473B-B8EC-2847AA899504}" type="slidenum">
              <a:rPr lang="es-ES" smtClean="0">
                <a:latin typeface="Arial" charset="0"/>
              </a:rPr>
              <a:pPr eaLnBrk="1" hangingPunct="1"/>
              <a:t>1</a:t>
            </a:fld>
            <a:endParaRPr lang="es-E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4BBB5B50-7F11-4397-AE86-1FA8CE08B7E7}" type="datetimeFigureOut">
              <a:rPr lang="es-MX" smtClean="0"/>
              <a:t>24/02/2012</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3DAD0822-189A-45F9-97C2-AD383193934C}"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BBB5B50-7F11-4397-AE86-1FA8CE08B7E7}" type="datetimeFigureOut">
              <a:rPr lang="es-MX" smtClean="0"/>
              <a:t>24/02/2012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BBB5B50-7F11-4397-AE86-1FA8CE08B7E7}" type="datetimeFigureOut">
              <a:rPr lang="es-MX" smtClean="0"/>
              <a:t>24/02/2012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BBB5B50-7F11-4397-AE86-1FA8CE08B7E7}" type="datetimeFigureOut">
              <a:rPr lang="es-MX" smtClean="0"/>
              <a:t>24/02/2012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BBB5B50-7F11-4397-AE86-1FA8CE08B7E7}" type="datetimeFigureOut">
              <a:rPr lang="es-MX" smtClean="0"/>
              <a:t>24/02/2012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AD0822-189A-45F9-97C2-AD383193934C}"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BBB5B50-7F11-4397-AE86-1FA8CE08B7E7}" type="datetimeFigureOut">
              <a:rPr lang="es-MX" smtClean="0"/>
              <a:t>24/02/2012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BBB5B50-7F11-4397-AE86-1FA8CE08B7E7}" type="datetimeFigureOut">
              <a:rPr lang="es-MX" smtClean="0"/>
              <a:t>24/02/2012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4BBB5B50-7F11-4397-AE86-1FA8CE08B7E7}" type="datetimeFigureOut">
              <a:rPr lang="es-MX" smtClean="0"/>
              <a:t>24/02/2012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5B50-7F11-4397-AE86-1FA8CE08B7E7}" type="datetimeFigureOut">
              <a:rPr lang="es-MX" smtClean="0"/>
              <a:t>24/02/2012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BBB5B50-7F11-4397-AE86-1FA8CE08B7E7}" type="datetimeFigureOut">
              <a:rPr lang="es-MX" smtClean="0"/>
              <a:t>24/02/2012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AD0822-189A-45F9-97C2-AD383193934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BBB5B50-7F11-4397-AE86-1FA8CE08B7E7}" type="datetimeFigureOut">
              <a:rPr lang="es-MX" smtClean="0"/>
              <a:t>24/02/2012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0"/>
            <a:ext cx="609600" cy="365125"/>
          </a:xfrm>
        </p:spPr>
        <p:txBody>
          <a:bodyPr/>
          <a:lstStyle/>
          <a:p>
            <a:fld id="{3DAD0822-189A-45F9-97C2-AD383193934C}" type="slidenum">
              <a:rPr lang="es-MX" smtClean="0"/>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BB5B50-7F11-4397-AE86-1FA8CE08B7E7}" type="datetimeFigureOut">
              <a:rPr lang="es-MX" smtClean="0"/>
              <a:t>24/02/2012</a:t>
            </a:fld>
            <a:endParaRPr lang="es-MX"/>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AD0822-189A-45F9-97C2-AD383193934C}" type="slidenum">
              <a:rPr lang="es-MX" smtClean="0"/>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76375" y="908050"/>
            <a:ext cx="7481888" cy="2087563"/>
          </a:xfrm>
        </p:spPr>
        <p:txBody>
          <a:bodyPr>
            <a:normAutofit fontScale="90000"/>
          </a:bodyPr>
          <a:lstStyle/>
          <a:p>
            <a:pPr algn="ctr" eaLnBrk="1" hangingPunct="1">
              <a:defRPr/>
            </a:pPr>
            <a:r>
              <a:rPr lang="es-MX" sz="2700" b="1" dirty="0" smtClean="0">
                <a:solidFill>
                  <a:schemeClr val="tx1"/>
                </a:solidFill>
                <a:effectLst/>
                <a:latin typeface="Times New Roman" pitchFamily="18" charset="0"/>
                <a:cs typeface="Times New Roman" pitchFamily="18" charset="0"/>
              </a:rPr>
              <a:t>MAESTRÍA EN TECNOLOGÍAS </a:t>
            </a:r>
            <a:br>
              <a:rPr lang="es-MX" sz="2700" b="1" dirty="0" smtClean="0">
                <a:solidFill>
                  <a:schemeClr val="tx1"/>
                </a:solidFill>
                <a:effectLst/>
                <a:latin typeface="Times New Roman" pitchFamily="18" charset="0"/>
                <a:cs typeface="Times New Roman" pitchFamily="18" charset="0"/>
              </a:rPr>
            </a:br>
            <a:r>
              <a:rPr lang="es-MX" sz="2700" b="1" dirty="0" smtClean="0">
                <a:solidFill>
                  <a:schemeClr val="tx1"/>
                </a:solidFill>
                <a:effectLst/>
                <a:latin typeface="Times New Roman" pitchFamily="18" charset="0"/>
                <a:cs typeface="Times New Roman" pitchFamily="18" charset="0"/>
              </a:rPr>
              <a:t>APLICADAS A LA EDUCACIÓN</a:t>
            </a:r>
            <a:r>
              <a:rPr lang="es-MX" sz="2400" b="1" dirty="0" smtClean="0">
                <a:solidFill>
                  <a:schemeClr val="tx2">
                    <a:lumMod val="40000"/>
                    <a:lumOff val="60000"/>
                  </a:schemeClr>
                </a:solidFill>
                <a:effectLst/>
                <a:latin typeface="Times New Roman" pitchFamily="18" charset="0"/>
                <a:cs typeface="Times New Roman" pitchFamily="18" charset="0"/>
              </a:rPr>
              <a:t/>
            </a:r>
            <a:br>
              <a:rPr lang="es-MX" sz="2400" b="1" dirty="0" smtClean="0">
                <a:solidFill>
                  <a:schemeClr val="tx2">
                    <a:lumMod val="40000"/>
                    <a:lumOff val="60000"/>
                  </a:schemeClr>
                </a:solidFill>
                <a:effectLst/>
                <a:latin typeface="Times New Roman" pitchFamily="18" charset="0"/>
                <a:cs typeface="Times New Roman" pitchFamily="18" charset="0"/>
              </a:rPr>
            </a:br>
            <a:r>
              <a:rPr lang="es-ES_tradnl" sz="2400" b="1" dirty="0" smtClean="0">
                <a:solidFill>
                  <a:schemeClr val="tx2">
                    <a:lumMod val="40000"/>
                    <a:lumOff val="60000"/>
                  </a:schemeClr>
                </a:solidFill>
                <a:effectLst/>
                <a:latin typeface="Times New Roman" pitchFamily="18" charset="0"/>
                <a:cs typeface="Times New Roman" pitchFamily="18" charset="0"/>
              </a:rPr>
              <a:t> </a:t>
            </a:r>
            <a:r>
              <a:rPr lang="es-ES_tradnl" sz="4100" b="1" dirty="0" smtClean="0">
                <a:solidFill>
                  <a:schemeClr val="tx2">
                    <a:lumMod val="40000"/>
                    <a:lumOff val="60000"/>
                  </a:schemeClr>
                </a:solidFill>
                <a:effectLst/>
              </a:rPr>
              <a:t/>
            </a:r>
            <a:br>
              <a:rPr lang="es-ES_tradnl" sz="4100" b="1" dirty="0" smtClean="0">
                <a:solidFill>
                  <a:schemeClr val="tx2">
                    <a:lumMod val="40000"/>
                    <a:lumOff val="60000"/>
                  </a:schemeClr>
                </a:solidFill>
                <a:effectLst/>
              </a:rPr>
            </a:br>
            <a:r>
              <a:rPr lang="es-ES_tradnl" sz="3600" b="1" dirty="0" smtClean="0">
                <a:solidFill>
                  <a:schemeClr val="tx2">
                    <a:lumMod val="40000"/>
                    <a:lumOff val="60000"/>
                  </a:schemeClr>
                </a:solidFill>
              </a:rPr>
              <a:t>Análisis de la Práctica Docente</a:t>
            </a:r>
            <a:r>
              <a:rPr lang="es-ES_tradnl" sz="4300" b="0" dirty="0" smtClean="0"/>
              <a:t/>
            </a:r>
            <a:br>
              <a:rPr lang="es-ES_tradnl" sz="4300" b="0" dirty="0" smtClean="0"/>
            </a:br>
            <a:endParaRPr lang="es-ES_tradnl" sz="4300" b="0" dirty="0" smtClean="0"/>
          </a:p>
        </p:txBody>
      </p:sp>
      <p:sp>
        <p:nvSpPr>
          <p:cNvPr id="5123" name="Rectangle 3"/>
          <p:cNvSpPr>
            <a:spLocks noGrp="1" noChangeArrowheads="1"/>
          </p:cNvSpPr>
          <p:nvPr>
            <p:ph type="subTitle" idx="1"/>
          </p:nvPr>
        </p:nvSpPr>
        <p:spPr>
          <a:xfrm>
            <a:off x="1187450" y="2997200"/>
            <a:ext cx="7561263" cy="2808288"/>
          </a:xfrm>
        </p:spPr>
        <p:txBody>
          <a:bodyPr/>
          <a:lstStyle/>
          <a:p>
            <a:pPr algn="ctr" eaLnBrk="1" hangingPunct="1">
              <a:lnSpc>
                <a:spcPct val="90000"/>
              </a:lnSpc>
              <a:defRPr/>
            </a:pPr>
            <a:r>
              <a:rPr lang="es-ES_tradnl" b="1" dirty="0" smtClean="0">
                <a:effectLst/>
              </a:rPr>
              <a:t>II</a:t>
            </a:r>
            <a:r>
              <a:rPr lang="es-ES" dirty="0" smtClean="0">
                <a:effectLst/>
              </a:rPr>
              <a:t> </a:t>
            </a:r>
            <a:r>
              <a:rPr lang="es-ES" dirty="0" smtClean="0"/>
              <a:t>Problemática de Práctica Docente:</a:t>
            </a:r>
          </a:p>
          <a:p>
            <a:pPr algn="ctr" eaLnBrk="1" hangingPunct="1">
              <a:lnSpc>
                <a:spcPct val="90000"/>
              </a:lnSpc>
              <a:defRPr/>
            </a:pPr>
            <a:r>
              <a:rPr lang="es-MX" sz="2800" b="1" dirty="0"/>
              <a:t>2</a:t>
            </a:r>
            <a:r>
              <a:rPr lang="es-MX" sz="2800" b="1" dirty="0" smtClean="0"/>
              <a:t>.- Posmodernidad</a:t>
            </a:r>
            <a:endParaRPr lang="es-ES_tradnl" sz="2800" b="1" dirty="0" smtClean="0"/>
          </a:p>
          <a:p>
            <a:pPr algn="ctr" eaLnBrk="1" hangingPunct="1">
              <a:lnSpc>
                <a:spcPct val="90000"/>
              </a:lnSpc>
              <a:defRPr/>
            </a:pPr>
            <a:endParaRPr lang="es-ES_tradnl" sz="2800" b="1" dirty="0" smtClean="0"/>
          </a:p>
          <a:p>
            <a:pPr algn="ctr" eaLnBrk="1" hangingPunct="1">
              <a:lnSpc>
                <a:spcPct val="90000"/>
              </a:lnSpc>
              <a:defRPr/>
            </a:pPr>
            <a:endParaRPr lang="es-ES_tradnl" sz="2800" b="1" dirty="0" smtClean="0"/>
          </a:p>
          <a:p>
            <a:pPr eaLnBrk="1" hangingPunct="1">
              <a:lnSpc>
                <a:spcPct val="90000"/>
              </a:lnSpc>
              <a:defRPr/>
            </a:pPr>
            <a:r>
              <a:rPr lang="es-ES_tradnl" sz="2400" b="1" i="1" dirty="0" smtClean="0"/>
              <a:t>Mtro. Raúl Romero Ramírez</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38" y="508000"/>
            <a:ext cx="1625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68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8229600" cy="4525963"/>
          </a:xfrm>
        </p:spPr>
        <p:txBody>
          <a:bodyPr>
            <a:normAutofit fontScale="92500" lnSpcReduction="10000"/>
          </a:bodyPr>
          <a:lstStyle/>
          <a:p>
            <a:pPr marL="0" indent="0">
              <a:buNone/>
            </a:pPr>
            <a:r>
              <a:rPr lang="es-ES" sz="2400" dirty="0" smtClean="0">
                <a:solidFill>
                  <a:schemeClr val="bg1"/>
                </a:solidFill>
              </a:rPr>
              <a:t>2.- PÉRDIDA DEL FUNDAMENTO</a:t>
            </a:r>
          </a:p>
          <a:p>
            <a:pPr marL="0" indent="0">
              <a:buNone/>
            </a:pPr>
            <a:endParaRPr lang="es-ES" sz="2400" dirty="0" smtClean="0">
              <a:solidFill>
                <a:schemeClr val="bg1"/>
              </a:solidFill>
            </a:endParaRPr>
          </a:p>
          <a:p>
            <a:pPr marL="0" indent="0">
              <a:buNone/>
            </a:pPr>
            <a:r>
              <a:rPr lang="es-ES" sz="2400" dirty="0" smtClean="0">
                <a:solidFill>
                  <a:schemeClr val="bg1"/>
                </a:solidFill>
              </a:rPr>
              <a:t>Ante </a:t>
            </a:r>
            <a:r>
              <a:rPr lang="es-ES" sz="2400" dirty="0">
                <a:solidFill>
                  <a:schemeClr val="bg1"/>
                </a:solidFill>
              </a:rPr>
              <a:t>el desencanto de la razón todo es posible. Si antes el ser se decía de muchas maneras, ahora se puede decir de muchas cosas; más que un ser hay múltiples seres. La pérdida del fundamento ha ocasionado la fragmentación y el nacimiento de múltiples fundamentos. </a:t>
            </a:r>
            <a:endParaRPr lang="es-ES" sz="2400" dirty="0" smtClean="0">
              <a:solidFill>
                <a:schemeClr val="bg1"/>
              </a:solidFill>
            </a:endParaRPr>
          </a:p>
          <a:p>
            <a:pPr marL="0" indent="0">
              <a:buNone/>
            </a:pPr>
            <a:endParaRPr lang="es-ES" sz="2400" dirty="0">
              <a:solidFill>
                <a:schemeClr val="bg1"/>
              </a:solidFill>
            </a:endParaRPr>
          </a:p>
          <a:p>
            <a:pPr marL="0" indent="0">
              <a:buNone/>
            </a:pPr>
            <a:r>
              <a:rPr lang="es-ES" sz="2400" dirty="0" smtClean="0">
                <a:solidFill>
                  <a:schemeClr val="bg1"/>
                </a:solidFill>
              </a:rPr>
              <a:t>Han </a:t>
            </a:r>
            <a:r>
              <a:rPr lang="es-ES" sz="2400" dirty="0">
                <a:solidFill>
                  <a:schemeClr val="bg1"/>
                </a:solidFill>
              </a:rPr>
              <a:t>terminado los grandes principios de la modernidad. Nos movemos en una pluralidad de formas de justificación</a:t>
            </a:r>
            <a:r>
              <a:rPr lang="es-ES" sz="2400" dirty="0" smtClean="0">
                <a:solidFill>
                  <a:schemeClr val="bg1"/>
                </a:solidFill>
              </a:rPr>
              <a:t>.</a:t>
            </a:r>
          </a:p>
          <a:p>
            <a:pPr marL="0" indent="0">
              <a:buNone/>
            </a:pPr>
            <a:endParaRPr lang="es-MX" sz="2400" dirty="0">
              <a:solidFill>
                <a:schemeClr val="bg1"/>
              </a:solidFill>
            </a:endParaRPr>
          </a:p>
          <a:p>
            <a:pPr marL="0" indent="0">
              <a:buNone/>
            </a:pPr>
            <a:r>
              <a:rPr lang="es-ES" sz="2400" dirty="0">
                <a:solidFill>
                  <a:schemeClr val="bg1"/>
                </a:solidFill>
              </a:rPr>
              <a:t>Nuestra sociedad postmoderna es </a:t>
            </a:r>
            <a:r>
              <a:rPr lang="es-ES" sz="2400" u="sng" dirty="0">
                <a:solidFill>
                  <a:schemeClr val="bg1"/>
                </a:solidFill>
              </a:rPr>
              <a:t>globalmente irracional</a:t>
            </a:r>
            <a:r>
              <a:rPr lang="es-ES" sz="2400" dirty="0">
                <a:solidFill>
                  <a:schemeClr val="bg1"/>
                </a:solidFill>
              </a:rPr>
              <a:t> como resultado de muchas racionalidades parciales.</a:t>
            </a:r>
            <a:endParaRPr lang="es-MX" sz="2400" dirty="0">
              <a:solidFill>
                <a:schemeClr val="bg1"/>
              </a:solidFill>
            </a:endParaRPr>
          </a:p>
          <a:p>
            <a:endParaRPr lang="es-MX" dirty="0"/>
          </a:p>
        </p:txBody>
      </p:sp>
    </p:spTree>
    <p:extLst>
      <p:ext uri="{BB962C8B-B14F-4D97-AF65-F5344CB8AC3E}">
        <p14:creationId xmlns:p14="http://schemas.microsoft.com/office/powerpoint/2010/main" val="189954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412776"/>
            <a:ext cx="6789440" cy="3096344"/>
          </a:xfrm>
        </p:spPr>
        <p:txBody>
          <a:bodyPr>
            <a:normAutofit/>
          </a:bodyPr>
          <a:lstStyle/>
          <a:p>
            <a:pPr marL="0" indent="0">
              <a:buNone/>
            </a:pPr>
            <a:r>
              <a:rPr lang="es-ES" sz="2200" dirty="0">
                <a:solidFill>
                  <a:schemeClr val="bg1"/>
                </a:solidFill>
              </a:rPr>
              <a:t>Las consecuencias de esta pérdida de fundamento </a:t>
            </a:r>
            <a:r>
              <a:rPr lang="es-ES" sz="2200" dirty="0" smtClean="0">
                <a:solidFill>
                  <a:schemeClr val="bg1"/>
                </a:solidFill>
              </a:rPr>
              <a:t>son:</a:t>
            </a:r>
          </a:p>
          <a:p>
            <a:pPr marL="0" indent="0">
              <a:buNone/>
            </a:pPr>
            <a:endParaRPr lang="es-MX" sz="2200" dirty="0">
              <a:solidFill>
                <a:schemeClr val="bg1"/>
              </a:solidFill>
            </a:endParaRPr>
          </a:p>
          <a:p>
            <a:pPr marL="0" lvl="0" indent="0">
              <a:buNone/>
            </a:pPr>
            <a:r>
              <a:rPr lang="es-ES" sz="2200" dirty="0">
                <a:solidFill>
                  <a:schemeClr val="bg1"/>
                </a:solidFill>
              </a:rPr>
              <a:t>Pérdida de la centralidad de la religión</a:t>
            </a:r>
            <a:r>
              <a:rPr lang="es-ES" sz="2200" dirty="0" smtClean="0">
                <a:solidFill>
                  <a:schemeClr val="bg1"/>
                </a:solidFill>
              </a:rPr>
              <a:t>.</a:t>
            </a:r>
          </a:p>
          <a:p>
            <a:pPr marL="0" lvl="0" indent="0">
              <a:buNone/>
            </a:pPr>
            <a:endParaRPr lang="es-MX" sz="2200" dirty="0">
              <a:solidFill>
                <a:schemeClr val="bg1"/>
              </a:solidFill>
            </a:endParaRPr>
          </a:p>
          <a:p>
            <a:pPr marL="0" lvl="0" indent="0">
              <a:buNone/>
            </a:pPr>
            <a:r>
              <a:rPr lang="es-ES" sz="2200" dirty="0">
                <a:solidFill>
                  <a:schemeClr val="bg1"/>
                </a:solidFill>
              </a:rPr>
              <a:t>Mundo de cosmovisiones fragmentadas</a:t>
            </a:r>
            <a:r>
              <a:rPr lang="es-ES" sz="2200" dirty="0" smtClean="0">
                <a:solidFill>
                  <a:schemeClr val="bg1"/>
                </a:solidFill>
              </a:rPr>
              <a:t>.</a:t>
            </a:r>
          </a:p>
          <a:p>
            <a:pPr marL="0" lvl="0" indent="0">
              <a:buNone/>
            </a:pPr>
            <a:endParaRPr lang="es-MX" sz="2200" dirty="0">
              <a:solidFill>
                <a:schemeClr val="bg1"/>
              </a:solidFill>
            </a:endParaRPr>
          </a:p>
          <a:p>
            <a:pPr marL="0" indent="0">
              <a:buNone/>
            </a:pPr>
            <a:r>
              <a:rPr lang="es-ES" sz="2200" dirty="0">
                <a:solidFill>
                  <a:schemeClr val="bg1"/>
                </a:solidFill>
              </a:rPr>
              <a:t>Creciente </a:t>
            </a:r>
            <a:r>
              <a:rPr lang="es-ES" sz="2200" dirty="0" smtClean="0">
                <a:solidFill>
                  <a:schemeClr val="bg1"/>
                </a:solidFill>
              </a:rPr>
              <a:t>burocratización.</a:t>
            </a:r>
            <a:endParaRPr lang="es-MX" sz="2200" dirty="0">
              <a:solidFill>
                <a:schemeClr val="bg1"/>
              </a:solidFill>
            </a:endParaRPr>
          </a:p>
        </p:txBody>
      </p:sp>
    </p:spTree>
    <p:extLst>
      <p:ext uri="{BB962C8B-B14F-4D97-AF65-F5344CB8AC3E}">
        <p14:creationId xmlns:p14="http://schemas.microsoft.com/office/powerpoint/2010/main" val="194081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Autofit/>
          </a:bodyPr>
          <a:lstStyle/>
          <a:p>
            <a:r>
              <a:rPr lang="es-ES" sz="2200" dirty="0">
                <a:solidFill>
                  <a:schemeClr val="bg1"/>
                </a:solidFill>
              </a:rPr>
              <a:t>3.- DISOLUCIÓN DEL SENTIDO DE LA </a:t>
            </a:r>
            <a:r>
              <a:rPr lang="es-ES" sz="2200" dirty="0" smtClean="0">
                <a:solidFill>
                  <a:schemeClr val="bg1"/>
                </a:solidFill>
              </a:rPr>
              <a:t>HISTORIA</a:t>
            </a:r>
          </a:p>
          <a:p>
            <a:endParaRPr lang="es-MX" sz="2200" dirty="0">
              <a:solidFill>
                <a:schemeClr val="bg1"/>
              </a:solidFill>
            </a:endParaRPr>
          </a:p>
          <a:p>
            <a:r>
              <a:rPr lang="es-ES" sz="2200" dirty="0">
                <a:solidFill>
                  <a:schemeClr val="bg1"/>
                </a:solidFill>
              </a:rPr>
              <a:t>El verdadero sentido de la historia es ahora reconocer la ausencia de un único sentido: el ser humano no puede escapar de su situación particular y contexto vital que, a la vez, le configuran y le condicionan</a:t>
            </a:r>
            <a:r>
              <a:rPr lang="es-ES" sz="2200" dirty="0" smtClean="0">
                <a:solidFill>
                  <a:schemeClr val="bg1"/>
                </a:solidFill>
              </a:rPr>
              <a:t>.</a:t>
            </a:r>
          </a:p>
          <a:p>
            <a:endParaRPr lang="es-MX" sz="2200" dirty="0">
              <a:solidFill>
                <a:schemeClr val="bg1"/>
              </a:solidFill>
            </a:endParaRPr>
          </a:p>
          <a:p>
            <a:r>
              <a:rPr lang="es-ES" sz="2200" dirty="0">
                <a:solidFill>
                  <a:schemeClr val="bg1"/>
                </a:solidFill>
              </a:rPr>
              <a:t>Se defiende la no existencia de lo que denominamos historia, pues existen tantas historias como individuos, sin que ninguna de ellas pueda ser universal</a:t>
            </a:r>
            <a:r>
              <a:rPr lang="es-ES" sz="2200" dirty="0" smtClean="0">
                <a:solidFill>
                  <a:schemeClr val="bg1"/>
                </a:solidFill>
              </a:rPr>
              <a:t>.</a:t>
            </a:r>
          </a:p>
          <a:p>
            <a:endParaRPr lang="es-MX" sz="2200" dirty="0">
              <a:solidFill>
                <a:schemeClr val="bg1"/>
              </a:solidFill>
            </a:endParaRPr>
          </a:p>
          <a:p>
            <a:r>
              <a:rPr lang="es-ES" sz="2200" dirty="0">
                <a:solidFill>
                  <a:schemeClr val="bg1"/>
                </a:solidFill>
              </a:rPr>
              <a:t>La postmodernidad, pues, certifica la disolución de la historia como proceso unitario. Frente a las utopías de la modernidad, la postmodernidad opta por el presente.</a:t>
            </a:r>
            <a:endParaRPr lang="es-MX" sz="2200" dirty="0">
              <a:solidFill>
                <a:schemeClr val="bg1"/>
              </a:solidFill>
            </a:endParaRPr>
          </a:p>
          <a:p>
            <a:endParaRPr lang="es-MX" sz="2200" dirty="0"/>
          </a:p>
        </p:txBody>
      </p:sp>
    </p:spTree>
    <p:extLst>
      <p:ext uri="{BB962C8B-B14F-4D97-AF65-F5344CB8AC3E}">
        <p14:creationId xmlns:p14="http://schemas.microsoft.com/office/powerpoint/2010/main" val="38190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525963"/>
          </a:xfrm>
        </p:spPr>
        <p:txBody>
          <a:bodyPr>
            <a:normAutofit fontScale="92500"/>
          </a:bodyPr>
          <a:lstStyle/>
          <a:p>
            <a:pPr marL="0" indent="0">
              <a:buNone/>
            </a:pPr>
            <a:r>
              <a:rPr lang="es-ES" sz="2400" dirty="0">
                <a:solidFill>
                  <a:schemeClr val="bg1"/>
                </a:solidFill>
              </a:rPr>
              <a:t>4.- FRAGMENTACIÓN MORAL: INDIVIDUALISMO </a:t>
            </a:r>
            <a:r>
              <a:rPr lang="es-ES" sz="2400" dirty="0" smtClean="0">
                <a:solidFill>
                  <a:schemeClr val="bg1"/>
                </a:solidFill>
              </a:rPr>
              <a:t>NARCISISTA</a:t>
            </a:r>
          </a:p>
          <a:p>
            <a:pPr marL="0" indent="0">
              <a:buNone/>
            </a:pPr>
            <a:endParaRPr lang="es-MX" sz="2400" dirty="0">
              <a:solidFill>
                <a:schemeClr val="bg1"/>
              </a:solidFill>
            </a:endParaRPr>
          </a:p>
          <a:p>
            <a:pPr marL="0" indent="0">
              <a:buNone/>
            </a:pPr>
            <a:r>
              <a:rPr lang="es-ES" sz="2400" dirty="0">
                <a:solidFill>
                  <a:schemeClr val="bg1"/>
                </a:solidFill>
              </a:rPr>
              <a:t>La moral también queda fragmentada sin principios fijos que la sustenten, convirtiéndose el yo en el centro de la acción. La sociedad está caracterizada por el politeísmo de los valores, todo vale y la moral es una moral subjetivista, narcisista-hedonista, todo queda relativizado al sujeto y a cada momento. </a:t>
            </a:r>
            <a:endParaRPr lang="es-ES" sz="2400" dirty="0" smtClean="0">
              <a:solidFill>
                <a:schemeClr val="bg1"/>
              </a:solidFill>
            </a:endParaRPr>
          </a:p>
          <a:p>
            <a:pPr marL="0" indent="0">
              <a:buNone/>
            </a:pPr>
            <a:endParaRPr lang="es-ES" sz="2400" dirty="0">
              <a:solidFill>
                <a:schemeClr val="bg1"/>
              </a:solidFill>
            </a:endParaRPr>
          </a:p>
          <a:p>
            <a:pPr marL="0" indent="0">
              <a:buNone/>
            </a:pPr>
            <a:r>
              <a:rPr lang="es-ES" sz="2400" dirty="0" smtClean="0">
                <a:solidFill>
                  <a:schemeClr val="bg1"/>
                </a:solidFill>
              </a:rPr>
              <a:t>Así </a:t>
            </a:r>
            <a:r>
              <a:rPr lang="es-ES" sz="2400" dirty="0">
                <a:solidFill>
                  <a:schemeClr val="bg1"/>
                </a:solidFill>
              </a:rPr>
              <a:t>concluimos que se elude el sentimiento de culpa y se provoca un individualismo hedonista y narcisista. Importa la estética más que la ética.</a:t>
            </a:r>
            <a:endParaRPr lang="es-MX" sz="2400" dirty="0">
              <a:solidFill>
                <a:schemeClr val="bg1"/>
              </a:solidFill>
            </a:endParaRPr>
          </a:p>
          <a:p>
            <a:endParaRPr lang="es-MX" dirty="0"/>
          </a:p>
        </p:txBody>
      </p:sp>
    </p:spTree>
    <p:extLst>
      <p:ext uri="{BB962C8B-B14F-4D97-AF65-F5344CB8AC3E}">
        <p14:creationId xmlns:p14="http://schemas.microsoft.com/office/powerpoint/2010/main" val="187768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74638"/>
            <a:ext cx="7787208" cy="922114"/>
          </a:xfrm>
        </p:spPr>
        <p:txBody>
          <a:bodyPr>
            <a:normAutofit/>
          </a:bodyPr>
          <a:lstStyle/>
          <a:p>
            <a:pPr algn="ctr"/>
            <a:r>
              <a:rPr lang="es-MX" sz="3200" dirty="0" smtClean="0">
                <a:solidFill>
                  <a:schemeClr val="bg1"/>
                </a:solidFill>
              </a:rPr>
              <a:t>LOS VALORES DE LA POSMODERNIDAD</a:t>
            </a:r>
            <a:endParaRPr lang="es-MX" sz="3200" dirty="0">
              <a:solidFill>
                <a:schemeClr val="bg1"/>
              </a:solidFill>
            </a:endParaRPr>
          </a:p>
        </p:txBody>
      </p:sp>
      <p:sp>
        <p:nvSpPr>
          <p:cNvPr id="3" name="2 Marcador de contenido"/>
          <p:cNvSpPr>
            <a:spLocks noGrp="1"/>
          </p:cNvSpPr>
          <p:nvPr>
            <p:ph idx="1"/>
          </p:nvPr>
        </p:nvSpPr>
        <p:spPr>
          <a:xfrm>
            <a:off x="457200" y="1600201"/>
            <a:ext cx="8229600" cy="2476871"/>
          </a:xfrm>
        </p:spPr>
        <p:txBody>
          <a:bodyPr>
            <a:normAutofit fontScale="92500"/>
          </a:bodyPr>
          <a:lstStyle/>
          <a:p>
            <a:pPr marL="0" indent="0">
              <a:buNone/>
            </a:pPr>
            <a:r>
              <a:rPr lang="es-ES" sz="2400" dirty="0">
                <a:solidFill>
                  <a:schemeClr val="bg1"/>
                </a:solidFill>
              </a:rPr>
              <a:t>1.- PLURALISMO DE </a:t>
            </a:r>
            <a:r>
              <a:rPr lang="es-ES" sz="2400" dirty="0" smtClean="0">
                <a:solidFill>
                  <a:schemeClr val="bg1"/>
                </a:solidFill>
              </a:rPr>
              <a:t>VALORES: </a:t>
            </a:r>
            <a:r>
              <a:rPr lang="es-ES" sz="2400" dirty="0">
                <a:solidFill>
                  <a:schemeClr val="bg1"/>
                </a:solidFill>
              </a:rPr>
              <a:t>TODO VALE</a:t>
            </a:r>
            <a:r>
              <a:rPr lang="es-ES" sz="2400" dirty="0" smtClean="0">
                <a:solidFill>
                  <a:schemeClr val="bg1"/>
                </a:solidFill>
              </a:rPr>
              <a:t>.</a:t>
            </a:r>
          </a:p>
          <a:p>
            <a:pPr marL="0" indent="0">
              <a:buNone/>
            </a:pPr>
            <a:endParaRPr lang="es-MX" sz="2400" dirty="0">
              <a:solidFill>
                <a:schemeClr val="bg1"/>
              </a:solidFill>
            </a:endParaRPr>
          </a:p>
          <a:p>
            <a:pPr marL="0" indent="0">
              <a:buNone/>
            </a:pPr>
            <a:r>
              <a:rPr lang="es-ES" sz="2400" dirty="0">
                <a:solidFill>
                  <a:schemeClr val="bg1"/>
                </a:solidFill>
              </a:rPr>
              <a:t>La filosofía postmoderna nos conduce al relativismo y subjetivismo que afecta a todos los ámbitos del ser, del conocer y del vivir y, en consecuencia, a un pluralismo de valores. El valor es algo circunstancial, siempre “depende de</a:t>
            </a:r>
            <a:r>
              <a:rPr lang="es-ES" sz="2400" dirty="0" smtClean="0">
                <a:solidFill>
                  <a:schemeClr val="bg1"/>
                </a:solidFill>
              </a:rPr>
              <a:t>...”</a:t>
            </a:r>
          </a:p>
          <a:p>
            <a:endParaRPr lang="es-MX" dirty="0">
              <a:solidFill>
                <a:schemeClr val="bg1"/>
              </a:solidFill>
            </a:endParaRPr>
          </a:p>
          <a:p>
            <a:endParaRPr lang="es-MX" dirty="0"/>
          </a:p>
        </p:txBody>
      </p:sp>
    </p:spTree>
    <p:extLst>
      <p:ext uri="{BB962C8B-B14F-4D97-AF65-F5344CB8AC3E}">
        <p14:creationId xmlns:p14="http://schemas.microsoft.com/office/powerpoint/2010/main" val="121786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normAutofit/>
          </a:bodyPr>
          <a:lstStyle/>
          <a:p>
            <a:pPr marL="0" indent="0">
              <a:buNone/>
            </a:pPr>
            <a:r>
              <a:rPr lang="es-ES" sz="2200" dirty="0">
                <a:solidFill>
                  <a:schemeClr val="bg1"/>
                </a:solidFill>
              </a:rPr>
              <a:t>Los valores que surgen en la postmodernidad se dividen en tres núcleos fundamentales</a:t>
            </a:r>
            <a:r>
              <a:rPr lang="es-ES" sz="2200" dirty="0" smtClean="0">
                <a:solidFill>
                  <a:schemeClr val="bg1"/>
                </a:solidFill>
              </a:rPr>
              <a:t>:</a:t>
            </a:r>
          </a:p>
          <a:p>
            <a:pPr marL="0" indent="0">
              <a:buNone/>
            </a:pPr>
            <a:endParaRPr lang="es-MX" sz="2200" dirty="0">
              <a:solidFill>
                <a:schemeClr val="bg1"/>
              </a:solidFill>
            </a:endParaRPr>
          </a:p>
          <a:p>
            <a:pPr marL="0" lvl="0" indent="0">
              <a:buNone/>
            </a:pPr>
            <a:r>
              <a:rPr lang="es-ES" sz="2200" dirty="0">
                <a:solidFill>
                  <a:schemeClr val="bg1"/>
                </a:solidFill>
              </a:rPr>
              <a:t>Relativismo (desencanto de la razón y la pérdida del fundamento) * Pluralismo, diversidad, escepticismo, secularización, fragmentación, pensamiento débil, etc</a:t>
            </a:r>
            <a:r>
              <a:rPr lang="es-ES" sz="2200" dirty="0" smtClean="0">
                <a:solidFill>
                  <a:schemeClr val="bg1"/>
                </a:solidFill>
              </a:rPr>
              <a:t>.</a:t>
            </a:r>
          </a:p>
          <a:p>
            <a:pPr marL="0" lvl="0" indent="0">
              <a:buNone/>
            </a:pPr>
            <a:endParaRPr lang="es-MX" sz="2200" dirty="0">
              <a:solidFill>
                <a:schemeClr val="bg1"/>
              </a:solidFill>
            </a:endParaRPr>
          </a:p>
          <a:p>
            <a:pPr marL="0" lvl="0" indent="0">
              <a:buNone/>
            </a:pPr>
            <a:r>
              <a:rPr lang="es-ES" sz="2200" dirty="0">
                <a:solidFill>
                  <a:schemeClr val="bg1"/>
                </a:solidFill>
              </a:rPr>
              <a:t>Presente (Incredulidad de los grandes relatos y la disolución del sentido de la historia) * Liberación, desconfianza, agnosticismo, pasotismo, humor, lo cotidiano</a:t>
            </a:r>
            <a:r>
              <a:rPr lang="es-ES" sz="2200" dirty="0" smtClean="0">
                <a:solidFill>
                  <a:schemeClr val="bg1"/>
                </a:solidFill>
              </a:rPr>
              <a:t>...</a:t>
            </a:r>
          </a:p>
          <a:p>
            <a:pPr marL="0" lvl="0" indent="0">
              <a:buNone/>
            </a:pPr>
            <a:endParaRPr lang="es-MX" sz="2200" dirty="0">
              <a:solidFill>
                <a:schemeClr val="bg1"/>
              </a:solidFill>
            </a:endParaRPr>
          </a:p>
          <a:p>
            <a:pPr marL="0" lvl="0" indent="0">
              <a:buNone/>
            </a:pPr>
            <a:r>
              <a:rPr lang="es-ES" sz="2200" dirty="0">
                <a:solidFill>
                  <a:schemeClr val="bg1"/>
                </a:solidFill>
              </a:rPr>
              <a:t>Esteticismo y la fragmentación moral * Afectividad, placer, narcisismo, novedad...</a:t>
            </a:r>
            <a:endParaRPr lang="es-MX" sz="2200" dirty="0">
              <a:solidFill>
                <a:schemeClr val="bg1"/>
              </a:solidFill>
            </a:endParaRPr>
          </a:p>
          <a:p>
            <a:endParaRPr lang="es-MX" dirty="0"/>
          </a:p>
        </p:txBody>
      </p:sp>
    </p:spTree>
    <p:extLst>
      <p:ext uri="{BB962C8B-B14F-4D97-AF65-F5344CB8AC3E}">
        <p14:creationId xmlns:p14="http://schemas.microsoft.com/office/powerpoint/2010/main" val="424770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836712"/>
            <a:ext cx="7941568" cy="4205063"/>
          </a:xfrm>
        </p:spPr>
        <p:txBody>
          <a:bodyPr>
            <a:normAutofit fontScale="92500"/>
          </a:bodyPr>
          <a:lstStyle/>
          <a:p>
            <a:pPr marL="0" indent="0">
              <a:buNone/>
            </a:pPr>
            <a:r>
              <a:rPr lang="es-ES" sz="2400" dirty="0">
                <a:solidFill>
                  <a:schemeClr val="bg1"/>
                </a:solidFill>
              </a:rPr>
              <a:t>Así, frente a valores de la Modernidad como lo absoluto, la unidad, lo objetivo, el esfuerzo, lo pasado/futuro, la razón, la ética, la seguridad, etc., surgen los valores postmodernos </a:t>
            </a:r>
            <a:r>
              <a:rPr lang="es-ES" sz="2400" dirty="0" smtClean="0">
                <a:solidFill>
                  <a:schemeClr val="bg1"/>
                </a:solidFill>
              </a:rPr>
              <a:t>de:</a:t>
            </a:r>
          </a:p>
          <a:p>
            <a:pPr marL="0" indent="0">
              <a:buNone/>
            </a:pPr>
            <a:endParaRPr lang="es-ES" sz="2400" dirty="0" smtClean="0">
              <a:solidFill>
                <a:schemeClr val="bg1"/>
              </a:solidFill>
            </a:endParaRPr>
          </a:p>
          <a:p>
            <a:pPr marL="0" indent="0">
              <a:buNone/>
            </a:pPr>
            <a:r>
              <a:rPr lang="es-ES" sz="2400" dirty="0" smtClean="0">
                <a:solidFill>
                  <a:schemeClr val="bg1"/>
                </a:solidFill>
              </a:rPr>
              <a:t>lo </a:t>
            </a:r>
            <a:r>
              <a:rPr lang="es-ES" sz="2400" dirty="0">
                <a:solidFill>
                  <a:schemeClr val="bg1"/>
                </a:solidFill>
              </a:rPr>
              <a:t>relativo, </a:t>
            </a:r>
            <a:endParaRPr lang="es-ES" sz="2400" dirty="0" smtClean="0">
              <a:solidFill>
                <a:schemeClr val="bg1"/>
              </a:solidFill>
            </a:endParaRPr>
          </a:p>
          <a:p>
            <a:pPr marL="0" indent="0">
              <a:buNone/>
            </a:pPr>
            <a:r>
              <a:rPr lang="es-ES" sz="2400" dirty="0" smtClean="0">
                <a:solidFill>
                  <a:schemeClr val="bg1"/>
                </a:solidFill>
              </a:rPr>
              <a:t>la </a:t>
            </a:r>
            <a:r>
              <a:rPr lang="es-ES" sz="2400" dirty="0">
                <a:solidFill>
                  <a:schemeClr val="bg1"/>
                </a:solidFill>
              </a:rPr>
              <a:t>diversidad, </a:t>
            </a:r>
            <a:endParaRPr lang="es-ES" sz="2400" dirty="0" smtClean="0">
              <a:solidFill>
                <a:schemeClr val="bg1"/>
              </a:solidFill>
            </a:endParaRPr>
          </a:p>
          <a:p>
            <a:pPr marL="0" indent="0">
              <a:buNone/>
            </a:pPr>
            <a:r>
              <a:rPr lang="es-ES" sz="2400" dirty="0" smtClean="0">
                <a:solidFill>
                  <a:schemeClr val="bg1"/>
                </a:solidFill>
              </a:rPr>
              <a:t>lo </a:t>
            </a:r>
            <a:r>
              <a:rPr lang="es-ES" sz="2400" dirty="0">
                <a:solidFill>
                  <a:schemeClr val="bg1"/>
                </a:solidFill>
              </a:rPr>
              <a:t>subjetivo, </a:t>
            </a:r>
            <a:endParaRPr lang="es-ES" sz="2400" dirty="0" smtClean="0">
              <a:solidFill>
                <a:schemeClr val="bg1"/>
              </a:solidFill>
            </a:endParaRPr>
          </a:p>
          <a:p>
            <a:pPr marL="0" indent="0">
              <a:buNone/>
            </a:pPr>
            <a:r>
              <a:rPr lang="es-ES" sz="2400" dirty="0" smtClean="0">
                <a:solidFill>
                  <a:schemeClr val="bg1"/>
                </a:solidFill>
              </a:rPr>
              <a:t>el </a:t>
            </a:r>
            <a:r>
              <a:rPr lang="es-ES" sz="2400" dirty="0">
                <a:solidFill>
                  <a:schemeClr val="bg1"/>
                </a:solidFill>
              </a:rPr>
              <a:t>placer, </a:t>
            </a:r>
            <a:endParaRPr lang="es-ES" sz="2400" dirty="0" smtClean="0">
              <a:solidFill>
                <a:schemeClr val="bg1"/>
              </a:solidFill>
            </a:endParaRPr>
          </a:p>
          <a:p>
            <a:pPr marL="0" indent="0">
              <a:buNone/>
            </a:pPr>
            <a:r>
              <a:rPr lang="es-ES" sz="2400" dirty="0" smtClean="0">
                <a:solidFill>
                  <a:schemeClr val="bg1"/>
                </a:solidFill>
              </a:rPr>
              <a:t>el </a:t>
            </a:r>
            <a:r>
              <a:rPr lang="es-ES" sz="2400" dirty="0">
                <a:solidFill>
                  <a:schemeClr val="bg1"/>
                </a:solidFill>
              </a:rPr>
              <a:t>presente, </a:t>
            </a:r>
            <a:endParaRPr lang="es-ES" sz="2400" dirty="0" smtClean="0">
              <a:solidFill>
                <a:schemeClr val="bg1"/>
              </a:solidFill>
            </a:endParaRPr>
          </a:p>
          <a:p>
            <a:pPr marL="0" indent="0">
              <a:buNone/>
            </a:pPr>
            <a:r>
              <a:rPr lang="es-ES" sz="2400" dirty="0" smtClean="0">
                <a:solidFill>
                  <a:schemeClr val="bg1"/>
                </a:solidFill>
              </a:rPr>
              <a:t>el </a:t>
            </a:r>
            <a:r>
              <a:rPr lang="es-ES" sz="2400" dirty="0">
                <a:solidFill>
                  <a:schemeClr val="bg1"/>
                </a:solidFill>
              </a:rPr>
              <a:t>sentimiento, </a:t>
            </a:r>
            <a:r>
              <a:rPr lang="es-ES" sz="2400" dirty="0" smtClean="0">
                <a:solidFill>
                  <a:schemeClr val="bg1"/>
                </a:solidFill>
              </a:rPr>
              <a:t>etc</a:t>
            </a:r>
            <a:r>
              <a:rPr lang="es-ES" sz="2400" dirty="0">
                <a:solidFill>
                  <a:schemeClr val="bg1"/>
                </a:solidFill>
              </a:rPr>
              <a:t>.</a:t>
            </a:r>
            <a:endParaRPr lang="es-MX" sz="2400" dirty="0">
              <a:solidFill>
                <a:schemeClr val="bg1"/>
              </a:solidFill>
            </a:endParaRPr>
          </a:p>
          <a:p>
            <a:endParaRPr lang="es-MX" dirty="0"/>
          </a:p>
        </p:txBody>
      </p:sp>
    </p:spTree>
    <p:extLst>
      <p:ext uri="{BB962C8B-B14F-4D97-AF65-F5344CB8AC3E}">
        <p14:creationId xmlns:p14="http://schemas.microsoft.com/office/powerpoint/2010/main" val="53646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692696"/>
            <a:ext cx="8229600" cy="4525963"/>
          </a:xfrm>
        </p:spPr>
        <p:txBody>
          <a:bodyPr>
            <a:normAutofit fontScale="92500"/>
          </a:bodyPr>
          <a:lstStyle/>
          <a:p>
            <a:pPr marL="0" indent="0">
              <a:buNone/>
            </a:pPr>
            <a:r>
              <a:rPr lang="es-ES" sz="2400" dirty="0">
                <a:solidFill>
                  <a:schemeClr val="bg1"/>
                </a:solidFill>
              </a:rPr>
              <a:t>2.- JUICIO CRÍTICO A LA AXIOLOGÍA POSTMODERNA</a:t>
            </a:r>
            <a:r>
              <a:rPr lang="es-ES" sz="2400" dirty="0" smtClean="0">
                <a:solidFill>
                  <a:schemeClr val="bg1"/>
                </a:solidFill>
              </a:rPr>
              <a:t>.</a:t>
            </a:r>
          </a:p>
          <a:p>
            <a:pPr marL="0" indent="0">
              <a:buNone/>
            </a:pPr>
            <a:endParaRPr lang="es-MX" sz="2400" dirty="0">
              <a:solidFill>
                <a:schemeClr val="bg1"/>
              </a:solidFill>
            </a:endParaRPr>
          </a:p>
          <a:p>
            <a:pPr marL="0" lvl="0" indent="0">
              <a:buNone/>
            </a:pPr>
            <a:r>
              <a:rPr lang="es-ES" sz="2400" u="sng" dirty="0">
                <a:solidFill>
                  <a:schemeClr val="bg1"/>
                </a:solidFill>
              </a:rPr>
              <a:t>CONFLICTIVIDAD SUBJETIVISMO/OBJETIVISMO:</a:t>
            </a:r>
            <a:endParaRPr lang="es-MX" sz="2400" dirty="0">
              <a:solidFill>
                <a:schemeClr val="bg1"/>
              </a:solidFill>
            </a:endParaRPr>
          </a:p>
          <a:p>
            <a:pPr marL="0" indent="0">
              <a:buNone/>
            </a:pPr>
            <a:r>
              <a:rPr lang="es-ES" sz="2400" dirty="0">
                <a:solidFill>
                  <a:schemeClr val="bg1"/>
                </a:solidFill>
              </a:rPr>
              <a:t>Existe una conflictividad entre la concepción de los valores por la Modernidad y la Postmodernidad.</a:t>
            </a:r>
            <a:endParaRPr lang="es-MX" sz="2400" dirty="0">
              <a:solidFill>
                <a:schemeClr val="bg1"/>
              </a:solidFill>
            </a:endParaRPr>
          </a:p>
          <a:p>
            <a:pPr marL="0" indent="0">
              <a:buNone/>
            </a:pPr>
            <a:endParaRPr lang="es-ES" sz="2400" dirty="0" smtClean="0">
              <a:solidFill>
                <a:schemeClr val="bg1"/>
              </a:solidFill>
            </a:endParaRPr>
          </a:p>
          <a:p>
            <a:pPr marL="0" indent="0">
              <a:buNone/>
            </a:pPr>
            <a:r>
              <a:rPr lang="es-ES" sz="2400" dirty="0" smtClean="0">
                <a:solidFill>
                  <a:schemeClr val="bg1"/>
                </a:solidFill>
              </a:rPr>
              <a:t>En </a:t>
            </a:r>
            <a:r>
              <a:rPr lang="es-ES" sz="2400" dirty="0">
                <a:solidFill>
                  <a:schemeClr val="bg1"/>
                </a:solidFill>
              </a:rPr>
              <a:t>la Postmodernidad, el valor se considera subjetivo, lo que conlleva a la creación del valor por el hombre. Algunos argumentos que demuestran la flaqueza de dicha concepción de los valores son</a:t>
            </a:r>
            <a:r>
              <a:rPr lang="es-ES" sz="2400" dirty="0" smtClean="0">
                <a:solidFill>
                  <a:schemeClr val="bg1"/>
                </a:solidFill>
              </a:rPr>
              <a:t>:</a:t>
            </a:r>
          </a:p>
          <a:p>
            <a:pPr marL="0" indent="0">
              <a:buNone/>
            </a:pPr>
            <a:endParaRPr lang="es-MX" sz="2400" dirty="0">
              <a:solidFill>
                <a:schemeClr val="bg1"/>
              </a:solidFill>
            </a:endParaRPr>
          </a:p>
          <a:p>
            <a:pPr lvl="0"/>
            <a:r>
              <a:rPr lang="es-ES" sz="2400" dirty="0">
                <a:solidFill>
                  <a:schemeClr val="bg1"/>
                </a:solidFill>
              </a:rPr>
              <a:t>Confunde el valor con el interés y la necesidad. </a:t>
            </a:r>
            <a:endParaRPr lang="es-MX" sz="2400" dirty="0">
              <a:solidFill>
                <a:schemeClr val="bg1"/>
              </a:solidFill>
            </a:endParaRPr>
          </a:p>
          <a:p>
            <a:endParaRPr lang="es-MX" dirty="0"/>
          </a:p>
        </p:txBody>
      </p:sp>
    </p:spTree>
    <p:extLst>
      <p:ext uri="{BB962C8B-B14F-4D97-AF65-F5344CB8AC3E}">
        <p14:creationId xmlns:p14="http://schemas.microsoft.com/office/powerpoint/2010/main" val="351642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525963"/>
          </a:xfrm>
        </p:spPr>
        <p:txBody>
          <a:bodyPr>
            <a:normAutofit lnSpcReduction="10000"/>
          </a:bodyPr>
          <a:lstStyle/>
          <a:p>
            <a:pPr lvl="0"/>
            <a:r>
              <a:rPr lang="es-ES" sz="2200" dirty="0">
                <a:solidFill>
                  <a:schemeClr val="bg1"/>
                </a:solidFill>
              </a:rPr>
              <a:t>Descarta cualquier posibilidad de error axiológico y elimina toda obligatoriedad de los valores</a:t>
            </a:r>
            <a:r>
              <a:rPr lang="es-ES" sz="2200" dirty="0" smtClean="0">
                <a:solidFill>
                  <a:schemeClr val="bg1"/>
                </a:solidFill>
              </a:rPr>
              <a:t>.</a:t>
            </a:r>
          </a:p>
          <a:p>
            <a:pPr lvl="0"/>
            <a:endParaRPr lang="es-MX" sz="2200" dirty="0">
              <a:solidFill>
                <a:schemeClr val="bg1"/>
              </a:solidFill>
            </a:endParaRPr>
          </a:p>
          <a:p>
            <a:pPr lvl="0"/>
            <a:r>
              <a:rPr lang="es-ES" sz="2200" dirty="0">
                <a:solidFill>
                  <a:schemeClr val="bg1"/>
                </a:solidFill>
              </a:rPr>
              <a:t>Desaparece la distinción entre el bien y el mal objetivo. </a:t>
            </a:r>
            <a:endParaRPr lang="es-ES" sz="2200" dirty="0" smtClean="0">
              <a:solidFill>
                <a:schemeClr val="bg1"/>
              </a:solidFill>
            </a:endParaRPr>
          </a:p>
          <a:p>
            <a:pPr lvl="0"/>
            <a:endParaRPr lang="es-MX" sz="2200" dirty="0">
              <a:solidFill>
                <a:schemeClr val="bg1"/>
              </a:solidFill>
            </a:endParaRPr>
          </a:p>
          <a:p>
            <a:pPr lvl="0"/>
            <a:r>
              <a:rPr lang="es-ES" sz="2200" dirty="0">
                <a:solidFill>
                  <a:schemeClr val="bg1"/>
                </a:solidFill>
              </a:rPr>
              <a:t>Identifica el ser y el deber-ser</a:t>
            </a:r>
            <a:r>
              <a:rPr lang="es-ES" sz="2200" dirty="0" smtClean="0">
                <a:solidFill>
                  <a:schemeClr val="bg1"/>
                </a:solidFill>
              </a:rPr>
              <a:t>.</a:t>
            </a:r>
          </a:p>
          <a:p>
            <a:pPr lvl="0"/>
            <a:endParaRPr lang="es-MX" sz="2200" dirty="0">
              <a:solidFill>
                <a:schemeClr val="bg1"/>
              </a:solidFill>
            </a:endParaRPr>
          </a:p>
          <a:p>
            <a:pPr lvl="0"/>
            <a:r>
              <a:rPr lang="es-ES" sz="2200" dirty="0">
                <a:solidFill>
                  <a:schemeClr val="bg1"/>
                </a:solidFill>
              </a:rPr>
              <a:t>Lo deseable se confunde con lo deseado</a:t>
            </a:r>
            <a:r>
              <a:rPr lang="es-ES" sz="2200" dirty="0" smtClean="0">
                <a:solidFill>
                  <a:schemeClr val="bg1"/>
                </a:solidFill>
              </a:rPr>
              <a:t>.</a:t>
            </a:r>
          </a:p>
          <a:p>
            <a:pPr lvl="0"/>
            <a:endParaRPr lang="es-MX" sz="2200" dirty="0">
              <a:solidFill>
                <a:schemeClr val="bg1"/>
              </a:solidFill>
            </a:endParaRPr>
          </a:p>
          <a:p>
            <a:pPr lvl="0"/>
            <a:r>
              <a:rPr lang="es-ES" sz="2200" dirty="0">
                <a:solidFill>
                  <a:schemeClr val="bg1"/>
                </a:solidFill>
              </a:rPr>
              <a:t>El valor es igual a la valoración</a:t>
            </a:r>
            <a:r>
              <a:rPr lang="es-ES" sz="2200" dirty="0" smtClean="0">
                <a:solidFill>
                  <a:schemeClr val="bg1"/>
                </a:solidFill>
              </a:rPr>
              <a:t>.</a:t>
            </a:r>
          </a:p>
          <a:p>
            <a:pPr lvl="0"/>
            <a:endParaRPr lang="es-MX" sz="2200" dirty="0">
              <a:solidFill>
                <a:schemeClr val="bg1"/>
              </a:solidFill>
            </a:endParaRPr>
          </a:p>
          <a:p>
            <a:pPr lvl="0"/>
            <a:r>
              <a:rPr lang="es-ES" sz="2200" dirty="0">
                <a:solidFill>
                  <a:schemeClr val="bg1"/>
                </a:solidFill>
              </a:rPr>
              <a:t>No hay posibilidades de valores universales.</a:t>
            </a:r>
            <a:endParaRPr lang="es-MX" sz="2200" dirty="0">
              <a:solidFill>
                <a:schemeClr val="bg1"/>
              </a:solidFill>
            </a:endParaRPr>
          </a:p>
          <a:p>
            <a:endParaRPr lang="es-MX" dirty="0"/>
          </a:p>
        </p:txBody>
      </p:sp>
    </p:spTree>
    <p:extLst>
      <p:ext uri="{BB962C8B-B14F-4D97-AF65-F5344CB8AC3E}">
        <p14:creationId xmlns:p14="http://schemas.microsoft.com/office/powerpoint/2010/main" val="368879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124744"/>
            <a:ext cx="7632848" cy="3417243"/>
          </a:xfrm>
        </p:spPr>
        <p:txBody>
          <a:bodyPr>
            <a:normAutofit/>
          </a:bodyPr>
          <a:lstStyle/>
          <a:p>
            <a:pPr marL="0" indent="0">
              <a:buNone/>
            </a:pPr>
            <a:r>
              <a:rPr lang="es-ES" sz="2200" dirty="0">
                <a:solidFill>
                  <a:schemeClr val="bg1"/>
                </a:solidFill>
              </a:rPr>
              <a:t>De esta manera llegamos a la conclusión de que tan problemática es la opción de la postmodernidad como la de la modernidad. </a:t>
            </a:r>
            <a:endParaRPr lang="es-ES" sz="2200" dirty="0" smtClean="0">
              <a:solidFill>
                <a:schemeClr val="bg1"/>
              </a:solidFill>
            </a:endParaRPr>
          </a:p>
          <a:p>
            <a:pPr marL="0" indent="0">
              <a:buNone/>
            </a:pPr>
            <a:endParaRPr lang="es-ES" sz="2200" dirty="0">
              <a:solidFill>
                <a:schemeClr val="bg1"/>
              </a:solidFill>
            </a:endParaRPr>
          </a:p>
          <a:p>
            <a:pPr marL="0" indent="0">
              <a:buNone/>
            </a:pPr>
            <a:r>
              <a:rPr lang="es-ES" sz="2200" dirty="0" smtClean="0">
                <a:solidFill>
                  <a:schemeClr val="bg1"/>
                </a:solidFill>
              </a:rPr>
              <a:t>Para </a:t>
            </a:r>
            <a:r>
              <a:rPr lang="es-ES" sz="2200" dirty="0">
                <a:solidFill>
                  <a:schemeClr val="bg1"/>
                </a:solidFill>
              </a:rPr>
              <a:t>dar una solución a este problema proliferan las definiciones de valor en las que se coordinan ambas visiones, la subjetiva y la objetiva. De este modo, el sujeto y el objeto, lo ideal y lo real, quedan relacionados y armoniosamente coordinados.</a:t>
            </a:r>
            <a:endParaRPr lang="es-MX" sz="2200" dirty="0">
              <a:solidFill>
                <a:schemeClr val="bg1"/>
              </a:solidFill>
            </a:endParaRPr>
          </a:p>
          <a:p>
            <a:endParaRPr lang="es-MX" dirty="0"/>
          </a:p>
        </p:txBody>
      </p:sp>
    </p:spTree>
    <p:extLst>
      <p:ext uri="{BB962C8B-B14F-4D97-AF65-F5344CB8AC3E}">
        <p14:creationId xmlns:p14="http://schemas.microsoft.com/office/powerpoint/2010/main" val="203029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476250"/>
            <a:ext cx="7772400" cy="792163"/>
          </a:xfrm>
        </p:spPr>
        <p:txBody>
          <a:bodyPr/>
          <a:lstStyle/>
          <a:p>
            <a:pPr algn="ctr">
              <a:defRPr/>
            </a:pPr>
            <a:r>
              <a:rPr lang="es-ES_tradnl" sz="3200" dirty="0" smtClean="0">
                <a:solidFill>
                  <a:schemeClr val="tx1"/>
                </a:solidFill>
              </a:rPr>
              <a:t>Problemática </a:t>
            </a:r>
            <a:r>
              <a:rPr lang="es-ES_tradnl" sz="3200" dirty="0">
                <a:solidFill>
                  <a:schemeClr val="tx1"/>
                </a:solidFill>
              </a:rPr>
              <a:t>de la Práctica Docente</a:t>
            </a:r>
            <a:endParaRPr lang="es-MX" sz="3200" dirty="0">
              <a:solidFill>
                <a:schemeClr val="tx1"/>
              </a:solidFill>
            </a:endParaRPr>
          </a:p>
        </p:txBody>
      </p:sp>
      <p:sp>
        <p:nvSpPr>
          <p:cNvPr id="3" name="2 Subtítulo"/>
          <p:cNvSpPr>
            <a:spLocks noGrp="1"/>
          </p:cNvSpPr>
          <p:nvPr>
            <p:ph type="subTitle" idx="1"/>
          </p:nvPr>
        </p:nvSpPr>
        <p:spPr>
          <a:xfrm>
            <a:off x="467544" y="1556792"/>
            <a:ext cx="8169275" cy="3527598"/>
          </a:xfrm>
        </p:spPr>
        <p:txBody>
          <a:bodyPr>
            <a:noAutofit/>
          </a:bodyPr>
          <a:lstStyle/>
          <a:p>
            <a:pPr algn="l">
              <a:defRPr/>
            </a:pPr>
            <a:r>
              <a:rPr lang="es-MX" sz="2200" b="1" dirty="0" smtClean="0">
                <a:solidFill>
                  <a:srgbClr val="FFC000"/>
                </a:solidFill>
                <a:effectLst/>
              </a:rPr>
              <a:t>Objetivos</a:t>
            </a:r>
            <a:r>
              <a:rPr lang="es-MX" sz="2200" dirty="0" smtClean="0">
                <a:effectLst/>
              </a:rPr>
              <a:t>:</a:t>
            </a:r>
          </a:p>
          <a:p>
            <a:pPr algn="l">
              <a:defRPr/>
            </a:pPr>
            <a:endParaRPr lang="es-MX" sz="2200" dirty="0" smtClean="0">
              <a:effectLst/>
            </a:endParaRPr>
          </a:p>
          <a:p>
            <a:pPr marL="457200" indent="-457200" algn="l">
              <a:buFont typeface="Wingdings" pitchFamily="2" charset="2"/>
              <a:buChar char="q"/>
              <a:defRPr/>
            </a:pPr>
            <a:r>
              <a:rPr lang="es-MX" sz="2200" dirty="0" smtClean="0">
                <a:effectLst>
                  <a:outerShdw blurRad="38100" dist="38100" dir="2700000" algn="tl">
                    <a:srgbClr val="000000">
                      <a:alpha val="43137"/>
                    </a:srgbClr>
                  </a:outerShdw>
                </a:effectLst>
              </a:rPr>
              <a:t>Identificar, a partir del análisis de la práctica docente, </a:t>
            </a:r>
            <a:r>
              <a:rPr lang="es-MX" sz="2200" b="1" dirty="0" smtClean="0">
                <a:effectLst>
                  <a:outerShdw blurRad="38100" dist="38100" dir="2700000" algn="tl">
                    <a:srgbClr val="000000">
                      <a:alpha val="43137"/>
                    </a:srgbClr>
                  </a:outerShdw>
                </a:effectLst>
              </a:rPr>
              <a:t>la problemática </a:t>
            </a:r>
            <a:r>
              <a:rPr lang="es-MX" sz="2200" dirty="0" smtClean="0">
                <a:effectLst>
                  <a:outerShdw blurRad="38100" dist="38100" dir="2700000" algn="tl">
                    <a:srgbClr val="000000">
                      <a:alpha val="43137"/>
                    </a:srgbClr>
                  </a:outerShdw>
                </a:effectLst>
              </a:rPr>
              <a:t>susceptible de ser resuelta a través del conocimiento de las nuevas tecnologías de la información y la comunicación aplicadas a la educación.</a:t>
            </a:r>
          </a:p>
          <a:p>
            <a:pPr algn="l">
              <a:defRPr/>
            </a:pPr>
            <a:endParaRPr lang="es-MX" sz="2200" dirty="0" smtClean="0">
              <a:effectLst>
                <a:outerShdw blurRad="38100" dist="38100" dir="2700000" algn="tl">
                  <a:srgbClr val="000000">
                    <a:alpha val="43137"/>
                  </a:srgbClr>
                </a:outerShdw>
              </a:effectLst>
            </a:endParaRPr>
          </a:p>
          <a:p>
            <a:pPr marL="457200" indent="-457200" algn="l">
              <a:buFont typeface="Wingdings" pitchFamily="2" charset="2"/>
              <a:buChar char="q"/>
              <a:defRPr/>
            </a:pPr>
            <a:r>
              <a:rPr lang="es-MX" sz="2200" dirty="0" smtClean="0">
                <a:effectLst>
                  <a:outerShdw blurRad="38100" dist="38100" dir="2700000" algn="tl">
                    <a:srgbClr val="000000">
                      <a:alpha val="43137"/>
                    </a:srgbClr>
                  </a:outerShdw>
                </a:effectLst>
              </a:rPr>
              <a:t>Identificar las diferencias sustantivas entre Modernidad y Posmodernidad para comprender la problemática actual de la Educación en su dimensión social y filosófica.</a:t>
            </a:r>
          </a:p>
          <a:p>
            <a:pPr>
              <a:defRPr/>
            </a:pPr>
            <a:endParaRPr lang="es-MX" sz="2200" dirty="0"/>
          </a:p>
        </p:txBody>
      </p:sp>
    </p:spTree>
    <p:extLst>
      <p:ext uri="{BB962C8B-B14F-4D97-AF65-F5344CB8AC3E}">
        <p14:creationId xmlns:p14="http://schemas.microsoft.com/office/powerpoint/2010/main" val="236660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504"/>
            <a:ext cx="8229600" cy="1143000"/>
          </a:xfrm>
        </p:spPr>
        <p:txBody>
          <a:bodyPr>
            <a:normAutofit/>
          </a:bodyPr>
          <a:lstStyle/>
          <a:p>
            <a:pPr lvl="0"/>
            <a:r>
              <a:rPr lang="es-ES" sz="2400" u="sng" dirty="0" smtClean="0">
                <a:solidFill>
                  <a:schemeClr val="bg1"/>
                </a:solidFill>
              </a:rPr>
              <a:t>LAS JERARQUÍAS DE VALORES: ESTETICISMO: ESTÉTICA SIN ÉTICA.</a:t>
            </a:r>
            <a:r>
              <a:rPr lang="es-MX" sz="2400" dirty="0" smtClean="0">
                <a:solidFill>
                  <a:schemeClr val="bg1"/>
                </a:solidFill>
              </a:rPr>
              <a:t/>
            </a:r>
            <a:br>
              <a:rPr lang="es-MX" sz="2400" dirty="0" smtClean="0">
                <a:solidFill>
                  <a:schemeClr val="bg1"/>
                </a:solidFill>
              </a:rPr>
            </a:br>
            <a:endParaRPr lang="es-MX" sz="2400" dirty="0">
              <a:solidFill>
                <a:schemeClr val="bg1"/>
              </a:solidFill>
            </a:endParaRPr>
          </a:p>
        </p:txBody>
      </p:sp>
      <p:sp>
        <p:nvSpPr>
          <p:cNvPr id="3" name="2 Marcador de contenido"/>
          <p:cNvSpPr>
            <a:spLocks noGrp="1"/>
          </p:cNvSpPr>
          <p:nvPr>
            <p:ph idx="1"/>
          </p:nvPr>
        </p:nvSpPr>
        <p:spPr>
          <a:xfrm>
            <a:off x="179512" y="1628800"/>
            <a:ext cx="8867328" cy="4968552"/>
          </a:xfrm>
        </p:spPr>
        <p:txBody>
          <a:bodyPr>
            <a:noAutofit/>
          </a:bodyPr>
          <a:lstStyle/>
          <a:p>
            <a:r>
              <a:rPr lang="es-ES" sz="2200" dirty="0" smtClean="0">
                <a:solidFill>
                  <a:schemeClr val="bg1"/>
                </a:solidFill>
              </a:rPr>
              <a:t>Otra </a:t>
            </a:r>
            <a:r>
              <a:rPr lang="es-ES" sz="2200" dirty="0">
                <a:solidFill>
                  <a:schemeClr val="bg1"/>
                </a:solidFill>
              </a:rPr>
              <a:t>dificultad de la Postmodernidad le viene por la jerarquía axiológica. Desde el objetivismo, algunos autores como Scheler, Hartmann y Bergson, hacen corresponder los valores superiores o básicos (útil, bueno, bello y santo) con cuatro estratos axiológicos: el económico, el ético, el estético y el ascético/religioso. </a:t>
            </a:r>
            <a:endParaRPr lang="es-ES" sz="2200" dirty="0" smtClean="0">
              <a:solidFill>
                <a:schemeClr val="bg1"/>
              </a:solidFill>
            </a:endParaRPr>
          </a:p>
          <a:p>
            <a:endParaRPr lang="es-ES" sz="2200" dirty="0">
              <a:solidFill>
                <a:schemeClr val="bg1"/>
              </a:solidFill>
            </a:endParaRPr>
          </a:p>
          <a:p>
            <a:r>
              <a:rPr lang="es-ES" sz="2200" dirty="0" smtClean="0">
                <a:solidFill>
                  <a:schemeClr val="bg1"/>
                </a:solidFill>
              </a:rPr>
              <a:t>La </a:t>
            </a:r>
            <a:r>
              <a:rPr lang="es-ES" sz="2200" dirty="0" err="1">
                <a:solidFill>
                  <a:schemeClr val="bg1"/>
                </a:solidFill>
              </a:rPr>
              <a:t>valiosidad</a:t>
            </a:r>
            <a:r>
              <a:rPr lang="es-ES" sz="2200" dirty="0">
                <a:solidFill>
                  <a:schemeClr val="bg1"/>
                </a:solidFill>
              </a:rPr>
              <a:t> de estos estratos es creciente no pudiendo acceder a un estadio superior sin haber pasado por los anteriores. Los postmodernos, al reducir la ética a la estética, alteran esta jerarquía, dejando un vacío ético, lo que hace que se carezca de base firme. </a:t>
            </a:r>
            <a:endParaRPr lang="es-ES" sz="2200" dirty="0" smtClean="0">
              <a:solidFill>
                <a:schemeClr val="bg1"/>
              </a:solidFill>
            </a:endParaRPr>
          </a:p>
          <a:p>
            <a:pPr marL="0" indent="0">
              <a:buNone/>
            </a:pPr>
            <a:endParaRPr lang="es-MX" sz="1800" dirty="0">
              <a:solidFill>
                <a:schemeClr val="bg1"/>
              </a:solidFill>
            </a:endParaRPr>
          </a:p>
        </p:txBody>
      </p:sp>
    </p:spTree>
    <p:extLst>
      <p:ext uri="{BB962C8B-B14F-4D97-AF65-F5344CB8AC3E}">
        <p14:creationId xmlns:p14="http://schemas.microsoft.com/office/powerpoint/2010/main" val="372720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504"/>
            <a:ext cx="8229600" cy="1143000"/>
          </a:xfrm>
        </p:spPr>
        <p:txBody>
          <a:bodyPr>
            <a:normAutofit/>
          </a:bodyPr>
          <a:lstStyle/>
          <a:p>
            <a:pPr lvl="0"/>
            <a:r>
              <a:rPr lang="es-ES" sz="2400" u="sng" dirty="0" smtClean="0">
                <a:solidFill>
                  <a:schemeClr val="bg1"/>
                </a:solidFill>
              </a:rPr>
              <a:t>LAS JERARQUÍAS DE VALORES: ESTETICISMO: ESTÉTICA SIN ÉTICA.</a:t>
            </a:r>
            <a:r>
              <a:rPr lang="es-MX" sz="2400" dirty="0" smtClean="0">
                <a:solidFill>
                  <a:schemeClr val="bg1"/>
                </a:solidFill>
              </a:rPr>
              <a:t/>
            </a:r>
            <a:br>
              <a:rPr lang="es-MX" sz="2400" dirty="0" smtClean="0">
                <a:solidFill>
                  <a:schemeClr val="bg1"/>
                </a:solidFill>
              </a:rPr>
            </a:br>
            <a:endParaRPr lang="es-MX" sz="2400" dirty="0">
              <a:solidFill>
                <a:schemeClr val="bg1"/>
              </a:solidFill>
            </a:endParaRPr>
          </a:p>
        </p:txBody>
      </p:sp>
      <p:sp>
        <p:nvSpPr>
          <p:cNvPr id="3" name="2 Marcador de contenido"/>
          <p:cNvSpPr>
            <a:spLocks noGrp="1"/>
          </p:cNvSpPr>
          <p:nvPr>
            <p:ph idx="1"/>
          </p:nvPr>
        </p:nvSpPr>
        <p:spPr>
          <a:xfrm>
            <a:off x="179512" y="1484784"/>
            <a:ext cx="8867328" cy="5112568"/>
          </a:xfrm>
        </p:spPr>
        <p:txBody>
          <a:bodyPr>
            <a:noAutofit/>
          </a:bodyPr>
          <a:lstStyle/>
          <a:p>
            <a:r>
              <a:rPr lang="es-ES" sz="2200" dirty="0" smtClean="0">
                <a:solidFill>
                  <a:schemeClr val="bg1"/>
                </a:solidFill>
              </a:rPr>
              <a:t>En </a:t>
            </a:r>
            <a:r>
              <a:rPr lang="es-ES" sz="2200" dirty="0">
                <a:solidFill>
                  <a:schemeClr val="bg1"/>
                </a:solidFill>
              </a:rPr>
              <a:t>la Postmodernidad sucede al contrario, lo personal prevalece sobre lo social. Ninguno de los extremos de estas posiciones son aconsejables: el egoísmo, por negar el carácter social de todo valor y el gregarismo por negar el carácter personal de todo valor. </a:t>
            </a:r>
            <a:endParaRPr lang="es-ES" sz="2200" dirty="0" smtClean="0">
              <a:solidFill>
                <a:schemeClr val="bg1"/>
              </a:solidFill>
            </a:endParaRPr>
          </a:p>
          <a:p>
            <a:endParaRPr lang="es-ES" sz="2200" dirty="0">
              <a:solidFill>
                <a:schemeClr val="bg1"/>
              </a:solidFill>
            </a:endParaRPr>
          </a:p>
          <a:p>
            <a:r>
              <a:rPr lang="es-ES" sz="2200" dirty="0" smtClean="0">
                <a:solidFill>
                  <a:schemeClr val="bg1"/>
                </a:solidFill>
              </a:rPr>
              <a:t>El </a:t>
            </a:r>
            <a:r>
              <a:rPr lang="es-ES" sz="2200" dirty="0">
                <a:solidFill>
                  <a:schemeClr val="bg1"/>
                </a:solidFill>
              </a:rPr>
              <a:t>problema está en saber determinar el límite, el punto medio o centrar. Por su parte, la Postmodernidad ha optado por el individualismo, lo singular, la sociedad como medio, siempre al servicio y subordinación de la persona. Pero, como hemos dicho, el problema no radica tanto en la opción sino en el extremismo de la misma.</a:t>
            </a:r>
            <a:endParaRPr lang="es-MX" sz="2200" dirty="0">
              <a:solidFill>
                <a:schemeClr val="bg1"/>
              </a:solidFill>
            </a:endParaRPr>
          </a:p>
          <a:p>
            <a:endParaRPr lang="es-MX" sz="2200" dirty="0"/>
          </a:p>
        </p:txBody>
      </p:sp>
    </p:spTree>
    <p:extLst>
      <p:ext uri="{BB962C8B-B14F-4D97-AF65-F5344CB8AC3E}">
        <p14:creationId xmlns:p14="http://schemas.microsoft.com/office/powerpoint/2010/main" val="427973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355160" cy="706090"/>
          </a:xfrm>
        </p:spPr>
        <p:txBody>
          <a:bodyPr>
            <a:normAutofit/>
          </a:bodyPr>
          <a:lstStyle/>
          <a:p>
            <a:pPr algn="ctr"/>
            <a:r>
              <a:rPr lang="es-MX" sz="3600" dirty="0" smtClean="0">
                <a:solidFill>
                  <a:schemeClr val="bg1"/>
                </a:solidFill>
              </a:rPr>
              <a:t>Posmodernidad</a:t>
            </a:r>
            <a:endParaRPr lang="es-MX" sz="3600" dirty="0">
              <a:solidFill>
                <a:schemeClr val="bg1"/>
              </a:solidFill>
            </a:endParaRPr>
          </a:p>
        </p:txBody>
      </p:sp>
      <p:sp>
        <p:nvSpPr>
          <p:cNvPr id="3" name="2 Marcador de contenido"/>
          <p:cNvSpPr>
            <a:spLocks noGrp="1"/>
          </p:cNvSpPr>
          <p:nvPr>
            <p:ph idx="1"/>
          </p:nvPr>
        </p:nvSpPr>
        <p:spPr>
          <a:xfrm>
            <a:off x="467544" y="1340768"/>
            <a:ext cx="8229600" cy="4929411"/>
          </a:xfrm>
        </p:spPr>
        <p:txBody>
          <a:bodyPr>
            <a:normAutofit/>
          </a:bodyPr>
          <a:lstStyle/>
          <a:p>
            <a:r>
              <a:rPr lang="es-MX" sz="2200" dirty="0">
                <a:solidFill>
                  <a:schemeClr val="bg1"/>
                </a:solidFill>
              </a:rPr>
              <a:t>La palabra Posmodernidad es el término que se utiliza para designar a la amplia gama de movimientos, culturales, artísticos, filosóficos y literarios que surgieron en el siglo pasado, más precisamente entre las décadas del setenta y el ochenta con el claro objetivo de oponerse a lo imperante: el movimiento moderno y por supuesto, también, superarlo. </a:t>
            </a:r>
            <a:endParaRPr lang="es-MX" sz="2200" dirty="0" smtClean="0">
              <a:solidFill>
                <a:schemeClr val="bg1"/>
              </a:solidFill>
            </a:endParaRPr>
          </a:p>
          <a:p>
            <a:endParaRPr lang="es-MX" sz="2200" dirty="0">
              <a:solidFill>
                <a:schemeClr val="bg1"/>
              </a:solidFill>
            </a:endParaRPr>
          </a:p>
          <a:p>
            <a:r>
              <a:rPr lang="es-MX" sz="2200" dirty="0" smtClean="0">
                <a:solidFill>
                  <a:schemeClr val="bg1"/>
                </a:solidFill>
              </a:rPr>
              <a:t>Si </a:t>
            </a:r>
            <a:r>
              <a:rPr lang="es-MX" sz="2200" dirty="0">
                <a:solidFill>
                  <a:schemeClr val="bg1"/>
                </a:solidFill>
              </a:rPr>
              <a:t>bien las corrientes que promovieron el movimiento posmoderno resultan ser diversas como mencionamos, la mayoría de ellas sí comparten la idea central que sustenta a cada una y que es lisa y llanamente que el movimiento moderno demostró ser un auténtico fracaso en sus intenciones de renovar ámbitos como el arte, la cultura, la filosofía y lo social.</a:t>
            </a:r>
          </a:p>
          <a:p>
            <a:endParaRPr lang="es-MX" dirty="0"/>
          </a:p>
        </p:txBody>
      </p:sp>
    </p:spTree>
    <p:extLst>
      <p:ext uri="{BB962C8B-B14F-4D97-AF65-F5344CB8AC3E}">
        <p14:creationId xmlns:p14="http://schemas.microsoft.com/office/powerpoint/2010/main" val="67333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571184" cy="778098"/>
          </a:xfrm>
        </p:spPr>
        <p:txBody>
          <a:bodyPr>
            <a:normAutofit/>
          </a:bodyPr>
          <a:lstStyle/>
          <a:p>
            <a:pPr algn="ctr"/>
            <a:r>
              <a:rPr lang="es-MX" sz="3600" dirty="0" smtClean="0">
                <a:solidFill>
                  <a:schemeClr val="bg1"/>
                </a:solidFill>
              </a:rPr>
              <a:t>Factores de la posmodernidad</a:t>
            </a:r>
            <a:endParaRPr lang="es-MX" sz="3600" dirty="0">
              <a:solidFill>
                <a:schemeClr val="bg1"/>
              </a:solidFill>
            </a:endParaRPr>
          </a:p>
        </p:txBody>
      </p:sp>
      <p:sp>
        <p:nvSpPr>
          <p:cNvPr id="3" name="2 Marcador de contenido"/>
          <p:cNvSpPr>
            <a:spLocks noGrp="1"/>
          </p:cNvSpPr>
          <p:nvPr>
            <p:ph idx="1"/>
          </p:nvPr>
        </p:nvSpPr>
        <p:spPr/>
        <p:txBody>
          <a:bodyPr>
            <a:normAutofit lnSpcReduction="10000"/>
          </a:bodyPr>
          <a:lstStyle/>
          <a:p>
            <a:pPr marL="0" lvl="0" indent="0">
              <a:buNone/>
            </a:pPr>
            <a:r>
              <a:rPr lang="es-ES" sz="2400" b="1" dirty="0" smtClean="0">
                <a:solidFill>
                  <a:schemeClr val="bg1"/>
                </a:solidFill>
              </a:rPr>
              <a:t>1.- Una </a:t>
            </a:r>
            <a:r>
              <a:rPr lang="es-ES" sz="2400" b="1" dirty="0">
                <a:solidFill>
                  <a:schemeClr val="bg1"/>
                </a:solidFill>
              </a:rPr>
              <a:t>actitud filosófica</a:t>
            </a:r>
            <a:r>
              <a:rPr lang="es-ES" sz="2400" dirty="0">
                <a:solidFill>
                  <a:schemeClr val="bg1"/>
                </a:solidFill>
              </a:rPr>
              <a:t> crítica frente al discurso Moderno que pone en cuestión las epistemologías fuertes centrándose en la </a:t>
            </a:r>
            <a:r>
              <a:rPr lang="es-ES" sz="2400" i="1" dirty="0">
                <a:solidFill>
                  <a:schemeClr val="bg1"/>
                </a:solidFill>
              </a:rPr>
              <a:t>deconstrucción</a:t>
            </a:r>
            <a:r>
              <a:rPr lang="es-ES" sz="2400" dirty="0">
                <a:solidFill>
                  <a:schemeClr val="bg1"/>
                </a:solidFill>
              </a:rPr>
              <a:t> etimológica de los relatos con los que la Modernidad se cuenta a si misma y desnudando su significado en términos de poder social constituyente de identidad. </a:t>
            </a:r>
            <a:endParaRPr lang="es-ES" sz="2400" dirty="0" smtClean="0">
              <a:solidFill>
                <a:schemeClr val="bg1"/>
              </a:solidFill>
            </a:endParaRPr>
          </a:p>
          <a:p>
            <a:pPr marL="0" lvl="0" indent="0">
              <a:buNone/>
            </a:pPr>
            <a:endParaRPr lang="es-ES" sz="2400" dirty="0">
              <a:solidFill>
                <a:schemeClr val="bg1"/>
              </a:solidFill>
            </a:endParaRPr>
          </a:p>
          <a:p>
            <a:pPr marL="0" lvl="0" indent="0">
              <a:buNone/>
            </a:pPr>
            <a:r>
              <a:rPr lang="es-ES" sz="2400" dirty="0" smtClean="0">
                <a:solidFill>
                  <a:schemeClr val="bg1"/>
                </a:solidFill>
              </a:rPr>
              <a:t>Esta </a:t>
            </a:r>
            <a:r>
              <a:rPr lang="es-ES" sz="2400" dirty="0">
                <a:solidFill>
                  <a:schemeClr val="bg1"/>
                </a:solidFill>
              </a:rPr>
              <a:t>posición filosófica que conduce a un inevitable relativismo epistemológico servirá de sustento legitimador a la explosión de subjetividades que caracterizará el periodo histórico marcado por el fin de la guerra fría (1989) y la expansión de Internet. </a:t>
            </a:r>
            <a:endParaRPr lang="es-MX" sz="2400" dirty="0">
              <a:solidFill>
                <a:schemeClr val="bg1"/>
              </a:solidFill>
            </a:endParaRPr>
          </a:p>
          <a:p>
            <a:endParaRPr lang="es-MX" dirty="0"/>
          </a:p>
        </p:txBody>
      </p:sp>
    </p:spTree>
    <p:extLst>
      <p:ext uri="{BB962C8B-B14F-4D97-AF65-F5344CB8AC3E}">
        <p14:creationId xmlns:p14="http://schemas.microsoft.com/office/powerpoint/2010/main" val="308331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976664"/>
          </a:xfrm>
        </p:spPr>
        <p:txBody>
          <a:bodyPr>
            <a:normAutofit fontScale="92500" lnSpcReduction="10000"/>
          </a:bodyPr>
          <a:lstStyle/>
          <a:p>
            <a:pPr marL="0" lvl="0" indent="0">
              <a:buNone/>
            </a:pPr>
            <a:r>
              <a:rPr lang="es-ES" sz="2400" b="1" dirty="0" smtClean="0">
                <a:solidFill>
                  <a:schemeClr val="bg1"/>
                </a:solidFill>
              </a:rPr>
              <a:t>2.- Un </a:t>
            </a:r>
            <a:r>
              <a:rPr lang="es-ES" sz="2400" b="1" dirty="0">
                <a:solidFill>
                  <a:schemeClr val="bg1"/>
                </a:solidFill>
              </a:rPr>
              <a:t>periodo histórico</a:t>
            </a:r>
            <a:r>
              <a:rPr lang="es-ES" sz="2400" dirty="0">
                <a:solidFill>
                  <a:schemeClr val="bg1"/>
                </a:solidFill>
              </a:rPr>
              <a:t> caracterizado por la multiplicación de agentes, subjetividades y discursos. Tras la caída del muro de Berlín (1989) se hace evidente el fin de la </a:t>
            </a:r>
            <a:r>
              <a:rPr lang="es-ES" sz="2400" i="1" dirty="0">
                <a:solidFill>
                  <a:schemeClr val="bg1"/>
                </a:solidFill>
              </a:rPr>
              <a:t>era polar</a:t>
            </a:r>
            <a:r>
              <a:rPr lang="es-ES" sz="2400" dirty="0">
                <a:solidFill>
                  <a:schemeClr val="bg1"/>
                </a:solidFill>
              </a:rPr>
              <a:t>. </a:t>
            </a:r>
            <a:endParaRPr lang="es-ES" sz="2400" dirty="0" smtClean="0">
              <a:solidFill>
                <a:schemeClr val="bg1"/>
              </a:solidFill>
            </a:endParaRPr>
          </a:p>
          <a:p>
            <a:pPr marL="0" lvl="0" indent="0">
              <a:buNone/>
            </a:pPr>
            <a:endParaRPr lang="es-ES" sz="2400" dirty="0">
              <a:solidFill>
                <a:schemeClr val="bg1"/>
              </a:solidFill>
            </a:endParaRPr>
          </a:p>
          <a:p>
            <a:pPr marL="0" lvl="0" indent="0">
              <a:buNone/>
            </a:pPr>
            <a:r>
              <a:rPr lang="es-ES" sz="2400" dirty="0" smtClean="0">
                <a:solidFill>
                  <a:schemeClr val="bg1"/>
                </a:solidFill>
              </a:rPr>
              <a:t>Aparecen </a:t>
            </a:r>
            <a:r>
              <a:rPr lang="es-ES" sz="2400" dirty="0">
                <a:solidFill>
                  <a:schemeClr val="bg1"/>
                </a:solidFill>
              </a:rPr>
              <a:t>fenómenos como el </a:t>
            </a:r>
            <a:r>
              <a:rPr lang="es-ES" sz="2400" dirty="0" err="1">
                <a:solidFill>
                  <a:schemeClr val="bg1"/>
                </a:solidFill>
              </a:rPr>
              <a:t>swarming</a:t>
            </a:r>
            <a:r>
              <a:rPr lang="es-ES" sz="2400" dirty="0">
                <a:solidFill>
                  <a:schemeClr val="bg1"/>
                </a:solidFill>
              </a:rPr>
              <a:t> o la </a:t>
            </a:r>
            <a:r>
              <a:rPr lang="es-ES" sz="2400" dirty="0" err="1">
                <a:solidFill>
                  <a:schemeClr val="bg1"/>
                </a:solidFill>
              </a:rPr>
              <a:t>netwar</a:t>
            </a:r>
            <a:r>
              <a:rPr lang="es-ES" sz="2400" dirty="0">
                <a:solidFill>
                  <a:schemeClr val="bg1"/>
                </a:solidFill>
              </a:rPr>
              <a:t>, avanza la globalización y las viejas divisorias del mundo económico, como la relación empresa-consumidores, se transforman y desvanecen, cambiando consigo la naturaleza de las instituciones articuladas por el mercado. </a:t>
            </a:r>
            <a:endParaRPr lang="es-ES" sz="2400" dirty="0" smtClean="0">
              <a:solidFill>
                <a:schemeClr val="bg1"/>
              </a:solidFill>
            </a:endParaRPr>
          </a:p>
          <a:p>
            <a:pPr marL="0" lvl="0" indent="0">
              <a:buNone/>
            </a:pPr>
            <a:r>
              <a:rPr lang="es-ES" sz="2400" dirty="0" smtClean="0">
                <a:solidFill>
                  <a:schemeClr val="bg1"/>
                </a:solidFill>
              </a:rPr>
              <a:t>En </a:t>
            </a:r>
            <a:r>
              <a:rPr lang="es-ES" sz="2400" dirty="0">
                <a:solidFill>
                  <a:schemeClr val="bg1"/>
                </a:solidFill>
              </a:rPr>
              <a:t>el fondo hay una evolución de las topologías de red subyacentes desde un modelo descentralizado (pocas identidades gestionadas y controladas desde los nodos de poder) a un modelo distribuido. </a:t>
            </a:r>
            <a:endParaRPr lang="es-ES" sz="2400" dirty="0" smtClean="0">
              <a:solidFill>
                <a:schemeClr val="bg1"/>
              </a:solidFill>
            </a:endParaRPr>
          </a:p>
          <a:p>
            <a:pPr marL="0" lvl="0" indent="0">
              <a:buNone/>
            </a:pPr>
            <a:endParaRPr lang="es-ES" sz="2400" dirty="0">
              <a:solidFill>
                <a:schemeClr val="bg1"/>
              </a:solidFill>
            </a:endParaRPr>
          </a:p>
          <a:p>
            <a:pPr marL="0" lvl="0" indent="0">
              <a:buNone/>
            </a:pPr>
            <a:r>
              <a:rPr lang="es-ES" sz="2400" dirty="0" smtClean="0">
                <a:solidFill>
                  <a:schemeClr val="bg1"/>
                </a:solidFill>
              </a:rPr>
              <a:t>Esa </a:t>
            </a:r>
            <a:r>
              <a:rPr lang="es-ES" sz="2400" dirty="0">
                <a:solidFill>
                  <a:schemeClr val="bg1"/>
                </a:solidFill>
              </a:rPr>
              <a:t>multiplicación de nodos y voces y la aparición del primer medio de comunicación distribuido, la </a:t>
            </a:r>
            <a:r>
              <a:rPr lang="es-ES" sz="2400" dirty="0" err="1">
                <a:solidFill>
                  <a:schemeClr val="bg1"/>
                </a:solidFill>
              </a:rPr>
              <a:t>blogsfera</a:t>
            </a:r>
            <a:r>
              <a:rPr lang="es-ES" sz="2400" dirty="0">
                <a:solidFill>
                  <a:schemeClr val="bg1"/>
                </a:solidFill>
              </a:rPr>
              <a:t>, darán la base material de el estallido de diversidad e identidades característico de la época.</a:t>
            </a:r>
            <a:endParaRPr lang="es-MX" sz="2400" dirty="0">
              <a:solidFill>
                <a:schemeClr val="bg1"/>
              </a:solidFill>
            </a:endParaRPr>
          </a:p>
          <a:p>
            <a:endParaRPr lang="es-MX" dirty="0"/>
          </a:p>
        </p:txBody>
      </p:sp>
    </p:spTree>
    <p:extLst>
      <p:ext uri="{BB962C8B-B14F-4D97-AF65-F5344CB8AC3E}">
        <p14:creationId xmlns:p14="http://schemas.microsoft.com/office/powerpoint/2010/main" val="380141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2736"/>
            <a:ext cx="8229600" cy="3024336"/>
          </a:xfrm>
        </p:spPr>
        <p:txBody>
          <a:bodyPr>
            <a:normAutofit/>
          </a:bodyPr>
          <a:lstStyle/>
          <a:p>
            <a:pPr lvl="0"/>
            <a:r>
              <a:rPr lang="es-ES" sz="2200" b="1" dirty="0" smtClean="0">
                <a:solidFill>
                  <a:schemeClr val="bg1"/>
                </a:solidFill>
              </a:rPr>
              <a:t>3.- Una </a:t>
            </a:r>
            <a:r>
              <a:rPr lang="es-ES" sz="2200" b="1" dirty="0">
                <a:solidFill>
                  <a:schemeClr val="bg1"/>
                </a:solidFill>
              </a:rPr>
              <a:t>actitud estética</a:t>
            </a:r>
            <a:r>
              <a:rPr lang="es-ES" sz="2200" dirty="0">
                <a:solidFill>
                  <a:schemeClr val="bg1"/>
                </a:solidFill>
              </a:rPr>
              <a:t> irónica respecto a la actitud de las vanguardias y las pretensiones sociopolíticas del Arte reconocido académicamente que por contra se plantea con mirada renovada al arte de masas, la cultura popular y las creaciones a lo largo de la historia del arte de </a:t>
            </a:r>
            <a:r>
              <a:rPr lang="es-ES" sz="2200" i="1" dirty="0">
                <a:solidFill>
                  <a:schemeClr val="bg1"/>
                </a:solidFill>
              </a:rPr>
              <a:t>subjetividades</a:t>
            </a:r>
            <a:r>
              <a:rPr lang="es-ES" sz="2200" dirty="0">
                <a:solidFill>
                  <a:schemeClr val="bg1"/>
                </a:solidFill>
              </a:rPr>
              <a:t> (arte hecho por mujeres, arte afroamericano, etc.) tradicionalmente fuera del discurso de la cultura moderna.</a:t>
            </a:r>
            <a:endParaRPr lang="es-MX" sz="2200" dirty="0">
              <a:solidFill>
                <a:schemeClr val="bg1"/>
              </a:solidFill>
            </a:endParaRPr>
          </a:p>
          <a:p>
            <a:endParaRPr lang="es-MX" dirty="0"/>
          </a:p>
        </p:txBody>
      </p:sp>
    </p:spTree>
    <p:extLst>
      <p:ext uri="{BB962C8B-B14F-4D97-AF65-F5344CB8AC3E}">
        <p14:creationId xmlns:p14="http://schemas.microsoft.com/office/powerpoint/2010/main" val="85510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272808" cy="634082"/>
          </a:xfrm>
        </p:spPr>
        <p:txBody>
          <a:bodyPr>
            <a:normAutofit/>
          </a:bodyPr>
          <a:lstStyle/>
          <a:p>
            <a:pPr algn="ctr"/>
            <a:r>
              <a:rPr lang="es-MX" sz="3600" dirty="0" smtClean="0">
                <a:solidFill>
                  <a:schemeClr val="bg1"/>
                </a:solidFill>
              </a:rPr>
              <a:t>Aparición de la Postmodernidad</a:t>
            </a:r>
            <a:endParaRPr lang="es-MX" sz="3600" dirty="0">
              <a:solidFill>
                <a:schemeClr val="bg1"/>
              </a:solidFill>
            </a:endParaRPr>
          </a:p>
        </p:txBody>
      </p:sp>
      <p:sp>
        <p:nvSpPr>
          <p:cNvPr id="3" name="2 Marcador de contenido"/>
          <p:cNvSpPr>
            <a:spLocks noGrp="1"/>
          </p:cNvSpPr>
          <p:nvPr>
            <p:ph idx="1"/>
          </p:nvPr>
        </p:nvSpPr>
        <p:spPr>
          <a:xfrm>
            <a:off x="467544" y="1844824"/>
            <a:ext cx="8229600" cy="3845024"/>
          </a:xfrm>
        </p:spPr>
        <p:txBody>
          <a:bodyPr>
            <a:normAutofit/>
          </a:bodyPr>
          <a:lstStyle/>
          <a:p>
            <a:pPr marL="0" indent="0">
              <a:buNone/>
            </a:pPr>
            <a:r>
              <a:rPr lang="es-ES" sz="2200" dirty="0" smtClean="0">
                <a:solidFill>
                  <a:schemeClr val="bg1"/>
                </a:solidFill>
              </a:rPr>
              <a:t>De este modo, la postmodernidad hace su aparición cuando el proyecto moderno deja de ser válido total o parcialmente.</a:t>
            </a:r>
          </a:p>
          <a:p>
            <a:pPr marL="0" indent="0">
              <a:buNone/>
            </a:pPr>
            <a:endParaRPr lang="es-ES" sz="2200" dirty="0" smtClean="0">
              <a:solidFill>
                <a:schemeClr val="bg1"/>
              </a:solidFill>
            </a:endParaRPr>
          </a:p>
          <a:p>
            <a:pPr marL="0" indent="0">
              <a:buNone/>
            </a:pPr>
            <a:r>
              <a:rPr lang="es-ES" sz="2200" dirty="0" smtClean="0">
                <a:solidFill>
                  <a:schemeClr val="bg1"/>
                </a:solidFill>
              </a:rPr>
              <a:t>Esto sucederá a partir de los años 60´s del siglo XX.</a:t>
            </a:r>
          </a:p>
          <a:p>
            <a:pPr marL="0" indent="0">
              <a:buNone/>
            </a:pPr>
            <a:endParaRPr lang="es-MX" sz="2200" dirty="0" smtClean="0">
              <a:solidFill>
                <a:schemeClr val="bg1"/>
              </a:solidFill>
            </a:endParaRPr>
          </a:p>
          <a:p>
            <a:pPr marL="0" indent="0">
              <a:buNone/>
            </a:pPr>
            <a:r>
              <a:rPr lang="es-ES" sz="2200" dirty="0" smtClean="0">
                <a:solidFill>
                  <a:schemeClr val="bg1"/>
                </a:solidFill>
              </a:rPr>
              <a:t>Los postmodernos rechazan el proyecto ilustrado de diversas maneras y con él la sociedad que ha generado. No sienten ilusión por cambiarlo. No se sienten llamados a superar la modernidad.</a:t>
            </a:r>
            <a:endParaRPr lang="es-MX" sz="2200" dirty="0" smtClean="0">
              <a:solidFill>
                <a:schemeClr val="bg1"/>
              </a:solidFill>
            </a:endParaRPr>
          </a:p>
          <a:p>
            <a:pPr marL="0" indent="0">
              <a:buNone/>
            </a:pPr>
            <a:endParaRPr lang="es-MX" dirty="0">
              <a:solidFill>
                <a:schemeClr val="bg1"/>
              </a:solidFill>
            </a:endParaRPr>
          </a:p>
        </p:txBody>
      </p:sp>
    </p:spTree>
    <p:extLst>
      <p:ext uri="{BB962C8B-B14F-4D97-AF65-F5344CB8AC3E}">
        <p14:creationId xmlns:p14="http://schemas.microsoft.com/office/powerpoint/2010/main" val="252608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859216" cy="850106"/>
          </a:xfrm>
        </p:spPr>
        <p:txBody>
          <a:bodyPr>
            <a:normAutofit/>
          </a:bodyPr>
          <a:lstStyle/>
          <a:p>
            <a:pPr algn="ctr"/>
            <a:r>
              <a:rPr lang="es-MX" sz="3600" dirty="0" smtClean="0">
                <a:solidFill>
                  <a:schemeClr val="bg1"/>
                </a:solidFill>
              </a:rPr>
              <a:t>Fundamentos de la postmodernidad</a:t>
            </a:r>
            <a:endParaRPr lang="es-MX" sz="3600" dirty="0">
              <a:solidFill>
                <a:schemeClr val="bg1"/>
              </a:solidFill>
            </a:endParaRPr>
          </a:p>
        </p:txBody>
      </p:sp>
      <p:sp>
        <p:nvSpPr>
          <p:cNvPr id="3" name="2 Marcador de contenido"/>
          <p:cNvSpPr>
            <a:spLocks noGrp="1"/>
          </p:cNvSpPr>
          <p:nvPr>
            <p:ph idx="1"/>
          </p:nvPr>
        </p:nvSpPr>
        <p:spPr/>
        <p:txBody>
          <a:bodyPr>
            <a:normAutofit lnSpcReduction="10000"/>
          </a:bodyPr>
          <a:lstStyle/>
          <a:p>
            <a:pPr marL="0" indent="0">
              <a:buNone/>
            </a:pPr>
            <a:r>
              <a:rPr lang="es-ES" sz="2400" dirty="0">
                <a:solidFill>
                  <a:schemeClr val="bg1"/>
                </a:solidFill>
              </a:rPr>
              <a:t>1.- DESENCANTO Y DEBILIDAD DE LA </a:t>
            </a:r>
            <a:r>
              <a:rPr lang="es-ES" sz="2400" dirty="0" smtClean="0">
                <a:solidFill>
                  <a:schemeClr val="bg1"/>
                </a:solidFill>
              </a:rPr>
              <a:t>RAZÓN</a:t>
            </a:r>
          </a:p>
          <a:p>
            <a:pPr marL="0" indent="0">
              <a:buNone/>
            </a:pPr>
            <a:endParaRPr lang="es-MX" sz="2400" dirty="0">
              <a:solidFill>
                <a:schemeClr val="bg1"/>
              </a:solidFill>
            </a:endParaRPr>
          </a:p>
          <a:p>
            <a:pPr marL="0" indent="0">
              <a:buNone/>
            </a:pPr>
            <a:r>
              <a:rPr lang="es-ES" sz="2400" dirty="0">
                <a:solidFill>
                  <a:schemeClr val="bg1"/>
                </a:solidFill>
              </a:rPr>
              <a:t>La confianza en la razón (modernidad, medievo) se quiebra para ingresar en los tiempos del pensamiento débil, inseguro y desilusionado</a:t>
            </a:r>
            <a:r>
              <a:rPr lang="es-ES" sz="2400" dirty="0" smtClean="0">
                <a:solidFill>
                  <a:schemeClr val="bg1"/>
                </a:solidFill>
              </a:rPr>
              <a:t>.</a:t>
            </a:r>
          </a:p>
          <a:p>
            <a:pPr marL="0" indent="0">
              <a:buNone/>
            </a:pPr>
            <a:endParaRPr lang="es-MX" sz="2400" dirty="0">
              <a:solidFill>
                <a:schemeClr val="bg1"/>
              </a:solidFill>
            </a:endParaRPr>
          </a:p>
          <a:p>
            <a:pPr marL="0" indent="0">
              <a:buNone/>
            </a:pPr>
            <a:r>
              <a:rPr lang="es-ES" sz="2400" dirty="0">
                <a:solidFill>
                  <a:schemeClr val="bg1"/>
                </a:solidFill>
              </a:rPr>
              <a:t>La historia de la razón es la historia de los desengaños de la razón, o de lo irracional de la razón. Ésta ha perdido credibilidad para decirnos con seguridad qué es la realidad o qué es el hombre: se impone la “sensatez racional” del conformismo, lo limitado, la humildad intelectual.</a:t>
            </a:r>
            <a:endParaRPr lang="es-MX" sz="2400" dirty="0">
              <a:solidFill>
                <a:schemeClr val="bg1"/>
              </a:solidFill>
            </a:endParaRPr>
          </a:p>
          <a:p>
            <a:pPr marL="0" indent="0">
              <a:buNone/>
            </a:pPr>
            <a:endParaRPr lang="es-MX" dirty="0">
              <a:solidFill>
                <a:schemeClr val="bg1"/>
              </a:solidFill>
            </a:endParaRPr>
          </a:p>
        </p:txBody>
      </p:sp>
    </p:spTree>
    <p:extLst>
      <p:ext uri="{BB962C8B-B14F-4D97-AF65-F5344CB8AC3E}">
        <p14:creationId xmlns:p14="http://schemas.microsoft.com/office/powerpoint/2010/main" val="397852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24744"/>
            <a:ext cx="8229600" cy="4389120"/>
          </a:xfrm>
        </p:spPr>
        <p:txBody>
          <a:bodyPr>
            <a:normAutofit/>
          </a:bodyPr>
          <a:lstStyle/>
          <a:p>
            <a:r>
              <a:rPr lang="es-ES" sz="2200" dirty="0">
                <a:solidFill>
                  <a:schemeClr val="bg1"/>
                </a:solidFill>
              </a:rPr>
              <a:t>En consecuencia, buena parte de la clase intelectual se han subido al carro del </a:t>
            </a:r>
            <a:r>
              <a:rPr lang="es-ES" sz="2200" b="1" dirty="0">
                <a:solidFill>
                  <a:schemeClr val="bg1"/>
                </a:solidFill>
              </a:rPr>
              <a:t>agnosticismo</a:t>
            </a:r>
            <a:r>
              <a:rPr lang="es-ES" sz="2200" dirty="0">
                <a:solidFill>
                  <a:schemeClr val="bg1"/>
                </a:solidFill>
              </a:rPr>
              <a:t>. Aparece también otro agnosticismo, “popular inducido”, derivado de la mentalidad positivista y empirista, entre todas las capas de la sociedad</a:t>
            </a:r>
            <a:r>
              <a:rPr lang="es-ES" sz="2200" dirty="0" smtClean="0">
                <a:solidFill>
                  <a:schemeClr val="bg1"/>
                </a:solidFill>
              </a:rPr>
              <a:t>.</a:t>
            </a:r>
          </a:p>
          <a:p>
            <a:endParaRPr lang="es-MX" sz="2200" dirty="0">
              <a:solidFill>
                <a:schemeClr val="bg1"/>
              </a:solidFill>
            </a:endParaRPr>
          </a:p>
          <a:p>
            <a:r>
              <a:rPr lang="es-ES" sz="2200" dirty="0">
                <a:solidFill>
                  <a:schemeClr val="bg1"/>
                </a:solidFill>
              </a:rPr>
              <a:t>El “Pasotismo” se hace visible en la vida y vocabulario de los jóvenes y el postmoderno se instala cómodamente en el “pensamiento débil”: lo que hoy siento y pienso, no sé si lo mantendré mañana.</a:t>
            </a:r>
            <a:endParaRPr lang="es-MX" sz="2200" dirty="0">
              <a:solidFill>
                <a:schemeClr val="bg1"/>
              </a:solidFill>
            </a:endParaRPr>
          </a:p>
          <a:p>
            <a:endParaRPr lang="es-MX" dirty="0"/>
          </a:p>
        </p:txBody>
      </p:sp>
    </p:spTree>
    <p:extLst>
      <p:ext uri="{BB962C8B-B14F-4D97-AF65-F5344CB8AC3E}">
        <p14:creationId xmlns:p14="http://schemas.microsoft.com/office/powerpoint/2010/main" val="2040288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TotalTime>
  <Words>1725</Words>
  <Application>Microsoft Office PowerPoint</Application>
  <PresentationFormat>Presentación en pantalla (4:3)</PresentationFormat>
  <Paragraphs>118</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Flujo</vt:lpstr>
      <vt:lpstr>MAESTRÍA EN TECNOLOGÍAS  APLICADAS A LA EDUCACIÓN   Análisis de la Práctica Docente </vt:lpstr>
      <vt:lpstr>Problemática de la Práctica Docente</vt:lpstr>
      <vt:lpstr>Posmodernidad</vt:lpstr>
      <vt:lpstr>Factores de la posmodernidad</vt:lpstr>
      <vt:lpstr>Presentación de PowerPoint</vt:lpstr>
      <vt:lpstr>Presentación de PowerPoint</vt:lpstr>
      <vt:lpstr>Aparición de la Postmodernidad</vt:lpstr>
      <vt:lpstr>Fundamentos de la postmodernidad</vt:lpstr>
      <vt:lpstr>Presentación de PowerPoint</vt:lpstr>
      <vt:lpstr>Presentación de PowerPoint</vt:lpstr>
      <vt:lpstr>Presentación de PowerPoint</vt:lpstr>
      <vt:lpstr>Presentación de PowerPoint</vt:lpstr>
      <vt:lpstr>Presentación de PowerPoint</vt:lpstr>
      <vt:lpstr>LOS VALORES DE LA POSMODERNIDAD</vt:lpstr>
      <vt:lpstr>Presentación de PowerPoint</vt:lpstr>
      <vt:lpstr>Presentación de PowerPoint</vt:lpstr>
      <vt:lpstr>Presentación de PowerPoint</vt:lpstr>
      <vt:lpstr>Presentación de PowerPoint</vt:lpstr>
      <vt:lpstr>Presentación de PowerPoint</vt:lpstr>
      <vt:lpstr>LAS JERARQUÍAS DE VALORES: ESTETICISMO: ESTÉTICA SIN ÉTICA. </vt:lpstr>
      <vt:lpstr>LAS JERARQUÍAS DE VALORES: ESTETICISMO: ESTÉTICA SIN ÉTICA.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TECNOLOGÍAS  APLICADAS A LA EDUCACIÓN   Análisis de la Práctica Docente </dc:title>
  <dc:creator>PROPIETARIO</dc:creator>
  <cp:lastModifiedBy>PROPIETARIO</cp:lastModifiedBy>
  <cp:revision>8</cp:revision>
  <dcterms:created xsi:type="dcterms:W3CDTF">2012-02-18T05:08:15Z</dcterms:created>
  <dcterms:modified xsi:type="dcterms:W3CDTF">2012-02-24T20:24:56Z</dcterms:modified>
</cp:coreProperties>
</file>