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0" r:id="rId3"/>
    <p:sldId id="261" r:id="rId4"/>
    <p:sldId id="256" r:id="rId5"/>
    <p:sldId id="262" r:id="rId6"/>
    <p:sldId id="263" r:id="rId7"/>
    <p:sldId id="258" r:id="rId8"/>
    <p:sldId id="259" r:id="rId9"/>
    <p:sldId id="273" r:id="rId10"/>
    <p:sldId id="264" r:id="rId11"/>
    <p:sldId id="265" r:id="rId12"/>
    <p:sldId id="266" r:id="rId13"/>
    <p:sldId id="267" r:id="rId14"/>
    <p:sldId id="268" r:id="rId15"/>
    <p:sldId id="269" r:id="rId16"/>
    <p:sldId id="271" r:id="rId17"/>
    <p:sldId id="270" r:id="rId18"/>
    <p:sldId id="272" r:id="rId19"/>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lvl1pPr>
              <a:defRPr/>
            </a:lvl1pPr>
          </a:lstStyle>
          <a:p>
            <a:fld id="{B3A173F5-476D-41B6-B740-788F50DA0330}" type="datetimeFigureOut">
              <a:rPr lang="es-MX" smtClean="0"/>
              <a:t>06/10/2011</a:t>
            </a:fld>
            <a:endParaRPr lang="es-MX"/>
          </a:p>
        </p:txBody>
      </p:sp>
      <p:sp>
        <p:nvSpPr>
          <p:cNvPr id="5" name="4 Marcador de pie de página"/>
          <p:cNvSpPr>
            <a:spLocks noGrp="1"/>
          </p:cNvSpPr>
          <p:nvPr>
            <p:ph type="ftr" sz="quarter" idx="11"/>
          </p:nvPr>
        </p:nvSpPr>
        <p:spPr/>
        <p:txBody>
          <a:bodyPr/>
          <a:lstStyle>
            <a:lvl1pPr>
              <a:defRPr/>
            </a:lvl1pPr>
          </a:lstStyle>
          <a:p>
            <a:endParaRPr lang="es-MX"/>
          </a:p>
        </p:txBody>
      </p:sp>
      <p:sp>
        <p:nvSpPr>
          <p:cNvPr id="6" name="5 Marcador de número de diapositiva"/>
          <p:cNvSpPr>
            <a:spLocks noGrp="1"/>
          </p:cNvSpPr>
          <p:nvPr>
            <p:ph type="sldNum" sz="quarter" idx="12"/>
          </p:nvPr>
        </p:nvSpPr>
        <p:spPr/>
        <p:txBody>
          <a:bodyPr/>
          <a:lstStyle>
            <a:lvl1pPr>
              <a:defRPr/>
            </a:lvl1pPr>
          </a:lstStyle>
          <a:p>
            <a:fld id="{AD75EA9D-7817-4227-977B-F73F45DD2150}" type="slidenum">
              <a:rPr lang="es-MX" smtClean="0"/>
              <a:t>‹Nº›</a:t>
            </a:fld>
            <a:endParaRPr lang="es-MX"/>
          </a:p>
        </p:txBody>
      </p:sp>
    </p:spTree>
    <p:extLst>
      <p:ext uri="{BB962C8B-B14F-4D97-AF65-F5344CB8AC3E}">
        <p14:creationId xmlns:p14="http://schemas.microsoft.com/office/powerpoint/2010/main" val="40837010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fld id="{B3A173F5-476D-41B6-B740-788F50DA0330}" type="datetimeFigureOut">
              <a:rPr lang="es-MX" smtClean="0"/>
              <a:t>06/10/2011</a:t>
            </a:fld>
            <a:endParaRPr lang="es-MX"/>
          </a:p>
        </p:txBody>
      </p:sp>
      <p:sp>
        <p:nvSpPr>
          <p:cNvPr id="5" name="4 Marcador de pie de página"/>
          <p:cNvSpPr>
            <a:spLocks noGrp="1"/>
          </p:cNvSpPr>
          <p:nvPr>
            <p:ph type="ftr" sz="quarter" idx="11"/>
          </p:nvPr>
        </p:nvSpPr>
        <p:spPr/>
        <p:txBody>
          <a:bodyPr/>
          <a:lstStyle>
            <a:lvl1pPr>
              <a:defRPr/>
            </a:lvl1pPr>
          </a:lstStyle>
          <a:p>
            <a:endParaRPr lang="es-MX"/>
          </a:p>
        </p:txBody>
      </p:sp>
      <p:sp>
        <p:nvSpPr>
          <p:cNvPr id="6" name="5 Marcador de número de diapositiva"/>
          <p:cNvSpPr>
            <a:spLocks noGrp="1"/>
          </p:cNvSpPr>
          <p:nvPr>
            <p:ph type="sldNum" sz="quarter" idx="12"/>
          </p:nvPr>
        </p:nvSpPr>
        <p:spPr/>
        <p:txBody>
          <a:bodyPr/>
          <a:lstStyle>
            <a:lvl1pPr>
              <a:defRPr/>
            </a:lvl1pPr>
          </a:lstStyle>
          <a:p>
            <a:fld id="{AD75EA9D-7817-4227-977B-F73F45DD2150}" type="slidenum">
              <a:rPr lang="es-MX" smtClean="0"/>
              <a:t>‹Nº›</a:t>
            </a:fld>
            <a:endParaRPr lang="es-MX"/>
          </a:p>
        </p:txBody>
      </p:sp>
    </p:spTree>
    <p:extLst>
      <p:ext uri="{BB962C8B-B14F-4D97-AF65-F5344CB8AC3E}">
        <p14:creationId xmlns:p14="http://schemas.microsoft.com/office/powerpoint/2010/main" val="30736253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fld id="{B3A173F5-476D-41B6-B740-788F50DA0330}" type="datetimeFigureOut">
              <a:rPr lang="es-MX" smtClean="0"/>
              <a:t>06/10/2011</a:t>
            </a:fld>
            <a:endParaRPr lang="es-MX"/>
          </a:p>
        </p:txBody>
      </p:sp>
      <p:sp>
        <p:nvSpPr>
          <p:cNvPr id="5" name="4 Marcador de pie de página"/>
          <p:cNvSpPr>
            <a:spLocks noGrp="1"/>
          </p:cNvSpPr>
          <p:nvPr>
            <p:ph type="ftr" sz="quarter" idx="11"/>
          </p:nvPr>
        </p:nvSpPr>
        <p:spPr/>
        <p:txBody>
          <a:bodyPr/>
          <a:lstStyle>
            <a:lvl1pPr>
              <a:defRPr/>
            </a:lvl1pPr>
          </a:lstStyle>
          <a:p>
            <a:endParaRPr lang="es-MX"/>
          </a:p>
        </p:txBody>
      </p:sp>
      <p:sp>
        <p:nvSpPr>
          <p:cNvPr id="6" name="5 Marcador de número de diapositiva"/>
          <p:cNvSpPr>
            <a:spLocks noGrp="1"/>
          </p:cNvSpPr>
          <p:nvPr>
            <p:ph type="sldNum" sz="quarter" idx="12"/>
          </p:nvPr>
        </p:nvSpPr>
        <p:spPr/>
        <p:txBody>
          <a:bodyPr/>
          <a:lstStyle>
            <a:lvl1pPr>
              <a:defRPr/>
            </a:lvl1pPr>
          </a:lstStyle>
          <a:p>
            <a:fld id="{AD75EA9D-7817-4227-977B-F73F45DD2150}" type="slidenum">
              <a:rPr lang="es-MX" smtClean="0"/>
              <a:t>‹Nº›</a:t>
            </a:fld>
            <a:endParaRPr lang="es-MX"/>
          </a:p>
        </p:txBody>
      </p:sp>
    </p:spTree>
    <p:extLst>
      <p:ext uri="{BB962C8B-B14F-4D97-AF65-F5344CB8AC3E}">
        <p14:creationId xmlns:p14="http://schemas.microsoft.com/office/powerpoint/2010/main" val="3789927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lvl1pPr>
              <a:defRPr/>
            </a:lvl1pPr>
          </a:lstStyle>
          <a:p>
            <a:fld id="{B3A173F5-476D-41B6-B740-788F50DA0330}" type="datetimeFigureOut">
              <a:rPr lang="es-MX" smtClean="0"/>
              <a:t>06/10/2011</a:t>
            </a:fld>
            <a:endParaRPr lang="es-MX"/>
          </a:p>
        </p:txBody>
      </p:sp>
      <p:sp>
        <p:nvSpPr>
          <p:cNvPr id="5" name="4 Marcador de pie de página"/>
          <p:cNvSpPr>
            <a:spLocks noGrp="1"/>
          </p:cNvSpPr>
          <p:nvPr>
            <p:ph type="ftr" sz="quarter" idx="11"/>
          </p:nvPr>
        </p:nvSpPr>
        <p:spPr/>
        <p:txBody>
          <a:bodyPr/>
          <a:lstStyle>
            <a:lvl1pPr>
              <a:defRPr/>
            </a:lvl1pPr>
          </a:lstStyle>
          <a:p>
            <a:endParaRPr lang="es-MX"/>
          </a:p>
        </p:txBody>
      </p:sp>
      <p:sp>
        <p:nvSpPr>
          <p:cNvPr id="6" name="5 Marcador de número de diapositiva"/>
          <p:cNvSpPr>
            <a:spLocks noGrp="1"/>
          </p:cNvSpPr>
          <p:nvPr>
            <p:ph type="sldNum" sz="quarter" idx="12"/>
          </p:nvPr>
        </p:nvSpPr>
        <p:spPr/>
        <p:txBody>
          <a:bodyPr/>
          <a:lstStyle>
            <a:lvl1pPr>
              <a:defRPr/>
            </a:lvl1pPr>
          </a:lstStyle>
          <a:p>
            <a:fld id="{AD75EA9D-7817-4227-977B-F73F45DD2150}" type="slidenum">
              <a:rPr lang="es-MX" smtClean="0"/>
              <a:t>‹Nº›</a:t>
            </a:fld>
            <a:endParaRPr lang="es-MX"/>
          </a:p>
        </p:txBody>
      </p:sp>
    </p:spTree>
    <p:extLst>
      <p:ext uri="{BB962C8B-B14F-4D97-AF65-F5344CB8AC3E}">
        <p14:creationId xmlns:p14="http://schemas.microsoft.com/office/powerpoint/2010/main" val="1581081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fld id="{B3A173F5-476D-41B6-B740-788F50DA0330}" type="datetimeFigureOut">
              <a:rPr lang="es-MX" smtClean="0"/>
              <a:t>06/10/2011</a:t>
            </a:fld>
            <a:endParaRPr lang="es-MX"/>
          </a:p>
        </p:txBody>
      </p:sp>
      <p:sp>
        <p:nvSpPr>
          <p:cNvPr id="5" name="4 Marcador de pie de página"/>
          <p:cNvSpPr>
            <a:spLocks noGrp="1"/>
          </p:cNvSpPr>
          <p:nvPr>
            <p:ph type="ftr" sz="quarter" idx="11"/>
          </p:nvPr>
        </p:nvSpPr>
        <p:spPr/>
        <p:txBody>
          <a:bodyPr/>
          <a:lstStyle>
            <a:lvl1pPr>
              <a:defRPr/>
            </a:lvl1pPr>
          </a:lstStyle>
          <a:p>
            <a:endParaRPr lang="es-MX"/>
          </a:p>
        </p:txBody>
      </p:sp>
      <p:sp>
        <p:nvSpPr>
          <p:cNvPr id="6" name="5 Marcador de número de diapositiva"/>
          <p:cNvSpPr>
            <a:spLocks noGrp="1"/>
          </p:cNvSpPr>
          <p:nvPr>
            <p:ph type="sldNum" sz="quarter" idx="12"/>
          </p:nvPr>
        </p:nvSpPr>
        <p:spPr/>
        <p:txBody>
          <a:bodyPr/>
          <a:lstStyle>
            <a:lvl1pPr>
              <a:defRPr/>
            </a:lvl1pPr>
          </a:lstStyle>
          <a:p>
            <a:fld id="{AD75EA9D-7817-4227-977B-F73F45DD2150}" type="slidenum">
              <a:rPr lang="es-MX" smtClean="0"/>
              <a:t>‹Nº›</a:t>
            </a:fld>
            <a:endParaRPr lang="es-MX"/>
          </a:p>
        </p:txBody>
      </p:sp>
    </p:spTree>
    <p:extLst>
      <p:ext uri="{BB962C8B-B14F-4D97-AF65-F5344CB8AC3E}">
        <p14:creationId xmlns:p14="http://schemas.microsoft.com/office/powerpoint/2010/main" val="1160587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3 Marcador de fecha"/>
          <p:cNvSpPr>
            <a:spLocks noGrp="1"/>
          </p:cNvSpPr>
          <p:nvPr>
            <p:ph type="dt" sz="half" idx="10"/>
          </p:nvPr>
        </p:nvSpPr>
        <p:spPr/>
        <p:txBody>
          <a:bodyPr/>
          <a:lstStyle>
            <a:lvl1pPr>
              <a:defRPr/>
            </a:lvl1pPr>
          </a:lstStyle>
          <a:p>
            <a:fld id="{B3A173F5-476D-41B6-B740-788F50DA0330}" type="datetimeFigureOut">
              <a:rPr lang="es-MX" smtClean="0"/>
              <a:t>06/10/2011</a:t>
            </a:fld>
            <a:endParaRPr lang="es-MX"/>
          </a:p>
        </p:txBody>
      </p:sp>
      <p:sp>
        <p:nvSpPr>
          <p:cNvPr id="6" name="4 Marcador de pie de página"/>
          <p:cNvSpPr>
            <a:spLocks noGrp="1"/>
          </p:cNvSpPr>
          <p:nvPr>
            <p:ph type="ftr" sz="quarter" idx="11"/>
          </p:nvPr>
        </p:nvSpPr>
        <p:spPr/>
        <p:txBody>
          <a:bodyPr/>
          <a:lstStyle>
            <a:lvl1pPr>
              <a:defRPr/>
            </a:lvl1pPr>
          </a:lstStyle>
          <a:p>
            <a:endParaRPr lang="es-MX"/>
          </a:p>
        </p:txBody>
      </p:sp>
      <p:sp>
        <p:nvSpPr>
          <p:cNvPr id="7" name="5 Marcador de número de diapositiva"/>
          <p:cNvSpPr>
            <a:spLocks noGrp="1"/>
          </p:cNvSpPr>
          <p:nvPr>
            <p:ph type="sldNum" sz="quarter" idx="12"/>
          </p:nvPr>
        </p:nvSpPr>
        <p:spPr/>
        <p:txBody>
          <a:bodyPr/>
          <a:lstStyle>
            <a:lvl1pPr>
              <a:defRPr/>
            </a:lvl1pPr>
          </a:lstStyle>
          <a:p>
            <a:fld id="{AD75EA9D-7817-4227-977B-F73F45DD2150}" type="slidenum">
              <a:rPr lang="es-MX" smtClean="0"/>
              <a:t>‹Nº›</a:t>
            </a:fld>
            <a:endParaRPr lang="es-MX"/>
          </a:p>
        </p:txBody>
      </p:sp>
    </p:spTree>
    <p:extLst>
      <p:ext uri="{BB962C8B-B14F-4D97-AF65-F5344CB8AC3E}">
        <p14:creationId xmlns:p14="http://schemas.microsoft.com/office/powerpoint/2010/main" val="1087132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3 Marcador de fecha"/>
          <p:cNvSpPr>
            <a:spLocks noGrp="1"/>
          </p:cNvSpPr>
          <p:nvPr>
            <p:ph type="dt" sz="half" idx="10"/>
          </p:nvPr>
        </p:nvSpPr>
        <p:spPr/>
        <p:txBody>
          <a:bodyPr/>
          <a:lstStyle>
            <a:lvl1pPr>
              <a:defRPr/>
            </a:lvl1pPr>
          </a:lstStyle>
          <a:p>
            <a:fld id="{B3A173F5-476D-41B6-B740-788F50DA0330}" type="datetimeFigureOut">
              <a:rPr lang="es-MX" smtClean="0"/>
              <a:t>06/10/2011</a:t>
            </a:fld>
            <a:endParaRPr lang="es-MX"/>
          </a:p>
        </p:txBody>
      </p:sp>
      <p:sp>
        <p:nvSpPr>
          <p:cNvPr id="8" name="4 Marcador de pie de página"/>
          <p:cNvSpPr>
            <a:spLocks noGrp="1"/>
          </p:cNvSpPr>
          <p:nvPr>
            <p:ph type="ftr" sz="quarter" idx="11"/>
          </p:nvPr>
        </p:nvSpPr>
        <p:spPr/>
        <p:txBody>
          <a:bodyPr/>
          <a:lstStyle>
            <a:lvl1pPr>
              <a:defRPr/>
            </a:lvl1pPr>
          </a:lstStyle>
          <a:p>
            <a:endParaRPr lang="es-MX"/>
          </a:p>
        </p:txBody>
      </p:sp>
      <p:sp>
        <p:nvSpPr>
          <p:cNvPr id="9" name="5 Marcador de número de diapositiva"/>
          <p:cNvSpPr>
            <a:spLocks noGrp="1"/>
          </p:cNvSpPr>
          <p:nvPr>
            <p:ph type="sldNum" sz="quarter" idx="12"/>
          </p:nvPr>
        </p:nvSpPr>
        <p:spPr/>
        <p:txBody>
          <a:bodyPr/>
          <a:lstStyle>
            <a:lvl1pPr>
              <a:defRPr/>
            </a:lvl1pPr>
          </a:lstStyle>
          <a:p>
            <a:fld id="{AD75EA9D-7817-4227-977B-F73F45DD2150}" type="slidenum">
              <a:rPr lang="es-MX" smtClean="0"/>
              <a:t>‹Nº›</a:t>
            </a:fld>
            <a:endParaRPr lang="es-MX"/>
          </a:p>
        </p:txBody>
      </p:sp>
    </p:spTree>
    <p:extLst>
      <p:ext uri="{BB962C8B-B14F-4D97-AF65-F5344CB8AC3E}">
        <p14:creationId xmlns:p14="http://schemas.microsoft.com/office/powerpoint/2010/main" val="1104607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3 Marcador de fecha"/>
          <p:cNvSpPr>
            <a:spLocks noGrp="1"/>
          </p:cNvSpPr>
          <p:nvPr>
            <p:ph type="dt" sz="half" idx="10"/>
          </p:nvPr>
        </p:nvSpPr>
        <p:spPr/>
        <p:txBody>
          <a:bodyPr/>
          <a:lstStyle>
            <a:lvl1pPr>
              <a:defRPr/>
            </a:lvl1pPr>
          </a:lstStyle>
          <a:p>
            <a:fld id="{B3A173F5-476D-41B6-B740-788F50DA0330}" type="datetimeFigureOut">
              <a:rPr lang="es-MX" smtClean="0"/>
              <a:t>06/10/2011</a:t>
            </a:fld>
            <a:endParaRPr lang="es-MX"/>
          </a:p>
        </p:txBody>
      </p:sp>
      <p:sp>
        <p:nvSpPr>
          <p:cNvPr id="4" name="4 Marcador de pie de página"/>
          <p:cNvSpPr>
            <a:spLocks noGrp="1"/>
          </p:cNvSpPr>
          <p:nvPr>
            <p:ph type="ftr" sz="quarter" idx="11"/>
          </p:nvPr>
        </p:nvSpPr>
        <p:spPr/>
        <p:txBody>
          <a:bodyPr/>
          <a:lstStyle>
            <a:lvl1pPr>
              <a:defRPr/>
            </a:lvl1pPr>
          </a:lstStyle>
          <a:p>
            <a:endParaRPr lang="es-MX"/>
          </a:p>
        </p:txBody>
      </p:sp>
      <p:sp>
        <p:nvSpPr>
          <p:cNvPr id="5" name="5 Marcador de número de diapositiva"/>
          <p:cNvSpPr>
            <a:spLocks noGrp="1"/>
          </p:cNvSpPr>
          <p:nvPr>
            <p:ph type="sldNum" sz="quarter" idx="12"/>
          </p:nvPr>
        </p:nvSpPr>
        <p:spPr/>
        <p:txBody>
          <a:bodyPr/>
          <a:lstStyle>
            <a:lvl1pPr>
              <a:defRPr/>
            </a:lvl1pPr>
          </a:lstStyle>
          <a:p>
            <a:fld id="{AD75EA9D-7817-4227-977B-F73F45DD2150}" type="slidenum">
              <a:rPr lang="es-MX" smtClean="0"/>
              <a:t>‹Nº›</a:t>
            </a:fld>
            <a:endParaRPr lang="es-MX"/>
          </a:p>
        </p:txBody>
      </p:sp>
    </p:spTree>
    <p:extLst>
      <p:ext uri="{BB962C8B-B14F-4D97-AF65-F5344CB8AC3E}">
        <p14:creationId xmlns:p14="http://schemas.microsoft.com/office/powerpoint/2010/main" val="20935840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fld id="{B3A173F5-476D-41B6-B740-788F50DA0330}" type="datetimeFigureOut">
              <a:rPr lang="es-MX" smtClean="0"/>
              <a:t>06/10/2011</a:t>
            </a:fld>
            <a:endParaRPr lang="es-MX"/>
          </a:p>
        </p:txBody>
      </p:sp>
      <p:sp>
        <p:nvSpPr>
          <p:cNvPr id="3" name="4 Marcador de pie de página"/>
          <p:cNvSpPr>
            <a:spLocks noGrp="1"/>
          </p:cNvSpPr>
          <p:nvPr>
            <p:ph type="ftr" sz="quarter" idx="11"/>
          </p:nvPr>
        </p:nvSpPr>
        <p:spPr/>
        <p:txBody>
          <a:bodyPr/>
          <a:lstStyle>
            <a:lvl1pPr>
              <a:defRPr/>
            </a:lvl1pPr>
          </a:lstStyle>
          <a:p>
            <a:endParaRPr lang="es-MX"/>
          </a:p>
        </p:txBody>
      </p:sp>
      <p:sp>
        <p:nvSpPr>
          <p:cNvPr id="4" name="5 Marcador de número de diapositiva"/>
          <p:cNvSpPr>
            <a:spLocks noGrp="1"/>
          </p:cNvSpPr>
          <p:nvPr>
            <p:ph type="sldNum" sz="quarter" idx="12"/>
          </p:nvPr>
        </p:nvSpPr>
        <p:spPr/>
        <p:txBody>
          <a:bodyPr/>
          <a:lstStyle>
            <a:lvl1pPr>
              <a:defRPr/>
            </a:lvl1pPr>
          </a:lstStyle>
          <a:p>
            <a:fld id="{AD75EA9D-7817-4227-977B-F73F45DD2150}" type="slidenum">
              <a:rPr lang="es-MX" smtClean="0"/>
              <a:t>‹Nº›</a:t>
            </a:fld>
            <a:endParaRPr lang="es-MX"/>
          </a:p>
        </p:txBody>
      </p:sp>
    </p:spTree>
    <p:extLst>
      <p:ext uri="{BB962C8B-B14F-4D97-AF65-F5344CB8AC3E}">
        <p14:creationId xmlns:p14="http://schemas.microsoft.com/office/powerpoint/2010/main" val="1487584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fld id="{B3A173F5-476D-41B6-B740-788F50DA0330}" type="datetimeFigureOut">
              <a:rPr lang="es-MX" smtClean="0"/>
              <a:t>06/10/2011</a:t>
            </a:fld>
            <a:endParaRPr lang="es-MX"/>
          </a:p>
        </p:txBody>
      </p:sp>
      <p:sp>
        <p:nvSpPr>
          <p:cNvPr id="6" name="4 Marcador de pie de página"/>
          <p:cNvSpPr>
            <a:spLocks noGrp="1"/>
          </p:cNvSpPr>
          <p:nvPr>
            <p:ph type="ftr" sz="quarter" idx="11"/>
          </p:nvPr>
        </p:nvSpPr>
        <p:spPr/>
        <p:txBody>
          <a:bodyPr/>
          <a:lstStyle>
            <a:lvl1pPr>
              <a:defRPr/>
            </a:lvl1pPr>
          </a:lstStyle>
          <a:p>
            <a:endParaRPr lang="es-MX"/>
          </a:p>
        </p:txBody>
      </p:sp>
      <p:sp>
        <p:nvSpPr>
          <p:cNvPr id="7" name="5 Marcador de número de diapositiva"/>
          <p:cNvSpPr>
            <a:spLocks noGrp="1"/>
          </p:cNvSpPr>
          <p:nvPr>
            <p:ph type="sldNum" sz="quarter" idx="12"/>
          </p:nvPr>
        </p:nvSpPr>
        <p:spPr/>
        <p:txBody>
          <a:bodyPr/>
          <a:lstStyle>
            <a:lvl1pPr>
              <a:defRPr/>
            </a:lvl1pPr>
          </a:lstStyle>
          <a:p>
            <a:fld id="{AD75EA9D-7817-4227-977B-F73F45DD2150}" type="slidenum">
              <a:rPr lang="es-MX" smtClean="0"/>
              <a:t>‹Nº›</a:t>
            </a:fld>
            <a:endParaRPr lang="es-MX"/>
          </a:p>
        </p:txBody>
      </p:sp>
    </p:spTree>
    <p:extLst>
      <p:ext uri="{BB962C8B-B14F-4D97-AF65-F5344CB8AC3E}">
        <p14:creationId xmlns:p14="http://schemas.microsoft.com/office/powerpoint/2010/main" val="27025471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s-ES" noProof="0" smtClean="0"/>
              <a:t>Haga clic en el icono para agregar una imagen</a:t>
            </a:r>
            <a:endParaRPr lang="es-MX" noProof="0" smtClean="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3 Marcador de fecha"/>
          <p:cNvSpPr>
            <a:spLocks noGrp="1"/>
          </p:cNvSpPr>
          <p:nvPr>
            <p:ph type="dt" sz="half" idx="10"/>
          </p:nvPr>
        </p:nvSpPr>
        <p:spPr/>
        <p:txBody>
          <a:bodyPr/>
          <a:lstStyle>
            <a:lvl1pPr>
              <a:defRPr/>
            </a:lvl1pPr>
          </a:lstStyle>
          <a:p>
            <a:fld id="{B3A173F5-476D-41B6-B740-788F50DA0330}" type="datetimeFigureOut">
              <a:rPr lang="es-MX" smtClean="0"/>
              <a:t>06/10/2011</a:t>
            </a:fld>
            <a:endParaRPr lang="es-MX"/>
          </a:p>
        </p:txBody>
      </p:sp>
      <p:sp>
        <p:nvSpPr>
          <p:cNvPr id="6" name="4 Marcador de pie de página"/>
          <p:cNvSpPr>
            <a:spLocks noGrp="1"/>
          </p:cNvSpPr>
          <p:nvPr>
            <p:ph type="ftr" sz="quarter" idx="11"/>
          </p:nvPr>
        </p:nvSpPr>
        <p:spPr/>
        <p:txBody>
          <a:bodyPr/>
          <a:lstStyle>
            <a:lvl1pPr>
              <a:defRPr/>
            </a:lvl1pPr>
          </a:lstStyle>
          <a:p>
            <a:endParaRPr lang="es-MX"/>
          </a:p>
        </p:txBody>
      </p:sp>
      <p:sp>
        <p:nvSpPr>
          <p:cNvPr id="7" name="5 Marcador de número de diapositiva"/>
          <p:cNvSpPr>
            <a:spLocks noGrp="1"/>
          </p:cNvSpPr>
          <p:nvPr>
            <p:ph type="sldNum" sz="quarter" idx="12"/>
          </p:nvPr>
        </p:nvSpPr>
        <p:spPr/>
        <p:txBody>
          <a:bodyPr/>
          <a:lstStyle>
            <a:lvl1pPr>
              <a:defRPr/>
            </a:lvl1pPr>
          </a:lstStyle>
          <a:p>
            <a:fld id="{AD75EA9D-7817-4227-977B-F73F45DD2150}" type="slidenum">
              <a:rPr lang="es-MX" smtClean="0"/>
              <a:t>‹Nº›</a:t>
            </a:fld>
            <a:endParaRPr lang="es-MX"/>
          </a:p>
        </p:txBody>
      </p:sp>
    </p:spTree>
    <p:extLst>
      <p:ext uri="{BB962C8B-B14F-4D97-AF65-F5344CB8AC3E}">
        <p14:creationId xmlns:p14="http://schemas.microsoft.com/office/powerpoint/2010/main" val="195326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CBCBCB"/>
            </a:gs>
            <a:gs pos="13000">
              <a:srgbClr val="5F5F5F"/>
            </a:gs>
            <a:gs pos="21001">
              <a:srgbClr val="5F5F5F"/>
            </a:gs>
            <a:gs pos="63000">
              <a:srgbClr val="FFFFFF"/>
            </a:gs>
            <a:gs pos="67000">
              <a:srgbClr val="B2B2B2"/>
            </a:gs>
            <a:gs pos="69000">
              <a:srgbClr val="292929"/>
            </a:gs>
            <a:gs pos="82001">
              <a:srgbClr val="777777"/>
            </a:gs>
            <a:gs pos="100000">
              <a:srgbClr val="EAEAEA"/>
            </a:gs>
          </a:gsLst>
          <a:lin ang="2700000" scaled="1"/>
        </a:gradFill>
        <a:effectLst/>
      </p:bgPr>
    </p:bg>
    <p:spTree>
      <p:nvGrpSpPr>
        <p:cNvPr id="1" name=""/>
        <p:cNvGrpSpPr/>
        <p:nvPr/>
      </p:nvGrpSpPr>
      <p:grpSpPr>
        <a:xfrm>
          <a:off x="0" y="0"/>
          <a:ext cx="0" cy="0"/>
          <a:chOff x="0" y="0"/>
          <a:chExt cx="0" cy="0"/>
        </a:xfrm>
      </p:grpSpPr>
      <p:sp>
        <p:nvSpPr>
          <p:cNvPr id="1026" name="1 Marcador de título"/>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s-ES" smtClean="0"/>
              <a:t>Haga clic para modificar el estilo de título del patrón</a:t>
            </a:r>
            <a:endParaRPr lang="es-MX" smtClean="0"/>
          </a:p>
        </p:txBody>
      </p:sp>
      <p:sp>
        <p:nvSpPr>
          <p:cNvPr id="1027" name="2 Marcador de texto"/>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smtClean="0"/>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fld id="{B3A173F5-476D-41B6-B740-788F50DA0330}" type="datetimeFigureOut">
              <a:rPr lang="es-MX" smtClean="0"/>
              <a:t>06/10/2011</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fld id="{AD75EA9D-7817-4227-977B-F73F45DD2150}" type="slidenum">
              <a:rPr lang="es-MX" smtClean="0"/>
              <a:t>‹Nº›</a:t>
            </a:fld>
            <a:endParaRPr lang="es-MX"/>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1988840"/>
            <a:ext cx="8229600" cy="1143000"/>
          </a:xfrm>
          <a:ln>
            <a:solidFill>
              <a:srgbClr val="92D050"/>
            </a:solidFill>
          </a:ln>
        </p:spPr>
        <p:style>
          <a:lnRef idx="0">
            <a:schemeClr val="accent6"/>
          </a:lnRef>
          <a:fillRef idx="3">
            <a:schemeClr val="accent6"/>
          </a:fillRef>
          <a:effectRef idx="3">
            <a:schemeClr val="accent6"/>
          </a:effectRef>
          <a:fontRef idx="minor">
            <a:schemeClr val="lt1"/>
          </a:fontRef>
        </p:style>
        <p:txBody>
          <a:bodyPr/>
          <a:lstStyle/>
          <a:p>
            <a:r>
              <a:rPr lang="es-MX" dirty="0" smtClean="0"/>
              <a:t>Seguridad en Redes</a:t>
            </a:r>
            <a:endParaRPr lang="es-MX" dirty="0"/>
          </a:p>
        </p:txBody>
      </p:sp>
      <p:sp>
        <p:nvSpPr>
          <p:cNvPr id="5" name="4 Marcador de contenido"/>
          <p:cNvSpPr>
            <a:spLocks noGrp="1"/>
          </p:cNvSpPr>
          <p:nvPr>
            <p:ph idx="1"/>
          </p:nvPr>
        </p:nvSpPr>
        <p:spPr>
          <a:xfrm>
            <a:off x="323528" y="3501008"/>
            <a:ext cx="8229600" cy="1800200"/>
          </a:xfrm>
          <a:ln/>
        </p:spPr>
        <p:style>
          <a:lnRef idx="0">
            <a:schemeClr val="accent6"/>
          </a:lnRef>
          <a:fillRef idx="3">
            <a:schemeClr val="accent6"/>
          </a:fillRef>
          <a:effectRef idx="3">
            <a:schemeClr val="accent6"/>
          </a:effectRef>
          <a:fontRef idx="minor">
            <a:schemeClr val="lt1"/>
          </a:fontRef>
        </p:style>
        <p:txBody>
          <a:bodyPr>
            <a:scene3d>
              <a:camera prst="orthographicFront"/>
              <a:lightRig rig="threePt" dir="t"/>
            </a:scene3d>
            <a:sp3d extrusionH="57150">
              <a:bevelT w="38100" h="38100"/>
            </a:sp3d>
          </a:bodyPr>
          <a:lstStyle/>
          <a:p>
            <a:pPr marL="0" indent="0" algn="ctr">
              <a:buNone/>
            </a:pPr>
            <a:endParaRPr lang="es-MX" dirty="0">
              <a:effectLst>
                <a:outerShdw blurRad="60007" dist="310007" dir="7680000" sy="30000" kx="1300200" algn="ctr" rotWithShape="0">
                  <a:prstClr val="black">
                    <a:alpha val="32000"/>
                  </a:prstClr>
                </a:outerShdw>
              </a:effectLst>
            </a:endParaRPr>
          </a:p>
        </p:txBody>
      </p:sp>
      <p:pic>
        <p:nvPicPr>
          <p:cNvPr id="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97045" y="188640"/>
            <a:ext cx="1714500" cy="1285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8822" y="188640"/>
            <a:ext cx="1552575" cy="1333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8 Rectángulo"/>
          <p:cNvSpPr/>
          <p:nvPr/>
        </p:nvSpPr>
        <p:spPr>
          <a:xfrm>
            <a:off x="1522155" y="3903712"/>
            <a:ext cx="6109219" cy="974010"/>
          </a:xfrm>
          <a:prstGeom prst="rect">
            <a:avLst/>
          </a:prstGeom>
          <a:scene3d>
            <a:camera prst="isometricOffAxis1Right"/>
            <a:lightRig rig="threePt" dir="t">
              <a:rot lat="0" lon="0" rev="1200000"/>
            </a:lightRig>
          </a:scene3d>
          <a:sp3d>
            <a:bevelT w="63500" h="25400"/>
          </a:sp3d>
        </p:spPr>
        <p:style>
          <a:lnRef idx="0">
            <a:schemeClr val="accent3"/>
          </a:lnRef>
          <a:fillRef idx="3">
            <a:schemeClr val="accent3"/>
          </a:fillRef>
          <a:effectRef idx="3">
            <a:schemeClr val="accent3"/>
          </a:effectRef>
          <a:fontRef idx="minor">
            <a:schemeClr val="lt1"/>
          </a:fontRef>
        </p:style>
        <p:txBody>
          <a:bodyPr rtlCol="0" anchor="ctr"/>
          <a:lstStyle/>
          <a:p>
            <a:pPr algn="ctr"/>
            <a:r>
              <a:rPr lang="es-MX"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Escaneo de </a:t>
            </a:r>
            <a:r>
              <a:rPr lang="es-MX"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reflection blurRad="6350" stA="55000" endA="300" endPos="45500" dir="5400000" sy="-100000" algn="bl" rotWithShape="0"/>
                </a:effectLst>
              </a:rPr>
              <a:t>Puertos</a:t>
            </a:r>
            <a:r>
              <a:rPr lang="es-MX"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endParaRPr lang="es-MX" sz="5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22611204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lstStyle/>
          <a:p>
            <a:r>
              <a:rPr lang="es-MX" dirty="0" smtClean="0"/>
              <a:t/>
            </a:r>
            <a:br>
              <a:rPr lang="es-MX" dirty="0" smtClean="0"/>
            </a:br>
            <a:r>
              <a:rPr lang="es-MX" dirty="0"/>
              <a:t/>
            </a:r>
            <a:br>
              <a:rPr lang="es-MX" dirty="0"/>
            </a:br>
            <a:r>
              <a:rPr lang="es-MX"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Banderas </a:t>
            </a:r>
            <a:r>
              <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t>
            </a:r>
            <a:r>
              <a:rPr lang="es-MX" b="1" dirty="0" err="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flags</a:t>
            </a:r>
            <a:r>
              <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de comunicación de TCP:</a:t>
            </a:r>
            <a:r>
              <a:rPr lang="es-MX" dirty="0"/>
              <a:t/>
            </a:r>
            <a:br>
              <a:rPr lang="es-MX" dirty="0"/>
            </a:br>
            <a:r>
              <a:rPr lang="es-MX" dirty="0"/>
              <a:t/>
            </a:r>
            <a:br>
              <a:rPr lang="es-MX" dirty="0"/>
            </a:br>
            <a:endParaRPr lang="es-MX" dirty="0"/>
          </a:p>
        </p:txBody>
      </p:sp>
      <p:sp>
        <p:nvSpPr>
          <p:cNvPr id="3" name="2 Marcador de contenido"/>
          <p:cNvSpPr>
            <a:spLocks noGrp="1"/>
          </p:cNvSpPr>
          <p:nvPr>
            <p:ph idx="1"/>
          </p:nvPr>
        </p:nvSpPr>
        <p:spPr/>
        <p:txBody>
          <a:bodyPr/>
          <a:lstStyle/>
          <a:p>
            <a:pPr marL="0" indent="0" algn="just">
              <a:buNone/>
            </a:pPr>
            <a:r>
              <a:rPr lang="es-MX" sz="36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La comunicación estándar del protocolo de control de transmisión (TCP) es controlada por banderas en la cabecera de los paquetes </a:t>
            </a:r>
            <a:r>
              <a:rPr lang="es-MX" sz="36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r>
              <a:rPr lang="es-MX" sz="36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(TCP </a:t>
            </a:r>
            <a:r>
              <a:rPr lang="es-MX" sz="3600" b="1" dirty="0" err="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Packet</a:t>
            </a:r>
            <a:r>
              <a:rPr lang="es-MX" sz="36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r>
              <a:rPr lang="es-MX" sz="3600" b="1" dirty="0" err="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Header</a:t>
            </a:r>
            <a:r>
              <a:rPr lang="es-MX" sz="36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Estas banderas gobiernan la conexión entre hosts o computadoras, dándoles instrucciones al sistema</a:t>
            </a:r>
          </a:p>
        </p:txBody>
      </p:sp>
    </p:spTree>
    <p:extLst>
      <p:ext uri="{BB962C8B-B14F-4D97-AF65-F5344CB8AC3E}">
        <p14:creationId xmlns:p14="http://schemas.microsoft.com/office/powerpoint/2010/main" val="33656414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994122"/>
          </a:xfrm>
        </p:spPr>
        <p:style>
          <a:lnRef idx="0">
            <a:schemeClr val="accent6"/>
          </a:lnRef>
          <a:fillRef idx="3">
            <a:schemeClr val="accent6"/>
          </a:fillRef>
          <a:effectRef idx="3">
            <a:schemeClr val="accent6"/>
          </a:effectRef>
          <a:fontRef idx="minor">
            <a:schemeClr val="lt1"/>
          </a:fontRef>
        </p:style>
        <p:txBody>
          <a:bodyPr/>
          <a:lstStyle/>
          <a:p>
            <a:r>
              <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Las B</a:t>
            </a:r>
            <a:r>
              <a:rPr lang="es-MX"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anderas</a:t>
            </a:r>
            <a:endPar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3" name="2 Marcador de contenido"/>
          <p:cNvSpPr>
            <a:spLocks noGrp="1"/>
          </p:cNvSpPr>
          <p:nvPr>
            <p:ph idx="1"/>
          </p:nvPr>
        </p:nvSpPr>
        <p:spPr>
          <a:xfrm>
            <a:off x="467544" y="1340768"/>
            <a:ext cx="8229600" cy="5256584"/>
          </a:xfrm>
        </p:spPr>
        <p:txBody>
          <a:bodyPr>
            <a:normAutofit/>
          </a:bodyPr>
          <a:lstStyle/>
          <a:p>
            <a:pPr>
              <a:lnSpc>
                <a:spcPct val="150000"/>
              </a:lnSpc>
              <a:buFont typeface="Wingdings" pitchFamily="2" charset="2"/>
              <a:buChar char="Ø"/>
            </a:pPr>
            <a:r>
              <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 </a:t>
            </a:r>
            <a:r>
              <a:rPr lang="es-MX" b="1" dirty="0" err="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Synchronize</a:t>
            </a:r>
            <a:r>
              <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 alias “SYN</a:t>
            </a:r>
            <a:r>
              <a:rPr lang="es-MX"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p>
          <a:p>
            <a:pPr>
              <a:lnSpc>
                <a:spcPct val="150000"/>
              </a:lnSpc>
              <a:buFont typeface="Wingdings" pitchFamily="2" charset="2"/>
              <a:buChar char="Ø"/>
            </a:pPr>
            <a:r>
              <a:rPr lang="es-MX"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2</a:t>
            </a:r>
            <a:r>
              <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r>
              <a:rPr lang="es-MX" b="1" dirty="0" err="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Acknowledgement</a:t>
            </a:r>
            <a:r>
              <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 alias “ACK</a:t>
            </a:r>
            <a:r>
              <a:rPr lang="es-MX"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t>
            </a:r>
            <a:endPar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a:p>
            <a:pPr>
              <a:lnSpc>
                <a:spcPct val="150000"/>
              </a:lnSpc>
              <a:buFont typeface="Wingdings" pitchFamily="2" charset="2"/>
              <a:buChar char="Ø"/>
            </a:pPr>
            <a:r>
              <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3. </a:t>
            </a:r>
            <a:r>
              <a:rPr lang="es-MX" b="1" dirty="0" err="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Push</a:t>
            </a:r>
            <a:r>
              <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 alias “PSH</a:t>
            </a:r>
            <a:r>
              <a:rPr lang="es-MX"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p>
          <a:p>
            <a:pPr>
              <a:lnSpc>
                <a:spcPct val="150000"/>
              </a:lnSpc>
              <a:buFont typeface="Wingdings" pitchFamily="2" charset="2"/>
              <a:buChar char="Ø"/>
            </a:pPr>
            <a:r>
              <a:rPr lang="es-MX"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4</a:t>
            </a:r>
            <a:r>
              <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r>
              <a:rPr lang="es-MX" b="1" dirty="0" err="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Urgent</a:t>
            </a:r>
            <a:r>
              <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 alias “URG</a:t>
            </a:r>
            <a:r>
              <a:rPr lang="es-MX"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p>
          <a:p>
            <a:pPr>
              <a:lnSpc>
                <a:spcPct val="150000"/>
              </a:lnSpc>
              <a:buFont typeface="Wingdings" pitchFamily="2" charset="2"/>
              <a:buChar char="Ø"/>
            </a:pPr>
            <a:r>
              <a:rPr lang="es-MX"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5</a:t>
            </a:r>
            <a:r>
              <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r>
              <a:rPr lang="es-MX" b="1" dirty="0" err="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Finish</a:t>
            </a:r>
            <a:r>
              <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 alias “FIN</a:t>
            </a:r>
            <a:r>
              <a:rPr lang="es-MX"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p>
          <a:p>
            <a:pPr>
              <a:lnSpc>
                <a:spcPct val="150000"/>
              </a:lnSpc>
              <a:buFont typeface="Wingdings" pitchFamily="2" charset="2"/>
              <a:buChar char="Ø"/>
            </a:pPr>
            <a:r>
              <a:rPr lang="es-MX"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6</a:t>
            </a:r>
            <a:r>
              <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r>
              <a:rPr lang="es-MX" b="1" dirty="0" err="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Reset</a:t>
            </a:r>
            <a:r>
              <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 alias “</a:t>
            </a:r>
            <a:r>
              <a:rPr lang="es-MX"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RST</a:t>
            </a:r>
            <a:endParaRPr lang="es-MX" dirty="0"/>
          </a:p>
          <a:p>
            <a:endParaRPr lang="es-MX" dirty="0"/>
          </a:p>
        </p:txBody>
      </p:sp>
    </p:spTree>
    <p:extLst>
      <p:ext uri="{BB962C8B-B14F-4D97-AF65-F5344CB8AC3E}">
        <p14:creationId xmlns:p14="http://schemas.microsoft.com/office/powerpoint/2010/main" val="33305882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lstStyle/>
          <a:p>
            <a:r>
              <a:rPr lang="es-MX" dirty="0" smtClean="0"/>
              <a:t/>
            </a:r>
            <a:br>
              <a:rPr lang="es-MX" dirty="0" smtClean="0"/>
            </a:br>
            <a:r>
              <a:rPr lang="es-MX" dirty="0"/>
              <a:t/>
            </a:r>
            <a:br>
              <a:rPr lang="es-MX" dirty="0"/>
            </a:br>
            <a:r>
              <a:rPr lang="es-MX"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El </a:t>
            </a:r>
            <a:r>
              <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apretón de manos de 3 vías (</a:t>
            </a:r>
            <a:r>
              <a:rPr lang="es-MX" b="1" dirty="0" err="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Three</a:t>
            </a:r>
            <a:r>
              <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r>
              <a:rPr lang="es-MX" b="1" dirty="0" err="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Way</a:t>
            </a:r>
            <a:r>
              <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r>
              <a:rPr lang="es-MX" b="1" dirty="0" err="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Handshake</a:t>
            </a:r>
            <a:r>
              <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t>
            </a:r>
            <a:r>
              <a:rPr lang="es-MX" dirty="0"/>
              <a:t/>
            </a:r>
            <a:br>
              <a:rPr lang="es-MX" dirty="0"/>
            </a:br>
            <a:r>
              <a:rPr lang="es-MX" dirty="0"/>
              <a:t/>
            </a:r>
            <a:br>
              <a:rPr lang="es-MX" dirty="0"/>
            </a:br>
            <a:endParaRPr lang="es-MX" dirty="0"/>
          </a:p>
        </p:txBody>
      </p:sp>
      <p:sp>
        <p:nvSpPr>
          <p:cNvPr id="3" name="2 Marcador de contenido"/>
          <p:cNvSpPr>
            <a:spLocks noGrp="1"/>
          </p:cNvSpPr>
          <p:nvPr>
            <p:ph idx="1"/>
          </p:nvPr>
        </p:nvSpPr>
        <p:spPr/>
        <p:txBody>
          <a:bodyPr/>
          <a:lstStyle/>
          <a:p>
            <a:pPr algn="just"/>
            <a:r>
              <a:rPr lang="es-MX" sz="36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TCP es un protocolo orientado a conexión, el cual implica el establecimiento de una conexión, esto se hace antes de que se </a:t>
            </a:r>
            <a:r>
              <a:rPr lang="es-MX" sz="36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puedan </a:t>
            </a:r>
            <a:r>
              <a:rPr lang="es-MX" sz="36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transferir </a:t>
            </a:r>
            <a:r>
              <a:rPr lang="es-MX" sz="36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datos </a:t>
            </a:r>
            <a:r>
              <a:rPr lang="es-MX" sz="36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entre aplicaciones. Esta conexión es posible a través del proceso de </a:t>
            </a:r>
            <a:r>
              <a:rPr lang="es-MX" sz="3600" b="1" dirty="0" err="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Three</a:t>
            </a:r>
            <a:r>
              <a:rPr lang="es-MX" sz="36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r>
              <a:rPr lang="es-MX" sz="3600" b="1" dirty="0" err="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Way</a:t>
            </a:r>
            <a:r>
              <a:rPr lang="es-MX" sz="36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r>
              <a:rPr lang="es-MX" sz="3600" b="1" dirty="0" err="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Handshake</a:t>
            </a:r>
            <a:r>
              <a:rPr lang="es-MX" sz="36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La implementación </a:t>
            </a:r>
            <a:r>
              <a:rPr lang="es-MX" sz="36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de esté establece una conexión entre protocolos.</a:t>
            </a:r>
            <a:endParaRPr lang="es-MX" sz="36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a:p>
            <a:endParaRPr lang="es-MX" dirty="0"/>
          </a:p>
          <a:p>
            <a:endParaRPr lang="es-MX" dirty="0"/>
          </a:p>
        </p:txBody>
      </p:sp>
    </p:spTree>
    <p:extLst>
      <p:ext uri="{BB962C8B-B14F-4D97-AF65-F5344CB8AC3E}">
        <p14:creationId xmlns:p14="http://schemas.microsoft.com/office/powerpoint/2010/main" val="17602349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lstStyle/>
          <a:p>
            <a:r>
              <a:rPr lang="en-US"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r>
            <a:br>
              <a:rPr lang="en-US"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br>
            <a:r>
              <a:rPr lang="en-US" b="1" dirty="0" err="1"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Ejemplo</a:t>
            </a:r>
            <a:r>
              <a:rPr lang="en-US"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r>
              <a:rPr lang="en-US"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de Three Way Handshake</a:t>
            </a:r>
            <a:r>
              <a:rPr lang="en-US" b="1" dirty="0"/>
              <a:t>:</a:t>
            </a:r>
            <a:r>
              <a:rPr lang="en-US" dirty="0"/>
              <a:t/>
            </a:r>
            <a:br>
              <a:rPr lang="en-US" dirty="0"/>
            </a:br>
            <a:endParaRPr lang="es-MX" dirty="0"/>
          </a:p>
        </p:txBody>
      </p:sp>
      <p:sp>
        <p:nvSpPr>
          <p:cNvPr id="3" name="2 Marcador de contenido"/>
          <p:cNvSpPr>
            <a:spLocks noGrp="1"/>
          </p:cNvSpPr>
          <p:nvPr>
            <p:ph idx="1"/>
          </p:nvPr>
        </p:nvSpPr>
        <p:spPr/>
        <p:txBody>
          <a:bodyPr/>
          <a:lstStyle/>
          <a:p>
            <a:endParaRPr lang="es-MX" dirty="0"/>
          </a:p>
          <a:p>
            <a:pPr marL="0" indent="0">
              <a:buNone/>
            </a:pPr>
            <a:endParaRPr lang="es-MX" dirty="0"/>
          </a:p>
          <a:p>
            <a:pPr marL="0" indent="0">
              <a:buNone/>
            </a:pPr>
            <a:endParaRPr lang="es-MX" dirty="0"/>
          </a:p>
          <a:p>
            <a:pPr marL="0" indent="0">
              <a:buNone/>
            </a:pPr>
            <a:endParaRPr lang="es-MX" dirty="0"/>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1540" y="2158710"/>
            <a:ext cx="8216284" cy="3502538"/>
          </a:xfrm>
          <a:prstGeom prst="rect">
            <a:avLst/>
          </a:prstGeom>
        </p:spPr>
      </p:pic>
    </p:spTree>
    <p:extLst>
      <p:ext uri="{BB962C8B-B14F-4D97-AF65-F5344CB8AC3E}">
        <p14:creationId xmlns:p14="http://schemas.microsoft.com/office/powerpoint/2010/main" val="198529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lstStyle/>
          <a:p>
            <a:r>
              <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Rastreo de puertos UDP</a:t>
            </a:r>
          </a:p>
        </p:txBody>
      </p:sp>
      <p:sp>
        <p:nvSpPr>
          <p:cNvPr id="3" name="2 Marcador de contenido"/>
          <p:cNvSpPr>
            <a:spLocks noGrp="1"/>
          </p:cNvSpPr>
          <p:nvPr>
            <p:ph idx="1"/>
          </p:nvPr>
        </p:nvSpPr>
        <p:spPr/>
        <p:txBody>
          <a:bodyPr/>
          <a:lstStyle/>
          <a:p>
            <a:pPr algn="just"/>
            <a:r>
              <a:rPr lang="es-MX" sz="36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Aunque el protocolo UDP no está orientado a la conexión, es posible realizar un escaneo. No tiene un paquete SYN como el protocolo TCP, sin embargo si un paquete se envía a un puerto que no está abierto, responde con un mensaje ICMP </a:t>
            </a:r>
          </a:p>
        </p:txBody>
      </p:sp>
    </p:spTree>
    <p:extLst>
      <p:ext uri="{BB962C8B-B14F-4D97-AF65-F5344CB8AC3E}">
        <p14:creationId xmlns:p14="http://schemas.microsoft.com/office/powerpoint/2010/main" val="38391914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lstStyle/>
          <a:p>
            <a:r>
              <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Rastreo de puertos UDP</a:t>
            </a:r>
          </a:p>
        </p:txBody>
      </p:sp>
      <p:sp>
        <p:nvSpPr>
          <p:cNvPr id="3" name="2 Marcador de contenido"/>
          <p:cNvSpPr>
            <a:spLocks noGrp="1"/>
          </p:cNvSpPr>
          <p:nvPr>
            <p:ph idx="1"/>
          </p:nvPr>
        </p:nvSpPr>
        <p:spPr/>
        <p:txBody>
          <a:bodyPr/>
          <a:lstStyle/>
          <a:p>
            <a:pPr marL="0" indent="0" algn="just">
              <a:buNone/>
            </a:pPr>
            <a:r>
              <a:rPr lang="es-MX" sz="36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La mayoría de los </a:t>
            </a:r>
            <a:r>
              <a:rPr lang="es-MX" sz="3600" b="1" dirty="0" err="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escáners</a:t>
            </a:r>
            <a:r>
              <a:rPr lang="es-MX" sz="36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de puertos UDP usan este método, e infieren que si no hay respuesta, el puerto está abierto. Pero en el caso que esté filtrado por un firewall, este método dará una información errónea</a:t>
            </a:r>
            <a:r>
              <a:rPr lang="es-MX" sz="36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t>
            </a:r>
          </a:p>
          <a:p>
            <a:pPr marL="0" indent="0" algn="just">
              <a:buNone/>
            </a:pPr>
            <a:endParaRPr lang="es-MX" sz="36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a:p>
            <a:pPr marL="0" indent="0">
              <a:buNone/>
            </a:pPr>
            <a:endParaRPr lang="es-MX" dirty="0"/>
          </a:p>
        </p:txBody>
      </p:sp>
    </p:spTree>
    <p:extLst>
      <p:ext uri="{BB962C8B-B14F-4D97-AF65-F5344CB8AC3E}">
        <p14:creationId xmlns:p14="http://schemas.microsoft.com/office/powerpoint/2010/main" val="39379279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lstStyle/>
          <a:p>
            <a:r>
              <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Rastreo de puertos UDP</a:t>
            </a:r>
            <a:endParaRPr lang="es-MX" dirty="0"/>
          </a:p>
        </p:txBody>
      </p:sp>
      <p:sp>
        <p:nvSpPr>
          <p:cNvPr id="3" name="2 Marcador de contenido"/>
          <p:cNvSpPr>
            <a:spLocks noGrp="1"/>
          </p:cNvSpPr>
          <p:nvPr>
            <p:ph idx="1"/>
          </p:nvPr>
        </p:nvSpPr>
        <p:spPr/>
        <p:txBody>
          <a:bodyPr/>
          <a:lstStyle/>
          <a:p>
            <a:pPr marL="0" indent="0" algn="just">
              <a:buNone/>
            </a:pPr>
            <a:r>
              <a:rPr lang="es-MX" sz="36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Una opción es enviar paquetes UDP de una aplicación específica, para generar una respuesta de la capa de </a:t>
            </a:r>
            <a:r>
              <a:rPr lang="es-MX" sz="36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aplicación.</a:t>
            </a:r>
            <a:endParaRPr lang="es-MX" sz="36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29080811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lstStyle/>
          <a:p>
            <a:r>
              <a:rPr lang="es-MX"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Seguridad de puertos</a:t>
            </a:r>
            <a:endPar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3" name="2 Marcador de contenido"/>
          <p:cNvSpPr>
            <a:spLocks noGrp="1"/>
          </p:cNvSpPr>
          <p:nvPr>
            <p:ph idx="1"/>
          </p:nvPr>
        </p:nvSpPr>
        <p:spPr/>
        <p:txBody>
          <a:bodyPr numCol="1"/>
          <a:lstStyle/>
          <a:p>
            <a:pPr marL="0" indent="0" algn="ctr">
              <a:buNone/>
            </a:pPr>
            <a:r>
              <a:rPr lang="es-MX"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Herramientas mas usadas</a:t>
            </a:r>
          </a:p>
          <a:p>
            <a:pPr marL="0" indent="0">
              <a:buNone/>
            </a:pPr>
            <a:r>
              <a:rPr lang="es-MX" sz="2400" b="1" dirty="0" err="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Nmap</a:t>
            </a:r>
            <a:r>
              <a:rPr lang="es-MX" sz="2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Security </a:t>
            </a:r>
            <a:r>
              <a:rPr lang="es-MX" sz="2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Scanner</a:t>
            </a:r>
          </a:p>
          <a:p>
            <a:pPr algn="just">
              <a:buFont typeface="Wingdings" pitchFamily="2" charset="2"/>
              <a:buChar char="Ø"/>
            </a:pPr>
            <a:r>
              <a:rPr lang="es-MX" sz="2800" b="1" dirty="0" err="1"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Nmap</a:t>
            </a:r>
            <a:r>
              <a:rPr lang="es-MX" sz="2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r>
              <a:rPr lang="es-MX" sz="2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Hackers </a:t>
            </a:r>
          </a:p>
          <a:p>
            <a:pPr algn="just">
              <a:buFont typeface="Wingdings" pitchFamily="2" charset="2"/>
              <a:buChar char="Ø"/>
            </a:pPr>
            <a:r>
              <a:rPr lang="es-MX" sz="2800" b="1" dirty="0" err="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Nmap</a:t>
            </a:r>
            <a:r>
              <a:rPr lang="es-MX" sz="2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r>
              <a:rPr lang="es-MX" sz="2800" b="1" dirty="0" err="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Dev</a:t>
            </a:r>
            <a:r>
              <a:rPr lang="es-MX" sz="2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p>
          <a:p>
            <a:pPr algn="just">
              <a:buFont typeface="Wingdings" pitchFamily="2" charset="2"/>
              <a:buChar char="Ø"/>
            </a:pPr>
            <a:r>
              <a:rPr lang="es-MX" sz="2800" b="1" dirty="0" err="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Bugtraq</a:t>
            </a:r>
            <a:r>
              <a:rPr lang="es-MX" sz="2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p>
          <a:p>
            <a:pPr algn="just">
              <a:buFont typeface="Wingdings" pitchFamily="2" charset="2"/>
              <a:buChar char="Ø"/>
            </a:pPr>
            <a:r>
              <a:rPr lang="es-MX" sz="2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Full </a:t>
            </a:r>
            <a:r>
              <a:rPr lang="es-MX" sz="2800" b="1" dirty="0" err="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Disclosure</a:t>
            </a:r>
            <a:r>
              <a:rPr lang="es-MX" sz="2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p>
          <a:p>
            <a:pPr algn="just">
              <a:buFont typeface="Wingdings" pitchFamily="2" charset="2"/>
              <a:buChar char="Ø"/>
            </a:pPr>
            <a:r>
              <a:rPr lang="es-MX" sz="2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Pen Test </a:t>
            </a:r>
          </a:p>
          <a:p>
            <a:pPr algn="just">
              <a:buFont typeface="Wingdings" pitchFamily="2" charset="2"/>
              <a:buChar char="Ø"/>
            </a:pPr>
            <a:r>
              <a:rPr lang="es-MX" sz="2800" b="1" dirty="0" err="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Basics</a:t>
            </a:r>
            <a:r>
              <a:rPr lang="es-MX" sz="2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p>
          <a:p>
            <a:pPr algn="just">
              <a:buFont typeface="Wingdings" pitchFamily="2" charset="2"/>
              <a:buChar char="Ø"/>
            </a:pPr>
            <a:r>
              <a:rPr lang="es-MX" sz="2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More </a:t>
            </a:r>
          </a:p>
          <a:p>
            <a:pPr marL="0" indent="0" algn="ctr">
              <a:buNone/>
            </a:pPr>
            <a:r>
              <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p>
          <a:p>
            <a:pPr marL="0" indent="0" algn="ctr">
              <a:buNone/>
            </a:pPr>
            <a:endPar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226298326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lstStyle/>
          <a:p>
            <a:r>
              <a:rPr lang="es-MX"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Equipo 2</a:t>
            </a:r>
            <a:endPar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3" name="2 Marcador de contenido"/>
          <p:cNvSpPr>
            <a:spLocks noGrp="1"/>
          </p:cNvSpPr>
          <p:nvPr>
            <p:ph idx="1"/>
          </p:nvPr>
        </p:nvSpPr>
        <p:spPr/>
        <p:txBody>
          <a:bodyPr>
            <a:scene3d>
              <a:camera prst="perspectiveContrastingRightFacing"/>
              <a:lightRig rig="glow" dir="tl">
                <a:rot lat="0" lon="0" rev="5400000"/>
              </a:lightRig>
            </a:scene3d>
            <a:sp3d contourW="12700">
              <a:bevelT w="25400" h="25400"/>
              <a:contourClr>
                <a:schemeClr val="accent6">
                  <a:shade val="73000"/>
                </a:schemeClr>
              </a:contourClr>
            </a:sp3d>
          </a:bodyPr>
          <a:lstStyle/>
          <a:p>
            <a:pPr algn="just">
              <a:lnSpc>
                <a:spcPct val="150000"/>
              </a:lnSpc>
              <a:buFont typeface="Wingdings" pitchFamily="2" charset="2"/>
              <a:buChar char="Ø"/>
            </a:pPr>
            <a:r>
              <a:rPr lang="es-MX"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Caballero Lagunés María de la Paz </a:t>
            </a:r>
            <a:endParaRPr lang="es-MX"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a:p>
            <a:pPr algn="just">
              <a:lnSpc>
                <a:spcPct val="150000"/>
              </a:lnSpc>
              <a:buFont typeface="Wingdings" pitchFamily="2" charset="2"/>
              <a:buChar char="Ø"/>
            </a:pPr>
            <a:r>
              <a:rPr lang="es-MX"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Francisco Hernández </a:t>
            </a:r>
            <a:r>
              <a:rPr lang="es-MX"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Gabriela</a:t>
            </a:r>
          </a:p>
          <a:p>
            <a:pPr algn="just">
              <a:lnSpc>
                <a:spcPct val="150000"/>
              </a:lnSpc>
              <a:buFont typeface="Wingdings" pitchFamily="2" charset="2"/>
              <a:buChar char="Ø"/>
            </a:pPr>
            <a:r>
              <a:rPr lang="es-MX"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Jesús Arturo Peña </a:t>
            </a:r>
            <a:r>
              <a:rPr lang="es-MX" b="1" dirty="0" err="1"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Perez</a:t>
            </a:r>
            <a:endParaRPr lang="es-MX"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a:p>
            <a:pPr algn="just">
              <a:lnSpc>
                <a:spcPct val="150000"/>
              </a:lnSpc>
              <a:buFont typeface="Wingdings" pitchFamily="2" charset="2"/>
              <a:buChar char="Ø"/>
            </a:pPr>
            <a:r>
              <a:rPr lang="es-MX"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De La Cruz Hernández Claudio</a:t>
            </a:r>
          </a:p>
          <a:p>
            <a:pPr algn="just">
              <a:lnSpc>
                <a:spcPct val="150000"/>
              </a:lnSpc>
              <a:buFont typeface="Wingdings" pitchFamily="2" charset="2"/>
              <a:buChar char="Ø"/>
            </a:pPr>
            <a:r>
              <a:rPr lang="es-MX"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Vela </a:t>
            </a:r>
            <a:r>
              <a:rPr lang="es-MX"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rPr>
              <a:t>Izozorbe Iván Rubén    </a:t>
            </a:r>
            <a:endParaRPr lang="es-MX"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a:p>
            <a:pPr marL="0" indent="0" algn="just">
              <a:lnSpc>
                <a:spcPct val="150000"/>
              </a:lnSpc>
              <a:buNone/>
            </a:pPr>
            <a:endParaRPr lang="es-MX" sz="2800" b="1" dirty="0" smtClean="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a:p>
            <a:pPr marL="0" indent="0">
              <a:buNone/>
            </a:pPr>
            <a:endParaRPr lang="es-MX" b="1" dirty="0">
              <a:ln w="11430"/>
              <a:gradFill>
                <a:gsLst>
                  <a:gs pos="0">
                    <a:schemeClr val="accent6">
                      <a:tint val="90000"/>
                      <a:satMod val="120000"/>
                    </a:schemeClr>
                  </a:gs>
                  <a:gs pos="25000">
                    <a:schemeClr val="accent6">
                      <a:tint val="93000"/>
                      <a:satMod val="120000"/>
                    </a:schemeClr>
                  </a:gs>
                  <a:gs pos="50000">
                    <a:schemeClr val="accent6">
                      <a:shade val="89000"/>
                      <a:satMod val="110000"/>
                    </a:schemeClr>
                  </a:gs>
                  <a:gs pos="75000">
                    <a:schemeClr val="accent6">
                      <a:tint val="93000"/>
                      <a:satMod val="120000"/>
                    </a:schemeClr>
                  </a:gs>
                  <a:gs pos="100000">
                    <a:schemeClr val="accent6">
                      <a:tint val="90000"/>
                      <a:satMod val="120000"/>
                    </a:schemeClr>
                  </a:gs>
                </a:gsLst>
                <a:lin ang="5400000"/>
              </a:gradFill>
              <a:effectLst>
                <a:outerShdw blurRad="80000" dist="40000" dir="5040000" algn="tl">
                  <a:srgbClr val="000000">
                    <a:alpha val="30000"/>
                  </a:srgbClr>
                </a:outerShdw>
              </a:effectLst>
            </a:endParaRPr>
          </a:p>
        </p:txBody>
      </p:sp>
    </p:spTree>
    <p:extLst>
      <p:ext uri="{BB962C8B-B14F-4D97-AF65-F5344CB8AC3E}">
        <p14:creationId xmlns:p14="http://schemas.microsoft.com/office/powerpoint/2010/main" val="19674013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1340768"/>
            <a:ext cx="8229600" cy="4525963"/>
          </a:xfrm>
        </p:spPr>
        <p:txBody>
          <a:bodyPr/>
          <a:lstStyle/>
          <a:p>
            <a:pPr marL="0" indent="0" algn="just">
              <a:buNone/>
            </a:pPr>
            <a:r>
              <a:rPr lang="es-MX" sz="4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rPr>
              <a:t>E</a:t>
            </a:r>
            <a:r>
              <a:rPr lang="es-MX" sz="4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rPr>
              <a:t>scaneo </a:t>
            </a:r>
            <a:r>
              <a:rPr lang="es-MX" sz="4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rPr>
              <a:t>de puertos se emplea para designar la acción de analizar por medio de un programa el estado de los puertos de una máquina conectada a una red de </a:t>
            </a:r>
            <a:r>
              <a:rPr lang="es-MX" sz="40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rPr>
              <a:t>comunicaciones.</a:t>
            </a:r>
            <a:endParaRPr lang="es-MX" sz="40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Arial" pitchFamily="34" charset="0"/>
              <a:cs typeface="Arial" pitchFamily="34" charset="0"/>
            </a:endParaRPr>
          </a:p>
        </p:txBody>
      </p:sp>
    </p:spTree>
    <p:extLst>
      <p:ext uri="{BB962C8B-B14F-4D97-AF65-F5344CB8AC3E}">
        <p14:creationId xmlns:p14="http://schemas.microsoft.com/office/powerpoint/2010/main" val="36609389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994122"/>
          </a:xfrm>
        </p:spPr>
        <p:style>
          <a:lnRef idx="0">
            <a:schemeClr val="accent6"/>
          </a:lnRef>
          <a:fillRef idx="3">
            <a:schemeClr val="accent6"/>
          </a:fillRef>
          <a:effectRef idx="3">
            <a:schemeClr val="accent6"/>
          </a:effectRef>
          <a:fontRef idx="minor">
            <a:schemeClr val="lt1"/>
          </a:fontRef>
        </p:style>
        <p:txBody>
          <a:bodyPr/>
          <a:lstStyle/>
          <a:p>
            <a:r>
              <a:rPr lang="es-MX"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Objetivo del escaneo  </a:t>
            </a:r>
            <a:endPar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3" name="2 Marcador de contenido"/>
          <p:cNvSpPr>
            <a:spLocks noGrp="1"/>
          </p:cNvSpPr>
          <p:nvPr>
            <p:ph idx="1"/>
          </p:nvPr>
        </p:nvSpPr>
        <p:spPr>
          <a:xfrm>
            <a:off x="467544" y="1196752"/>
            <a:ext cx="8229600" cy="4525963"/>
          </a:xfrm>
        </p:spPr>
        <p:txBody>
          <a:bodyPr/>
          <a:lstStyle/>
          <a:p>
            <a:pPr algn="just">
              <a:buFont typeface="Wingdings" pitchFamily="2" charset="2"/>
              <a:buChar char="Ø"/>
            </a:pPr>
            <a:r>
              <a:rPr lang="es-MX" sz="2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Detectar si un puerto está abierto.</a:t>
            </a:r>
          </a:p>
          <a:p>
            <a:pPr algn="just">
              <a:buFont typeface="Wingdings" pitchFamily="2" charset="2"/>
              <a:buChar char="Ø"/>
            </a:pPr>
            <a:r>
              <a:rPr lang="es-MX" sz="2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Detectar si un puerto está cerrado o protegido por un cortafuegos.</a:t>
            </a:r>
          </a:p>
          <a:p>
            <a:pPr algn="just">
              <a:buFont typeface="Wingdings" pitchFamily="2" charset="2"/>
              <a:buChar char="Ø"/>
            </a:pPr>
            <a:r>
              <a:rPr lang="es-MX" sz="2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Detectar </a:t>
            </a:r>
            <a:r>
              <a:rPr lang="es-MX" sz="2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qué servicios comunes está ofreciendo la </a:t>
            </a:r>
            <a:r>
              <a:rPr lang="es-MX" sz="2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máquina.</a:t>
            </a:r>
          </a:p>
          <a:p>
            <a:pPr algn="just">
              <a:buFont typeface="Wingdings" pitchFamily="2" charset="2"/>
              <a:buChar char="Ø"/>
            </a:pPr>
            <a:r>
              <a:rPr lang="es-MX" sz="2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P</a:t>
            </a:r>
            <a:r>
              <a:rPr lang="es-MX" sz="2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osibles </a:t>
            </a:r>
            <a:r>
              <a:rPr lang="es-MX" sz="2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vulnerabilidades de seguridad según los puertos </a:t>
            </a:r>
            <a:r>
              <a:rPr lang="es-MX" sz="2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abiertos.</a:t>
            </a:r>
          </a:p>
          <a:p>
            <a:pPr algn="just">
              <a:buFont typeface="Wingdings" pitchFamily="2" charset="2"/>
              <a:buChar char="Ø"/>
            </a:pPr>
            <a:r>
              <a:rPr lang="es-MX" sz="2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También puede llegar a detectar el sistema operativo que está ejecutando la </a:t>
            </a:r>
            <a:r>
              <a:rPr lang="es-MX" sz="28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máquina. </a:t>
            </a:r>
          </a:p>
          <a:p>
            <a:pPr algn="just">
              <a:buFont typeface="Wingdings" pitchFamily="2" charset="2"/>
              <a:buChar char="Ø"/>
            </a:pPr>
            <a:r>
              <a:rPr lang="es-MX" sz="2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5. Descubrir direcciones IP del sistema objetivo (target). </a:t>
            </a:r>
          </a:p>
          <a:p>
            <a:pPr algn="just">
              <a:buFont typeface="Wingdings" pitchFamily="2" charset="2"/>
              <a:buChar char="Ø"/>
            </a:pPr>
            <a:endParaRPr lang="es-MX" sz="2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a:p>
            <a:pPr algn="just">
              <a:buFont typeface="Wingdings" pitchFamily="2" charset="2"/>
              <a:buChar char="Ø"/>
            </a:pPr>
            <a:endParaRPr lang="es-MX" sz="28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a:p>
            <a:pPr marL="0" indent="0">
              <a:buNone/>
            </a:pPr>
            <a:endParaRPr lang="es-MX" dirty="0" smtClean="0"/>
          </a:p>
          <a:p>
            <a:pPr marL="0" indent="0">
              <a:buNone/>
            </a:pPr>
            <a:endParaRPr lang="es-MX" dirty="0"/>
          </a:p>
        </p:txBody>
      </p:sp>
    </p:spTree>
    <p:extLst>
      <p:ext uri="{BB962C8B-B14F-4D97-AF65-F5344CB8AC3E}">
        <p14:creationId xmlns:p14="http://schemas.microsoft.com/office/powerpoint/2010/main" val="27464415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251520" y="260648"/>
            <a:ext cx="8568952" cy="5909310"/>
          </a:xfrm>
          <a:prstGeom prst="rect">
            <a:avLst/>
          </a:prstGeom>
        </p:spPr>
        <p:txBody>
          <a:bodyPr wrap="square">
            <a:spAutoFit/>
          </a:bodyPr>
          <a:lstStyle/>
          <a:p>
            <a:pPr algn="ctr"/>
            <a:endParaRPr lang="es-MX" sz="36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a:p>
            <a:pPr algn="just"/>
            <a:r>
              <a:rPr lang="es-MX" sz="36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En el escaneo el atacante utiliza toda la información que obtuvo en la Fase de Reconocimiento o (fase1) para identificar vulnerabilidades específicas. Por ejemplo, si el atacante descubrió que su objetivo o su víctima usa el sistema operativo Windows XP entonces el buscara vulnerabilidades especificas que tenga ese sistema operativo para saber por dónde atacarlo. </a:t>
            </a:r>
          </a:p>
          <a:p>
            <a:endParaRPr lang="es-MX" dirty="0"/>
          </a:p>
        </p:txBody>
      </p:sp>
    </p:spTree>
    <p:extLst>
      <p:ext uri="{BB962C8B-B14F-4D97-AF65-F5344CB8AC3E}">
        <p14:creationId xmlns:p14="http://schemas.microsoft.com/office/powerpoint/2010/main" val="858940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476672"/>
            <a:ext cx="8229600" cy="778098"/>
          </a:xfrm>
        </p:spPr>
        <p:style>
          <a:lnRef idx="0">
            <a:schemeClr val="accent6"/>
          </a:lnRef>
          <a:fillRef idx="3">
            <a:schemeClr val="accent6"/>
          </a:fillRef>
          <a:effectRef idx="3">
            <a:schemeClr val="accent6"/>
          </a:effectRef>
          <a:fontRef idx="minor">
            <a:schemeClr val="lt1"/>
          </a:fontRef>
        </p:style>
        <p:txBody>
          <a:bodyPr/>
          <a:lstStyle/>
          <a:p>
            <a:r>
              <a:rPr lang="es-MX"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r>
            <a:br>
              <a:rPr lang="es-MX"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br>
            <a:r>
              <a:rPr lang="es-MX"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Existen </a:t>
            </a:r>
            <a:r>
              <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3 tipos de escaneos</a:t>
            </a:r>
            <a:br>
              <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br>
            <a:endParaRPr lang="es-MX" dirty="0"/>
          </a:p>
        </p:txBody>
      </p:sp>
      <p:sp>
        <p:nvSpPr>
          <p:cNvPr id="3" name="2 Marcador de contenido"/>
          <p:cNvSpPr>
            <a:spLocks noGrp="1"/>
          </p:cNvSpPr>
          <p:nvPr>
            <p:ph idx="1"/>
          </p:nvPr>
        </p:nvSpPr>
        <p:spPr/>
        <p:txBody>
          <a:bodyPr/>
          <a:lstStyle/>
          <a:p>
            <a:pPr marL="0" indent="0">
              <a:buNone/>
            </a:pPr>
            <a:endParaRPr lang="es-MX"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a:p>
            <a:pPr>
              <a:buFont typeface="Wingdings" pitchFamily="2" charset="2"/>
              <a:buChar char="Ø"/>
            </a:pPr>
            <a:r>
              <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E</a:t>
            </a:r>
            <a:r>
              <a:rPr lang="es-MX"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scaneo </a:t>
            </a:r>
            <a:r>
              <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de </a:t>
            </a:r>
            <a:r>
              <a:rPr lang="es-MX"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puertos </a:t>
            </a:r>
          </a:p>
          <a:p>
            <a:pPr>
              <a:buFont typeface="Wingdings" pitchFamily="2" charset="2"/>
              <a:buChar char="Ø"/>
            </a:pPr>
            <a:r>
              <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E</a:t>
            </a:r>
            <a:r>
              <a:rPr lang="es-MX"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scaneo </a:t>
            </a:r>
            <a:r>
              <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de </a:t>
            </a:r>
            <a:r>
              <a:rPr lang="es-MX"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red</a:t>
            </a:r>
          </a:p>
          <a:p>
            <a:pPr>
              <a:buFont typeface="Wingdings" pitchFamily="2" charset="2"/>
              <a:buChar char="Ø"/>
            </a:pPr>
            <a:r>
              <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E</a:t>
            </a:r>
            <a:r>
              <a:rPr lang="es-MX"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scaneo </a:t>
            </a:r>
            <a:r>
              <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de V</a:t>
            </a:r>
            <a:r>
              <a:rPr lang="es-MX"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ulnerabilidades</a:t>
            </a:r>
            <a:r>
              <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t>
            </a:r>
          </a:p>
          <a:p>
            <a:pPr marL="0" indent="0">
              <a:buNone/>
            </a:pPr>
            <a:endParaRPr lang="es-MX" dirty="0"/>
          </a:p>
        </p:txBody>
      </p:sp>
    </p:spTree>
    <p:extLst>
      <p:ext uri="{BB962C8B-B14F-4D97-AF65-F5344CB8AC3E}">
        <p14:creationId xmlns:p14="http://schemas.microsoft.com/office/powerpoint/2010/main" val="7898711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850106"/>
          </a:xfrm>
        </p:spPr>
        <p:style>
          <a:lnRef idx="0">
            <a:schemeClr val="accent6"/>
          </a:lnRef>
          <a:fillRef idx="3">
            <a:schemeClr val="accent6"/>
          </a:fillRef>
          <a:effectRef idx="3">
            <a:schemeClr val="accent6"/>
          </a:effectRef>
          <a:fontRef idx="minor">
            <a:schemeClr val="lt1"/>
          </a:fontRef>
        </p:style>
        <p:txBody>
          <a:bodyPr/>
          <a:lstStyle/>
          <a:p>
            <a:pPr marL="0" indent="0"/>
            <a:r>
              <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r>
            <a:br>
              <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br>
            <a:r>
              <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Escaneo de puertos </a:t>
            </a:r>
            <a:br>
              <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br>
            <a:endParaRPr lang="es-MX" dirty="0"/>
          </a:p>
        </p:txBody>
      </p:sp>
      <p:sp>
        <p:nvSpPr>
          <p:cNvPr id="3" name="2 Marcador de contenido"/>
          <p:cNvSpPr>
            <a:spLocks noGrp="1"/>
          </p:cNvSpPr>
          <p:nvPr>
            <p:ph idx="1"/>
          </p:nvPr>
        </p:nvSpPr>
        <p:spPr/>
        <p:txBody>
          <a:bodyPr/>
          <a:lstStyle/>
          <a:p>
            <a:pPr marL="0" indent="0" algn="just">
              <a:buNone/>
            </a:pPr>
            <a:r>
              <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E</a:t>
            </a:r>
            <a:r>
              <a:rPr lang="es-MX"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s </a:t>
            </a:r>
            <a:r>
              <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verificar los servicios o aplicaciones que están corriendo en el sistema objetivo o victima por el envió de una secuencia de mensajes </a:t>
            </a:r>
            <a:r>
              <a:rPr lang="es-MX"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para </a:t>
            </a:r>
            <a:r>
              <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intentar penetrar en los </a:t>
            </a:r>
            <a:r>
              <a:rPr lang="es-MX"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puertos. El </a:t>
            </a:r>
            <a:r>
              <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escaneo de puertos implica el conectarse a los puertos de los protocolos TCP </a:t>
            </a:r>
            <a:r>
              <a:rPr lang="es-MX"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Y UDP para determinar en que estado están corriendo los servicios.</a:t>
            </a:r>
            <a:endPar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extLst>
      <p:ext uri="{BB962C8B-B14F-4D97-AF65-F5344CB8AC3E}">
        <p14:creationId xmlns:p14="http://schemas.microsoft.com/office/powerpoint/2010/main" val="39921122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60648"/>
            <a:ext cx="8229600" cy="864096"/>
          </a:xfrm>
        </p:spPr>
        <p:style>
          <a:lnRef idx="0">
            <a:schemeClr val="accent6"/>
          </a:lnRef>
          <a:fillRef idx="3">
            <a:schemeClr val="accent6"/>
          </a:fillRef>
          <a:effectRef idx="3">
            <a:schemeClr val="accent6"/>
          </a:effectRef>
          <a:fontRef idx="minor">
            <a:schemeClr val="lt1"/>
          </a:fontRef>
        </p:style>
        <p:txBody>
          <a:bodyPr/>
          <a:lstStyle/>
          <a:p>
            <a:r>
              <a:rPr lang="es-MX"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r>
            <a:br>
              <a:rPr lang="es-MX"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br>
            <a:r>
              <a:rPr lang="es-MX"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Escaneo </a:t>
            </a:r>
            <a:r>
              <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de red</a:t>
            </a:r>
            <a:br>
              <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br>
            <a:endParaRPr lang="es-MX" dirty="0"/>
          </a:p>
        </p:txBody>
      </p:sp>
      <p:sp>
        <p:nvSpPr>
          <p:cNvPr id="3" name="2 Marcador de contenido"/>
          <p:cNvSpPr>
            <a:spLocks noGrp="1"/>
          </p:cNvSpPr>
          <p:nvPr>
            <p:ph idx="1"/>
          </p:nvPr>
        </p:nvSpPr>
        <p:spPr/>
        <p:txBody>
          <a:bodyPr/>
          <a:lstStyle/>
          <a:p>
            <a:pPr marL="0" indent="0">
              <a:buNone/>
            </a:pPr>
            <a:endParaRPr lang="es-MX"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a:p>
            <a:pPr marL="0" indent="0" algn="just">
              <a:buNone/>
            </a:pPr>
            <a:r>
              <a:rPr lang="es-MX" sz="36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Es </a:t>
            </a:r>
            <a:r>
              <a:rPr lang="es-MX" sz="36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el procedimiento de identificar hosts </a:t>
            </a:r>
            <a:r>
              <a:rPr lang="es-MX" sz="36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r>
              <a:rPr lang="es-MX" sz="36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activos en una red para atacarlos (en el caso de un Hacker o Cracker) o para realizar tareas de seguridad (en el caso de un administrador de redes). Los Host son identificados por su </a:t>
            </a:r>
            <a:r>
              <a:rPr lang="es-MX" sz="36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dirección </a:t>
            </a:r>
            <a:r>
              <a:rPr lang="es-MX" sz="36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IP individua</a:t>
            </a:r>
          </a:p>
        </p:txBody>
      </p:sp>
    </p:spTree>
    <p:extLst>
      <p:ext uri="{BB962C8B-B14F-4D97-AF65-F5344CB8AC3E}">
        <p14:creationId xmlns:p14="http://schemas.microsoft.com/office/powerpoint/2010/main" val="20938337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850106"/>
          </a:xfrm>
        </p:spPr>
        <p:style>
          <a:lnRef idx="0">
            <a:schemeClr val="accent6"/>
          </a:lnRef>
          <a:fillRef idx="3">
            <a:schemeClr val="accent6"/>
          </a:fillRef>
          <a:effectRef idx="3">
            <a:schemeClr val="accent6"/>
          </a:effectRef>
          <a:fontRef idx="minor">
            <a:schemeClr val="lt1"/>
          </a:fontRef>
        </p:style>
        <p:txBody>
          <a:bodyPr/>
          <a:lstStyle/>
          <a:p>
            <a:r>
              <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Escaneo de V</a:t>
            </a:r>
            <a:r>
              <a:rPr lang="es-MX"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ulnerabilidades</a:t>
            </a:r>
            <a:endParaRPr lang="es-MX" dirty="0"/>
          </a:p>
        </p:txBody>
      </p:sp>
      <p:sp>
        <p:nvSpPr>
          <p:cNvPr id="3" name="2 Marcador de contenido"/>
          <p:cNvSpPr>
            <a:spLocks noGrp="1"/>
          </p:cNvSpPr>
          <p:nvPr>
            <p:ph idx="1"/>
          </p:nvPr>
        </p:nvSpPr>
        <p:spPr/>
        <p:txBody>
          <a:bodyPr/>
          <a:lstStyle/>
          <a:p>
            <a:pPr marL="0" indent="0" algn="just">
              <a:buNone/>
            </a:pPr>
            <a:r>
              <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E</a:t>
            </a:r>
            <a:r>
              <a:rPr lang="es-MX"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s </a:t>
            </a:r>
            <a:r>
              <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el método usado para detectar vulnerabilidades en los sistemas y redes, es usado para saber si un sistema puede ser “explotado”. Los escáner de vulnerabilidades usan un motor de escaneo con un catalogo que contiene un archivo con una lista de vulnerabilidades conocidas y </a:t>
            </a:r>
            <a:r>
              <a:rPr lang="es-MX" b="1" dirty="0" err="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exploits</a:t>
            </a:r>
            <a:r>
              <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comunes</a:t>
            </a:r>
            <a:r>
              <a:rPr lang="es-MX" dirty="0"/>
              <a:t>.</a:t>
            </a:r>
          </a:p>
          <a:p>
            <a:pPr marL="0" indent="0">
              <a:buNone/>
            </a:pPr>
            <a:endParaRPr lang="es-MX" dirty="0"/>
          </a:p>
          <a:p>
            <a:pPr marL="0" indent="0">
              <a:buNone/>
            </a:pPr>
            <a:endParaRPr lang="es-MX" dirty="0"/>
          </a:p>
        </p:txBody>
      </p:sp>
    </p:spTree>
    <p:extLst>
      <p:ext uri="{BB962C8B-B14F-4D97-AF65-F5344CB8AC3E}">
        <p14:creationId xmlns:p14="http://schemas.microsoft.com/office/powerpoint/2010/main" val="17114865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0">
            <a:schemeClr val="accent6"/>
          </a:lnRef>
          <a:fillRef idx="3">
            <a:schemeClr val="accent6"/>
          </a:fillRef>
          <a:effectRef idx="3">
            <a:schemeClr val="accent6"/>
          </a:effectRef>
          <a:fontRef idx="minor">
            <a:schemeClr val="lt1"/>
          </a:fontRef>
        </p:style>
        <p:txBody>
          <a:bodyPr/>
          <a:lstStyle/>
          <a:p>
            <a:r>
              <a:rPr lang="es-MX" dirty="0" smtClean="0"/>
              <a:t>PROTOCOLO TCP</a:t>
            </a:r>
            <a:endParaRPr lang="es-MX" dirty="0"/>
          </a:p>
        </p:txBody>
      </p:sp>
      <p:sp>
        <p:nvSpPr>
          <p:cNvPr id="3" name="2 Marcador de contenido"/>
          <p:cNvSpPr>
            <a:spLocks noGrp="1"/>
          </p:cNvSpPr>
          <p:nvPr>
            <p:ph idx="1"/>
          </p:nvPr>
        </p:nvSpPr>
        <p:spPr/>
        <p:txBody>
          <a:bodyPr/>
          <a:lstStyle/>
          <a:p>
            <a:pPr marL="0" indent="0" algn="just">
              <a:buNone/>
            </a:pPr>
            <a:r>
              <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En </a:t>
            </a:r>
            <a:r>
              <a:rPr lang="es-MX"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TCP </a:t>
            </a:r>
            <a:r>
              <a:rPr lang="es-MX"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el protocolo que usan los ordenadores para entenderse en Internet -y actualmente casi en cualquier otra red-, el puerto es una numeración lógica que se asigna a las conexiones, tanto en el origen como en el destino. </a:t>
            </a:r>
          </a:p>
        </p:txBody>
      </p:sp>
    </p:spTree>
    <p:extLst>
      <p:ext uri="{BB962C8B-B14F-4D97-AF65-F5344CB8AC3E}">
        <p14:creationId xmlns:p14="http://schemas.microsoft.com/office/powerpoint/2010/main" val="4255524536"/>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Tema1</Template>
  <TotalTime>1235</TotalTime>
  <Words>685</Words>
  <Application>Microsoft Office PowerPoint</Application>
  <PresentationFormat>Presentación en pantalla (4:3)</PresentationFormat>
  <Paragraphs>65</Paragraphs>
  <Slides>18</Slides>
  <Notes>0</Notes>
  <HiddenSlides>0</HiddenSlides>
  <MMClips>0</MMClips>
  <ScaleCrop>false</ScaleCrop>
  <HeadingPairs>
    <vt:vector size="4" baseType="variant">
      <vt:variant>
        <vt:lpstr>Tema</vt:lpstr>
      </vt:variant>
      <vt:variant>
        <vt:i4>1</vt:i4>
      </vt:variant>
      <vt:variant>
        <vt:lpstr>Títulos de diapositiva</vt:lpstr>
      </vt:variant>
      <vt:variant>
        <vt:i4>18</vt:i4>
      </vt:variant>
    </vt:vector>
  </HeadingPairs>
  <TitlesOfParts>
    <vt:vector size="19" baseType="lpstr">
      <vt:lpstr>Tema1</vt:lpstr>
      <vt:lpstr>Seguridad en Redes</vt:lpstr>
      <vt:lpstr>Presentación de PowerPoint</vt:lpstr>
      <vt:lpstr>Objetivo del escaneo  </vt:lpstr>
      <vt:lpstr>Presentación de PowerPoint</vt:lpstr>
      <vt:lpstr> Existen 3 tipos de escaneos </vt:lpstr>
      <vt:lpstr> Escaneo de puertos  </vt:lpstr>
      <vt:lpstr> Escaneo de red </vt:lpstr>
      <vt:lpstr>Escaneo de Vulnerabilidades</vt:lpstr>
      <vt:lpstr>PROTOCOLO TCP</vt:lpstr>
      <vt:lpstr>  Banderas (flags) de comunicación de TCP:  </vt:lpstr>
      <vt:lpstr>Las Banderas</vt:lpstr>
      <vt:lpstr>  El apretón de manos de 3 vías (Three Way Handshake):  </vt:lpstr>
      <vt:lpstr> Ejemplo de Three Way Handshake: </vt:lpstr>
      <vt:lpstr>Rastreo de puertos UDP</vt:lpstr>
      <vt:lpstr>Rastreo de puertos UDP</vt:lpstr>
      <vt:lpstr>Rastreo de puertos UDP</vt:lpstr>
      <vt:lpstr>Seguridad de puertos</vt:lpstr>
      <vt:lpstr>Equipo 2</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Iván</dc:creator>
  <cp:lastModifiedBy>Iván</cp:lastModifiedBy>
  <cp:revision>24</cp:revision>
  <dcterms:created xsi:type="dcterms:W3CDTF">2011-10-04T02:08:07Z</dcterms:created>
  <dcterms:modified xsi:type="dcterms:W3CDTF">2011-10-06T14:18:14Z</dcterms:modified>
</cp:coreProperties>
</file>