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3" r:id="rId1"/>
  </p:sldMasterIdLst>
  <p:notesMasterIdLst>
    <p:notesMasterId r:id="rId18"/>
  </p:notesMasterIdLst>
  <p:sldIdLst>
    <p:sldId id="256" r:id="rId2"/>
    <p:sldId id="257" r:id="rId3"/>
    <p:sldId id="258" r:id="rId4"/>
    <p:sldId id="259" r:id="rId5"/>
    <p:sldId id="260" r:id="rId6"/>
    <p:sldId id="269" r:id="rId7"/>
    <p:sldId id="261" r:id="rId8"/>
    <p:sldId id="262" r:id="rId9"/>
    <p:sldId id="263" r:id="rId10"/>
    <p:sldId id="264" r:id="rId11"/>
    <p:sldId id="265" r:id="rId12"/>
    <p:sldId id="266" r:id="rId13"/>
    <p:sldId id="267" r:id="rId14"/>
    <p:sldId id="268" r:id="rId15"/>
    <p:sldId id="270" r:id="rId16"/>
    <p:sldId id="271" r:id="rId1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AE4F2"/>
    <a:srgbClr val="45441B"/>
    <a:srgbClr val="969696"/>
    <a:srgbClr val="663300"/>
    <a:srgbClr val="CC6600"/>
    <a:srgbClr val="003366"/>
    <a:srgbClr val="A6C1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500" autoAdjust="0"/>
  </p:normalViewPr>
  <p:slideViewPr>
    <p:cSldViewPr>
      <p:cViewPr>
        <p:scale>
          <a:sx n="77" d="100"/>
          <a:sy n="77" d="100"/>
        </p:scale>
        <p:origin x="-11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17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717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371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717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los estilos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3717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3717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fld id="{52A3B325-B035-4150-86CC-8888DD696274}" type="slidenum">
              <a:rPr lang="es-ES"/>
              <a:pPr/>
              <a:t>‹Nº›</a:t>
            </a:fld>
            <a:endParaRPr lang="es-ES">
              <a:cs typeface="+mn-cs"/>
            </a:endParaRPr>
          </a:p>
        </p:txBody>
      </p:sp>
    </p:spTree>
    <p:extLst>
      <p:ext uri="{BB962C8B-B14F-4D97-AF65-F5344CB8AC3E}">
        <p14:creationId xmlns:p14="http://schemas.microsoft.com/office/powerpoint/2010/main" val="6612112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CE1DF8-0CBA-48D9-A115-C8DE559A8DC9}" type="slidenum">
              <a:rPr lang="es-ES"/>
              <a:pPr/>
              <a:t>1</a:t>
            </a:fld>
            <a:endParaRPr lang="es-E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09800"/>
            <a:ext cx="7772400" cy="1143000"/>
          </a:xfrm>
        </p:spPr>
        <p:txBody>
          <a:bodyPr/>
          <a:lstStyle>
            <a:lvl1pPr>
              <a:defRPr sz="5400"/>
            </a:lvl1pPr>
          </a:lstStyle>
          <a:p>
            <a:pPr lvl="0"/>
            <a:r>
              <a:rPr lang="es-ES" noProof="0" smtClean="0"/>
              <a:t>Haga clic para modificar el estilo de título del patrón</a:t>
            </a:r>
          </a:p>
        </p:txBody>
      </p:sp>
      <p:sp>
        <p:nvSpPr>
          <p:cNvPr id="3075" name="Rectangle 3"/>
          <p:cNvSpPr>
            <a:spLocks noGrp="1" noChangeArrowheads="1"/>
          </p:cNvSpPr>
          <p:nvPr>
            <p:ph type="subTitle" idx="1"/>
          </p:nvPr>
        </p:nvSpPr>
        <p:spPr>
          <a:xfrm>
            <a:off x="1371600" y="3505200"/>
            <a:ext cx="6400800" cy="1066800"/>
          </a:xfrm>
        </p:spPr>
        <p:txBody>
          <a:bodyPr/>
          <a:lstStyle>
            <a:lvl1pPr marL="0" indent="0" algn="ctr">
              <a:buFontTx/>
              <a:buNone/>
              <a:defRPr sz="3600" b="1"/>
            </a:lvl1pPr>
          </a:lstStyle>
          <a:p>
            <a:pPr lvl="0"/>
            <a:r>
              <a:rPr lang="es-ES" noProof="0" smtClean="0"/>
              <a:t>Haga clic para modificar el estilo de subtítulo del patrón</a:t>
            </a:r>
          </a:p>
        </p:txBody>
      </p:sp>
      <p:sp>
        <p:nvSpPr>
          <p:cNvPr id="3076" name="Rectangle 4"/>
          <p:cNvSpPr>
            <a:spLocks noGrp="1" noChangeArrowheads="1"/>
          </p:cNvSpPr>
          <p:nvPr>
            <p:ph type="dt" sz="half" idx="2"/>
          </p:nvPr>
        </p:nvSpPr>
        <p:spPr>
          <a:xfrm>
            <a:off x="685800" y="6096000"/>
            <a:ext cx="1905000" cy="381000"/>
          </a:xfrm>
        </p:spPr>
        <p:txBody>
          <a:bodyPr/>
          <a:lstStyle>
            <a:lvl1pPr>
              <a:defRPr/>
            </a:lvl1pPr>
          </a:lstStyle>
          <a:p>
            <a:endParaRPr lang="es-ES"/>
          </a:p>
        </p:txBody>
      </p:sp>
      <p:sp>
        <p:nvSpPr>
          <p:cNvPr id="3077" name="Rectangle 5"/>
          <p:cNvSpPr>
            <a:spLocks noGrp="1" noChangeArrowheads="1"/>
          </p:cNvSpPr>
          <p:nvPr>
            <p:ph type="ftr" sz="quarter" idx="3"/>
          </p:nvPr>
        </p:nvSpPr>
        <p:spPr>
          <a:xfrm>
            <a:off x="3124200" y="6096000"/>
            <a:ext cx="2895600" cy="381000"/>
          </a:xfrm>
        </p:spPr>
        <p:txBody>
          <a:bodyPr/>
          <a:lstStyle>
            <a:lvl1pPr>
              <a:defRPr/>
            </a:lvl1pPr>
          </a:lstStyle>
          <a:p>
            <a:endParaRPr lang="es-ES"/>
          </a:p>
        </p:txBody>
      </p:sp>
      <p:sp>
        <p:nvSpPr>
          <p:cNvPr id="3078" name="Rectangle 6"/>
          <p:cNvSpPr>
            <a:spLocks noGrp="1" noChangeArrowheads="1"/>
          </p:cNvSpPr>
          <p:nvPr>
            <p:ph type="sldNum" sz="quarter" idx="4"/>
          </p:nvPr>
        </p:nvSpPr>
        <p:spPr>
          <a:xfrm>
            <a:off x="6553200" y="6096000"/>
            <a:ext cx="1905000" cy="381000"/>
          </a:xfrm>
        </p:spPr>
        <p:txBody>
          <a:bodyPr/>
          <a:lstStyle>
            <a:lvl1pPr>
              <a:defRPr/>
            </a:lvl1pPr>
          </a:lstStyle>
          <a:p>
            <a:fld id="{873B6BFB-8101-430D-B342-538B7116A6CD}"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38537B03-8049-4E8F-93F1-AEFB5EDA907D}" type="slidenum">
              <a:rPr lang="es-ES" smtClean="0"/>
              <a:pPr/>
              <a:t>‹Nº›</a:t>
            </a:fld>
            <a:endParaRPr lang="es-ES"/>
          </a:p>
        </p:txBody>
      </p:sp>
    </p:spTree>
    <p:extLst>
      <p:ext uri="{BB962C8B-B14F-4D97-AF65-F5344CB8AC3E}">
        <p14:creationId xmlns:p14="http://schemas.microsoft.com/office/powerpoint/2010/main" val="910099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43700" y="838200"/>
            <a:ext cx="2171700" cy="54102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228600" y="838200"/>
            <a:ext cx="63627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7426DA2-A773-4E90-AD3A-C2EED1344851}" type="slidenum">
              <a:rPr lang="es-ES" smtClean="0"/>
              <a:pPr/>
              <a:t>‹Nº›</a:t>
            </a:fld>
            <a:endParaRPr lang="es-ES"/>
          </a:p>
        </p:txBody>
      </p:sp>
    </p:spTree>
    <p:extLst>
      <p:ext uri="{BB962C8B-B14F-4D97-AF65-F5344CB8AC3E}">
        <p14:creationId xmlns:p14="http://schemas.microsoft.com/office/powerpoint/2010/main" val="2798556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A528F348-653C-4B3C-849E-9F29A2BC3695}" type="slidenum">
              <a:rPr lang="es-ES" smtClean="0"/>
              <a:pPr/>
              <a:t>‹Nº›</a:t>
            </a:fld>
            <a:endParaRPr lang="es-ES"/>
          </a:p>
        </p:txBody>
      </p:sp>
    </p:spTree>
    <p:extLst>
      <p:ext uri="{BB962C8B-B14F-4D97-AF65-F5344CB8AC3E}">
        <p14:creationId xmlns:p14="http://schemas.microsoft.com/office/powerpoint/2010/main" val="105650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35A66B42-3113-4C1C-8A9E-563B30A107C1}" type="slidenum">
              <a:rPr lang="es-ES" smtClean="0"/>
              <a:pPr/>
              <a:t>‹Nº›</a:t>
            </a:fld>
            <a:endParaRPr lang="es-ES"/>
          </a:p>
        </p:txBody>
      </p:sp>
    </p:spTree>
    <p:extLst>
      <p:ext uri="{BB962C8B-B14F-4D97-AF65-F5344CB8AC3E}">
        <p14:creationId xmlns:p14="http://schemas.microsoft.com/office/powerpoint/2010/main" val="4063959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228600" y="1676400"/>
            <a:ext cx="42672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76400"/>
            <a:ext cx="42672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9C15C508-86EC-4BE3-9E16-DB4F2017693F}" type="slidenum">
              <a:rPr lang="es-ES" smtClean="0"/>
              <a:pPr/>
              <a:t>‹Nº›</a:t>
            </a:fld>
            <a:endParaRPr lang="es-ES"/>
          </a:p>
        </p:txBody>
      </p:sp>
    </p:spTree>
    <p:extLst>
      <p:ext uri="{BB962C8B-B14F-4D97-AF65-F5344CB8AC3E}">
        <p14:creationId xmlns:p14="http://schemas.microsoft.com/office/powerpoint/2010/main" val="2019343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685C1C62-1A0E-4938-81B0-4A03BB499EBA}" type="slidenum">
              <a:rPr lang="es-ES" smtClean="0"/>
              <a:pPr/>
              <a:t>‹Nº›</a:t>
            </a:fld>
            <a:endParaRPr lang="es-ES"/>
          </a:p>
        </p:txBody>
      </p:sp>
    </p:spTree>
    <p:extLst>
      <p:ext uri="{BB962C8B-B14F-4D97-AF65-F5344CB8AC3E}">
        <p14:creationId xmlns:p14="http://schemas.microsoft.com/office/powerpoint/2010/main" val="1735735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A8D0EB90-BAD0-4E96-B868-A2F4FB1A6944}" type="slidenum">
              <a:rPr lang="es-ES" smtClean="0"/>
              <a:pPr/>
              <a:t>‹Nº›</a:t>
            </a:fld>
            <a:endParaRPr lang="es-ES"/>
          </a:p>
        </p:txBody>
      </p:sp>
    </p:spTree>
    <p:extLst>
      <p:ext uri="{BB962C8B-B14F-4D97-AF65-F5344CB8AC3E}">
        <p14:creationId xmlns:p14="http://schemas.microsoft.com/office/powerpoint/2010/main" val="356948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1E0C2AC7-0C11-460D-8EF4-D4A724C165E7}" type="slidenum">
              <a:rPr lang="es-ES" smtClean="0"/>
              <a:pPr/>
              <a:t>‹Nº›</a:t>
            </a:fld>
            <a:endParaRPr lang="es-ES"/>
          </a:p>
        </p:txBody>
      </p:sp>
    </p:spTree>
    <p:extLst>
      <p:ext uri="{BB962C8B-B14F-4D97-AF65-F5344CB8AC3E}">
        <p14:creationId xmlns:p14="http://schemas.microsoft.com/office/powerpoint/2010/main" val="238345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47286083-0251-46E0-91C7-40146F628E7D}" type="slidenum">
              <a:rPr lang="es-ES" smtClean="0"/>
              <a:pPr/>
              <a:t>‹Nº›</a:t>
            </a:fld>
            <a:endParaRPr lang="es-ES"/>
          </a:p>
        </p:txBody>
      </p:sp>
    </p:spTree>
    <p:extLst>
      <p:ext uri="{BB962C8B-B14F-4D97-AF65-F5344CB8AC3E}">
        <p14:creationId xmlns:p14="http://schemas.microsoft.com/office/powerpoint/2010/main" val="245701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0B0BB3DB-C17C-447C-80DB-845AFBFD0963}" type="slidenum">
              <a:rPr lang="es-ES" smtClean="0"/>
              <a:pPr/>
              <a:t>‹Nº›</a:t>
            </a:fld>
            <a:endParaRPr lang="es-ES"/>
          </a:p>
        </p:txBody>
      </p:sp>
    </p:spTree>
    <p:extLst>
      <p:ext uri="{BB962C8B-B14F-4D97-AF65-F5344CB8AC3E}">
        <p14:creationId xmlns:p14="http://schemas.microsoft.com/office/powerpoint/2010/main" val="3601429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838200"/>
            <a:ext cx="868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Rectangle 3"/>
          <p:cNvSpPr>
            <a:spLocks noGrp="1" noChangeArrowheads="1"/>
          </p:cNvSpPr>
          <p:nvPr>
            <p:ph type="body" idx="1"/>
          </p:nvPr>
        </p:nvSpPr>
        <p:spPr bwMode="auto">
          <a:xfrm>
            <a:off x="228600" y="1676400"/>
            <a:ext cx="8686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los estilos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3048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s-ES"/>
          </a:p>
        </p:txBody>
      </p:sp>
      <p:sp>
        <p:nvSpPr>
          <p:cNvPr id="1029" name="Rectangle 5"/>
          <p:cNvSpPr>
            <a:spLocks noGrp="1" noChangeArrowheads="1"/>
          </p:cNvSpPr>
          <p:nvPr>
            <p:ph type="ftr" sz="quarter" idx="3"/>
          </p:nvPr>
        </p:nvSpPr>
        <p:spPr bwMode="auto">
          <a:xfrm>
            <a:off x="3200400" y="63246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s-ES"/>
          </a:p>
        </p:txBody>
      </p:sp>
      <p:sp>
        <p:nvSpPr>
          <p:cNvPr id="1030" name="Rectangle 6"/>
          <p:cNvSpPr>
            <a:spLocks noGrp="1" noChangeArrowheads="1"/>
          </p:cNvSpPr>
          <p:nvPr>
            <p:ph type="sldNum" sz="quarter" idx="4"/>
          </p:nvPr>
        </p:nvSpPr>
        <p:spPr bwMode="auto">
          <a:xfrm>
            <a:off x="70104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cs typeface="Arial" charset="0"/>
              </a:defRPr>
            </a:lvl1pPr>
          </a:lstStyle>
          <a:p>
            <a:fld id="{6C6D2912-9058-4A45-B1F1-3CF2FFCD9262}" type="slidenum">
              <a:rPr lang="es-ES" smtClean="0"/>
              <a:pPr/>
              <a:t>‹Nº›</a:t>
            </a:fld>
            <a:endParaRPr lang="es-ES">
              <a:cs typeface="+mn-cs"/>
            </a:endParaRPr>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Arial Black" pitchFamily="34" charset="0"/>
        </a:defRPr>
      </a:lvl2pPr>
      <a:lvl3pPr algn="ctr" rtl="0" eaLnBrk="1" fontAlgn="base" hangingPunct="1">
        <a:spcBef>
          <a:spcPct val="0"/>
        </a:spcBef>
        <a:spcAft>
          <a:spcPct val="0"/>
        </a:spcAft>
        <a:defRPr sz="4000">
          <a:solidFill>
            <a:schemeClr val="tx2"/>
          </a:solidFill>
          <a:latin typeface="Arial Black" pitchFamily="34" charset="0"/>
        </a:defRPr>
      </a:lvl3pPr>
      <a:lvl4pPr algn="ctr" rtl="0" eaLnBrk="1" fontAlgn="base" hangingPunct="1">
        <a:spcBef>
          <a:spcPct val="0"/>
        </a:spcBef>
        <a:spcAft>
          <a:spcPct val="0"/>
        </a:spcAft>
        <a:defRPr sz="4000">
          <a:solidFill>
            <a:schemeClr val="tx2"/>
          </a:solidFill>
          <a:latin typeface="Arial Black" pitchFamily="34" charset="0"/>
        </a:defRPr>
      </a:lvl4pPr>
      <a:lvl5pPr algn="ctr" rtl="0" eaLnBrk="1" fontAlgn="base" hangingPunct="1">
        <a:spcBef>
          <a:spcPct val="0"/>
        </a:spcBef>
        <a:spcAft>
          <a:spcPct val="0"/>
        </a:spcAft>
        <a:defRPr sz="4000">
          <a:solidFill>
            <a:schemeClr val="tx2"/>
          </a:solidFill>
          <a:latin typeface="Arial Black" pitchFamily="34" charset="0"/>
        </a:defRPr>
      </a:lvl5pPr>
      <a:lvl6pPr marL="457200" algn="ctr" rtl="0" eaLnBrk="1" fontAlgn="base" hangingPunct="1">
        <a:spcBef>
          <a:spcPct val="0"/>
        </a:spcBef>
        <a:spcAft>
          <a:spcPct val="0"/>
        </a:spcAft>
        <a:defRPr sz="4000">
          <a:solidFill>
            <a:schemeClr val="tx2"/>
          </a:solidFill>
          <a:latin typeface="Arial Black" pitchFamily="34" charset="0"/>
        </a:defRPr>
      </a:lvl6pPr>
      <a:lvl7pPr marL="914400" algn="ctr" rtl="0" eaLnBrk="1" fontAlgn="base" hangingPunct="1">
        <a:spcBef>
          <a:spcPct val="0"/>
        </a:spcBef>
        <a:spcAft>
          <a:spcPct val="0"/>
        </a:spcAft>
        <a:defRPr sz="4000">
          <a:solidFill>
            <a:schemeClr val="tx2"/>
          </a:solidFill>
          <a:latin typeface="Arial Black" pitchFamily="34" charset="0"/>
        </a:defRPr>
      </a:lvl7pPr>
      <a:lvl8pPr marL="1371600" algn="ctr" rtl="0" eaLnBrk="1" fontAlgn="base" hangingPunct="1">
        <a:spcBef>
          <a:spcPct val="0"/>
        </a:spcBef>
        <a:spcAft>
          <a:spcPct val="0"/>
        </a:spcAft>
        <a:defRPr sz="4000">
          <a:solidFill>
            <a:schemeClr val="tx2"/>
          </a:solidFill>
          <a:latin typeface="Arial Black" pitchFamily="34" charset="0"/>
        </a:defRPr>
      </a:lvl8pPr>
      <a:lvl9pPr marL="1828800" algn="ctr" rtl="0" eaLnBrk="1" fontAlgn="base" hangingPunct="1">
        <a:spcBef>
          <a:spcPct val="0"/>
        </a:spcBef>
        <a:spcAft>
          <a:spcPct val="0"/>
        </a:spcAft>
        <a:defRPr sz="40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ctrTitle"/>
          </p:nvPr>
        </p:nvSpPr>
        <p:spPr/>
        <p:txBody>
          <a:bodyPr/>
          <a:lstStyle/>
          <a:p>
            <a:r>
              <a:rPr lang="en-GB" dirty="0" smtClean="0"/>
              <a:t>LOPD</a:t>
            </a:r>
            <a:endParaRPr lang="en-GB" dirty="0"/>
          </a:p>
        </p:txBody>
      </p:sp>
      <p:sp>
        <p:nvSpPr>
          <p:cNvPr id="370691" name="Rectangle 3"/>
          <p:cNvSpPr>
            <a:spLocks noGrp="1" noChangeArrowheads="1"/>
          </p:cNvSpPr>
          <p:nvPr>
            <p:ph type="subTitle" idx="1"/>
          </p:nvPr>
        </p:nvSpPr>
        <p:spPr/>
        <p:txBody>
          <a:bodyPr/>
          <a:lstStyle/>
          <a:p>
            <a:r>
              <a:rPr lang="en-US" b="0" dirty="0" smtClean="0"/>
              <a:t>"</a:t>
            </a:r>
            <a:r>
              <a:rPr lang="es-ES" dirty="0"/>
              <a:t>Ley Orgánica de Protección de Datos de Carácter Personal </a:t>
            </a:r>
            <a:r>
              <a:rPr lang="en-US" b="0" dirty="0" smtClean="0"/>
              <a:t>"</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t>Deber de información</a:t>
            </a:r>
            <a:r>
              <a:rPr lang="es-MX" b="1" dirty="0"/>
              <a:t/>
            </a:r>
            <a:br>
              <a:rPr lang="es-MX" b="1" dirty="0"/>
            </a:br>
            <a:endParaRPr lang="es-MX" dirty="0"/>
          </a:p>
        </p:txBody>
      </p:sp>
      <p:sp>
        <p:nvSpPr>
          <p:cNvPr id="3" name="2 Marcador de contenido"/>
          <p:cNvSpPr>
            <a:spLocks noGrp="1"/>
          </p:cNvSpPr>
          <p:nvPr>
            <p:ph idx="1"/>
          </p:nvPr>
        </p:nvSpPr>
        <p:spPr/>
        <p:txBody>
          <a:bodyPr/>
          <a:lstStyle/>
          <a:p>
            <a:r>
              <a:rPr lang="es-ES" dirty="0"/>
              <a:t>Los datos personales se clasifican en función de su mayor o menor grado de sensibilidad, siendo los requisitos legales y de medidas de seguridad informáticas más estrictos en función de dicho mayor grado de sensibilidad, siendo obligatorio por otro lado, en todo caso la declaración de los ficheros de protección de datos a la "Agencia Española de Protección de Datos".</a:t>
            </a:r>
            <a:endParaRPr lang="es-MX" dirty="0"/>
          </a:p>
          <a:p>
            <a:endParaRPr lang="es-MX" dirty="0"/>
          </a:p>
        </p:txBody>
      </p:sp>
    </p:spTree>
    <p:extLst>
      <p:ext uri="{BB962C8B-B14F-4D97-AF65-F5344CB8AC3E}">
        <p14:creationId xmlns:p14="http://schemas.microsoft.com/office/powerpoint/2010/main" val="3732388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196752"/>
            <a:ext cx="8686800" cy="4572000"/>
          </a:xfrm>
        </p:spPr>
        <p:txBody>
          <a:bodyPr/>
          <a:lstStyle/>
          <a:p>
            <a:r>
              <a:rPr lang="es-ES" sz="2400" dirty="0"/>
              <a:t>1. De la existencia de un fichero o tratamiento de datos de carácter personal, de la finalidad de la recogida de éstos y de los destinatarios de la información.</a:t>
            </a:r>
            <a:endParaRPr lang="es-MX" sz="2400" dirty="0"/>
          </a:p>
          <a:p>
            <a:r>
              <a:rPr lang="es-ES" sz="2400" dirty="0"/>
              <a:t>2. Del carácter obligatorio o facultativo de su respuesta a las preguntas que les sean planteadas.</a:t>
            </a:r>
            <a:endParaRPr lang="es-MX" sz="2400" dirty="0"/>
          </a:p>
          <a:p>
            <a:r>
              <a:rPr lang="es-ES" sz="2400" dirty="0"/>
              <a:t>3. De las consecuencias de la obtención de los datos o de la negativa a suministrarlos.</a:t>
            </a:r>
            <a:endParaRPr lang="es-MX" sz="2400" dirty="0"/>
          </a:p>
          <a:p>
            <a:r>
              <a:rPr lang="es-ES" sz="2400" dirty="0"/>
              <a:t>4. De la posibilidad de ejercitar los derechos de acceso, rectificación, cancelación y oposición.</a:t>
            </a:r>
            <a:endParaRPr lang="es-MX" sz="2400" dirty="0"/>
          </a:p>
          <a:p>
            <a:r>
              <a:rPr lang="es-ES" sz="2400" dirty="0"/>
              <a:t>5. De la identidad y dirección del responsable del tratamiento o, en su caso, de su representante.</a:t>
            </a:r>
            <a:endParaRPr lang="es-MX" sz="2400" dirty="0"/>
          </a:p>
          <a:p>
            <a:endParaRPr lang="es-MX" sz="2400" dirty="0"/>
          </a:p>
        </p:txBody>
      </p:sp>
    </p:spTree>
    <p:extLst>
      <p:ext uri="{BB962C8B-B14F-4D97-AF65-F5344CB8AC3E}">
        <p14:creationId xmlns:p14="http://schemas.microsoft.com/office/powerpoint/2010/main" val="2208734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Clausula Modelo</a:t>
            </a:r>
            <a:endParaRPr lang="es-MX" dirty="0"/>
          </a:p>
        </p:txBody>
      </p:sp>
      <p:sp>
        <p:nvSpPr>
          <p:cNvPr id="3" name="2 Marcador de contenido"/>
          <p:cNvSpPr>
            <a:spLocks noGrp="1"/>
          </p:cNvSpPr>
          <p:nvPr>
            <p:ph idx="1"/>
          </p:nvPr>
        </p:nvSpPr>
        <p:spPr/>
        <p:txBody>
          <a:bodyPr/>
          <a:lstStyle/>
          <a:p>
            <a:pPr marL="0" indent="0">
              <a:buNone/>
            </a:pPr>
            <a:r>
              <a:rPr lang="es-ES" sz="2800" dirty="0" smtClean="0"/>
              <a:t>Esta </a:t>
            </a:r>
            <a:r>
              <a:rPr lang="es-ES" sz="2800" dirty="0"/>
              <a:t>podría ser una cláusula modelo de información/consentimiento de derechos amparados por la LOPD:</a:t>
            </a:r>
            <a:endParaRPr lang="es-MX" sz="2800" dirty="0"/>
          </a:p>
          <a:p>
            <a:r>
              <a:rPr lang="es-ES" sz="2800" dirty="0"/>
              <a:t>En cumplimiento de la Ley Orgánica 15/1999, de 13 de diciembre de Protección de Datos de Carácter Personal (LOPD), (sustituir por el nombre del responsable del fichero), como responsable del fichero informa de las siguientes consideraciones:</a:t>
            </a:r>
            <a:endParaRPr lang="es-MX" sz="2800" dirty="0"/>
          </a:p>
          <a:p>
            <a:endParaRPr lang="es-MX" dirty="0"/>
          </a:p>
        </p:txBody>
      </p:sp>
    </p:spTree>
    <p:extLst>
      <p:ext uri="{BB962C8B-B14F-4D97-AF65-F5344CB8AC3E}">
        <p14:creationId xmlns:p14="http://schemas.microsoft.com/office/powerpoint/2010/main" val="2269000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548680"/>
            <a:ext cx="8686800" cy="4572000"/>
          </a:xfrm>
        </p:spPr>
        <p:txBody>
          <a:bodyPr/>
          <a:lstStyle/>
          <a:p>
            <a:r>
              <a:rPr lang="es-ES" sz="2800" dirty="0"/>
              <a:t>Los datos de carácter personal que le solicitamos, quedarán incorporados a un fichero cuya finalidad es (describir la finalidad). Los campos marcados con asterisco (o cualquier otra señal) son de cumplimentación obligatoria, siendo imposible realizar la finalidad expresada si no aporta esos datos.</a:t>
            </a:r>
            <a:endParaRPr lang="es-MX" sz="2800" dirty="0"/>
          </a:p>
          <a:p>
            <a:r>
              <a:rPr lang="es-ES" sz="2800" dirty="0"/>
              <a:t>Queda igualmente informado de la posibilidad de ejercitar los derechos de acceso, rectificación, cancelación y oposición, de sus datos personales en (sustituir por el domicilio para ejercitar los derechos).</a:t>
            </a:r>
            <a:endParaRPr lang="es-MX" sz="2800" dirty="0"/>
          </a:p>
          <a:p>
            <a:endParaRPr lang="es-MX" sz="2800" dirty="0"/>
          </a:p>
        </p:txBody>
      </p:sp>
    </p:spTree>
    <p:extLst>
      <p:ext uri="{BB962C8B-B14F-4D97-AF65-F5344CB8AC3E}">
        <p14:creationId xmlns:p14="http://schemas.microsoft.com/office/powerpoint/2010/main" val="1725914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LOPD en México</a:t>
            </a:r>
            <a:endParaRPr lang="es-MX" dirty="0"/>
          </a:p>
        </p:txBody>
      </p:sp>
      <p:sp>
        <p:nvSpPr>
          <p:cNvPr id="3" name="2 Marcador de contenido"/>
          <p:cNvSpPr>
            <a:spLocks noGrp="1"/>
          </p:cNvSpPr>
          <p:nvPr>
            <p:ph idx="1"/>
          </p:nvPr>
        </p:nvSpPr>
        <p:spPr>
          <a:xfrm>
            <a:off x="179512" y="1556792"/>
            <a:ext cx="8686800" cy="4572000"/>
          </a:xfrm>
        </p:spPr>
        <p:txBody>
          <a:bodyPr/>
          <a:lstStyle/>
          <a:p>
            <a:r>
              <a:rPr lang="es-MX" sz="2800" dirty="0"/>
              <a:t>El 6 de julio entró en vigor en México la Ley de Protección de Datos Personales en Posesión de Particulares. Esta Ley contempla multas de hasta 320.000 días de salario mínimo para aquellos particulares que la vulneren. Esta nueva regulación ha estado fuertemente influenciada por la norma española, pero sin embargo se ha adelantado a la zona europea en un aspecto: la obligación de notificar al afectado de los fallos de seguridad informática que hubieran podido afectar a sus datos personales.</a:t>
            </a:r>
          </a:p>
        </p:txBody>
      </p:sp>
    </p:spTree>
    <p:extLst>
      <p:ext uri="{BB962C8B-B14F-4D97-AF65-F5344CB8AC3E}">
        <p14:creationId xmlns:p14="http://schemas.microsoft.com/office/powerpoint/2010/main" val="852341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t>Conclusión</a:t>
            </a:r>
            <a:endParaRPr lang="es-MX" dirty="0"/>
          </a:p>
        </p:txBody>
      </p:sp>
      <p:sp>
        <p:nvSpPr>
          <p:cNvPr id="3" name="2 Marcador de contenido"/>
          <p:cNvSpPr>
            <a:spLocks noGrp="1"/>
          </p:cNvSpPr>
          <p:nvPr>
            <p:ph idx="1"/>
          </p:nvPr>
        </p:nvSpPr>
        <p:spPr/>
        <p:txBody>
          <a:bodyPr/>
          <a:lstStyle/>
          <a:p>
            <a:r>
              <a:rPr lang="es-ES" sz="1800" dirty="0"/>
              <a:t>Su objetivo principal es regular el tratamiento de los datos y </a:t>
            </a:r>
            <a:r>
              <a:rPr lang="es-ES" sz="1800" dirty="0" smtClean="0"/>
              <a:t>ficheros, para este mismo existe distintos Niveles de Seguridad .</a:t>
            </a:r>
          </a:p>
          <a:p>
            <a:endParaRPr lang="es-ES" sz="1800" dirty="0"/>
          </a:p>
          <a:p>
            <a:r>
              <a:rPr lang="es-ES" sz="1800" dirty="0" smtClean="0"/>
              <a:t>Otros datos </a:t>
            </a:r>
            <a:r>
              <a:rPr lang="es-ES" sz="1800" dirty="0" err="1" smtClean="0"/>
              <a:t>interezantes</a:t>
            </a:r>
            <a:r>
              <a:rPr lang="es-ES" sz="1800" dirty="0" smtClean="0"/>
              <a:t> es que dentro de la </a:t>
            </a:r>
            <a:r>
              <a:rPr lang="es-ES" sz="1800" dirty="0" err="1" smtClean="0"/>
              <a:t>union</a:t>
            </a:r>
            <a:r>
              <a:rPr lang="es-ES" sz="1800" dirty="0" smtClean="0"/>
              <a:t> europea </a:t>
            </a:r>
            <a:r>
              <a:rPr lang="es-ES" sz="1800" dirty="0" err="1" smtClean="0"/>
              <a:t>españa</a:t>
            </a:r>
            <a:r>
              <a:rPr lang="es-ES" sz="1800" dirty="0" smtClean="0"/>
              <a:t> es la entidad donde se cuentan con las mas altas cuotas de cobro por multas</a:t>
            </a:r>
          </a:p>
          <a:p>
            <a:endParaRPr lang="es-ES" sz="1800" dirty="0"/>
          </a:p>
          <a:p>
            <a:r>
              <a:rPr lang="es-MX" sz="1800" dirty="0"/>
              <a:t>El 6 de julio entró en vigor en México la Ley de Protección de Datos Personales en Posesión de </a:t>
            </a:r>
            <a:r>
              <a:rPr lang="es-MX" sz="1800" dirty="0" smtClean="0"/>
              <a:t>Particulares y aquí se esta implementando una Nueva Regla:</a:t>
            </a:r>
          </a:p>
          <a:p>
            <a:r>
              <a:rPr lang="es-MX" sz="1800" dirty="0"/>
              <a:t>la obligación de notificar al afectado de los fallos de seguridad informática que hubieran podido afectar a sus datos personales.</a:t>
            </a:r>
          </a:p>
          <a:p>
            <a:pPr marL="0" indent="0">
              <a:buNone/>
            </a:pPr>
            <a:r>
              <a:rPr lang="es-MX" dirty="0" smtClean="0"/>
              <a:t> </a:t>
            </a:r>
            <a:endParaRPr lang="es-MX" dirty="0"/>
          </a:p>
        </p:txBody>
      </p:sp>
    </p:spTree>
    <p:extLst>
      <p:ext uri="{BB962C8B-B14F-4D97-AF65-F5344CB8AC3E}">
        <p14:creationId xmlns:p14="http://schemas.microsoft.com/office/powerpoint/2010/main" val="2779483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GRACIAS POR SU ATENCIÓN</a:t>
            </a:r>
            <a:endParaRPr lang="es-MX" dirty="0"/>
          </a:p>
        </p:txBody>
      </p:sp>
      <p:sp>
        <p:nvSpPr>
          <p:cNvPr id="3" name="2 Marcador de contenido"/>
          <p:cNvSpPr>
            <a:spLocks noGrp="1"/>
          </p:cNvSpPr>
          <p:nvPr>
            <p:ph idx="1"/>
          </p:nvPr>
        </p:nvSpPr>
        <p:spPr/>
        <p:txBody>
          <a:bodyPr/>
          <a:lstStyle/>
          <a:p>
            <a:r>
              <a:rPr lang="es-MX" dirty="0" smtClean="0"/>
              <a:t>PREGUNTAS</a:t>
            </a:r>
          </a:p>
          <a:p>
            <a:r>
              <a:rPr lang="es-MX" dirty="0" smtClean="0"/>
              <a:t>DUDAS</a:t>
            </a:r>
          </a:p>
          <a:p>
            <a:r>
              <a:rPr lang="es-MX" dirty="0" smtClean="0"/>
              <a:t>COMENTARIOS</a:t>
            </a:r>
          </a:p>
          <a:p>
            <a:pPr marL="0" indent="0">
              <a:buNone/>
            </a:pPr>
            <a:endParaRPr lang="es-MX" dirty="0" smtClean="0"/>
          </a:p>
          <a:p>
            <a:pPr marL="0" indent="0" algn="r">
              <a:buNone/>
            </a:pPr>
            <a:endParaRPr lang="es-MX" sz="2000" dirty="0"/>
          </a:p>
          <a:p>
            <a:pPr marL="0" indent="0" algn="r">
              <a:buNone/>
            </a:pPr>
            <a:r>
              <a:rPr lang="es-MX" sz="2000" dirty="0" smtClean="0"/>
              <a:t>Oscar </a:t>
            </a:r>
            <a:r>
              <a:rPr lang="es-MX" sz="2000" dirty="0" err="1"/>
              <a:t>G</a:t>
            </a:r>
            <a:r>
              <a:rPr lang="es-MX" sz="2000" dirty="0" err="1" smtClean="0"/>
              <a:t>ibrán</a:t>
            </a:r>
            <a:r>
              <a:rPr lang="es-MX" sz="2000" dirty="0" smtClean="0"/>
              <a:t> Córdoba Méndez</a:t>
            </a:r>
          </a:p>
          <a:p>
            <a:pPr marL="0" indent="0" algn="r">
              <a:buNone/>
            </a:pPr>
            <a:r>
              <a:rPr lang="es-MX" sz="2000" dirty="0" smtClean="0"/>
              <a:t>Jesús </a:t>
            </a:r>
            <a:r>
              <a:rPr lang="es-MX" sz="2000" dirty="0" err="1" smtClean="0"/>
              <a:t>Vitelio</a:t>
            </a:r>
            <a:r>
              <a:rPr lang="es-MX" sz="2000" dirty="0" smtClean="0"/>
              <a:t> </a:t>
            </a:r>
            <a:r>
              <a:rPr lang="es-MX" sz="2000" dirty="0" err="1" smtClean="0"/>
              <a:t>Alejandre</a:t>
            </a:r>
            <a:r>
              <a:rPr lang="es-MX" sz="2000" dirty="0" smtClean="0"/>
              <a:t> </a:t>
            </a:r>
            <a:r>
              <a:rPr lang="es-MX" sz="2000" dirty="0" err="1" smtClean="0"/>
              <a:t>Lagunes</a:t>
            </a:r>
            <a:endParaRPr lang="es-MX" sz="2000" dirty="0" smtClean="0"/>
          </a:p>
          <a:p>
            <a:pPr marL="0" indent="0" algn="r">
              <a:buNone/>
            </a:pPr>
            <a:r>
              <a:rPr lang="es-MX" sz="2000" dirty="0" smtClean="0"/>
              <a:t>Jesús Solano Morales</a:t>
            </a:r>
            <a:endParaRPr lang="es-MX" sz="2000" dirty="0"/>
          </a:p>
        </p:txBody>
      </p:sp>
    </p:spTree>
    <p:extLst>
      <p:ext uri="{BB962C8B-B14F-4D97-AF65-F5344CB8AC3E}">
        <p14:creationId xmlns:p14="http://schemas.microsoft.com/office/powerpoint/2010/main" val="581309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¿Qué es?</a:t>
            </a:r>
            <a:endParaRPr lang="es-MX" dirty="0"/>
          </a:p>
        </p:txBody>
      </p:sp>
      <p:sp>
        <p:nvSpPr>
          <p:cNvPr id="3" name="2 Marcador de contenido"/>
          <p:cNvSpPr>
            <a:spLocks noGrp="1"/>
          </p:cNvSpPr>
          <p:nvPr>
            <p:ph idx="1"/>
          </p:nvPr>
        </p:nvSpPr>
        <p:spPr/>
        <p:txBody>
          <a:bodyPr/>
          <a:lstStyle/>
          <a:p>
            <a:r>
              <a:rPr lang="es-ES" sz="2400" dirty="0"/>
              <a:t>La </a:t>
            </a:r>
            <a:r>
              <a:rPr lang="es-ES" sz="2400" b="1" dirty="0"/>
              <a:t>Ley Orgánica 15/1999 de 13 de diciembre de Protección de Datos de Carácter Personal</a:t>
            </a:r>
            <a:r>
              <a:rPr lang="es-ES" sz="2400" dirty="0"/>
              <a:t>, (LOPD), es una </a:t>
            </a:r>
            <a:r>
              <a:rPr lang="es-ES" sz="2400" b="1" dirty="0"/>
              <a:t>Ley Orgánica española que tiene por objeto garantizar y proteger, en lo que concierne al tratamiento de los datos personales, las libertades públicas y los derechos fundamentales de las personas físicas, y especialmente de su honor, intimidad y privacidad personal y familiar.</a:t>
            </a:r>
            <a:endParaRPr lang="es-MX" sz="2400" b="1" dirty="0"/>
          </a:p>
          <a:p>
            <a:endParaRPr lang="es-MX" sz="2400" b="1" dirty="0"/>
          </a:p>
        </p:txBody>
      </p:sp>
    </p:spTree>
    <p:extLst>
      <p:ext uri="{BB962C8B-B14F-4D97-AF65-F5344CB8AC3E}">
        <p14:creationId xmlns:p14="http://schemas.microsoft.com/office/powerpoint/2010/main" val="2892895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a:t>
            </a:r>
            <a:endParaRPr lang="es-MX" dirty="0"/>
          </a:p>
        </p:txBody>
      </p:sp>
      <p:sp>
        <p:nvSpPr>
          <p:cNvPr id="3" name="2 Marcador de contenido"/>
          <p:cNvSpPr>
            <a:spLocks noGrp="1"/>
          </p:cNvSpPr>
          <p:nvPr>
            <p:ph idx="1"/>
          </p:nvPr>
        </p:nvSpPr>
        <p:spPr/>
        <p:txBody>
          <a:bodyPr/>
          <a:lstStyle/>
          <a:p>
            <a:r>
              <a:rPr lang="es-ES" dirty="0"/>
              <a:t>Su objetivo principal es regular el tratamiento de los datos y ficheros, de carácter personal, independientemente del soporte en el cual sean tratados, los derechos de los ciudadanos sobre ellos y las obligaciones de aquellos que los crean o tratan.</a:t>
            </a:r>
            <a:endParaRPr lang="es-MX" dirty="0"/>
          </a:p>
          <a:p>
            <a:endParaRPr lang="es-MX" dirty="0"/>
          </a:p>
        </p:txBody>
      </p:sp>
    </p:spTree>
    <p:extLst>
      <p:ext uri="{BB962C8B-B14F-4D97-AF65-F5344CB8AC3E}">
        <p14:creationId xmlns:p14="http://schemas.microsoft.com/office/powerpoint/2010/main" val="579625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Estructura</a:t>
            </a:r>
            <a:endParaRPr lang="es-MX" dirty="0"/>
          </a:p>
        </p:txBody>
      </p:sp>
      <p:sp>
        <p:nvSpPr>
          <p:cNvPr id="3" name="2 Marcador de contenido"/>
          <p:cNvSpPr>
            <a:spLocks noGrp="1"/>
          </p:cNvSpPr>
          <p:nvPr>
            <p:ph idx="1"/>
          </p:nvPr>
        </p:nvSpPr>
        <p:spPr/>
        <p:txBody>
          <a:bodyPr/>
          <a:lstStyle/>
          <a:p>
            <a:r>
              <a:rPr lang="es-ES" sz="2400" dirty="0"/>
              <a:t>La Ley comprende un total de 49 artículos divididos en 7 Títulos y finaliza con una serie de disposiciones. Su estructura es la siguiente:</a:t>
            </a:r>
            <a:endParaRPr lang="es-MX" sz="2400" dirty="0"/>
          </a:p>
          <a:p>
            <a:pPr lvl="0"/>
            <a:r>
              <a:rPr lang="es-ES" sz="2400" dirty="0"/>
              <a:t>Título I. Disposiciones Generales.</a:t>
            </a:r>
            <a:endParaRPr lang="es-MX" sz="2400" dirty="0"/>
          </a:p>
          <a:p>
            <a:pPr lvl="0"/>
            <a:r>
              <a:rPr lang="es-ES" sz="2400" dirty="0"/>
              <a:t>Título II. Principios de la Protección de Datos.</a:t>
            </a:r>
            <a:endParaRPr lang="es-MX" sz="2400" dirty="0"/>
          </a:p>
          <a:p>
            <a:pPr lvl="0"/>
            <a:r>
              <a:rPr lang="es-ES" sz="2400" dirty="0"/>
              <a:t>Título III. Derechos de las Personas.</a:t>
            </a:r>
            <a:endParaRPr lang="es-MX" sz="2400" dirty="0"/>
          </a:p>
          <a:p>
            <a:pPr lvl="0"/>
            <a:r>
              <a:rPr lang="es-ES" sz="2400" dirty="0"/>
              <a:t>Título IV. Disposiciones Sectoriales.</a:t>
            </a:r>
            <a:endParaRPr lang="es-MX" sz="2400" dirty="0"/>
          </a:p>
          <a:p>
            <a:r>
              <a:rPr lang="es-ES" sz="2400" dirty="0"/>
              <a:t>Capítulo I. Ficheros de Titularidad Pública.</a:t>
            </a:r>
            <a:endParaRPr lang="es-MX" sz="2400" dirty="0"/>
          </a:p>
          <a:p>
            <a:r>
              <a:rPr lang="es-ES" sz="2400" dirty="0"/>
              <a:t>Capítulo II. Ficheros de Titularidad Privada.</a:t>
            </a:r>
            <a:endParaRPr lang="es-MX" sz="2400" dirty="0"/>
          </a:p>
          <a:p>
            <a:endParaRPr lang="es-MX" dirty="0"/>
          </a:p>
        </p:txBody>
      </p:sp>
    </p:spTree>
    <p:extLst>
      <p:ext uri="{BB962C8B-B14F-4D97-AF65-F5344CB8AC3E}">
        <p14:creationId xmlns:p14="http://schemas.microsoft.com/office/powerpoint/2010/main" val="1092212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sz="2400" dirty="0"/>
              <a:t>Título V. Movimiento Internacional de Datos.</a:t>
            </a:r>
            <a:endParaRPr lang="es-MX" sz="2400" dirty="0"/>
          </a:p>
          <a:p>
            <a:pPr lvl="0"/>
            <a:r>
              <a:rPr lang="es-ES" sz="2400" dirty="0"/>
              <a:t>Título VI. Agencia Española de Protección de Datos.</a:t>
            </a:r>
            <a:endParaRPr lang="es-MX" sz="2400" dirty="0"/>
          </a:p>
          <a:p>
            <a:pPr lvl="0"/>
            <a:r>
              <a:rPr lang="es-ES" sz="2400" dirty="0"/>
              <a:t>Título VII. Infracciones y Sanciones.</a:t>
            </a:r>
            <a:endParaRPr lang="es-MX" sz="2400" dirty="0"/>
          </a:p>
          <a:p>
            <a:pPr lvl="0"/>
            <a:r>
              <a:rPr lang="es-ES" sz="2400" dirty="0"/>
              <a:t>6 Disposiciones Adicionales.</a:t>
            </a:r>
            <a:endParaRPr lang="es-MX" sz="2400" dirty="0"/>
          </a:p>
          <a:p>
            <a:pPr lvl="0"/>
            <a:r>
              <a:rPr lang="es-ES" sz="2400" dirty="0"/>
              <a:t>3 Disposiciones Transitorias.</a:t>
            </a:r>
            <a:endParaRPr lang="es-MX" sz="2400" dirty="0"/>
          </a:p>
          <a:p>
            <a:pPr lvl="0"/>
            <a:r>
              <a:rPr lang="es-ES" sz="2400" dirty="0"/>
              <a:t>1 Disposición Derogatoria.</a:t>
            </a:r>
            <a:endParaRPr lang="es-MX" sz="2400" dirty="0"/>
          </a:p>
          <a:p>
            <a:pPr lvl="0"/>
            <a:r>
              <a:rPr lang="es-ES" sz="2400" dirty="0"/>
              <a:t>3 Disposiciones Finales</a:t>
            </a:r>
            <a:r>
              <a:rPr lang="es-ES" dirty="0"/>
              <a:t>.</a:t>
            </a:r>
            <a:endParaRPr lang="es-MX" dirty="0"/>
          </a:p>
          <a:p>
            <a:endParaRPr lang="es-MX" dirty="0"/>
          </a:p>
        </p:txBody>
      </p:sp>
    </p:spTree>
    <p:extLst>
      <p:ext uri="{BB962C8B-B14F-4D97-AF65-F5344CB8AC3E}">
        <p14:creationId xmlns:p14="http://schemas.microsoft.com/office/powerpoint/2010/main" val="3422213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Niveles de Seguridad</a:t>
            </a:r>
            <a:endParaRPr lang="es-MX" dirty="0"/>
          </a:p>
        </p:txBody>
      </p:sp>
      <p:sp>
        <p:nvSpPr>
          <p:cNvPr id="3" name="2 Marcador de contenido"/>
          <p:cNvSpPr>
            <a:spLocks noGrp="1"/>
          </p:cNvSpPr>
          <p:nvPr>
            <p:ph idx="1"/>
          </p:nvPr>
        </p:nvSpPr>
        <p:spPr/>
        <p:txBody>
          <a:bodyPr/>
          <a:lstStyle/>
          <a:p>
            <a:r>
              <a:rPr lang="es-MX" sz="2400" b="1" dirty="0"/>
              <a:t>NIVEL BÁSICO: para todos los ficheros que contengan datos de carácter personal. </a:t>
            </a:r>
            <a:br>
              <a:rPr lang="es-MX" sz="2400" b="1" dirty="0"/>
            </a:br>
            <a:r>
              <a:rPr lang="es-MX" sz="2400" b="1" dirty="0"/>
              <a:t>NIVEL MEDIO: para los ficheros con datos relativos a la comisión de infracciones penales o administrativas, Hacienda pública, servicios financieros, y a los que se refieran a solvencia patrimonial o crédito, como a los que permitan obtener una evaluación de la personalidad del individuo. </a:t>
            </a:r>
            <a:br>
              <a:rPr lang="es-MX" sz="2400" b="1" dirty="0"/>
            </a:br>
            <a:r>
              <a:rPr lang="es-MX" sz="2400" b="1" dirty="0"/>
              <a:t>NIVEL ALTO: para los ficheros que contengan datos de ideología, religión, creencias, origen racial, salud o vida sexual. </a:t>
            </a:r>
            <a:br>
              <a:rPr lang="es-MX" sz="2400" b="1" dirty="0"/>
            </a:br>
            <a:endParaRPr lang="es-MX" sz="2400" dirty="0"/>
          </a:p>
        </p:txBody>
      </p:sp>
    </p:spTree>
    <p:extLst>
      <p:ext uri="{BB962C8B-B14F-4D97-AF65-F5344CB8AC3E}">
        <p14:creationId xmlns:p14="http://schemas.microsoft.com/office/powerpoint/2010/main" val="2858261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t>Antecedentes normativos</a:t>
            </a:r>
            <a:endParaRPr lang="es-MX" b="1" dirty="0"/>
          </a:p>
        </p:txBody>
      </p:sp>
      <p:sp>
        <p:nvSpPr>
          <p:cNvPr id="3" name="2 Marcador de contenido"/>
          <p:cNvSpPr>
            <a:spLocks noGrp="1"/>
          </p:cNvSpPr>
          <p:nvPr>
            <p:ph idx="1"/>
          </p:nvPr>
        </p:nvSpPr>
        <p:spPr/>
        <p:txBody>
          <a:bodyPr/>
          <a:lstStyle/>
          <a:p>
            <a:pPr lvl="0"/>
            <a:r>
              <a:rPr lang="es-ES" sz="2400" dirty="0" smtClean="0"/>
              <a:t>La </a:t>
            </a:r>
            <a:r>
              <a:rPr lang="es-ES" sz="2400" dirty="0"/>
              <a:t>Constitución Española de 1978:</a:t>
            </a:r>
            <a:endParaRPr lang="es-MX" sz="2400" dirty="0"/>
          </a:p>
          <a:p>
            <a:pPr marL="0" indent="0">
              <a:buNone/>
            </a:pPr>
            <a:r>
              <a:rPr lang="es-ES" sz="2400" dirty="0"/>
              <a:t>En el artículo 18.4 se dispone:</a:t>
            </a:r>
            <a:endParaRPr lang="es-MX" sz="2400" dirty="0"/>
          </a:p>
          <a:p>
            <a:r>
              <a:rPr lang="es-ES" sz="2400" i="1" dirty="0"/>
              <a:t>"La Ley limitará el uso de la informática para garantizar el honor y la intimidad personal y familiar de los ciudadanos y el pleno ejercicio de sus derechos"</a:t>
            </a:r>
            <a:endParaRPr lang="es-MX" sz="2400" dirty="0"/>
          </a:p>
          <a:p>
            <a:pPr marL="0" indent="0">
              <a:buNone/>
            </a:pPr>
            <a:r>
              <a:rPr lang="es-ES" sz="2400" dirty="0"/>
              <a:t>En la actualidad se encuentra derogada, su ámbito de aplicación se circunscribía únicamente a los ficheros de carácter personal que se tratan en </a:t>
            </a:r>
            <a:r>
              <a:rPr lang="es-ES" sz="2400" dirty="0" smtClean="0"/>
              <a:t>soportes</a:t>
            </a:r>
            <a:r>
              <a:rPr lang="es-ES" dirty="0" smtClean="0"/>
              <a:t>.</a:t>
            </a:r>
            <a:endParaRPr lang="es-MX" dirty="0"/>
          </a:p>
          <a:p>
            <a:endParaRPr lang="es-MX" dirty="0"/>
          </a:p>
        </p:txBody>
      </p:sp>
    </p:spTree>
    <p:extLst>
      <p:ext uri="{BB962C8B-B14F-4D97-AF65-F5344CB8AC3E}">
        <p14:creationId xmlns:p14="http://schemas.microsoft.com/office/powerpoint/2010/main" val="3226393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t>Órganos de control y posibles sanciones</a:t>
            </a:r>
            <a:r>
              <a:rPr lang="es-MX" b="1" dirty="0"/>
              <a:t/>
            </a:r>
            <a:br>
              <a:rPr lang="es-MX" b="1" dirty="0"/>
            </a:br>
            <a:endParaRPr lang="es-MX" dirty="0"/>
          </a:p>
        </p:txBody>
      </p:sp>
      <p:sp>
        <p:nvSpPr>
          <p:cNvPr id="3" name="2 Marcador de contenido"/>
          <p:cNvSpPr>
            <a:spLocks noGrp="1"/>
          </p:cNvSpPr>
          <p:nvPr>
            <p:ph idx="1"/>
          </p:nvPr>
        </p:nvSpPr>
        <p:spPr/>
        <p:txBody>
          <a:bodyPr/>
          <a:lstStyle/>
          <a:p>
            <a:r>
              <a:rPr lang="es-ES" sz="2400" dirty="0" smtClean="0"/>
              <a:t>El </a:t>
            </a:r>
            <a:r>
              <a:rPr lang="es-ES" sz="2400" dirty="0"/>
              <a:t>órgano de control del cumplimiento de la normativa de protección de datos dentro del territorio español, con carácter general es la Agencia Española de Protección de Datos (AEPD</a:t>
            </a:r>
            <a:r>
              <a:rPr lang="es-ES" sz="2400" dirty="0" smtClean="0"/>
              <a:t>), </a:t>
            </a:r>
            <a:r>
              <a:rPr lang="es-ES" sz="2400" dirty="0"/>
              <a:t>existiendo otras Agencias de Protección de Datos de carácter autonómico, en las Comunidades Autónomas de Madrid, Cataluña y en el País Vasco.</a:t>
            </a:r>
            <a:endParaRPr lang="es-MX" sz="2400" dirty="0"/>
          </a:p>
          <a:p>
            <a:r>
              <a:rPr lang="es-ES" sz="2400" dirty="0"/>
              <a:t>Las sanciones tienen una elevada cuantía</a:t>
            </a:r>
            <a:r>
              <a:rPr lang="es-ES" sz="2400" dirty="0" smtClean="0"/>
              <a:t>, </a:t>
            </a:r>
            <a:r>
              <a:rPr lang="es-ES" sz="2400" dirty="0"/>
              <a:t>siendo España el país de la Unión Europea que tiene las sanciones más altas en materia de protección de datos. Dichas sanciones dependen de la infracción cometida.</a:t>
            </a:r>
            <a:endParaRPr lang="es-MX" sz="2400" dirty="0"/>
          </a:p>
          <a:p>
            <a:endParaRPr lang="es-MX" dirty="0"/>
          </a:p>
        </p:txBody>
      </p:sp>
    </p:spTree>
    <p:extLst>
      <p:ext uri="{BB962C8B-B14F-4D97-AF65-F5344CB8AC3E}">
        <p14:creationId xmlns:p14="http://schemas.microsoft.com/office/powerpoint/2010/main" val="47956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412776"/>
            <a:ext cx="8663880" cy="4835624"/>
          </a:xfrm>
        </p:spPr>
        <p:txBody>
          <a:bodyPr/>
          <a:lstStyle/>
          <a:p>
            <a:r>
              <a:rPr lang="es-ES" dirty="0"/>
              <a:t>Se dividen en:</a:t>
            </a:r>
            <a:endParaRPr lang="es-MX" dirty="0"/>
          </a:p>
          <a:p>
            <a:r>
              <a:rPr lang="es-ES" dirty="0"/>
              <a:t>Las sanciones leves van desde 60,01 a 6.101,21 €</a:t>
            </a:r>
            <a:endParaRPr lang="es-MX" dirty="0"/>
          </a:p>
          <a:p>
            <a:r>
              <a:rPr lang="es-ES" dirty="0"/>
              <a:t>Las sanciones graves van desde 6.101,21 a 30.506,05 €</a:t>
            </a:r>
            <a:endParaRPr lang="es-MX" dirty="0"/>
          </a:p>
          <a:p>
            <a:r>
              <a:rPr lang="es-ES" dirty="0"/>
              <a:t>Las sanciones muy graves van desde 30.506,05 a 60.012,10 €</a:t>
            </a:r>
            <a:endParaRPr lang="es-MX" dirty="0"/>
          </a:p>
          <a:p>
            <a:endParaRPr lang="es-MX" dirty="0"/>
          </a:p>
        </p:txBody>
      </p:sp>
    </p:spTree>
    <p:extLst>
      <p:ext uri="{BB962C8B-B14F-4D97-AF65-F5344CB8AC3E}">
        <p14:creationId xmlns:p14="http://schemas.microsoft.com/office/powerpoint/2010/main" val="2649364152"/>
      </p:ext>
    </p:extLst>
  </p:cSld>
  <p:clrMapOvr>
    <a:masterClrMapping/>
  </p:clrMapOvr>
</p:sld>
</file>

<file path=ppt/theme/theme1.xml><?xml version="1.0" encoding="utf-8"?>
<a:theme xmlns:a="http://schemas.openxmlformats.org/drawingml/2006/main" name="tecno">
  <a:themeElements>
    <a:clrScheme name="Personalizado 3">
      <a:dk1>
        <a:srgbClr val="FFFFFF"/>
      </a:dk1>
      <a:lt1>
        <a:srgbClr val="FFFFFF"/>
      </a:lt1>
      <a:dk2>
        <a:srgbClr val="FFFFFF"/>
      </a:dk2>
      <a:lt2>
        <a:srgbClr val="FFFFFF"/>
      </a:lt2>
      <a:accent1>
        <a:srgbClr val="BBE0E3"/>
      </a:accent1>
      <a:accent2>
        <a:srgbClr val="333399"/>
      </a:accent2>
      <a:accent3>
        <a:srgbClr val="FFFFFF"/>
      </a:accent3>
      <a:accent4>
        <a:srgbClr val="7F7F7F"/>
      </a:accent4>
      <a:accent5>
        <a:srgbClr val="DAEDEF"/>
      </a:accent5>
      <a:accent6>
        <a:srgbClr val="2D2D8A"/>
      </a:accent6>
      <a:hlink>
        <a:srgbClr val="009999"/>
      </a:hlink>
      <a:folHlink>
        <a:srgbClr val="669900"/>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336699"/>
        </a:dk1>
        <a:lt1>
          <a:srgbClr val="FFFFFF"/>
        </a:lt1>
        <a:dk2>
          <a:srgbClr val="87BBDF"/>
        </a:dk2>
        <a:lt2>
          <a:srgbClr val="E3EBF1"/>
        </a:lt2>
        <a:accent1>
          <a:srgbClr val="0099CC"/>
        </a:accent1>
        <a:accent2>
          <a:srgbClr val="468A4B"/>
        </a:accent2>
        <a:accent3>
          <a:srgbClr val="C3DAEC"/>
        </a:accent3>
        <a:accent4>
          <a:srgbClr val="DADADA"/>
        </a:accent4>
        <a:accent5>
          <a:srgbClr val="AACAE2"/>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2">
        <a:dk1>
          <a:srgbClr val="777777"/>
        </a:dk1>
        <a:lt1>
          <a:srgbClr val="FFFFFF"/>
        </a:lt1>
        <a:dk2>
          <a:srgbClr val="B7B9AF"/>
        </a:dk2>
        <a:lt2>
          <a:srgbClr val="D1D1CB"/>
        </a:lt2>
        <a:accent1>
          <a:srgbClr val="909082"/>
        </a:accent1>
        <a:accent2>
          <a:srgbClr val="809EA8"/>
        </a:accent2>
        <a:accent3>
          <a:srgbClr val="D8D9D4"/>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3">
        <a:dk1>
          <a:srgbClr val="3E3E5C"/>
        </a:dk1>
        <a:lt1>
          <a:srgbClr val="FFFFFF"/>
        </a:lt1>
        <a:dk2>
          <a:srgbClr val="5C87A4"/>
        </a:dk2>
        <a:lt2>
          <a:srgbClr val="FFFFFF"/>
        </a:lt2>
        <a:accent1>
          <a:srgbClr val="4C8877"/>
        </a:accent1>
        <a:accent2>
          <a:srgbClr val="6666FF"/>
        </a:accent2>
        <a:accent3>
          <a:srgbClr val="B5C3CF"/>
        </a:accent3>
        <a:accent4>
          <a:srgbClr val="DADADA"/>
        </a:accent4>
        <a:accent5>
          <a:srgbClr val="B2C3BD"/>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4">
        <a:dk1>
          <a:srgbClr val="003366"/>
        </a:dk1>
        <a:lt1>
          <a:srgbClr val="FFFFFF"/>
        </a:lt1>
        <a:dk2>
          <a:srgbClr val="1C72E4"/>
        </a:dk2>
        <a:lt2>
          <a:srgbClr val="CCFFFF"/>
        </a:lt2>
        <a:accent1>
          <a:srgbClr val="3366CC"/>
        </a:accent1>
        <a:accent2>
          <a:srgbClr val="00B000"/>
        </a:accent2>
        <a:accent3>
          <a:srgbClr val="ABBCE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5">
        <a:dk1>
          <a:srgbClr val="003366"/>
        </a:dk1>
        <a:lt1>
          <a:srgbClr val="FFFFFF"/>
        </a:lt1>
        <a:dk2>
          <a:srgbClr val="99D3FF"/>
        </a:dk2>
        <a:lt2>
          <a:srgbClr val="CCFFFF"/>
        </a:lt2>
        <a:accent1>
          <a:srgbClr val="3366CC"/>
        </a:accent1>
        <a:accent2>
          <a:srgbClr val="00B000"/>
        </a:accent2>
        <a:accent3>
          <a:srgbClr val="CAE6F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6">
        <a:dk1>
          <a:srgbClr val="3F7EBD"/>
        </a:dk1>
        <a:lt1>
          <a:srgbClr val="D9F8FF"/>
        </a:lt1>
        <a:dk2>
          <a:srgbClr val="336699"/>
        </a:dk2>
        <a:lt2>
          <a:srgbClr val="777777"/>
        </a:lt2>
        <a:accent1>
          <a:srgbClr val="CCECFF"/>
        </a:accent1>
        <a:accent2>
          <a:srgbClr val="579CDB"/>
        </a:accent2>
        <a:accent3>
          <a:srgbClr val="E9FBFF"/>
        </a:accent3>
        <a:accent4>
          <a:srgbClr val="346BA1"/>
        </a:accent4>
        <a:accent5>
          <a:srgbClr val="E2F4FF"/>
        </a:accent5>
        <a:accent6>
          <a:srgbClr val="4E8DC6"/>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7">
        <a:dk1>
          <a:srgbClr val="5C1F00"/>
        </a:dk1>
        <a:lt1>
          <a:srgbClr val="FFFFFF"/>
        </a:lt1>
        <a:dk2>
          <a:srgbClr val="A84724"/>
        </a:dk2>
        <a:lt2>
          <a:srgbClr val="DFD293"/>
        </a:lt2>
        <a:accent1>
          <a:srgbClr val="DF7475"/>
        </a:accent1>
        <a:accent2>
          <a:srgbClr val="5C8FC2"/>
        </a:accent2>
        <a:accent3>
          <a:srgbClr val="D1B1AC"/>
        </a:accent3>
        <a:accent4>
          <a:srgbClr val="DADADA"/>
        </a:accent4>
        <a:accent5>
          <a:srgbClr val="ECBCBD"/>
        </a:accent5>
        <a:accent6>
          <a:srgbClr val="5381B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3E3E5C"/>
        </a:dk1>
        <a:lt1>
          <a:srgbClr val="C2FEE1"/>
        </a:lt1>
        <a:dk2>
          <a:srgbClr val="0066CC"/>
        </a:dk2>
        <a:lt2>
          <a:srgbClr val="CCECFF"/>
        </a:lt2>
        <a:accent1>
          <a:srgbClr val="3C9698"/>
        </a:accent1>
        <a:accent2>
          <a:srgbClr val="6666FF"/>
        </a:accent2>
        <a:accent3>
          <a:srgbClr val="AAB8E2"/>
        </a:accent3>
        <a:accent4>
          <a:srgbClr val="A5D9C0"/>
        </a:accent4>
        <a:accent5>
          <a:srgbClr val="AFC9CA"/>
        </a:accent5>
        <a:accent6>
          <a:srgbClr val="5C5CE7"/>
        </a:accent6>
        <a:hlink>
          <a:srgbClr val="99CCFF"/>
        </a:hlink>
        <a:folHlink>
          <a:srgbClr val="CCFFFF"/>
        </a:folHlink>
      </a:clrScheme>
      <a:clrMap bg1="dk2" tx1="lt1" bg2="dk1" tx2="lt2" accent1="accent1" accent2="accent2" accent3="accent3" accent4="accent4" accent5="accent5" accent6="accent6" hlink="hlink" folHlink="folHlink"/>
    </a:extraClrScheme>
    <a:extraClrScheme>
      <a:clrScheme name="Default Design 9">
        <a:dk1>
          <a:srgbClr val="969696"/>
        </a:dk1>
        <a:lt1>
          <a:srgbClr val="FFFFFF"/>
        </a:lt1>
        <a:dk2>
          <a:srgbClr val="0099CC"/>
        </a:dk2>
        <a:lt2>
          <a:srgbClr val="969696"/>
        </a:lt2>
        <a:accent1>
          <a:srgbClr val="D2F8B8"/>
        </a:accent1>
        <a:accent2>
          <a:srgbClr val="CCCC00"/>
        </a:accent2>
        <a:accent3>
          <a:srgbClr val="FFFFFF"/>
        </a:accent3>
        <a:accent4>
          <a:srgbClr val="7F7F7F"/>
        </a:accent4>
        <a:accent5>
          <a:srgbClr val="E5FBD8"/>
        </a:accent5>
        <a:accent6>
          <a:srgbClr val="B9B900"/>
        </a:accent6>
        <a:hlink>
          <a:srgbClr val="00CC99"/>
        </a:hlink>
        <a:folHlink>
          <a:srgbClr val="3399FF"/>
        </a:folHlink>
      </a:clrScheme>
      <a:clrMap bg1="lt1" tx1="dk1" bg2="lt2" tx2="dk2" accent1="accent1" accent2="accent2" accent3="accent3" accent4="accent4" accent5="accent5" accent6="accent6" hlink="hlink" folHlink="folHlink"/>
    </a:extraClrScheme>
    <a:extraClrScheme>
      <a:clrScheme name="Default Design 10">
        <a:dk1>
          <a:srgbClr val="CCFFCC"/>
        </a:dk1>
        <a:lt1>
          <a:srgbClr val="FFFFFF"/>
        </a:lt1>
        <a:dk2>
          <a:srgbClr val="9BD9FF"/>
        </a:dk2>
        <a:lt2>
          <a:srgbClr val="808080"/>
        </a:lt2>
        <a:accent1>
          <a:srgbClr val="6DB6FF"/>
        </a:accent1>
        <a:accent2>
          <a:srgbClr val="CCFFCC"/>
        </a:accent2>
        <a:accent3>
          <a:srgbClr val="FFFFFF"/>
        </a:accent3>
        <a:accent4>
          <a:srgbClr val="AEDAAE"/>
        </a:accent4>
        <a:accent5>
          <a:srgbClr val="BAD7FF"/>
        </a:accent5>
        <a:accent6>
          <a:srgbClr val="B9E7B9"/>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1">
        <a:dk1>
          <a:srgbClr val="EAEAEA"/>
        </a:dk1>
        <a:lt1>
          <a:srgbClr val="FFFFFF"/>
        </a:lt1>
        <a:dk2>
          <a:srgbClr val="EAEAEA"/>
        </a:dk2>
        <a:lt2>
          <a:srgbClr val="333333"/>
        </a:lt2>
        <a:accent1>
          <a:srgbClr val="B2B2B2"/>
        </a:accent1>
        <a:accent2>
          <a:srgbClr val="808080"/>
        </a:accent2>
        <a:accent3>
          <a:srgbClr val="FFFFFF"/>
        </a:accent3>
        <a:accent4>
          <a:srgbClr val="C8C8C8"/>
        </a:accent4>
        <a:accent5>
          <a:srgbClr val="D5D5D5"/>
        </a:accent5>
        <a:accent6>
          <a:srgbClr val="737373"/>
        </a:accent6>
        <a:hlink>
          <a:srgbClr val="4D4D4D"/>
        </a:hlink>
        <a:folHlink>
          <a:srgbClr val="FFFFFF"/>
        </a:folHlink>
      </a:clrScheme>
      <a:clrMap bg1="lt1" tx1="dk1" bg2="lt2" tx2="dk2" accent1="accent1" accent2="accent2" accent3="accent3" accent4="accent4" accent5="accent5" accent6="accent6" hlink="hlink" folHlink="folHlink"/>
    </a:extraClrScheme>
    <a:extraClrScheme>
      <a:clrScheme name="Default Design 12">
        <a:dk1>
          <a:srgbClr val="969696"/>
        </a:dk1>
        <a:lt1>
          <a:srgbClr val="FFFFFF"/>
        </a:lt1>
        <a:dk2>
          <a:srgbClr val="99EFF1"/>
        </a:dk2>
        <a:lt2>
          <a:srgbClr val="808080"/>
        </a:lt2>
        <a:accent1>
          <a:srgbClr val="BBE0E3"/>
        </a:accent1>
        <a:accent2>
          <a:srgbClr val="333399"/>
        </a:accent2>
        <a:accent3>
          <a:srgbClr val="FFFFFF"/>
        </a:accent3>
        <a:accent4>
          <a:srgbClr val="7F7F7F"/>
        </a:accent4>
        <a:accent5>
          <a:srgbClr val="DAEDEF"/>
        </a:accent5>
        <a:accent6>
          <a:srgbClr val="2D2D8A"/>
        </a:accent6>
        <a:hlink>
          <a:srgbClr val="009999"/>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tecno</Template>
  <TotalTime>272</TotalTime>
  <Words>988</Words>
  <Application>Microsoft Office PowerPoint</Application>
  <PresentationFormat>Presentación en pantalla (4:3)</PresentationFormat>
  <Paragraphs>67</Paragraphs>
  <Slides>16</Slides>
  <Notes>1</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tecno</vt:lpstr>
      <vt:lpstr>LOPD</vt:lpstr>
      <vt:lpstr>¿Qué es?</vt:lpstr>
      <vt:lpstr>Objetivo</vt:lpstr>
      <vt:lpstr>Estructura</vt:lpstr>
      <vt:lpstr>Presentación de PowerPoint</vt:lpstr>
      <vt:lpstr>Niveles de Seguridad</vt:lpstr>
      <vt:lpstr>Antecedentes normativos</vt:lpstr>
      <vt:lpstr>Órganos de control y posibles sanciones </vt:lpstr>
      <vt:lpstr>Presentación de PowerPoint</vt:lpstr>
      <vt:lpstr>Deber de información </vt:lpstr>
      <vt:lpstr>Presentación de PowerPoint</vt:lpstr>
      <vt:lpstr>Clausula Modelo</vt:lpstr>
      <vt:lpstr>Presentación de PowerPoint</vt:lpstr>
      <vt:lpstr>LOPD en México</vt:lpstr>
      <vt:lpstr>Conclusión</vt:lpstr>
      <vt:lpstr>GRACIAS POR SU ATENCIÓN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UDII</dc:title>
  <dc:creator>JeVi</dc:creator>
  <cp:lastModifiedBy>Laptop</cp:lastModifiedBy>
  <cp:revision>17</cp:revision>
  <dcterms:created xsi:type="dcterms:W3CDTF">2011-10-18T01:37:08Z</dcterms:created>
  <dcterms:modified xsi:type="dcterms:W3CDTF">2011-10-19T05:20:09Z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TC011408043082</vt:lpwstr>
  </property>
</Properties>
</file>