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24"/>
  </p:notesMasterIdLst>
  <p:sldIdLst>
    <p:sldId id="262" r:id="rId2"/>
    <p:sldId id="258" r:id="rId3"/>
    <p:sldId id="261" r:id="rId4"/>
    <p:sldId id="260" r:id="rId5"/>
    <p:sldId id="256" r:id="rId6"/>
    <p:sldId id="257" r:id="rId7"/>
    <p:sldId id="259" r:id="rId8"/>
    <p:sldId id="263" r:id="rId9"/>
    <p:sldId id="266" r:id="rId10"/>
    <p:sldId id="264" r:id="rId11"/>
    <p:sldId id="265" r:id="rId12"/>
    <p:sldId id="270" r:id="rId13"/>
    <p:sldId id="275" r:id="rId14"/>
    <p:sldId id="271" r:id="rId15"/>
    <p:sldId id="272" r:id="rId16"/>
    <p:sldId id="273" r:id="rId17"/>
    <p:sldId id="276" r:id="rId18"/>
    <p:sldId id="267" r:id="rId19"/>
    <p:sldId id="268" r:id="rId20"/>
    <p:sldId id="269" r:id="rId21"/>
    <p:sldId id="274" r:id="rId22"/>
    <p:sldId id="277" r:id="rId2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552" y="10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428193-5F42-494F-AF5D-288626CE69E1}" type="datetimeFigureOut">
              <a:rPr lang="es-MX" smtClean="0"/>
              <a:pPr/>
              <a:t>16/03/2011</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CEA0D3-35D4-4BE4-86CB-430885E2E420}" type="slidenum">
              <a:rPr lang="es-MX" smtClean="0"/>
              <a:pPr/>
              <a:t>‹Nº›</a:t>
            </a:fld>
            <a:endParaRPr lang="es-MX"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2" name="1 Marcador de pie de página"/>
          <p:cNvSpPr>
            <a:spLocks noGrp="1"/>
          </p:cNvSpPr>
          <p:nvPr>
            <p:ph type="ftr" sz="quarter" idx="11"/>
          </p:nvPr>
        </p:nvSpPr>
        <p:spPr/>
        <p:txBody>
          <a:bodyPr/>
          <a:lstStyle/>
          <a:p>
            <a:endParaRPr lang="es-ES" dirty="0"/>
          </a:p>
        </p:txBody>
      </p:sp>
      <p:sp>
        <p:nvSpPr>
          <p:cNvPr id="15" name="14 Marcador de número de diapositiva"/>
          <p:cNvSpPr>
            <a:spLocks noGrp="1"/>
          </p:cNvSpPr>
          <p:nvPr>
            <p:ph type="sldNum" sz="quarter" idx="12"/>
          </p:nvPr>
        </p:nvSpPr>
        <p:spPr>
          <a:xfrm>
            <a:off x="8229600" y="6473952"/>
            <a:ext cx="758952" cy="246888"/>
          </a:xfrm>
        </p:spPr>
        <p:txBody>
          <a:bodyPr/>
          <a:lstStyle/>
          <a:p>
            <a:fld id="{25F0AF18-B7B5-4BBD-AF77-8FE41BB7D48B}" type="slidenum">
              <a:rPr lang="es-ES" smtClean="0"/>
              <a:pPr/>
              <a:t>‹Nº›</a:t>
            </a:fld>
            <a:endParaRPr lang="es-ES" dirty="0"/>
          </a:p>
        </p:txBody>
      </p:sp>
    </p:spTree>
  </p:cSld>
  <p:clrMapOvr>
    <a:masterClrMapping/>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25F0AF18-B7B5-4BBD-AF77-8FE41BB7D48B}" type="slidenum">
              <a:rPr lang="es-ES" smtClean="0"/>
              <a:pPr/>
              <a:t>‹Nº›</a:t>
            </a:fld>
            <a:endParaRPr lang="es-ES" dirty="0"/>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25F0AF18-B7B5-4BBD-AF77-8FE41BB7D48B}" type="slidenum">
              <a:rPr lang="es-ES" smtClean="0"/>
              <a:pPr/>
              <a:t>‹Nº›</a:t>
            </a:fld>
            <a:endParaRPr lang="es-ES" dirty="0"/>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19" name="18 Marcador de pie de página"/>
          <p:cNvSpPr>
            <a:spLocks noGrp="1"/>
          </p:cNvSpPr>
          <p:nvPr>
            <p:ph type="ftr" sz="quarter" idx="11"/>
          </p:nvPr>
        </p:nvSpPr>
        <p:spPr>
          <a:xfrm>
            <a:off x="3581400" y="76200"/>
            <a:ext cx="2895600" cy="288925"/>
          </a:xfrm>
        </p:spPr>
        <p:txBody>
          <a:bodyPr/>
          <a:lstStyle/>
          <a:p>
            <a:endParaRPr lang="es-ES" dirty="0"/>
          </a:p>
        </p:txBody>
      </p:sp>
      <p:sp>
        <p:nvSpPr>
          <p:cNvPr id="16" name="15 Marcador de número de diapositiva"/>
          <p:cNvSpPr>
            <a:spLocks noGrp="1"/>
          </p:cNvSpPr>
          <p:nvPr>
            <p:ph type="sldNum" sz="quarter" idx="12"/>
          </p:nvPr>
        </p:nvSpPr>
        <p:spPr>
          <a:xfrm>
            <a:off x="8229600" y="6473952"/>
            <a:ext cx="758952" cy="246888"/>
          </a:xfrm>
        </p:spPr>
        <p:txBody>
          <a:bodyPr/>
          <a:lstStyle/>
          <a:p>
            <a:fld id="{25F0AF18-B7B5-4BBD-AF77-8FE41BB7D48B}" type="slidenum">
              <a:rPr lang="es-ES" smtClean="0"/>
              <a:pPr/>
              <a:t>‹Nº›</a:t>
            </a:fld>
            <a:endParaRPr lang="es-ES" dirty="0"/>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11" name="10 Marcador de pie de página"/>
          <p:cNvSpPr>
            <a:spLocks noGrp="1"/>
          </p:cNvSpPr>
          <p:nvPr>
            <p:ph type="ftr" sz="quarter" idx="11"/>
          </p:nvPr>
        </p:nvSpPr>
        <p:spPr/>
        <p:txBody>
          <a:bodyPr/>
          <a:lstStyle/>
          <a:p>
            <a:endParaRPr lang="es-ES" dirty="0"/>
          </a:p>
        </p:txBody>
      </p:sp>
      <p:sp>
        <p:nvSpPr>
          <p:cNvPr id="16" name="15 Marcador de número de diapositiva"/>
          <p:cNvSpPr>
            <a:spLocks noGrp="1"/>
          </p:cNvSpPr>
          <p:nvPr>
            <p:ph type="sldNum" sz="quarter" idx="12"/>
          </p:nvPr>
        </p:nvSpPr>
        <p:spPr/>
        <p:txBody>
          <a:bodyPr/>
          <a:lstStyle/>
          <a:p>
            <a:fld id="{25F0AF18-B7B5-4BBD-AF77-8FE41BB7D48B}" type="slidenum">
              <a:rPr lang="es-ES" smtClean="0"/>
              <a:pPr/>
              <a:t>‹Nº›</a:t>
            </a:fld>
            <a:endParaRPr lang="es-ES" dirty="0"/>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10" name="9 Marcador de pie de página"/>
          <p:cNvSpPr>
            <a:spLocks noGrp="1"/>
          </p:cNvSpPr>
          <p:nvPr>
            <p:ph type="ftr" sz="quarter" idx="11"/>
          </p:nvPr>
        </p:nvSpPr>
        <p:spPr/>
        <p:txBody>
          <a:bodyPr/>
          <a:lstStyle/>
          <a:p>
            <a:endParaRPr lang="es-ES" dirty="0"/>
          </a:p>
        </p:txBody>
      </p:sp>
      <p:sp>
        <p:nvSpPr>
          <p:cNvPr id="31" name="30 Marcador de número de diapositiva"/>
          <p:cNvSpPr>
            <a:spLocks noGrp="1"/>
          </p:cNvSpPr>
          <p:nvPr>
            <p:ph type="sldNum" sz="quarter" idx="12"/>
          </p:nvPr>
        </p:nvSpPr>
        <p:spPr/>
        <p:txBody>
          <a:bodyPr/>
          <a:lstStyle/>
          <a:p>
            <a:fld id="{25F0AF18-B7B5-4BBD-AF77-8FE41BB7D48B}" type="slidenum">
              <a:rPr lang="es-ES" smtClean="0"/>
              <a:pPr/>
              <a:t>‹Nº›</a:t>
            </a:fld>
            <a:endParaRPr lang="es-ES" dirty="0"/>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a:xfrm>
            <a:off x="8229600" y="6477000"/>
            <a:ext cx="762000" cy="246888"/>
          </a:xfrm>
        </p:spPr>
        <p:txBody>
          <a:bodyPr/>
          <a:lstStyle/>
          <a:p>
            <a:fld id="{25F0AF18-B7B5-4BBD-AF77-8FE41BB7D48B}" type="slidenum">
              <a:rPr lang="es-ES" smtClean="0"/>
              <a:pPr/>
              <a:t>‹Nº›</a:t>
            </a:fld>
            <a:endParaRPr lang="es-ES" dirty="0"/>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21" name="20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25F0AF18-B7B5-4BBD-AF77-8FE41BB7D48B}" type="slidenum">
              <a:rPr lang="es-ES" smtClean="0"/>
              <a:pPr/>
              <a:t>‹Nº›</a:t>
            </a:fld>
            <a:endParaRPr lang="es-ES" dirty="0"/>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24" name="23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25F0AF18-B7B5-4BBD-AF77-8FE41BB7D48B}" type="slidenum">
              <a:rPr lang="es-ES" smtClean="0"/>
              <a:pPr/>
              <a:t>‹Nº›</a:t>
            </a:fld>
            <a:endParaRPr lang="es-ES" dirty="0"/>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29" name="28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25F0AF18-B7B5-4BBD-AF77-8FE41BB7D48B}" type="slidenum">
              <a:rPr lang="es-ES" smtClean="0"/>
              <a:pPr/>
              <a:t>‹Nº›</a:t>
            </a:fld>
            <a:endParaRPr lang="es-ES" dirty="0"/>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dirty="0"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4274DDA9-36BA-45D9-87A7-D0B1453A6449}" type="datetimeFigureOut">
              <a:rPr lang="es-ES" smtClean="0"/>
              <a:pPr/>
              <a:t>16/03/2011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31" name="30 Marcador de número de diapositiva"/>
          <p:cNvSpPr>
            <a:spLocks noGrp="1"/>
          </p:cNvSpPr>
          <p:nvPr>
            <p:ph type="sldNum" sz="quarter" idx="12"/>
          </p:nvPr>
        </p:nvSpPr>
        <p:spPr/>
        <p:txBody>
          <a:bodyPr/>
          <a:lstStyle/>
          <a:p>
            <a:fld id="{25F0AF18-B7B5-4BBD-AF77-8FE41BB7D48B}" type="slidenum">
              <a:rPr lang="es-ES" smtClean="0"/>
              <a:pPr/>
              <a:t>‹Nº›</a:t>
            </a:fld>
            <a:endParaRPr lang="es-ES" dirty="0"/>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274DDA9-36BA-45D9-87A7-D0B1453A6449}" type="datetimeFigureOut">
              <a:rPr lang="es-ES" smtClean="0"/>
              <a:pPr/>
              <a:t>16/03/2011</a:t>
            </a:fld>
            <a:endParaRPr lang="es-ES" dirty="0"/>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ES" dirty="0"/>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5F0AF18-B7B5-4BBD-AF77-8FE41BB7D48B}" type="slidenum">
              <a:rPr lang="es-ES" smtClean="0"/>
              <a:pPr/>
              <a:t>‹Nº›</a:t>
            </a:fld>
            <a:endParaRPr lang="es-ES" dirty="0"/>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ransition spd="slow">
    <p:wedge/>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548681"/>
            <a:ext cx="7772400" cy="576064"/>
          </a:xfrm>
        </p:spPr>
        <p:txBody>
          <a:bodyPr>
            <a:normAutofit fontScale="90000"/>
          </a:bodyPr>
          <a:lstStyle/>
          <a:p>
            <a:r>
              <a:rPr lang="es-MX" dirty="0" smtClean="0"/>
              <a:t>SISTEMAS BASADOS EN CONOCIMIENTO</a:t>
            </a:r>
            <a:endParaRPr lang="es-MX" dirty="0"/>
          </a:p>
        </p:txBody>
      </p:sp>
      <p:sp>
        <p:nvSpPr>
          <p:cNvPr id="3" name="2 Subtítulo"/>
          <p:cNvSpPr>
            <a:spLocks noGrp="1"/>
          </p:cNvSpPr>
          <p:nvPr>
            <p:ph type="subTitle" idx="1"/>
          </p:nvPr>
        </p:nvSpPr>
        <p:spPr>
          <a:xfrm>
            <a:off x="1187624" y="1556792"/>
            <a:ext cx="6400800" cy="4464496"/>
          </a:xfrm>
        </p:spPr>
        <p:txBody>
          <a:bodyPr>
            <a:normAutofit fontScale="92500" lnSpcReduction="10000"/>
          </a:bodyPr>
          <a:lstStyle/>
          <a:p>
            <a:pPr algn="l"/>
            <a:endParaRPr lang="es-MX" sz="2800" dirty="0" smtClean="0">
              <a:solidFill>
                <a:schemeClr val="tx1"/>
              </a:solidFill>
            </a:endParaRPr>
          </a:p>
          <a:p>
            <a:pPr algn="l"/>
            <a:endParaRPr lang="es-MX" sz="2800" dirty="0" smtClean="0">
              <a:solidFill>
                <a:schemeClr val="tx1"/>
              </a:solidFill>
            </a:endParaRPr>
          </a:p>
          <a:p>
            <a:pPr algn="l"/>
            <a:r>
              <a:rPr lang="es-MX" sz="2800" dirty="0" smtClean="0">
                <a:solidFill>
                  <a:schemeClr val="tx1"/>
                </a:solidFill>
              </a:rPr>
              <a:t>MAYRA ALEJANDRA VIVEROS GONZALEZ</a:t>
            </a:r>
          </a:p>
          <a:p>
            <a:pPr algn="l"/>
            <a:r>
              <a:rPr lang="es-MX" sz="2800" dirty="0" smtClean="0">
                <a:solidFill>
                  <a:schemeClr val="tx1"/>
                </a:solidFill>
              </a:rPr>
              <a:t>ELIAS DIAZ DE LA VEGA CORDOVA</a:t>
            </a:r>
          </a:p>
          <a:p>
            <a:pPr algn="l"/>
            <a:r>
              <a:rPr lang="es-MX" sz="2800" dirty="0" smtClean="0">
                <a:solidFill>
                  <a:schemeClr val="tx1"/>
                </a:solidFill>
              </a:rPr>
              <a:t>JOSE ALFREDO GUEVARA </a:t>
            </a:r>
            <a:r>
              <a:rPr lang="es-MX" sz="2800" dirty="0" smtClean="0">
                <a:solidFill>
                  <a:schemeClr val="tx1"/>
                </a:solidFill>
              </a:rPr>
              <a:t>VALLEJO</a:t>
            </a:r>
          </a:p>
          <a:p>
            <a:pPr algn="l"/>
            <a:r>
              <a:rPr lang="es-MX" sz="2800" dirty="0" smtClean="0">
                <a:solidFill>
                  <a:schemeClr val="tx1"/>
                </a:solidFill>
              </a:rPr>
              <a:t>JOSE LUIS JIMENEZ AMARO</a:t>
            </a:r>
            <a:endParaRPr lang="es-MX" sz="2800" dirty="0" smtClean="0">
              <a:solidFill>
                <a:schemeClr val="tx1"/>
              </a:solidFill>
            </a:endParaRPr>
          </a:p>
          <a:p>
            <a:pPr algn="l"/>
            <a:endParaRPr lang="es-MX" sz="2800" dirty="0" smtClean="0">
              <a:solidFill>
                <a:schemeClr val="tx1"/>
              </a:solidFill>
            </a:endParaRPr>
          </a:p>
          <a:p>
            <a:pPr algn="l"/>
            <a:r>
              <a:rPr lang="es-MX" sz="2800" dirty="0" smtClean="0">
                <a:solidFill>
                  <a:schemeClr val="tx1"/>
                </a:solidFill>
              </a:rPr>
              <a:t>SECCION 601</a:t>
            </a:r>
          </a:p>
          <a:p>
            <a:pPr algn="l"/>
            <a:endParaRPr lang="es-MX" sz="2800" dirty="0" smtClean="0">
              <a:solidFill>
                <a:schemeClr val="tx1"/>
              </a:solidFill>
            </a:endParaRPr>
          </a:p>
          <a:p>
            <a:pPr algn="l"/>
            <a:r>
              <a:rPr lang="es-MX" sz="2800" dirty="0" smtClean="0">
                <a:solidFill>
                  <a:schemeClr val="tx1"/>
                </a:solidFill>
              </a:rPr>
              <a:t>L.S.C.A</a:t>
            </a:r>
          </a:p>
          <a:p>
            <a:pPr algn="l"/>
            <a:endParaRPr lang="es-MX" sz="2800" dirty="0" smtClean="0">
              <a:solidFill>
                <a:schemeClr val="tx1"/>
              </a:solidFill>
            </a:endParaRPr>
          </a:p>
          <a:p>
            <a:pPr algn="l"/>
            <a:endParaRPr lang="es-MX" sz="2800" dirty="0">
              <a:solidFill>
                <a:schemeClr val="tx1"/>
              </a:solidFill>
            </a:endParaRPr>
          </a:p>
        </p:txBody>
      </p:sp>
    </p:spTree>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PROCESO</a:t>
            </a:r>
            <a:endParaRPr lang="es-MX" b="1" dirty="0"/>
          </a:p>
        </p:txBody>
      </p:sp>
      <p:sp>
        <p:nvSpPr>
          <p:cNvPr id="3" name="2 Marcador de contenido"/>
          <p:cNvSpPr>
            <a:spLocks noGrp="1"/>
          </p:cNvSpPr>
          <p:nvPr>
            <p:ph idx="1"/>
          </p:nvPr>
        </p:nvSpPr>
        <p:spPr/>
        <p:txBody>
          <a:bodyPr>
            <a:normAutofit lnSpcReduction="10000"/>
          </a:bodyPr>
          <a:lstStyle/>
          <a:p>
            <a:r>
              <a:rPr lang="es-MX" dirty="0" smtClean="0"/>
              <a:t>El proceso de los sistemas expertos se divide en dos partes:</a:t>
            </a:r>
          </a:p>
          <a:p>
            <a:pPr>
              <a:buNone/>
            </a:pPr>
            <a:endParaRPr lang="es-MX" dirty="0" smtClean="0"/>
          </a:p>
          <a:p>
            <a:pPr lvl="1"/>
            <a:r>
              <a:rPr lang="es-MX" dirty="0" smtClean="0"/>
              <a:t>El primero es la creación de un sistema, en el cual se construye el sistema experto</a:t>
            </a:r>
          </a:p>
          <a:p>
            <a:pPr lvl="1">
              <a:buNone/>
            </a:pPr>
            <a:endParaRPr lang="es-MX" dirty="0" smtClean="0"/>
          </a:p>
          <a:p>
            <a:pPr lvl="2" algn="just"/>
            <a:r>
              <a:rPr lang="es-MX" dirty="0" smtClean="0"/>
              <a:t>Se comienza cuando el ingeniero del conocimiento o arquitecto del sistema programa los conocimientos en base a hechos acerca del área del tema (dominio) en base a reglas.</a:t>
            </a:r>
          </a:p>
          <a:p>
            <a:pPr lvl="2">
              <a:buNone/>
            </a:pPr>
            <a:endParaRPr lang="es-MX" dirty="0"/>
          </a:p>
        </p:txBody>
      </p:sp>
    </p:spTree>
  </p:cSld>
  <p:clrMapOvr>
    <a:masterClrMapping/>
  </p:clrMapOvr>
  <p:transition spd="slow">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lstStyle/>
          <a:p>
            <a:pPr lvl="1"/>
            <a:endParaRPr lang="es-MX" dirty="0" smtClean="0"/>
          </a:p>
          <a:p>
            <a:pPr lvl="1"/>
            <a:r>
              <a:rPr lang="es-MX" dirty="0" smtClean="0"/>
              <a:t>La segunda parte es el entorno de consulta:</a:t>
            </a:r>
          </a:p>
          <a:p>
            <a:pPr lvl="1">
              <a:buNone/>
            </a:pPr>
            <a:endParaRPr lang="es-MX" dirty="0" smtClean="0"/>
          </a:p>
          <a:p>
            <a:pPr lvl="2" algn="just"/>
            <a:r>
              <a:rPr lang="es-MX" dirty="0" smtClean="0"/>
              <a:t>Es en donde el usuario entra en contacto con el sistema a través de una interfaz para pedir consejo. El sistema experto proporciona el consejo activando una maquina de inferencia, la cual busca en la base de conocimiento la acción recomendada con base en los hechos o indicadores que proporciona el usuario.</a:t>
            </a:r>
          </a:p>
          <a:p>
            <a:pPr lvl="2" algn="just">
              <a:buNone/>
            </a:pPr>
            <a:endParaRPr lang="es-MX" dirty="0" smtClean="0"/>
          </a:p>
          <a:p>
            <a:pPr lvl="2" algn="just"/>
            <a:r>
              <a:rPr lang="es-MX" dirty="0" smtClean="0"/>
              <a:t>La maquina de inferencia utiliza una base de datos temporal denominada pizarrón.</a:t>
            </a:r>
          </a:p>
          <a:p>
            <a:pPr lvl="2" algn="just"/>
            <a:endParaRPr lang="es-MX" dirty="0"/>
          </a:p>
          <a:p>
            <a:pPr lvl="2" algn="just"/>
            <a:endParaRPr lang="es-MX" dirty="0" smtClean="0"/>
          </a:p>
          <a:p>
            <a:pPr lvl="2" algn="just"/>
            <a:endParaRPr lang="es-MX" dirty="0"/>
          </a:p>
          <a:p>
            <a:pPr lvl="2" algn="just"/>
            <a:endParaRPr lang="es-MX" dirty="0" smtClean="0"/>
          </a:p>
          <a:p>
            <a:pPr lvl="2" algn="just"/>
            <a:endParaRPr lang="es-MX" dirty="0"/>
          </a:p>
          <a:p>
            <a:pPr lvl="2" algn="just"/>
            <a:endParaRPr lang="es-MX" dirty="0" smtClean="0"/>
          </a:p>
        </p:txBody>
      </p:sp>
    </p:spTree>
  </p:cSld>
  <p:clrMapOvr>
    <a:masterClrMapping/>
  </p:clrMapOvr>
  <p:transition spd="slow">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BENEFICIOS</a:t>
            </a:r>
            <a:endParaRPr lang="es-MX" dirty="0"/>
          </a:p>
        </p:txBody>
      </p:sp>
      <p:sp>
        <p:nvSpPr>
          <p:cNvPr id="3" name="2 Marcador de contenido"/>
          <p:cNvSpPr>
            <a:spLocks noGrp="1"/>
          </p:cNvSpPr>
          <p:nvPr>
            <p:ph idx="1"/>
          </p:nvPr>
        </p:nvSpPr>
        <p:spPr>
          <a:xfrm>
            <a:off x="457200" y="1340768"/>
            <a:ext cx="8229600" cy="5112568"/>
          </a:xfrm>
        </p:spPr>
        <p:txBody>
          <a:bodyPr>
            <a:normAutofit/>
          </a:bodyPr>
          <a:lstStyle/>
          <a:p>
            <a:r>
              <a:rPr lang="es-MX" sz="2800" dirty="0" smtClean="0"/>
              <a:t>PRODUCCIÓN Y PRODUCTIVIDAD MAYORES</a:t>
            </a:r>
          </a:p>
          <a:p>
            <a:r>
              <a:rPr lang="es-MX" sz="2800" dirty="0" smtClean="0"/>
              <a:t>MAYOR CALIDAD</a:t>
            </a:r>
          </a:p>
          <a:p>
            <a:r>
              <a:rPr lang="es-MX" sz="2800" dirty="0" smtClean="0"/>
              <a:t>CAPTACION DE EXPERIENCIA ESCASA Y SU DISEMINACION</a:t>
            </a:r>
          </a:p>
          <a:p>
            <a:r>
              <a:rPr lang="es-MX" sz="2800" dirty="0" smtClean="0"/>
              <a:t>OPERACIÓN EN ENTORNOS PELIGROSOS</a:t>
            </a:r>
          </a:p>
          <a:p>
            <a:r>
              <a:rPr lang="es-MX" sz="2800" dirty="0" smtClean="0"/>
              <a:t>ACCESIBILIDAD AL CONOCIMIENTO</a:t>
            </a:r>
          </a:p>
          <a:p>
            <a:r>
              <a:rPr lang="es-MX" sz="2800" dirty="0" smtClean="0"/>
              <a:t>CONFIABLIDIDAD</a:t>
            </a:r>
          </a:p>
          <a:p>
            <a:r>
              <a:rPr lang="es-MX" sz="2800" dirty="0" smtClean="0"/>
              <a:t>FUNCIONES INCREMNTADAS DE OTROS SISTEMAS</a:t>
            </a:r>
          </a:p>
          <a:p>
            <a:r>
              <a:rPr lang="es-MX" sz="2800" dirty="0" smtClean="0"/>
              <a:t>CAPACIDAD PARA TRABAJAR CON INFORMACION INCOMPLETA</a:t>
            </a:r>
          </a:p>
          <a:p>
            <a:endParaRPr lang="es-MX" sz="2800" dirty="0" smtClean="0"/>
          </a:p>
          <a:p>
            <a:endParaRPr lang="es-MX" dirty="0"/>
          </a:p>
        </p:txBody>
      </p:sp>
    </p:spTree>
  </p:cSld>
  <p:clrMapOvr>
    <a:masterClrMapping/>
  </p:clrMapOvr>
  <p:transition spd="slow">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793507"/>
          </a:xfrm>
        </p:spPr>
        <p:txBody>
          <a:bodyPr>
            <a:normAutofit/>
          </a:bodyPr>
          <a:lstStyle/>
          <a:p>
            <a:r>
              <a:rPr lang="es-MX" sz="2800" dirty="0" smtClean="0"/>
              <a:t>IMPARTICION DE CAPACITACION</a:t>
            </a:r>
          </a:p>
          <a:p>
            <a:r>
              <a:rPr lang="es-MX" sz="2800" dirty="0" smtClean="0"/>
              <a:t>MEJORAMIENTO DE LAS FUNCIONES PARA RESOLVER PROBLEMAS</a:t>
            </a:r>
          </a:p>
          <a:p>
            <a:r>
              <a:rPr lang="es-MX" sz="2800" dirty="0" smtClean="0"/>
              <a:t>REDUCCION DEL TIEMPO PARA LA TOMA DE DECISIONES</a:t>
            </a:r>
          </a:p>
          <a:p>
            <a:r>
              <a:rPr lang="es-MX" sz="2800" dirty="0" smtClean="0"/>
              <a:t>REDUCCION DEL TIEMPO FUERA DE SERVICIO </a:t>
            </a:r>
            <a:endParaRPr lang="es-MX" sz="2800" dirty="0"/>
          </a:p>
        </p:txBody>
      </p:sp>
    </p:spTree>
  </p:cSld>
  <p:clrMapOvr>
    <a:masterClrMapping/>
  </p:clrMapOvr>
  <p:transition spd="slow">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LIMITACIONES</a:t>
            </a:r>
            <a:endParaRPr lang="es-MX" dirty="0"/>
          </a:p>
        </p:txBody>
      </p:sp>
      <p:sp>
        <p:nvSpPr>
          <p:cNvPr id="3" name="2 Marcador de contenido"/>
          <p:cNvSpPr>
            <a:spLocks noGrp="1"/>
          </p:cNvSpPr>
          <p:nvPr>
            <p:ph idx="1"/>
          </p:nvPr>
        </p:nvSpPr>
        <p:spPr>
          <a:xfrm>
            <a:off x="457200" y="1268760"/>
            <a:ext cx="8229600" cy="5040560"/>
          </a:xfrm>
        </p:spPr>
        <p:txBody>
          <a:bodyPr>
            <a:normAutofit/>
          </a:bodyPr>
          <a:lstStyle/>
          <a:p>
            <a:r>
              <a:rPr lang="es-MX" sz="2400" dirty="0" smtClean="0"/>
              <a:t>No siempre se encuentra disponible el conocimiento</a:t>
            </a:r>
          </a:p>
          <a:p>
            <a:r>
              <a:rPr lang="es-MX" sz="2400" dirty="0" smtClean="0"/>
              <a:t>Resulta difícil extraer la experiencia del experto</a:t>
            </a:r>
          </a:p>
          <a:p>
            <a:r>
              <a:rPr lang="es-MX" sz="2400" dirty="0" smtClean="0"/>
              <a:t>El enfoque de cada experto puede variar </a:t>
            </a:r>
          </a:p>
          <a:p>
            <a:r>
              <a:rPr lang="es-MX" sz="2400" dirty="0" smtClean="0"/>
              <a:t>Es difícil valorar con exactitud las situaciones bajo presión de tiempo</a:t>
            </a:r>
          </a:p>
          <a:p>
            <a:r>
              <a:rPr lang="es-MX" sz="2400" dirty="0" smtClean="0"/>
              <a:t>Pueden costar mucho dinero</a:t>
            </a:r>
          </a:p>
          <a:p>
            <a:r>
              <a:rPr lang="es-MX" sz="2400" dirty="0" smtClean="0"/>
              <a:t>Falta de confianza de los usuarios finales</a:t>
            </a:r>
          </a:p>
          <a:p>
            <a:r>
              <a:rPr lang="es-MX" sz="2400" dirty="0" smtClean="0"/>
              <a:t>La transferencia de conocimiento se sujeta a prejuicios de percepción y de criterio</a:t>
            </a:r>
          </a:p>
          <a:p>
            <a:r>
              <a:rPr lang="es-MX" sz="2400" dirty="0" smtClean="0"/>
              <a:t>La responsabilidad por una mala asesoría proporcionada por un S.E. resulta difícil de evaluar</a:t>
            </a:r>
            <a:endParaRPr lang="es-MX" sz="2400" dirty="0"/>
          </a:p>
        </p:txBody>
      </p:sp>
    </p:spTree>
  </p:cSld>
  <p:clrMapOvr>
    <a:masterClrMapping/>
  </p:clrMapOvr>
  <p:transition spd="slow">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AREAS DE APLICACION</a:t>
            </a:r>
            <a:endParaRPr lang="es-MX" dirty="0"/>
          </a:p>
        </p:txBody>
      </p:sp>
      <p:sp>
        <p:nvSpPr>
          <p:cNvPr id="3" name="2 Marcador de contenido"/>
          <p:cNvSpPr>
            <a:spLocks noGrp="1"/>
          </p:cNvSpPr>
          <p:nvPr>
            <p:ph idx="1"/>
          </p:nvPr>
        </p:nvSpPr>
        <p:spPr/>
        <p:txBody>
          <a:bodyPr numCol="2">
            <a:normAutofit lnSpcReduction="10000"/>
          </a:bodyPr>
          <a:lstStyle/>
          <a:p>
            <a:pPr>
              <a:buFont typeface="Wingdings" pitchFamily="2" charset="2"/>
              <a:buChar char="§"/>
            </a:pPr>
            <a:r>
              <a:rPr lang="es-MX" dirty="0" smtClean="0"/>
              <a:t>Militar </a:t>
            </a:r>
          </a:p>
          <a:p>
            <a:pPr>
              <a:buFont typeface="Wingdings" pitchFamily="2" charset="2"/>
              <a:buChar char="§"/>
            </a:pPr>
            <a:r>
              <a:rPr lang="es-MX" dirty="0" smtClean="0"/>
              <a:t>Informática</a:t>
            </a:r>
          </a:p>
          <a:p>
            <a:pPr>
              <a:buFont typeface="Wingdings" pitchFamily="2" charset="2"/>
              <a:buChar char="§"/>
            </a:pPr>
            <a:r>
              <a:rPr lang="es-MX" dirty="0" smtClean="0"/>
              <a:t> Telecomunicaciones </a:t>
            </a:r>
          </a:p>
          <a:p>
            <a:pPr>
              <a:buFont typeface="Wingdings" pitchFamily="2" charset="2"/>
              <a:buChar char="§"/>
            </a:pPr>
            <a:r>
              <a:rPr lang="es-MX" dirty="0" smtClean="0"/>
              <a:t> Química </a:t>
            </a:r>
          </a:p>
          <a:p>
            <a:pPr>
              <a:buFont typeface="Wingdings" pitchFamily="2" charset="2"/>
              <a:buChar char="§"/>
            </a:pPr>
            <a:r>
              <a:rPr lang="es-MX" dirty="0" smtClean="0"/>
              <a:t>Derecho</a:t>
            </a:r>
          </a:p>
          <a:p>
            <a:pPr>
              <a:buFont typeface="Wingdings" pitchFamily="2" charset="2"/>
              <a:buChar char="§"/>
            </a:pPr>
            <a:r>
              <a:rPr lang="es-MX" dirty="0" smtClean="0"/>
              <a:t> Aeronáutica </a:t>
            </a:r>
          </a:p>
          <a:p>
            <a:pPr>
              <a:buFont typeface="Wingdings" pitchFamily="2" charset="2"/>
              <a:buChar char="§"/>
            </a:pPr>
            <a:r>
              <a:rPr lang="es-MX" dirty="0" smtClean="0"/>
              <a:t>Geología</a:t>
            </a:r>
          </a:p>
          <a:p>
            <a:pPr>
              <a:buFont typeface="Wingdings" pitchFamily="2" charset="2"/>
              <a:buChar char="§"/>
            </a:pPr>
            <a:r>
              <a:rPr lang="es-MX" dirty="0" smtClean="0"/>
              <a:t> Arqueología</a:t>
            </a:r>
          </a:p>
          <a:p>
            <a:pPr>
              <a:buFont typeface="Wingdings" pitchFamily="2" charset="2"/>
              <a:buChar char="§"/>
            </a:pPr>
            <a:r>
              <a:rPr lang="es-MX" dirty="0" smtClean="0"/>
              <a:t> Agricultura</a:t>
            </a:r>
          </a:p>
          <a:p>
            <a:pPr>
              <a:buFont typeface="Wingdings" pitchFamily="2" charset="2"/>
              <a:buChar char="§"/>
            </a:pPr>
            <a:r>
              <a:rPr lang="es-MX" dirty="0" smtClean="0"/>
              <a:t>Electrónica</a:t>
            </a:r>
          </a:p>
          <a:p>
            <a:pPr>
              <a:buFont typeface="Wingdings" pitchFamily="2" charset="2"/>
              <a:buChar char="§"/>
            </a:pPr>
            <a:r>
              <a:rPr lang="es-MX" dirty="0" smtClean="0"/>
              <a:t>Transporte </a:t>
            </a:r>
          </a:p>
          <a:p>
            <a:pPr>
              <a:buFont typeface="Wingdings" pitchFamily="2" charset="2"/>
              <a:buChar char="§"/>
            </a:pPr>
            <a:r>
              <a:rPr lang="es-MX" dirty="0" smtClean="0"/>
              <a:t>Educación</a:t>
            </a:r>
          </a:p>
          <a:p>
            <a:pPr>
              <a:buFont typeface="Wingdings" pitchFamily="2" charset="2"/>
              <a:buChar char="§"/>
            </a:pPr>
            <a:r>
              <a:rPr lang="es-MX" dirty="0" smtClean="0"/>
              <a:t> Medicina </a:t>
            </a:r>
          </a:p>
          <a:p>
            <a:pPr>
              <a:buFont typeface="Wingdings" pitchFamily="2" charset="2"/>
              <a:buChar char="§"/>
            </a:pPr>
            <a:r>
              <a:rPr lang="es-MX" dirty="0" smtClean="0"/>
              <a:t>Industria</a:t>
            </a:r>
          </a:p>
          <a:p>
            <a:pPr>
              <a:buFont typeface="Wingdings" pitchFamily="2" charset="2"/>
              <a:buChar char="§"/>
            </a:pPr>
            <a:r>
              <a:rPr lang="es-MX" dirty="0" smtClean="0"/>
              <a:t> Finanzas y Gestión </a:t>
            </a:r>
            <a:endParaRPr lang="es-MX" dirty="0"/>
          </a:p>
        </p:txBody>
      </p:sp>
    </p:spTree>
  </p:cSld>
  <p:clrMapOvr>
    <a:masterClrMapping/>
  </p:clrMapOvr>
  <p:transition spd="slow">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normAutofit/>
          </a:bodyPr>
          <a:lstStyle/>
          <a:p>
            <a:r>
              <a:rPr lang="es-MX" sz="3600" b="1" dirty="0" smtClean="0"/>
              <a:t>SISTEMAS EXPERTOS E INTERNET</a:t>
            </a:r>
            <a:endParaRPr lang="es-MX" sz="3600" b="1" dirty="0"/>
          </a:p>
        </p:txBody>
      </p:sp>
      <p:sp>
        <p:nvSpPr>
          <p:cNvPr id="3" name="2 Marcador de contenido"/>
          <p:cNvSpPr>
            <a:spLocks noGrp="1"/>
          </p:cNvSpPr>
          <p:nvPr>
            <p:ph idx="1"/>
          </p:nvPr>
        </p:nvSpPr>
        <p:spPr>
          <a:xfrm>
            <a:off x="457200" y="1052736"/>
            <a:ext cx="8229600" cy="5073427"/>
          </a:xfrm>
        </p:spPr>
        <p:txBody>
          <a:bodyPr>
            <a:normAutofit lnSpcReduction="10000"/>
          </a:bodyPr>
          <a:lstStyle/>
          <a:p>
            <a:pPr algn="just"/>
            <a:r>
              <a:rPr lang="es-MX" sz="2800" dirty="0" smtClean="0"/>
              <a:t>Proporciona conocimiento a gran numero de usuarios</a:t>
            </a:r>
          </a:p>
          <a:p>
            <a:pPr algn="just"/>
            <a:endParaRPr lang="es-MX" sz="2800" dirty="0" smtClean="0"/>
          </a:p>
          <a:p>
            <a:pPr algn="just"/>
            <a:r>
              <a:rPr lang="es-MX" sz="2800" dirty="0" smtClean="0"/>
              <a:t>La implementación de S.E. como servidores de conocimiento se vuelve económicamente factible y rentable para divulgar la experiencia en la red</a:t>
            </a:r>
          </a:p>
          <a:p>
            <a:pPr algn="just"/>
            <a:endParaRPr lang="es-MX" sz="2800" dirty="0" smtClean="0"/>
          </a:p>
          <a:p>
            <a:pPr algn="just"/>
            <a:r>
              <a:rPr lang="es-MX" sz="2800" dirty="0" smtClean="0"/>
              <a:t>No solo se pueden transferir a otros usuarios sino también a otros sistemas computarizados por ejemplo los de apoyo a toma de decisiones, robóticos y bases de datos.</a:t>
            </a:r>
          </a:p>
        </p:txBody>
      </p:sp>
    </p:spTree>
  </p:cSld>
  <p:clrMapOvr>
    <a:masterClrMapping/>
  </p:clrMapOvr>
  <p:transition spd="slow">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04656"/>
          </a:xfrm>
        </p:spPr>
        <p:txBody>
          <a:bodyPr>
            <a:normAutofit/>
          </a:bodyPr>
          <a:lstStyle/>
          <a:p>
            <a:pPr algn="just"/>
            <a:r>
              <a:rPr lang="es-MX" sz="2800" dirty="0" smtClean="0"/>
              <a:t>La disponibilidad ampliamente extendida del uso del internet ofrece la oportunidad de diseminar experiencia y conocimiento a audiencias masivas.</a:t>
            </a:r>
          </a:p>
          <a:p>
            <a:pPr algn="just"/>
            <a:endParaRPr lang="es-MX" sz="2800" dirty="0" smtClean="0"/>
          </a:p>
          <a:p>
            <a:pPr algn="just"/>
            <a:r>
              <a:rPr lang="es-MX" sz="2800" dirty="0" smtClean="0"/>
              <a:t>La construcción de S.E. en la red reduce costos de adquisición.</a:t>
            </a:r>
          </a:p>
          <a:p>
            <a:pPr algn="just">
              <a:buNone/>
            </a:pPr>
            <a:endParaRPr lang="es-MX" sz="2800" dirty="0" smtClean="0"/>
          </a:p>
          <a:p>
            <a:pPr algn="just"/>
            <a:endParaRPr lang="es-MX" sz="2800" dirty="0" smtClean="0"/>
          </a:p>
          <a:p>
            <a:pPr algn="just"/>
            <a:endParaRPr lang="es-MX" sz="2800" dirty="0"/>
          </a:p>
        </p:txBody>
      </p:sp>
    </p:spTree>
  </p:cSld>
  <p:clrMapOvr>
    <a:masterClrMapping/>
  </p:clrMapOvr>
  <p:transition spd="slow">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548681"/>
            <a:ext cx="7772400" cy="792087"/>
          </a:xfrm>
        </p:spPr>
        <p:txBody>
          <a:bodyPr>
            <a:normAutofit/>
          </a:bodyPr>
          <a:lstStyle/>
          <a:p>
            <a:r>
              <a:rPr lang="es-MX" sz="3200" b="1" dirty="0" smtClean="0"/>
              <a:t>CATEGORIAS GENERICAS DE LOS S.E.</a:t>
            </a:r>
            <a:endParaRPr lang="es-MX" sz="3200" b="1" dirty="0"/>
          </a:p>
        </p:txBody>
      </p:sp>
      <p:sp>
        <p:nvSpPr>
          <p:cNvPr id="3" name="2 Subtítulo"/>
          <p:cNvSpPr>
            <a:spLocks noGrp="1"/>
          </p:cNvSpPr>
          <p:nvPr>
            <p:ph type="subTitle" idx="1"/>
          </p:nvPr>
        </p:nvSpPr>
        <p:spPr>
          <a:xfrm>
            <a:off x="683568" y="1412776"/>
            <a:ext cx="7848872" cy="4896544"/>
          </a:xfrm>
        </p:spPr>
        <p:txBody>
          <a:bodyPr>
            <a:normAutofit fontScale="92500"/>
          </a:bodyPr>
          <a:lstStyle/>
          <a:p>
            <a:pPr marL="342900" indent="-342900" algn="just">
              <a:lnSpc>
                <a:spcPct val="160000"/>
              </a:lnSpc>
              <a:buAutoNum type="arabicPeriod"/>
            </a:pPr>
            <a:r>
              <a:rPr lang="es-MX" sz="1800" b="1" dirty="0" smtClean="0">
                <a:solidFill>
                  <a:schemeClr val="tx1"/>
                </a:solidFill>
              </a:rPr>
              <a:t>INTERPRETACION:  </a:t>
            </a:r>
            <a:r>
              <a:rPr lang="es-MX" sz="1800" dirty="0" smtClean="0">
                <a:solidFill>
                  <a:schemeClr val="tx1"/>
                </a:solidFill>
              </a:rPr>
              <a:t>Inferencias a partir de observaciones</a:t>
            </a:r>
          </a:p>
          <a:p>
            <a:pPr marL="342900" indent="-342900" algn="just">
              <a:lnSpc>
                <a:spcPct val="160000"/>
              </a:lnSpc>
              <a:buAutoNum type="arabicPeriod"/>
            </a:pPr>
            <a:r>
              <a:rPr lang="es-MX" sz="1800" b="1" dirty="0" smtClean="0">
                <a:solidFill>
                  <a:schemeClr val="tx1"/>
                </a:solidFill>
              </a:rPr>
              <a:t>PREDICCION: </a:t>
            </a:r>
            <a:r>
              <a:rPr lang="es-MX" sz="1800" dirty="0" smtClean="0">
                <a:solidFill>
                  <a:schemeClr val="tx1"/>
                </a:solidFill>
              </a:rPr>
              <a:t> inferencias sobre consecuencias probables</a:t>
            </a:r>
            <a:endParaRPr lang="es-MX" sz="1800" b="1" dirty="0" smtClean="0">
              <a:solidFill>
                <a:schemeClr val="tx1"/>
              </a:solidFill>
            </a:endParaRPr>
          </a:p>
          <a:p>
            <a:pPr marL="342900" indent="-342900" algn="just">
              <a:lnSpc>
                <a:spcPct val="160000"/>
              </a:lnSpc>
              <a:buAutoNum type="arabicPeriod"/>
            </a:pPr>
            <a:r>
              <a:rPr lang="es-MX" sz="1800" b="1" dirty="0" smtClean="0">
                <a:solidFill>
                  <a:schemeClr val="tx1"/>
                </a:solidFill>
              </a:rPr>
              <a:t>DIAGNOSTICO: </a:t>
            </a:r>
            <a:r>
              <a:rPr lang="es-MX" sz="1800" dirty="0" smtClean="0">
                <a:solidFill>
                  <a:schemeClr val="tx1"/>
                </a:solidFill>
              </a:rPr>
              <a:t>  inferir en fallas del sistema  a partir de observaciones</a:t>
            </a:r>
            <a:endParaRPr lang="es-MX" sz="1800" b="1" dirty="0" smtClean="0">
              <a:solidFill>
                <a:schemeClr val="tx1"/>
              </a:solidFill>
            </a:endParaRPr>
          </a:p>
          <a:p>
            <a:pPr marL="342900" indent="-342900" algn="just">
              <a:lnSpc>
                <a:spcPct val="160000"/>
              </a:lnSpc>
              <a:buAutoNum type="arabicPeriod"/>
            </a:pPr>
            <a:r>
              <a:rPr lang="es-MX" sz="1800" b="1" dirty="0" smtClean="0">
                <a:solidFill>
                  <a:schemeClr val="tx1"/>
                </a:solidFill>
              </a:rPr>
              <a:t>DISEÑO:   </a:t>
            </a:r>
            <a:r>
              <a:rPr lang="es-MX" sz="1800" dirty="0" smtClean="0">
                <a:solidFill>
                  <a:schemeClr val="tx1"/>
                </a:solidFill>
              </a:rPr>
              <a:t>configurar objetos bajo restricciones</a:t>
            </a:r>
            <a:endParaRPr lang="es-MX" sz="1800" b="1" dirty="0" smtClean="0">
              <a:solidFill>
                <a:schemeClr val="tx1"/>
              </a:solidFill>
            </a:endParaRPr>
          </a:p>
          <a:p>
            <a:pPr marL="342900" indent="-342900" algn="just">
              <a:lnSpc>
                <a:spcPct val="160000"/>
              </a:lnSpc>
              <a:buAutoNum type="arabicPeriod"/>
            </a:pPr>
            <a:r>
              <a:rPr lang="es-MX" sz="1800" b="1" dirty="0" smtClean="0">
                <a:solidFill>
                  <a:schemeClr val="tx1"/>
                </a:solidFill>
              </a:rPr>
              <a:t>PLANEACION:   </a:t>
            </a:r>
            <a:r>
              <a:rPr lang="es-MX" sz="1800" dirty="0" smtClean="0">
                <a:solidFill>
                  <a:schemeClr val="tx1"/>
                </a:solidFill>
              </a:rPr>
              <a:t>desarrollar planes para alcanzar las metas</a:t>
            </a:r>
            <a:endParaRPr lang="es-MX" sz="1800" b="1" dirty="0" smtClean="0">
              <a:solidFill>
                <a:schemeClr val="tx1"/>
              </a:solidFill>
            </a:endParaRPr>
          </a:p>
          <a:p>
            <a:pPr marL="342900" indent="-342900" algn="just">
              <a:lnSpc>
                <a:spcPct val="160000"/>
              </a:lnSpc>
              <a:buAutoNum type="arabicPeriod"/>
            </a:pPr>
            <a:r>
              <a:rPr lang="es-MX" sz="1800" b="1" dirty="0" smtClean="0">
                <a:solidFill>
                  <a:schemeClr val="tx1"/>
                </a:solidFill>
              </a:rPr>
              <a:t>REVISION:   </a:t>
            </a:r>
            <a:r>
              <a:rPr lang="es-MX" sz="1800" dirty="0" smtClean="0">
                <a:solidFill>
                  <a:schemeClr val="tx1"/>
                </a:solidFill>
              </a:rPr>
              <a:t>compara observaciones para planes, alertar sobre excepciones</a:t>
            </a:r>
            <a:endParaRPr lang="es-MX" sz="1800" b="1" dirty="0" smtClean="0">
              <a:solidFill>
                <a:schemeClr val="tx1"/>
              </a:solidFill>
            </a:endParaRPr>
          </a:p>
          <a:p>
            <a:pPr marL="342900" indent="-342900" algn="just">
              <a:lnSpc>
                <a:spcPct val="160000"/>
              </a:lnSpc>
              <a:buAutoNum type="arabicPeriod"/>
            </a:pPr>
            <a:r>
              <a:rPr lang="es-MX" sz="1800" b="1" dirty="0" smtClean="0">
                <a:solidFill>
                  <a:schemeClr val="tx1"/>
                </a:solidFill>
              </a:rPr>
              <a:t>DEPURACION:   </a:t>
            </a:r>
            <a:r>
              <a:rPr lang="es-MX" sz="1800" dirty="0" smtClean="0">
                <a:solidFill>
                  <a:schemeClr val="tx1"/>
                </a:solidFill>
              </a:rPr>
              <a:t>prescribir remedios para fallas</a:t>
            </a:r>
            <a:endParaRPr lang="es-MX" sz="1800" b="1" dirty="0" smtClean="0">
              <a:solidFill>
                <a:schemeClr val="tx1"/>
              </a:solidFill>
            </a:endParaRPr>
          </a:p>
          <a:p>
            <a:pPr marL="342900" indent="-342900" algn="just">
              <a:lnSpc>
                <a:spcPct val="160000"/>
              </a:lnSpc>
              <a:buAutoNum type="arabicPeriod"/>
            </a:pPr>
            <a:r>
              <a:rPr lang="es-MX" sz="1800" b="1" dirty="0" smtClean="0">
                <a:solidFill>
                  <a:schemeClr val="tx1"/>
                </a:solidFill>
              </a:rPr>
              <a:t>REPARACION:   </a:t>
            </a:r>
            <a:r>
              <a:rPr lang="es-MX" sz="1800" dirty="0" smtClean="0">
                <a:solidFill>
                  <a:schemeClr val="tx1"/>
                </a:solidFill>
              </a:rPr>
              <a:t>ejecutar un plan para administrar un remedio prescrito</a:t>
            </a:r>
            <a:endParaRPr lang="es-MX" sz="1800" b="1" dirty="0" smtClean="0">
              <a:solidFill>
                <a:schemeClr val="tx1"/>
              </a:solidFill>
            </a:endParaRPr>
          </a:p>
          <a:p>
            <a:pPr marL="342900" indent="-342900" algn="just">
              <a:lnSpc>
                <a:spcPct val="160000"/>
              </a:lnSpc>
              <a:buAutoNum type="arabicPeriod"/>
            </a:pPr>
            <a:r>
              <a:rPr lang="es-MX" sz="1800" b="1" dirty="0" smtClean="0">
                <a:solidFill>
                  <a:schemeClr val="tx1"/>
                </a:solidFill>
              </a:rPr>
              <a:t>INSTRUCCIÓN:   </a:t>
            </a:r>
            <a:r>
              <a:rPr lang="es-MX" sz="1800" dirty="0" smtClean="0">
                <a:solidFill>
                  <a:schemeClr val="tx1"/>
                </a:solidFill>
              </a:rPr>
              <a:t>diagnosticar, depurar y corregir el desempeño de estudiantes</a:t>
            </a:r>
            <a:endParaRPr lang="es-MX" sz="1800" b="1" dirty="0" smtClean="0">
              <a:solidFill>
                <a:schemeClr val="tx1"/>
              </a:solidFill>
            </a:endParaRPr>
          </a:p>
          <a:p>
            <a:pPr marL="342900" indent="-342900" algn="just">
              <a:lnSpc>
                <a:spcPct val="160000"/>
              </a:lnSpc>
              <a:buAutoNum type="arabicPeriod"/>
            </a:pPr>
            <a:r>
              <a:rPr lang="es-MX" sz="1800" b="1" dirty="0" smtClean="0">
                <a:solidFill>
                  <a:schemeClr val="tx1"/>
                </a:solidFill>
              </a:rPr>
              <a:t>CONTROL:   </a:t>
            </a:r>
            <a:r>
              <a:rPr lang="es-MX" sz="1800" dirty="0" smtClean="0">
                <a:solidFill>
                  <a:schemeClr val="tx1"/>
                </a:solidFill>
              </a:rPr>
              <a:t>interpretar, predecir, reparar y revisar el comportamiento del Sist.</a:t>
            </a:r>
            <a:endParaRPr lang="es-MX" sz="1800" b="1" dirty="0">
              <a:solidFill>
                <a:schemeClr val="tx1"/>
              </a:solidFill>
            </a:endParaRPr>
          </a:p>
        </p:txBody>
      </p:sp>
    </p:spTree>
  </p:cSld>
  <p:clrMapOvr>
    <a:masterClrMapping/>
  </p:clrMapOvr>
  <p:transition spd="slow">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fontScale="90000"/>
          </a:bodyPr>
          <a:lstStyle/>
          <a:p>
            <a:r>
              <a:rPr lang="es-MX" sz="3600" dirty="0" smtClean="0"/>
              <a:t>EJEMPLOS ILUSTRATIVOS</a:t>
            </a:r>
            <a:endParaRPr lang="es-MX" dirty="0"/>
          </a:p>
        </p:txBody>
      </p:sp>
      <p:sp>
        <p:nvSpPr>
          <p:cNvPr id="3" name="2 Marcador de contenido"/>
          <p:cNvSpPr>
            <a:spLocks noGrp="1"/>
          </p:cNvSpPr>
          <p:nvPr>
            <p:ph idx="1"/>
          </p:nvPr>
        </p:nvSpPr>
        <p:spPr>
          <a:xfrm>
            <a:off x="323528" y="980728"/>
            <a:ext cx="8496944" cy="5472608"/>
          </a:xfrm>
        </p:spPr>
        <p:txBody>
          <a:bodyPr>
            <a:normAutofit lnSpcReduction="10000"/>
          </a:bodyPr>
          <a:lstStyle/>
          <a:p>
            <a:pPr algn="ctr">
              <a:buNone/>
            </a:pPr>
            <a:r>
              <a:rPr lang="es-MX" sz="2800" dirty="0" smtClean="0"/>
              <a:t>DEPARTAMENTO DEL TESORO DE ESTADOS UNIDOS</a:t>
            </a:r>
          </a:p>
          <a:p>
            <a:pPr algn="just">
              <a:buNone/>
            </a:pPr>
            <a:endParaRPr lang="es-MX" sz="1800" b="1" dirty="0" smtClean="0"/>
          </a:p>
          <a:p>
            <a:pPr algn="just">
              <a:buNone/>
            </a:pPr>
            <a:r>
              <a:rPr lang="es-MX" sz="1800" b="1" dirty="0" smtClean="0"/>
              <a:t>Problema: </a:t>
            </a:r>
            <a:r>
              <a:rPr lang="es-MX" sz="1800" dirty="0" smtClean="0"/>
              <a:t>una de las principales tareas de la Financial Crime Enforcement Network (FinCEN) de EU es evitar y detectar el lavado de dinero. Un area de investigación corresponde a las transacciones de efectivo superiores a $10,000 dls. Mismas que todos los bancos tienen la obligación de informar. El problema es que cada semana se registran mas de 200,000 transacciones. Para que los analistas calificados examinen todas ellas se requiere una gran cantidad de personal, para lo cual FinCEN no cuenta con el presupuesto.</a:t>
            </a:r>
          </a:p>
          <a:p>
            <a:pPr algn="just">
              <a:buNone/>
            </a:pPr>
            <a:endParaRPr lang="es-MX" sz="1800" b="1" dirty="0"/>
          </a:p>
          <a:p>
            <a:pPr algn="just">
              <a:buNone/>
            </a:pPr>
            <a:r>
              <a:rPr lang="es-MX" sz="1800" b="1" dirty="0" smtClean="0"/>
              <a:t>La solución: </a:t>
            </a:r>
            <a:r>
              <a:rPr lang="es-MX" sz="1800" dirty="0" smtClean="0"/>
              <a:t>esta se encontró al recurrir a un sistema experto basado en reglas que contiene la experiencia de los expertos de primera línea de FinCEN. El S.E. se utiliza para detectar transacciones sospechosas y cambios en los patrones de transacciones. Estas se verifican después de forma manual.</a:t>
            </a:r>
          </a:p>
          <a:p>
            <a:pPr algn="just">
              <a:buNone/>
            </a:pPr>
            <a:endParaRPr lang="es-MX" sz="1800" dirty="0"/>
          </a:p>
          <a:p>
            <a:pPr algn="just">
              <a:buNone/>
            </a:pPr>
            <a:r>
              <a:rPr lang="es-MX" sz="1800" b="1" dirty="0" smtClean="0"/>
              <a:t>Resultados: </a:t>
            </a:r>
            <a:r>
              <a:rPr lang="es-MX" sz="1800" dirty="0" smtClean="0"/>
              <a:t>A lo largo de 5 años desde se implantación, se han se han descubierto mas de 400 casos de lavado de dinero lo que representa una cifra superior a $1.000.000 de dólares.</a:t>
            </a:r>
            <a:endParaRPr lang="es-MX" sz="1800" b="1" dirty="0"/>
          </a:p>
        </p:txBody>
      </p:sp>
    </p:spTree>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810317" y="332656"/>
            <a:ext cx="5303696" cy="800219"/>
          </a:xfrm>
          <a:prstGeom prst="rect">
            <a:avLst/>
          </a:prstGeom>
        </p:spPr>
        <p:txBody>
          <a:bodyPr wrap="none">
            <a:spAutoFit/>
          </a:bodyPr>
          <a:lstStyle/>
          <a:p>
            <a:pPr algn="ctr"/>
            <a:r>
              <a:rPr lang="es-MX" sz="4600" b="1" spc="800" dirty="0" smtClean="0"/>
              <a:t>INTRODUCCION</a:t>
            </a:r>
            <a:endParaRPr lang="es-ES" sz="4600" b="1" spc="800" dirty="0"/>
          </a:p>
        </p:txBody>
      </p:sp>
      <p:sp>
        <p:nvSpPr>
          <p:cNvPr id="3" name="2 CuadroTexto"/>
          <p:cNvSpPr txBox="1"/>
          <p:nvPr/>
        </p:nvSpPr>
        <p:spPr>
          <a:xfrm>
            <a:off x="323528" y="1484785"/>
            <a:ext cx="8280920" cy="5262979"/>
          </a:xfrm>
          <a:prstGeom prst="rect">
            <a:avLst/>
          </a:prstGeom>
          <a:noFill/>
        </p:spPr>
        <p:txBody>
          <a:bodyPr wrap="square" rtlCol="0">
            <a:spAutoFit/>
          </a:bodyPr>
          <a:lstStyle/>
          <a:p>
            <a:pPr algn="just"/>
            <a:r>
              <a:rPr lang="es-MX" sz="2400" dirty="0" smtClean="0"/>
              <a:t>El propósito de esta presentación es de mostrarnos una amplia y precisa descripción de lo que son los Sistemas Expertos (//SE//), los cuales también son conocidos como Sistemas Basados en Conocimiento. Así mismo mostramos brevemente los orígenes, conceptos, aplicaciones, ventajas, limitaciones, y su arquitectura básica de esta área y/o campo de la Inteligencia artificial. Por otra parte en la actualidad el mercado se vuelve más competitivo, donde la administración y buen manejo de la información es fundamental para todas las empresas y/o organizaciones, las cuales si quieren sobrevivir deben de mantenerse a la vanguardia en todas y cada una de las áreas.</a:t>
            </a:r>
          </a:p>
          <a:p>
            <a:endParaRPr lang="es-MX" sz="2400" b="1" dirty="0" smtClean="0"/>
          </a:p>
          <a:p>
            <a:pPr marL="87313" indent="-87313" algn="just">
              <a:buFont typeface="Wingdings" pitchFamily="2" charset="2"/>
              <a:buChar char="§"/>
            </a:pPr>
            <a:endParaRPr lang="es-MX" sz="2400" dirty="0" smtClean="0"/>
          </a:p>
          <a:p>
            <a:pPr marL="87313" indent="-87313" algn="just"/>
            <a:endParaRPr lang="es-MX" sz="2400" dirty="0" smtClean="0"/>
          </a:p>
        </p:txBody>
      </p:sp>
    </p:spTree>
  </p:cSld>
  <p:clrMapOvr>
    <a:masterClrMapping/>
  </p:clrMapOvr>
  <p:transition spd="slow">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a:bodyPr>
          <a:lstStyle/>
          <a:p>
            <a:r>
              <a:rPr lang="es-MX" sz="2800" b="1" dirty="0" smtClean="0"/>
              <a:t>AUDITORIA DE BOLETOS EN NORTHWEST AIRLINES</a:t>
            </a:r>
            <a:endParaRPr lang="es-MX" sz="2800" b="1" dirty="0"/>
          </a:p>
        </p:txBody>
      </p:sp>
      <p:sp>
        <p:nvSpPr>
          <p:cNvPr id="3" name="2 Marcador de contenido"/>
          <p:cNvSpPr>
            <a:spLocks noGrp="1"/>
          </p:cNvSpPr>
          <p:nvPr>
            <p:ph idx="1"/>
          </p:nvPr>
        </p:nvSpPr>
        <p:spPr>
          <a:xfrm>
            <a:off x="251520" y="980728"/>
            <a:ext cx="8712968" cy="5472608"/>
          </a:xfrm>
        </p:spPr>
        <p:txBody>
          <a:bodyPr>
            <a:noAutofit/>
          </a:bodyPr>
          <a:lstStyle/>
          <a:p>
            <a:pPr algn="just">
              <a:buNone/>
            </a:pPr>
            <a:r>
              <a:rPr lang="es-MX" sz="2000" b="1" dirty="0" smtClean="0"/>
              <a:t>Problema: </a:t>
            </a:r>
            <a:r>
              <a:rPr lang="es-MX" sz="2000" dirty="0" smtClean="0"/>
              <a:t>Cuando NWA adquirió Republic Airlines, su volumen de operaciones aumento hasta 70.000 boletos diarios. Resultaba necesario auditar estos boletos comparando una copia de cada uno contra información de tarifas que incluía las comisiones de los agentes de viajes. la comparación manual era lenta y costosa. Por ello, solo se auditaban muestras de los boletos. La muestra indicaba una tasa de error de casi un 10%. </a:t>
            </a:r>
          </a:p>
          <a:p>
            <a:pPr algn="just">
              <a:buNone/>
            </a:pPr>
            <a:endParaRPr lang="es-MX" sz="2000" b="1" dirty="0" smtClean="0"/>
          </a:p>
          <a:p>
            <a:pPr algn="just">
              <a:buNone/>
            </a:pPr>
            <a:r>
              <a:rPr lang="es-MX" sz="2000" b="1" dirty="0" smtClean="0"/>
              <a:t>Solución: </a:t>
            </a:r>
            <a:r>
              <a:rPr lang="es-MX" sz="2000" dirty="0" smtClean="0"/>
              <a:t>se construyo un S.E. donde los boletos se leían electrónicamente y se almacenaban en una base de datos. Dentro de otra B.D. estaban almacenados los acuerdos de tarifas y comisiones.  Primero el S.E. determina la tarifa, después la comisión mas favorable para los agentes de viaje. Si hubiese cualquier discrepancia origina un informe con la acreditación o descuento y una explicación favorable.</a:t>
            </a:r>
          </a:p>
          <a:p>
            <a:pPr algn="just">
              <a:buNone/>
            </a:pPr>
            <a:endParaRPr lang="es-MX" sz="2000" b="1" dirty="0" smtClean="0"/>
          </a:p>
          <a:p>
            <a:pPr algn="just">
              <a:buNone/>
            </a:pPr>
            <a:r>
              <a:rPr lang="es-MX" sz="2000" b="1" dirty="0" smtClean="0"/>
              <a:t>Resultados: </a:t>
            </a:r>
            <a:r>
              <a:rPr lang="es-MX" sz="2000" dirty="0" smtClean="0"/>
              <a:t>al principio, el sistema procesaba 70.000 boletos cada noche en una estación de trabajo sun. La reducción en los errores de los agentes puede ahorrar a la aerolínea casi $10.000.000 de dólares al año.</a:t>
            </a:r>
            <a:endParaRPr lang="es-MX" sz="2000" b="1" dirty="0"/>
          </a:p>
        </p:txBody>
      </p:sp>
    </p:spTree>
  </p:cSld>
  <p:clrMapOvr>
    <a:masterClrMapping/>
  </p:clrMapOvr>
  <p:transition spd="slow">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CONCLUSION</a:t>
            </a:r>
            <a:endParaRPr lang="es-MX" dirty="0"/>
          </a:p>
        </p:txBody>
      </p:sp>
      <p:sp>
        <p:nvSpPr>
          <p:cNvPr id="3" name="2 Marcador de contenido"/>
          <p:cNvSpPr>
            <a:spLocks noGrp="1"/>
          </p:cNvSpPr>
          <p:nvPr>
            <p:ph idx="1"/>
          </p:nvPr>
        </p:nvSpPr>
        <p:spPr>
          <a:xfrm>
            <a:off x="457200" y="1340768"/>
            <a:ext cx="8229600" cy="5040560"/>
          </a:xfrm>
        </p:spPr>
        <p:txBody>
          <a:bodyPr>
            <a:normAutofit fontScale="70000" lnSpcReduction="20000"/>
          </a:bodyPr>
          <a:lstStyle/>
          <a:p>
            <a:pPr algn="just"/>
            <a:r>
              <a:rPr lang="es-MX" dirty="0" smtClean="0"/>
              <a:t>Actualmente el duro, difícil y cambiante mercado competitivo se vuelve más complejo por la gran diversidad de información que se ven obligados a almacenar y analizar, razón por la cual las empresas se ven en la necesidad de recurrir a poderosas y/o robustas herramientas o sistemas que les sirvan de soporte a la hora de tomar decisiones. De esta forma estos inteligentes, precisos y eficientes sistemas son adoptados por más organizaciones, en las cuales se convierten y/o transforman en una importante estrategia de negocio.</a:t>
            </a:r>
          </a:p>
          <a:p>
            <a:pPr algn="just"/>
            <a:endParaRPr lang="es-MX" dirty="0" smtClean="0"/>
          </a:p>
          <a:p>
            <a:pPr algn="just"/>
            <a:r>
              <a:rPr lang="es-MX" dirty="0" smtClean="0"/>
              <a:t>Por otra parte es importante mencionar que estos seguirán siendo usados en los todos y cada una de las áreas y/o campos donde los expertos humanos sean escasos. Por consecuencia de lo anterior estos sistemas son utilizados por personas no especializadas, por lo cual el uso frecuente de los (//SE//) les produce y/o genera conocimiento a los usuarios.</a:t>
            </a:r>
          </a:p>
          <a:p>
            <a:endParaRPr lang="es-MX" dirty="0"/>
          </a:p>
        </p:txBody>
      </p:sp>
    </p:spTree>
  </p:cSld>
  <p:clrMapOvr>
    <a:masterClrMapping/>
  </p:clrMapOvr>
  <p:transition spd="slow">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BIBLIOGRAFIA</a:t>
            </a:r>
            <a:endParaRPr lang="es-MX" dirty="0"/>
          </a:p>
        </p:txBody>
      </p:sp>
      <p:sp>
        <p:nvSpPr>
          <p:cNvPr id="3" name="2 Marcador de contenido"/>
          <p:cNvSpPr>
            <a:spLocks noGrp="1"/>
          </p:cNvSpPr>
          <p:nvPr>
            <p:ph idx="1"/>
          </p:nvPr>
        </p:nvSpPr>
        <p:spPr/>
        <p:txBody>
          <a:bodyPr/>
          <a:lstStyle/>
          <a:p>
            <a:r>
              <a:rPr lang="es-MX" dirty="0" smtClean="0"/>
              <a:t>TECNOLOGIAS DE INFORMACION PARA LA ADMINISTRACION</a:t>
            </a:r>
          </a:p>
          <a:p>
            <a:pPr>
              <a:buNone/>
            </a:pPr>
            <a:r>
              <a:rPr lang="es-MX" dirty="0" smtClean="0"/>
              <a:t>    Efraim turbam</a:t>
            </a:r>
          </a:p>
          <a:p>
            <a:pPr>
              <a:buNone/>
            </a:pPr>
            <a:r>
              <a:rPr lang="es-MX" dirty="0" smtClean="0"/>
              <a:t>	Ephraim McClean</a:t>
            </a:r>
          </a:p>
          <a:p>
            <a:pPr>
              <a:buNone/>
            </a:pPr>
            <a:r>
              <a:rPr lang="es-MX" dirty="0" smtClean="0"/>
              <a:t>	James Wetherbe</a:t>
            </a:r>
          </a:p>
          <a:p>
            <a:pPr>
              <a:buNone/>
            </a:pPr>
            <a:r>
              <a:rPr lang="es-MX" dirty="0" smtClean="0"/>
              <a:t>	Edit.  CECSA</a:t>
            </a:r>
          </a:p>
          <a:p>
            <a:pPr>
              <a:buNone/>
            </a:pPr>
            <a:endParaRPr lang="es-MX" dirty="0" smtClean="0"/>
          </a:p>
        </p:txBody>
      </p:sp>
    </p:spTree>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411760" y="332656"/>
            <a:ext cx="4100803" cy="800219"/>
          </a:xfrm>
          <a:prstGeom prst="rect">
            <a:avLst/>
          </a:prstGeom>
        </p:spPr>
        <p:txBody>
          <a:bodyPr wrap="none">
            <a:spAutoFit/>
          </a:bodyPr>
          <a:lstStyle/>
          <a:p>
            <a:pPr algn="ctr"/>
            <a:r>
              <a:rPr lang="es-MX" sz="4600" b="1" spc="800" dirty="0"/>
              <a:t>DEFINICIÓN</a:t>
            </a:r>
            <a:endParaRPr lang="es-ES" sz="4600" b="1" spc="800" dirty="0"/>
          </a:p>
        </p:txBody>
      </p:sp>
      <p:sp>
        <p:nvSpPr>
          <p:cNvPr id="3" name="2 CuadroTexto"/>
          <p:cNvSpPr txBox="1"/>
          <p:nvPr/>
        </p:nvSpPr>
        <p:spPr>
          <a:xfrm>
            <a:off x="323528" y="1484784"/>
            <a:ext cx="8280920" cy="4524315"/>
          </a:xfrm>
          <a:prstGeom prst="rect">
            <a:avLst/>
          </a:prstGeom>
          <a:noFill/>
        </p:spPr>
        <p:txBody>
          <a:bodyPr wrap="square" rtlCol="0">
            <a:spAutoFit/>
          </a:bodyPr>
          <a:lstStyle/>
          <a:p>
            <a:r>
              <a:rPr lang="es-MX" sz="2400" b="1" dirty="0" smtClean="0"/>
              <a:t>SISTEMA EXPERTO (S.E.)</a:t>
            </a:r>
          </a:p>
          <a:p>
            <a:pPr marL="87313" indent="-87313" algn="just">
              <a:buFont typeface="Wingdings" pitchFamily="2" charset="2"/>
              <a:buChar char="§"/>
            </a:pPr>
            <a:endParaRPr lang="es-MX" sz="2400" dirty="0"/>
          </a:p>
          <a:p>
            <a:pPr marL="87313" indent="-87313" algn="just">
              <a:buFont typeface="Wingdings" pitchFamily="2" charset="2"/>
              <a:buChar char="§"/>
            </a:pPr>
            <a:r>
              <a:rPr lang="es-MX" sz="2400" dirty="0" smtClean="0"/>
              <a:t>Son aquellos </a:t>
            </a:r>
            <a:r>
              <a:rPr lang="es-MX" sz="2400" dirty="0"/>
              <a:t>programas que se realizan haciendo explicito el conocimiento en ellos, que tienen información específica de un dominio concreto y que realizan una tarea relativa a este dominio.</a:t>
            </a:r>
            <a:r>
              <a:rPr lang="es-MX" sz="2400" dirty="0" smtClean="0"/>
              <a:t> </a:t>
            </a:r>
          </a:p>
          <a:p>
            <a:pPr marL="87313" indent="-87313" algn="just">
              <a:buFont typeface="Wingdings" pitchFamily="2" charset="2"/>
              <a:buChar char="§"/>
            </a:pPr>
            <a:endParaRPr lang="es-MX" sz="2400" dirty="0" smtClean="0"/>
          </a:p>
          <a:p>
            <a:pPr marL="87313" indent="-87313" algn="just">
              <a:buFont typeface="Wingdings" pitchFamily="2" charset="2"/>
              <a:buChar char="§"/>
            </a:pPr>
            <a:endParaRPr lang="es-MX" sz="2400" dirty="0"/>
          </a:p>
          <a:p>
            <a:pPr marL="87313" indent="-87313" algn="just">
              <a:buFont typeface="Wingdings" pitchFamily="2" charset="2"/>
              <a:buChar char="§"/>
            </a:pPr>
            <a:r>
              <a:rPr lang="es-MX" sz="2400" dirty="0" smtClean="0"/>
              <a:t>Programas </a:t>
            </a:r>
            <a:r>
              <a:rPr lang="es-MX" sz="2400" dirty="0"/>
              <a:t>que contienen tanto conocimiento </a:t>
            </a:r>
            <a:r>
              <a:rPr lang="es-MX" sz="2400" dirty="0" smtClean="0"/>
              <a:t>declarativo, como </a:t>
            </a:r>
            <a:r>
              <a:rPr lang="es-MX" sz="2400" dirty="0"/>
              <a:t>conocimiento de </a:t>
            </a:r>
            <a:r>
              <a:rPr lang="es-MX" sz="2400" dirty="0" smtClean="0"/>
              <a:t>control, para </a:t>
            </a:r>
            <a:r>
              <a:rPr lang="es-MX" sz="2400" dirty="0"/>
              <a:t>emular el proceso de razonamiento de los expertos humanos en un dominio en particular y/o área de experiencia</a:t>
            </a:r>
            <a:r>
              <a:rPr lang="es-MX" sz="2400" dirty="0" smtClean="0"/>
              <a:t>.</a:t>
            </a:r>
          </a:p>
        </p:txBody>
      </p:sp>
    </p:spTree>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476672"/>
            <a:ext cx="8136904" cy="4154984"/>
          </a:xfrm>
          <a:prstGeom prst="rect">
            <a:avLst/>
          </a:prstGeom>
        </p:spPr>
        <p:txBody>
          <a:bodyPr wrap="square">
            <a:spAutoFit/>
          </a:bodyPr>
          <a:lstStyle/>
          <a:p>
            <a:pPr marL="87313" indent="-87313" algn="just">
              <a:buFont typeface="Wingdings" pitchFamily="2" charset="2"/>
              <a:buChar char="§"/>
            </a:pPr>
            <a:endParaRPr lang="es-MX" sz="2400" dirty="0" smtClean="0"/>
          </a:p>
          <a:p>
            <a:pPr marL="87313" indent="-87313" algn="just">
              <a:buFont typeface="Wingdings" pitchFamily="2" charset="2"/>
              <a:buChar char="§"/>
            </a:pPr>
            <a:r>
              <a:rPr lang="es-MX" sz="2400" dirty="0" smtClean="0"/>
              <a:t>Software que incorpora conocimiento de experto sobre un dominio de aplicación dado, de manera que es capaz de resolver problemas de relativa dificultad y apoyar la toma de decisiones inteligentes en base a un proceso de razonamiento simbólico.</a:t>
            </a:r>
          </a:p>
          <a:p>
            <a:pPr marL="87313" indent="-87313" algn="just">
              <a:buFont typeface="Wingdings" pitchFamily="2" charset="2"/>
              <a:buChar char="§"/>
            </a:pPr>
            <a:endParaRPr lang="es-MX" sz="2400" dirty="0" smtClean="0"/>
          </a:p>
          <a:p>
            <a:pPr marL="87313" indent="-87313" algn="just">
              <a:buFont typeface="Wingdings" pitchFamily="2" charset="2"/>
              <a:buChar char="§"/>
            </a:pPr>
            <a:endParaRPr lang="es-MX" sz="2400" dirty="0" smtClean="0"/>
          </a:p>
          <a:p>
            <a:pPr marL="87313" indent="-87313" algn="just">
              <a:buFont typeface="Wingdings" pitchFamily="2" charset="2"/>
              <a:buChar char="§"/>
            </a:pPr>
            <a:r>
              <a:rPr lang="es-MX" sz="2400" dirty="0" smtClean="0"/>
              <a:t>Software que toma decisiones y que puede alcanzar un nivel de desempeño comparable a un experto humano en algunas áreas especializadas y usualmente limitadas.</a:t>
            </a:r>
            <a:endParaRPr lang="es-ES" sz="2400" dirty="0"/>
          </a:p>
        </p:txBody>
      </p:sp>
    </p:spTree>
  </p:cSld>
  <p:clrMapOvr>
    <a:masterClrMapping/>
  </p:clrMapOvr>
  <p:transition spd="slow">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187624" y="476672"/>
            <a:ext cx="6840760" cy="800219"/>
          </a:xfrm>
          <a:prstGeom prst="rect">
            <a:avLst/>
          </a:prstGeom>
          <a:noFill/>
        </p:spPr>
        <p:txBody>
          <a:bodyPr wrap="square" rtlCol="0">
            <a:spAutoFit/>
          </a:bodyPr>
          <a:lstStyle/>
          <a:p>
            <a:pPr algn="ctr"/>
            <a:r>
              <a:rPr lang="es-MX" sz="4600" b="1" spc="800" dirty="0" smtClean="0"/>
              <a:t>HISTORIA</a:t>
            </a:r>
            <a:endParaRPr lang="es-ES" sz="4600" b="1" spc="800" dirty="0"/>
          </a:p>
        </p:txBody>
      </p:sp>
      <p:sp>
        <p:nvSpPr>
          <p:cNvPr id="5" name="4 CuadroTexto"/>
          <p:cNvSpPr txBox="1"/>
          <p:nvPr/>
        </p:nvSpPr>
        <p:spPr>
          <a:xfrm>
            <a:off x="323528" y="1628800"/>
            <a:ext cx="8352928" cy="5632311"/>
          </a:xfrm>
          <a:prstGeom prst="rect">
            <a:avLst/>
          </a:prstGeom>
          <a:noFill/>
        </p:spPr>
        <p:txBody>
          <a:bodyPr wrap="square" rtlCol="0">
            <a:spAutoFit/>
          </a:bodyPr>
          <a:lstStyle/>
          <a:p>
            <a:pPr marL="98425" indent="-98425" algn="just">
              <a:buFont typeface="Wingdings" pitchFamily="2" charset="2"/>
              <a:buChar char="§"/>
            </a:pPr>
            <a:r>
              <a:rPr lang="es-MX" sz="2400" dirty="0" smtClean="0"/>
              <a:t>Mediado de los años 70´s. Allan </a:t>
            </a:r>
            <a:r>
              <a:rPr lang="es-MX" sz="2400" dirty="0"/>
              <a:t>Newell y Herbert Simon desarrollaron </a:t>
            </a:r>
            <a:r>
              <a:rPr lang="es-MX" sz="2400" dirty="0" smtClean="0"/>
              <a:t>el GPS </a:t>
            </a:r>
            <a:r>
              <a:rPr lang="es-MX" sz="2400" dirty="0"/>
              <a:t>(General Problem Solver; solucionador general de problemas).</a:t>
            </a:r>
            <a:r>
              <a:rPr lang="es-MX" sz="2400" dirty="0" smtClean="0"/>
              <a:t>  </a:t>
            </a:r>
          </a:p>
          <a:p>
            <a:pPr marL="98425" indent="-98425" algn="just">
              <a:buFont typeface="Wingdings" pitchFamily="2" charset="2"/>
              <a:buChar char="§"/>
            </a:pPr>
            <a:endParaRPr lang="es-MX" sz="2400" dirty="0" smtClean="0"/>
          </a:p>
          <a:p>
            <a:pPr marL="98425" indent="-98425" algn="just">
              <a:buFont typeface="Wingdings" pitchFamily="2" charset="2"/>
              <a:buChar char="§"/>
            </a:pPr>
            <a:endParaRPr lang="es-MX" sz="2400" dirty="0"/>
          </a:p>
          <a:p>
            <a:pPr marL="98425" indent="-98425" algn="just">
              <a:buFont typeface="Wingdings" pitchFamily="2" charset="2"/>
              <a:buChar char="§"/>
            </a:pPr>
            <a:r>
              <a:rPr lang="es-MX" sz="2400" dirty="0" smtClean="0"/>
              <a:t>Investigadores decidieron intentar  </a:t>
            </a:r>
            <a:r>
              <a:rPr lang="es-MX" sz="2400" dirty="0"/>
              <a:t>simular el razonamiento de un experto humano</a:t>
            </a:r>
            <a:r>
              <a:rPr lang="es-MX" sz="2400" dirty="0" smtClean="0"/>
              <a:t>. </a:t>
            </a:r>
            <a:r>
              <a:rPr lang="es-MX" sz="2400" dirty="0"/>
              <a:t>De esta manera nacieron los </a:t>
            </a:r>
            <a:r>
              <a:rPr lang="es-MX" sz="2400" dirty="0" smtClean="0"/>
              <a:t>SE.</a:t>
            </a:r>
          </a:p>
          <a:p>
            <a:pPr marL="98425" indent="-98425" algn="just">
              <a:buFont typeface="Wingdings" pitchFamily="2" charset="2"/>
              <a:buChar char="§"/>
            </a:pPr>
            <a:endParaRPr lang="es-MX" sz="2400" dirty="0" smtClean="0"/>
          </a:p>
          <a:p>
            <a:pPr marL="98425" indent="-98425" algn="just">
              <a:buFont typeface="Wingdings" pitchFamily="2" charset="2"/>
              <a:buChar char="§"/>
            </a:pPr>
            <a:endParaRPr lang="es-MX" sz="2400" dirty="0"/>
          </a:p>
          <a:p>
            <a:pPr marL="98425" indent="-98425" algn="just">
              <a:buFont typeface="Wingdings" pitchFamily="2" charset="2"/>
              <a:buChar char="§"/>
            </a:pPr>
            <a:r>
              <a:rPr lang="es-MX" sz="2400" dirty="0" smtClean="0"/>
              <a:t> Un equipo dirigido por </a:t>
            </a:r>
            <a:r>
              <a:rPr lang="es-MX" sz="2400" dirty="0"/>
              <a:t>Edward </a:t>
            </a:r>
            <a:r>
              <a:rPr lang="es-MX" sz="2400" dirty="0" smtClean="0"/>
              <a:t>Feigenbaum, comenzaron a desarrollar SE utilizando bases de conocimientos.</a:t>
            </a:r>
          </a:p>
          <a:p>
            <a:pPr marL="98425" indent="-98425" algn="just">
              <a:buFont typeface="Wingdings" pitchFamily="2" charset="2"/>
              <a:buChar char="§"/>
            </a:pPr>
            <a:endParaRPr lang="es-MX" sz="2400" dirty="0" smtClean="0"/>
          </a:p>
          <a:p>
            <a:pPr marL="98425" indent="-98425" algn="just">
              <a:buFont typeface="Wingdings" pitchFamily="2" charset="2"/>
              <a:buChar char="§"/>
            </a:pPr>
            <a:endParaRPr lang="es-MX" sz="2400" dirty="0"/>
          </a:p>
          <a:p>
            <a:pPr marL="457200" indent="-457200" algn="just"/>
            <a:endParaRPr lang="es-ES" sz="2400" dirty="0"/>
          </a:p>
          <a:p>
            <a:pPr algn="just"/>
            <a:endParaRPr lang="es-ES" sz="2400" dirty="0"/>
          </a:p>
        </p:txBody>
      </p:sp>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404664"/>
            <a:ext cx="7992888" cy="6463308"/>
          </a:xfrm>
          <a:prstGeom prst="rect">
            <a:avLst/>
          </a:prstGeom>
          <a:noFill/>
        </p:spPr>
        <p:txBody>
          <a:bodyPr wrap="square" rtlCol="0">
            <a:spAutoFit/>
          </a:bodyPr>
          <a:lstStyle/>
          <a:p>
            <a:pPr algn="just">
              <a:buFont typeface="Wingdings" pitchFamily="2" charset="2"/>
              <a:buChar char="§"/>
            </a:pPr>
            <a:r>
              <a:rPr lang="es-MX" sz="2400" dirty="0" smtClean="0"/>
              <a:t>1997 Surge DENDRAL, primer SE su funcionamiento era identificar estructuras químicas moleculares a partir de su análisis espectrográfico.</a:t>
            </a:r>
            <a:endParaRPr lang="es-ES" sz="2400" dirty="0" smtClean="0"/>
          </a:p>
          <a:p>
            <a:pPr algn="just">
              <a:buFont typeface="Wingdings" pitchFamily="2" charset="2"/>
              <a:buChar char="§"/>
            </a:pPr>
            <a:endParaRPr lang="es-MX" sz="2400" dirty="0" smtClean="0"/>
          </a:p>
          <a:p>
            <a:pPr algn="just">
              <a:buFont typeface="Wingdings" pitchFamily="2" charset="2"/>
              <a:buChar char="§"/>
            </a:pPr>
            <a:r>
              <a:rPr lang="es-MX" sz="2400" dirty="0" smtClean="0"/>
              <a:t>Finales </a:t>
            </a:r>
            <a:r>
              <a:rPr lang="es-MX" sz="2400" dirty="0"/>
              <a:t>de los 70´s  surge MYCIN , para consulta y diagnóstico de infecciones de la sangre. </a:t>
            </a:r>
            <a:endParaRPr lang="es-MX" sz="2400" dirty="0" smtClean="0"/>
          </a:p>
          <a:p>
            <a:pPr algn="just">
              <a:buFont typeface="Wingdings" pitchFamily="2" charset="2"/>
              <a:buChar char="§"/>
            </a:pPr>
            <a:endParaRPr lang="es-MX" sz="2400" dirty="0"/>
          </a:p>
          <a:p>
            <a:pPr algn="just">
              <a:buFont typeface="Wingdings" pitchFamily="2" charset="2"/>
              <a:buChar char="§"/>
            </a:pPr>
            <a:r>
              <a:rPr lang="es-MX" sz="2400" dirty="0" smtClean="0"/>
              <a:t>Surge EMYCIN (MYCIN Esencial) </a:t>
            </a:r>
            <a:r>
              <a:rPr lang="es-MX" sz="2400" dirty="0"/>
              <a:t>con el que se </a:t>
            </a:r>
            <a:r>
              <a:rPr lang="es-MX" sz="2400" dirty="0" smtClean="0"/>
              <a:t>construyó :</a:t>
            </a:r>
          </a:p>
          <a:p>
            <a:pPr algn="just">
              <a:buFont typeface="Wingdings" pitchFamily="2" charset="2"/>
              <a:buChar char="§"/>
            </a:pPr>
            <a:endParaRPr lang="es-MX" sz="2400" dirty="0" smtClean="0"/>
          </a:p>
          <a:p>
            <a:pPr marL="268288" lvl="1" algn="just">
              <a:buFont typeface="Arial" pitchFamily="34" charset="0"/>
              <a:buChar char="•"/>
            </a:pPr>
            <a:r>
              <a:rPr lang="es-MX" sz="2200" dirty="0"/>
              <a:t>SACON, utilizado para estructuras de </a:t>
            </a:r>
            <a:r>
              <a:rPr lang="es-MX" sz="2200" dirty="0" smtClean="0"/>
              <a:t>ingeniería</a:t>
            </a:r>
          </a:p>
          <a:p>
            <a:pPr marL="268288" lvl="1" algn="just">
              <a:buFont typeface="Arial" pitchFamily="34" charset="0"/>
              <a:buChar char="•"/>
            </a:pPr>
            <a:endParaRPr lang="es-MX" sz="2200" dirty="0" smtClean="0"/>
          </a:p>
          <a:p>
            <a:pPr marL="268288" lvl="1" algn="just">
              <a:buFont typeface="Arial" pitchFamily="34" charset="0"/>
              <a:buChar char="•"/>
            </a:pPr>
            <a:r>
              <a:rPr lang="es-MX" sz="2200" dirty="0" smtClean="0"/>
              <a:t>PUFF </a:t>
            </a:r>
            <a:r>
              <a:rPr lang="es-MX" sz="2200" dirty="0"/>
              <a:t>para estudiar la función pulmonar </a:t>
            </a:r>
            <a:r>
              <a:rPr lang="es-MX" sz="2200" dirty="0" smtClean="0"/>
              <a:t> </a:t>
            </a:r>
          </a:p>
          <a:p>
            <a:pPr marL="268288" lvl="1" algn="just">
              <a:buFont typeface="Arial" pitchFamily="34" charset="0"/>
              <a:buChar char="•"/>
            </a:pPr>
            <a:endParaRPr lang="es-MX" sz="2200" dirty="0" smtClean="0"/>
          </a:p>
          <a:p>
            <a:pPr marL="268288" lvl="1" algn="just">
              <a:buFont typeface="Arial" pitchFamily="34" charset="0"/>
              <a:buChar char="•"/>
            </a:pPr>
            <a:r>
              <a:rPr lang="es-MX" sz="2200" dirty="0" smtClean="0"/>
              <a:t>GUIDON </a:t>
            </a:r>
            <a:r>
              <a:rPr lang="es-MX" sz="2200" dirty="0"/>
              <a:t>para elegir tratamientos </a:t>
            </a:r>
            <a:r>
              <a:rPr lang="es-MX" sz="2200" dirty="0" smtClean="0"/>
              <a:t>terapéuticos</a:t>
            </a:r>
          </a:p>
          <a:p>
            <a:pPr marL="268288" lvl="1" algn="just">
              <a:buFont typeface="Arial" pitchFamily="34" charset="0"/>
              <a:buChar char="•"/>
            </a:pPr>
            <a:endParaRPr lang="es-MX" sz="2200" dirty="0" smtClean="0"/>
          </a:p>
          <a:p>
            <a:pPr marL="268288" lvl="1" algn="just">
              <a:buFont typeface="Arial" pitchFamily="34" charset="0"/>
              <a:buChar char="•"/>
            </a:pPr>
            <a:r>
              <a:rPr lang="es-MX" sz="2200" dirty="0" smtClean="0"/>
              <a:t>HERSAY</a:t>
            </a:r>
            <a:r>
              <a:rPr lang="es-MX" sz="2200" dirty="0"/>
              <a:t>, que intentaba identificar la palabra </a:t>
            </a:r>
            <a:r>
              <a:rPr lang="es-MX" sz="2200" dirty="0" smtClean="0"/>
              <a:t>hablada </a:t>
            </a:r>
          </a:p>
          <a:p>
            <a:pPr marL="268288" lvl="1" algn="just">
              <a:buFont typeface="Arial" pitchFamily="34" charset="0"/>
              <a:buChar char="•"/>
            </a:pPr>
            <a:endParaRPr lang="es-MX" sz="2200" dirty="0" smtClean="0"/>
          </a:p>
          <a:p>
            <a:pPr marL="268288" lvl="1" algn="just">
              <a:buFont typeface="Arial" pitchFamily="34" charset="0"/>
              <a:buChar char="•"/>
            </a:pPr>
            <a:r>
              <a:rPr lang="es-MX" sz="2200" dirty="0" smtClean="0"/>
              <a:t>PROSPECTOR</a:t>
            </a:r>
            <a:r>
              <a:rPr lang="es-MX" sz="2200" dirty="0"/>
              <a:t>, utilizado para hallar yacimientos de minerales</a:t>
            </a:r>
            <a:r>
              <a:rPr lang="es-MX" sz="2200" dirty="0" smtClean="0"/>
              <a:t>.</a:t>
            </a:r>
            <a:endParaRPr lang="es-ES" sz="2200" dirty="0"/>
          </a:p>
        </p:txBody>
      </p:sp>
    </p:spTree>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1556792"/>
            <a:ext cx="7920880" cy="2308324"/>
          </a:xfrm>
          <a:prstGeom prst="rect">
            <a:avLst/>
          </a:prstGeom>
        </p:spPr>
        <p:txBody>
          <a:bodyPr wrap="square">
            <a:spAutoFit/>
          </a:bodyPr>
          <a:lstStyle/>
          <a:p>
            <a:pPr algn="just">
              <a:buFont typeface="Wingdings" pitchFamily="2" charset="2"/>
              <a:buChar char="§"/>
            </a:pPr>
            <a:r>
              <a:rPr lang="es-MX" sz="2400" dirty="0" smtClean="0"/>
              <a:t>Años 80’s, se ponen de moda los SE dentro de las empresas de alta tecnología y se enfocan en el área de la inteligencia artificial.</a:t>
            </a:r>
          </a:p>
          <a:p>
            <a:pPr algn="just">
              <a:buFont typeface="Wingdings" pitchFamily="2" charset="2"/>
              <a:buChar char="§"/>
            </a:pPr>
            <a:endParaRPr lang="es-MX" sz="2400" dirty="0" smtClean="0"/>
          </a:p>
          <a:p>
            <a:pPr algn="just">
              <a:buFont typeface="Wingdings" pitchFamily="2" charset="2"/>
              <a:buChar char="§"/>
            </a:pPr>
            <a:r>
              <a:rPr lang="es-MX" sz="2400" dirty="0" smtClean="0"/>
              <a:t>Un ejemplo de SE moderno es CASHVALUE, evalúa proyectos de inversión, y VATIA que asesora acerca del IVA</a:t>
            </a:r>
            <a:endParaRPr lang="es-ES" sz="2400" dirty="0"/>
          </a:p>
        </p:txBody>
      </p:sp>
    </p:spTree>
  </p:cSld>
  <p:clrMapOvr>
    <a:masterClrMapping/>
  </p:clrMapOvr>
  <p:transition spd="slow">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755576" y="1700808"/>
            <a:ext cx="7772400" cy="2664296"/>
          </a:xfrm>
        </p:spPr>
        <p:txBody>
          <a:bodyPr>
            <a:normAutofit/>
          </a:bodyPr>
          <a:lstStyle/>
          <a:p>
            <a:r>
              <a:rPr lang="es-MX" b="1" dirty="0" smtClean="0"/>
              <a:t>PROCESOS Y COMPONENTES DE LOS SISTEMAS EXPERTOS</a:t>
            </a:r>
            <a:r>
              <a:rPr lang="es-MX" dirty="0" smtClean="0"/>
              <a:t/>
            </a:r>
            <a:br>
              <a:rPr lang="es-MX" dirty="0" smtClean="0"/>
            </a:br>
            <a:endParaRPr lang="es-MX" dirty="0"/>
          </a:p>
        </p:txBody>
      </p:sp>
    </p:spTree>
  </p:cSld>
  <p:clrMapOvr>
    <a:masterClrMapping/>
  </p:clrMapOvr>
  <p:transition spd="slow">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COMPONENTES</a:t>
            </a:r>
            <a:endParaRPr lang="es-MX" b="1" dirty="0"/>
          </a:p>
        </p:txBody>
      </p:sp>
      <p:sp>
        <p:nvSpPr>
          <p:cNvPr id="3" name="2 Marcador de contenido"/>
          <p:cNvSpPr>
            <a:spLocks noGrp="1"/>
          </p:cNvSpPr>
          <p:nvPr>
            <p:ph idx="1"/>
          </p:nvPr>
        </p:nvSpPr>
        <p:spPr/>
        <p:txBody>
          <a:bodyPr>
            <a:normAutofit fontScale="70000" lnSpcReduction="20000"/>
          </a:bodyPr>
          <a:lstStyle/>
          <a:p>
            <a:pPr algn="just"/>
            <a:r>
              <a:rPr lang="es-MX" b="1" dirty="0" smtClean="0"/>
              <a:t>Base de conocimiento:</a:t>
            </a:r>
            <a:r>
              <a:rPr lang="es-MX" dirty="0" smtClean="0"/>
              <a:t> Contiene el conocimiento necesario para entender, formular y resolver problemas.</a:t>
            </a:r>
          </a:p>
          <a:p>
            <a:pPr algn="just"/>
            <a:r>
              <a:rPr lang="es-MX" b="1" dirty="0" smtClean="0"/>
              <a:t>Pizarrón:</a:t>
            </a:r>
            <a:r>
              <a:rPr lang="es-MX" dirty="0" smtClean="0"/>
              <a:t> Es el área de trabajo de la memoria para la descripción de un problema según lo especifiquen los datos de entrada, es una especie de base de datos.</a:t>
            </a:r>
          </a:p>
          <a:p>
            <a:pPr algn="just"/>
            <a:r>
              <a:rPr lang="es-MX" b="1" dirty="0" smtClean="0"/>
              <a:t>Maquina de inferencia:</a:t>
            </a:r>
            <a:r>
              <a:rPr lang="es-MX" dirty="0" smtClean="0"/>
              <a:t> es el cerebro del sistema experto, proporciona la metodología para razonar y formular conclusiones.</a:t>
            </a:r>
          </a:p>
          <a:p>
            <a:pPr algn="just"/>
            <a:r>
              <a:rPr lang="es-MX" b="1" dirty="0" smtClean="0"/>
              <a:t>Interfaz de usuario:</a:t>
            </a:r>
            <a:r>
              <a:rPr lang="es-MX" dirty="0" smtClean="0"/>
              <a:t> Es la que permite el dialogo usuario-computadora, el dialogo activa la maquina de inferencia para asociar los síntomas del problema con el conocimiento en la base de datos y generar el consejo.</a:t>
            </a:r>
          </a:p>
          <a:p>
            <a:pPr algn="just"/>
            <a:r>
              <a:rPr lang="es-MX" b="1" dirty="0" smtClean="0"/>
              <a:t>Subsistema de explicación:</a:t>
            </a:r>
            <a:r>
              <a:rPr lang="es-MX" dirty="0" smtClean="0"/>
              <a:t>  Señala la responsabilidad de las conclusiones hasta su fuente, explica el comportamiento del sistema experto.</a:t>
            </a:r>
            <a:endParaRPr lang="es-MX" dirty="0"/>
          </a:p>
        </p:txBody>
      </p:sp>
    </p:spTree>
  </p:cSld>
  <p:clrMapOvr>
    <a:masterClrMapping/>
  </p:clrMapOvr>
  <p:transition spd="slow">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127</TotalTime>
  <Words>1632</Words>
  <Application>Microsoft Office PowerPoint</Application>
  <PresentationFormat>Presentación en pantalla (4:3)</PresentationFormat>
  <Paragraphs>160</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Viajes</vt:lpstr>
      <vt:lpstr>SISTEMAS BASADOS EN CONOCIMIENTO</vt:lpstr>
      <vt:lpstr>Diapositiva 2</vt:lpstr>
      <vt:lpstr>Diapositiva 3</vt:lpstr>
      <vt:lpstr>Diapositiva 4</vt:lpstr>
      <vt:lpstr>Diapositiva 5</vt:lpstr>
      <vt:lpstr>Diapositiva 6</vt:lpstr>
      <vt:lpstr>Diapositiva 7</vt:lpstr>
      <vt:lpstr>PROCESOS Y COMPONENTES DE LOS SISTEMAS EXPERTOS </vt:lpstr>
      <vt:lpstr>COMPONENTES</vt:lpstr>
      <vt:lpstr>PROCESO</vt:lpstr>
      <vt:lpstr>Diapositiva 11</vt:lpstr>
      <vt:lpstr>BENEFICIOS</vt:lpstr>
      <vt:lpstr>Diapositiva 13</vt:lpstr>
      <vt:lpstr>LIMITACIONES</vt:lpstr>
      <vt:lpstr>AREAS DE APLICACION</vt:lpstr>
      <vt:lpstr>SISTEMAS EXPERTOS E INTERNET</vt:lpstr>
      <vt:lpstr>Diapositiva 17</vt:lpstr>
      <vt:lpstr>CATEGORIAS GENERICAS DE LOS S.E.</vt:lpstr>
      <vt:lpstr>EJEMPLOS ILUSTRATIVOS</vt:lpstr>
      <vt:lpstr>AUDITORIA DE BOLETOS EN NORTHWEST AIRLINES</vt:lpstr>
      <vt:lpstr>CONCLUSION</vt:lpstr>
      <vt:lpstr>BIBLIOGRAFIA</vt:lpstr>
    </vt:vector>
  </TitlesOfParts>
  <Company>Casa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Alejandra</dc:creator>
  <cp:lastModifiedBy>Alejandra</cp:lastModifiedBy>
  <cp:revision>24</cp:revision>
  <dcterms:created xsi:type="dcterms:W3CDTF">2011-03-03T19:17:26Z</dcterms:created>
  <dcterms:modified xsi:type="dcterms:W3CDTF">2011-03-16T19:13:23Z</dcterms:modified>
</cp:coreProperties>
</file>