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  <p:sldId id="277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C245FE-B2BC-4B13-8403-E171EC0DA015}" type="datetimeFigureOut">
              <a:rPr lang="es-MX" smtClean="0"/>
              <a:t>05/02/2016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EB494D-2C58-4940-8C3B-817246C315D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Sistemas Distribuidos</a:t>
            </a:r>
            <a:br>
              <a:rPr lang="es-MX" dirty="0" smtClean="0"/>
            </a:br>
            <a:r>
              <a:rPr lang="es-MX" dirty="0" smtClean="0"/>
              <a:t>Conceptos Básicos</a:t>
            </a:r>
            <a:br>
              <a:rPr lang="es-MX" dirty="0" smtClean="0"/>
            </a:br>
            <a:r>
              <a:rPr lang="es-MX" dirty="0" smtClean="0"/>
              <a:t>Propiedades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 smtClean="0"/>
              <a:t>MSI. Nancy A. Olivares Ruiz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11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pPr algn="ctr"/>
            <a:r>
              <a:rPr lang="es-MX" dirty="0" smtClean="0"/>
              <a:t>Objetivo primordial de los SD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01720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Compartir recursos </a:t>
            </a:r>
          </a:p>
          <a:p>
            <a:pPr marL="109728" indent="0">
              <a:buNone/>
            </a:pPr>
            <a:r>
              <a:rPr lang="es-MX" dirty="0" smtClean="0"/>
              <a:t>fácil y eficientemente </a:t>
            </a:r>
          </a:p>
          <a:p>
            <a:pPr marL="109728" indent="0">
              <a:buNone/>
            </a:pPr>
            <a:r>
              <a:rPr lang="es-MX" dirty="0" smtClean="0"/>
              <a:t>entre múltiples </a:t>
            </a:r>
          </a:p>
          <a:p>
            <a:pPr marL="109728" indent="0">
              <a:buNone/>
            </a:pPr>
            <a:r>
              <a:rPr lang="es-MX" dirty="0" smtClean="0"/>
              <a:t>usuarios</a:t>
            </a:r>
          </a:p>
          <a:p>
            <a:endParaRPr lang="es-MX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149709"/>
            <a:ext cx="4464496" cy="545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pPr algn="ctr"/>
            <a:r>
              <a:rPr lang="es-MX" dirty="0" smtClean="0"/>
              <a:t>Características de los SD</a:t>
            </a:r>
            <a:endParaRPr lang="es-MX" dirty="0"/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70838"/>
            <a:ext cx="6480720" cy="3690410"/>
          </a:xfrm>
        </p:spPr>
      </p:pic>
    </p:spTree>
    <p:extLst>
      <p:ext uri="{BB962C8B-B14F-4D97-AF65-F5344CB8AC3E}">
        <p14:creationId xmlns:p14="http://schemas.microsoft.com/office/powerpoint/2010/main" val="213590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s-MX" dirty="0" smtClean="0"/>
              <a:t>Transparencia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 marL="109728" indent="0">
              <a:buNone/>
            </a:pPr>
            <a:r>
              <a:rPr lang="es-MX" dirty="0" smtClean="0"/>
              <a:t>Un SD que cumpla con las siguientes propiedades conseguirá la transparencia:</a:t>
            </a:r>
          </a:p>
          <a:p>
            <a:pPr marL="109728" indent="0">
              <a:buNone/>
            </a:pPr>
            <a:endParaRPr lang="es-MX" dirty="0" smtClean="0"/>
          </a:p>
          <a:p>
            <a:r>
              <a:rPr lang="es-MX" dirty="0" smtClean="0"/>
              <a:t>Compartimiento de recursos</a:t>
            </a:r>
          </a:p>
          <a:p>
            <a:r>
              <a:rPr lang="es-MX" dirty="0" smtClean="0"/>
              <a:t>Sistema Abierto</a:t>
            </a:r>
          </a:p>
          <a:p>
            <a:r>
              <a:rPr lang="es-MX" dirty="0" smtClean="0"/>
              <a:t>Tolerancia a Fallos</a:t>
            </a:r>
          </a:p>
          <a:p>
            <a:r>
              <a:rPr lang="es-MX" dirty="0" smtClean="0"/>
              <a:t>Escalabilidad</a:t>
            </a:r>
          </a:p>
          <a:p>
            <a:r>
              <a:rPr lang="es-MX" dirty="0" smtClean="0"/>
              <a:t>Seguridad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966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/>
          <a:lstStyle/>
          <a:p>
            <a:r>
              <a:rPr lang="es-MX" dirty="0" smtClean="0"/>
              <a:t>Transparencia…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es-MX" dirty="0" smtClean="0"/>
              <a:t>De identificación: </a:t>
            </a:r>
          </a:p>
          <a:p>
            <a:pPr lvl="1"/>
            <a:r>
              <a:rPr lang="es-MX" dirty="0"/>
              <a:t>Los espacios de nombres de los recursos </a:t>
            </a:r>
            <a:r>
              <a:rPr lang="es-MX" dirty="0" smtClean="0"/>
              <a:t>son independientes </a:t>
            </a:r>
            <a:r>
              <a:rPr lang="es-MX" dirty="0"/>
              <a:t>de la topología de la red y de la propia distribución </a:t>
            </a:r>
            <a:r>
              <a:rPr lang="es-MX" dirty="0" smtClean="0"/>
              <a:t>de los </a:t>
            </a:r>
            <a:r>
              <a:rPr lang="es-MX" dirty="0"/>
              <a:t>recursos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De la ubicación física de los recursos:</a:t>
            </a:r>
          </a:p>
          <a:p>
            <a:pPr lvl="1"/>
            <a:r>
              <a:rPr lang="es-MX" dirty="0"/>
              <a:t>Ni los usuarios ni las </a:t>
            </a:r>
            <a:r>
              <a:rPr lang="es-MX" dirty="0" smtClean="0"/>
              <a:t>aplicaciones conocen </a:t>
            </a:r>
            <a:r>
              <a:rPr lang="es-MX" dirty="0"/>
              <a:t>en qué nodo reside el recurso accedido, o si éste es local </a:t>
            </a:r>
            <a:r>
              <a:rPr lang="es-MX" dirty="0" smtClean="0"/>
              <a:t>o remoto. </a:t>
            </a:r>
          </a:p>
          <a:p>
            <a:pPr lvl="1"/>
            <a:r>
              <a:rPr lang="es-MX" dirty="0" smtClean="0"/>
              <a:t>los </a:t>
            </a:r>
            <a:r>
              <a:rPr lang="es-MX" dirty="0"/>
              <a:t>recursos pueden migrar </a:t>
            </a:r>
            <a:r>
              <a:rPr lang="es-MX" dirty="0" smtClean="0"/>
              <a:t>entre nodos </a:t>
            </a:r>
            <a:r>
              <a:rPr lang="es-MX" dirty="0"/>
              <a:t>sin que las aplicaciones se vean afectadas</a:t>
            </a:r>
            <a:endParaRPr lang="es-MX" dirty="0" smtClean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974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s-MX" dirty="0" smtClean="0"/>
              <a:t>Transparencia…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es-MX" dirty="0" smtClean="0"/>
              <a:t>De replicación:</a:t>
            </a:r>
          </a:p>
          <a:p>
            <a:pPr lvl="1"/>
            <a:r>
              <a:rPr lang="es-MX" dirty="0"/>
              <a:t>Ni los usuarios ni las aplicaciones conocen </a:t>
            </a:r>
            <a:r>
              <a:rPr lang="es-MX" dirty="0" smtClean="0"/>
              <a:t>cuántas unidades </a:t>
            </a:r>
            <a:r>
              <a:rPr lang="es-MX" dirty="0"/>
              <a:t>hay de cada recurso, ni si se añaden o eliminan copias </a:t>
            </a:r>
            <a:r>
              <a:rPr lang="es-MX" dirty="0" smtClean="0"/>
              <a:t>del recurso</a:t>
            </a:r>
          </a:p>
          <a:p>
            <a:r>
              <a:rPr lang="es-MX" dirty="0" smtClean="0"/>
              <a:t>De paralelismo:</a:t>
            </a:r>
          </a:p>
          <a:p>
            <a:pPr lvl="1"/>
            <a:r>
              <a:rPr lang="es-MX" dirty="0"/>
              <a:t>Una aplicación puede ejecutarse en paralelo, sin que </a:t>
            </a:r>
            <a:r>
              <a:rPr lang="es-MX" dirty="0" smtClean="0"/>
              <a:t>la aplicación </a:t>
            </a:r>
            <a:r>
              <a:rPr lang="es-MX" dirty="0"/>
              <a:t>tenga que especificarlo, y sin consecuencias sobre la ejecución</a:t>
            </a:r>
            <a:r>
              <a:rPr lang="es-MX" dirty="0" smtClean="0"/>
              <a:t>, salvo </a:t>
            </a:r>
            <a:r>
              <a:rPr lang="es-MX" dirty="0"/>
              <a:t>por cuestiones de rendimiento</a:t>
            </a:r>
          </a:p>
        </p:txBody>
      </p:sp>
    </p:spTree>
    <p:extLst>
      <p:ext uri="{BB962C8B-B14F-4D97-AF65-F5344CB8AC3E}">
        <p14:creationId xmlns:p14="http://schemas.microsoft.com/office/powerpoint/2010/main" val="3925192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s-MX" dirty="0"/>
              <a:t>Transparencia…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67640"/>
            <a:ext cx="8229600" cy="4657704"/>
          </a:xfrm>
        </p:spPr>
        <p:txBody>
          <a:bodyPr/>
          <a:lstStyle/>
          <a:p>
            <a:r>
              <a:rPr lang="es-MX" dirty="0" smtClean="0"/>
              <a:t>De compartición:</a:t>
            </a:r>
          </a:p>
          <a:p>
            <a:pPr lvl="1"/>
            <a:r>
              <a:rPr lang="es-MX" dirty="0"/>
              <a:t>El que un recurso compartido intente ser </a:t>
            </a:r>
            <a:r>
              <a:rPr lang="es-MX" dirty="0" smtClean="0"/>
              <a:t>accedido simultáneamente </a:t>
            </a:r>
            <a:r>
              <a:rPr lang="es-MX" dirty="0"/>
              <a:t>desde varias aplicaciones no tiene efectos </a:t>
            </a:r>
            <a:r>
              <a:rPr lang="es-MX" dirty="0" smtClean="0"/>
              <a:t>sobre la ejecución </a:t>
            </a:r>
            <a:r>
              <a:rPr lang="es-MX" dirty="0"/>
              <a:t>de la aplicación</a:t>
            </a:r>
            <a:r>
              <a:rPr lang="es-MX" dirty="0" smtClean="0"/>
              <a:t>.</a:t>
            </a:r>
          </a:p>
          <a:p>
            <a:r>
              <a:rPr lang="es-MX" dirty="0" smtClean="0"/>
              <a:t>De rendimiento:</a:t>
            </a:r>
          </a:p>
          <a:p>
            <a:pPr lvl="1"/>
            <a:r>
              <a:rPr lang="es-MX" dirty="0"/>
              <a:t>Inevitablemente, implementar las propiedades de </a:t>
            </a:r>
            <a:r>
              <a:rPr lang="es-MX" dirty="0" smtClean="0"/>
              <a:t>los sistemas </a:t>
            </a:r>
            <a:r>
              <a:rPr lang="es-MX" dirty="0"/>
              <a:t>distribuidos será a costa de una pérdida de </a:t>
            </a:r>
            <a:r>
              <a:rPr lang="es-MX" dirty="0" smtClean="0"/>
              <a:t>rendimiento</a:t>
            </a:r>
          </a:p>
          <a:p>
            <a:pPr lvl="1"/>
            <a:r>
              <a:rPr lang="es-MX" dirty="0" smtClean="0"/>
              <a:t>Se deben buscar soluciones de compromiso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2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s-MX" dirty="0" smtClean="0"/>
              <a:t>Escalabilidad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/>
          <a:lstStyle/>
          <a:p>
            <a:r>
              <a:rPr lang="es-MX" dirty="0" smtClean="0"/>
              <a:t>Escalable:</a:t>
            </a:r>
          </a:p>
          <a:p>
            <a:pPr lvl="1"/>
            <a:r>
              <a:rPr lang="es-MX" dirty="0" smtClean="0"/>
              <a:t>Conserva su efectividad frente al incremento de recursos y clientes</a:t>
            </a:r>
          </a:p>
          <a:p>
            <a:r>
              <a:rPr lang="es-MX" dirty="0" smtClean="0"/>
              <a:t>El sistema debe ser capaz de admitir más recursos y clientes sin cambiar su modelo</a:t>
            </a:r>
          </a:p>
          <a:p>
            <a:r>
              <a:rPr lang="es-MX" dirty="0" smtClean="0"/>
              <a:t>“Capacidad </a:t>
            </a:r>
            <a:r>
              <a:rPr lang="es-MX" dirty="0"/>
              <a:t>del sistema para crecer sin aumentar su complejidad ni disminuir </a:t>
            </a:r>
            <a:r>
              <a:rPr lang="es-MX" dirty="0" smtClean="0"/>
              <a:t>su rendimiento”</a:t>
            </a:r>
            <a:endParaRPr lang="es-MX" dirty="0"/>
          </a:p>
          <a:p>
            <a:r>
              <a:rPr lang="es-MX" dirty="0"/>
              <a:t>Uno de los objetivos del diseño de un sistema distribuido </a:t>
            </a:r>
            <a:r>
              <a:rPr lang="es-MX" dirty="0" smtClean="0"/>
              <a:t>es extender </a:t>
            </a:r>
            <a:r>
              <a:rPr lang="es-MX" dirty="0"/>
              <a:t>la escalabilidad a la integración de </a:t>
            </a:r>
            <a:r>
              <a:rPr lang="es-MX" dirty="0" smtClean="0"/>
              <a:t>servicios</a:t>
            </a:r>
          </a:p>
          <a:p>
            <a:pPr marL="109728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8848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 smtClean="0"/>
              <a:t>Escalabilidad…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es-MX" dirty="0" smtClean="0"/>
              <a:t>Puntos importantes.</a:t>
            </a:r>
          </a:p>
          <a:p>
            <a:pPr lvl="1"/>
            <a:r>
              <a:rPr lang="es-MX" dirty="0" smtClean="0"/>
              <a:t>Control de Costes de recursos Físicos y su desbordamiento (posibilidad de añadir más servidores en la cantidad (clientes))</a:t>
            </a:r>
          </a:p>
          <a:p>
            <a:r>
              <a:rPr lang="es-MX" dirty="0" smtClean="0"/>
              <a:t>Control de pérdidas de prestaciones y evitación de cuellos de botella</a:t>
            </a:r>
          </a:p>
          <a:p>
            <a:r>
              <a:rPr lang="es-MX" dirty="0" smtClean="0"/>
              <a:t>Técnicas:</a:t>
            </a:r>
          </a:p>
          <a:p>
            <a:pPr lvl="1"/>
            <a:r>
              <a:rPr lang="es-MX" dirty="0" smtClean="0"/>
              <a:t>Replicación</a:t>
            </a:r>
          </a:p>
          <a:p>
            <a:pPr lvl="1"/>
            <a:r>
              <a:rPr lang="es-MX" dirty="0" smtClean="0"/>
              <a:t>Caché</a:t>
            </a:r>
          </a:p>
          <a:p>
            <a:pPr lvl="1"/>
            <a:r>
              <a:rPr lang="es-MX" dirty="0" smtClean="0"/>
              <a:t>Múltiples servidores</a:t>
            </a:r>
          </a:p>
          <a:p>
            <a:pPr lvl="1"/>
            <a:r>
              <a:rPr lang="es-MX" dirty="0" smtClean="0"/>
              <a:t>Buen esquema de nominación y encaminamiento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538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es-MX" dirty="0" smtClean="0"/>
              <a:t>Fiabilidad y Tolerancia a fallos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r>
              <a:rPr lang="es-MX" dirty="0" smtClean="0"/>
              <a:t>Capacidad </a:t>
            </a:r>
            <a:r>
              <a:rPr lang="es-MX" dirty="0"/>
              <a:t>para </a:t>
            </a:r>
            <a:r>
              <a:rPr lang="es-MX" dirty="0" smtClean="0"/>
              <a:t>realizar correctamente </a:t>
            </a:r>
            <a:r>
              <a:rPr lang="es-MX" dirty="0"/>
              <a:t>y en todo momento las funciones para las que se ha diseñado. </a:t>
            </a:r>
            <a:endParaRPr lang="es-MX" dirty="0" smtClean="0"/>
          </a:p>
          <a:p>
            <a:r>
              <a:rPr lang="es-MX" dirty="0" smtClean="0"/>
              <a:t>La fiabilidad </a:t>
            </a:r>
            <a:r>
              <a:rPr lang="es-MX" dirty="0"/>
              <a:t>se concreta en dos aspectos</a:t>
            </a:r>
            <a:r>
              <a:rPr lang="es-MX" dirty="0" smtClean="0"/>
              <a:t>:</a:t>
            </a:r>
          </a:p>
          <a:p>
            <a:r>
              <a:rPr lang="es-MX" dirty="0" smtClean="0"/>
              <a:t>Disponibilidad:</a:t>
            </a:r>
          </a:p>
          <a:p>
            <a:pPr lvl="1"/>
            <a:r>
              <a:rPr lang="es-MX" dirty="0" smtClean="0"/>
              <a:t>Es </a:t>
            </a:r>
            <a:r>
              <a:rPr lang="es-MX" dirty="0"/>
              <a:t>la fracción de tiempo que el sistema está operativo</a:t>
            </a:r>
            <a:r>
              <a:rPr lang="es-MX" dirty="0" smtClean="0"/>
              <a:t>.</a:t>
            </a:r>
          </a:p>
          <a:p>
            <a:pPr lvl="1"/>
            <a:r>
              <a:rPr lang="es-MX" dirty="0"/>
              <a:t>El principal parámetro para medir la </a:t>
            </a:r>
            <a:r>
              <a:rPr lang="es-MX" dirty="0" smtClean="0"/>
              <a:t>disponibilidad </a:t>
            </a:r>
            <a:r>
              <a:rPr lang="es-MX" dirty="0"/>
              <a:t>es el tiempo </a:t>
            </a:r>
            <a:r>
              <a:rPr lang="es-MX" dirty="0" smtClean="0"/>
              <a:t>medio entre </a:t>
            </a:r>
            <a:r>
              <a:rPr lang="es-MX" dirty="0"/>
              <a:t>fallos (MTBF), pero hay que considerar también el tiempo </a:t>
            </a:r>
            <a:r>
              <a:rPr lang="es-MX" dirty="0" smtClean="0"/>
              <a:t>de reparación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91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/>
          <a:lstStyle/>
          <a:p>
            <a:r>
              <a:rPr lang="es-MX" dirty="0" smtClean="0"/>
              <a:t>Tolerancia a Fallos…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r>
              <a:rPr lang="es-MX" dirty="0"/>
              <a:t>Aún con una alta disponibilidad, un fallo en </a:t>
            </a:r>
            <a:r>
              <a:rPr lang="es-MX" dirty="0" smtClean="0"/>
              <a:t>un momento </a:t>
            </a:r>
            <a:r>
              <a:rPr lang="es-MX" dirty="0"/>
              <a:t>determinado puede tener consecuencias </a:t>
            </a:r>
            <a:r>
              <a:rPr lang="es-MX" dirty="0" smtClean="0"/>
              <a:t>desastrosas</a:t>
            </a:r>
          </a:p>
          <a:p>
            <a:r>
              <a:rPr lang="es-MX" dirty="0"/>
              <a:t>E</a:t>
            </a:r>
            <a:r>
              <a:rPr lang="es-MX" dirty="0" smtClean="0"/>
              <a:t>xpresa </a:t>
            </a:r>
            <a:r>
              <a:rPr lang="es-MX" dirty="0"/>
              <a:t>la capacidad del sistema para seguir operando </a:t>
            </a:r>
            <a:r>
              <a:rPr lang="es-MX" dirty="0" smtClean="0"/>
              <a:t>correctamente ante </a:t>
            </a:r>
            <a:r>
              <a:rPr lang="es-MX" dirty="0"/>
              <a:t>el fallo de alguno de sus componentes, enmascarando el fallo </a:t>
            </a:r>
            <a:r>
              <a:rPr lang="es-MX" dirty="0" smtClean="0"/>
              <a:t>al usuario </a:t>
            </a:r>
            <a:r>
              <a:rPr lang="es-MX" dirty="0"/>
              <a:t>o a la </a:t>
            </a:r>
            <a:r>
              <a:rPr lang="es-MX" dirty="0" smtClean="0"/>
              <a:t>aplicación</a:t>
            </a:r>
          </a:p>
        </p:txBody>
      </p:sp>
    </p:spTree>
    <p:extLst>
      <p:ext uri="{BB962C8B-B14F-4D97-AF65-F5344CB8AC3E}">
        <p14:creationId xmlns:p14="http://schemas.microsoft.com/office/powerpoint/2010/main" val="27560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06016"/>
            <a:ext cx="8229600" cy="1066800"/>
          </a:xfrm>
        </p:spPr>
        <p:txBody>
          <a:bodyPr/>
          <a:lstStyle/>
          <a:p>
            <a:pPr algn="ctr"/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es-MX" dirty="0" smtClean="0"/>
              <a:t>Los SD suponen un paso más a la evolución de los sistemas informáticos</a:t>
            </a:r>
          </a:p>
          <a:p>
            <a:r>
              <a:rPr lang="es-MX" dirty="0" smtClean="0"/>
              <a:t>Lo anterior se debe a las necesidades actuales que las aplicaciones plantean y a la tecnología que lo hace posible</a:t>
            </a:r>
          </a:p>
          <a:p>
            <a:r>
              <a:rPr lang="es-MX" dirty="0" smtClean="0"/>
              <a:t>“Recurso” en adelante se entenderá como cualquier dispositivo o servicio, hardware, software, susceptible de ser compartido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07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es-MX" dirty="0"/>
              <a:t>Tolerancia a Fallos…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es-MX" dirty="0"/>
              <a:t>Implica detectar el fallo, y continuar el servicio, todo ello de forma transparente para la aplicación (transparencia de fallos</a:t>
            </a:r>
            <a:r>
              <a:rPr lang="es-MX" dirty="0" smtClean="0"/>
              <a:t>)</a:t>
            </a:r>
          </a:p>
          <a:p>
            <a:pPr marL="109728" indent="0">
              <a:buNone/>
            </a:pPr>
            <a:endParaRPr lang="es-MX" dirty="0"/>
          </a:p>
          <a:p>
            <a:pPr marL="109728" indent="0" algn="ctr">
              <a:buNone/>
            </a:pPr>
            <a:r>
              <a:rPr lang="es-MX" b="1" i="1" dirty="0" smtClean="0"/>
              <a:t>Un buen tratamiento de fallos, aumenta la disponibilidad del sistema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138477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 smtClean="0"/>
              <a:t>Consistencia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0152"/>
            <a:ext cx="8507288" cy="5045192"/>
          </a:xfrm>
        </p:spPr>
        <p:txBody>
          <a:bodyPr>
            <a:normAutofit/>
          </a:bodyPr>
          <a:lstStyle/>
          <a:p>
            <a:r>
              <a:rPr lang="es-MX" dirty="0"/>
              <a:t>La distribución de recursos introduce </a:t>
            </a:r>
            <a:r>
              <a:rPr lang="es-MX" dirty="0" smtClean="0"/>
              <a:t>importantes beneficios</a:t>
            </a:r>
          </a:p>
          <a:p>
            <a:r>
              <a:rPr lang="es-MX" dirty="0"/>
              <a:t>C</a:t>
            </a:r>
            <a:r>
              <a:rPr lang="es-MX" dirty="0" smtClean="0"/>
              <a:t>ontribuye </a:t>
            </a:r>
            <a:r>
              <a:rPr lang="es-MX" dirty="0"/>
              <a:t>al incremento del rendimiento a través del paralelismo </a:t>
            </a:r>
            <a:r>
              <a:rPr lang="es-MX" dirty="0" smtClean="0"/>
              <a:t>y promoviendo </a:t>
            </a:r>
            <a:r>
              <a:rPr lang="es-MX" dirty="0"/>
              <a:t>el acceso a copias locales del </a:t>
            </a:r>
            <a:r>
              <a:rPr lang="es-MX" dirty="0" smtClean="0"/>
              <a:t>recurso</a:t>
            </a:r>
          </a:p>
          <a:p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replicación aumenta </a:t>
            </a:r>
            <a:r>
              <a:rPr lang="es-MX" dirty="0" smtClean="0"/>
              <a:t>la disponibilidad</a:t>
            </a:r>
            <a:r>
              <a:rPr lang="es-MX" dirty="0"/>
              <a:t>, siendo la base para proporcionar tolerancia a </a:t>
            </a:r>
            <a:r>
              <a:rPr lang="es-MX" dirty="0" smtClean="0"/>
              <a:t>fallos</a:t>
            </a:r>
          </a:p>
          <a:p>
            <a:r>
              <a:rPr lang="es-MX" dirty="0"/>
              <a:t>El problema radica en la necesidad de mantener un estado global consistente </a:t>
            </a:r>
            <a:r>
              <a:rPr lang="es-MX" dirty="0" smtClean="0"/>
              <a:t>en un </a:t>
            </a:r>
            <a:r>
              <a:rPr lang="es-MX" dirty="0"/>
              <a:t>sistema con varios componentes, cada uno de los cuales posee su </a:t>
            </a:r>
            <a:r>
              <a:rPr lang="es-MX" dirty="0" smtClean="0"/>
              <a:t>propio </a:t>
            </a:r>
            <a:r>
              <a:rPr lang="es-MX" dirty="0"/>
              <a:t>estado local.</a:t>
            </a:r>
          </a:p>
        </p:txBody>
      </p:sp>
    </p:spTree>
    <p:extLst>
      <p:ext uri="{BB962C8B-B14F-4D97-AF65-F5344CB8AC3E}">
        <p14:creationId xmlns:p14="http://schemas.microsoft.com/office/powerpoint/2010/main" val="15490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 smtClean="0"/>
              <a:t>Consistencia…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l </a:t>
            </a:r>
            <a:r>
              <a:rPr lang="es-MX" dirty="0"/>
              <a:t>mantenimiento de una consistencia estricta requiere un </a:t>
            </a:r>
            <a:r>
              <a:rPr lang="es-MX" dirty="0" smtClean="0"/>
              <a:t>fuerte soporte </a:t>
            </a:r>
            <a:r>
              <a:rPr lang="es-MX" dirty="0"/>
              <a:t>que implica gran carga de comunicación adicional entre los nodos </a:t>
            </a:r>
            <a:r>
              <a:rPr lang="es-MX" dirty="0" smtClean="0"/>
              <a:t>del sistema</a:t>
            </a:r>
          </a:p>
          <a:p>
            <a:r>
              <a:rPr lang="es-MX" dirty="0" smtClean="0"/>
              <a:t>A veces es </a:t>
            </a:r>
            <a:r>
              <a:rPr lang="es-MX" dirty="0"/>
              <a:t>preferible relajar la consistencia para</a:t>
            </a:r>
          </a:p>
          <a:p>
            <a:pPr marL="109728" indent="0">
              <a:buNone/>
            </a:pPr>
            <a:r>
              <a:rPr lang="es-MX" dirty="0"/>
              <a:t>mantener el rendimiento en un nivel aceptable, de acuerdo a las necesidades </a:t>
            </a:r>
            <a:r>
              <a:rPr lang="es-MX" dirty="0" smtClean="0"/>
              <a:t>de las </a:t>
            </a:r>
            <a:r>
              <a:rPr lang="es-MX" dirty="0"/>
              <a:t>aplicaciones</a:t>
            </a:r>
          </a:p>
        </p:txBody>
      </p:sp>
    </p:spTree>
    <p:extLst>
      <p:ext uri="{BB962C8B-B14F-4D97-AF65-F5344CB8AC3E}">
        <p14:creationId xmlns:p14="http://schemas.microsoft.com/office/powerpoint/2010/main" val="27829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/>
          <a:lstStyle/>
          <a:p>
            <a:r>
              <a:rPr lang="es-MX" dirty="0" smtClean="0"/>
              <a:t>Consistencia…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0152"/>
            <a:ext cx="8229600" cy="4973184"/>
          </a:xfrm>
        </p:spPr>
        <p:txBody>
          <a:bodyPr/>
          <a:lstStyle/>
          <a:p>
            <a:r>
              <a:rPr lang="es-MX" dirty="0" smtClean="0"/>
              <a:t>Es una necesidad </a:t>
            </a:r>
          </a:p>
          <a:p>
            <a:pPr marL="109728" indent="0">
              <a:buNone/>
            </a:pPr>
            <a:r>
              <a:rPr lang="es-MX" dirty="0" smtClean="0"/>
              <a:t>imperativa, </a:t>
            </a:r>
          </a:p>
          <a:p>
            <a:pPr marL="109728" indent="0">
              <a:buNone/>
            </a:pPr>
            <a:r>
              <a:rPr lang="es-MX" dirty="0" smtClean="0"/>
              <a:t>sin ella, </a:t>
            </a:r>
          </a:p>
          <a:p>
            <a:pPr marL="109728" indent="0">
              <a:buNone/>
            </a:pPr>
            <a:r>
              <a:rPr lang="es-MX" dirty="0" smtClean="0"/>
              <a:t>simplemente el </a:t>
            </a:r>
          </a:p>
          <a:p>
            <a:pPr marL="109728" indent="0">
              <a:buNone/>
            </a:pPr>
            <a:r>
              <a:rPr lang="es-MX" dirty="0" smtClean="0"/>
              <a:t>sistema no </a:t>
            </a:r>
          </a:p>
          <a:p>
            <a:pPr marL="109728" indent="0">
              <a:buNone/>
            </a:pPr>
            <a:r>
              <a:rPr lang="es-MX" dirty="0" smtClean="0"/>
              <a:t>funciona</a:t>
            </a:r>
            <a:endParaRPr lang="es-MX" dirty="0"/>
          </a:p>
          <a:p>
            <a:endParaRPr lang="es-MX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268760"/>
            <a:ext cx="5138850" cy="488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 smtClean="0"/>
              <a:t>Consistencia de Actualización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es-MX" dirty="0" smtClean="0"/>
              <a:t>Se pierde cuando la escritura concurrente en datos compartidos no se realiza como una única acción atómica en exclusión mutua</a:t>
            </a:r>
          </a:p>
          <a:p>
            <a:pPr marL="109728" indent="0">
              <a:buNone/>
            </a:pPr>
            <a:endParaRPr lang="es-MX" dirty="0" smtClean="0"/>
          </a:p>
          <a:p>
            <a:r>
              <a:rPr lang="es-MX" dirty="0" smtClean="0"/>
              <a:t>El problema se evita utilizando transacciones</a:t>
            </a:r>
          </a:p>
          <a:p>
            <a:pPr lvl="1"/>
            <a:r>
              <a:rPr lang="es-MX" dirty="0" smtClean="0"/>
              <a:t>Aseguran que las operaciones incluidas en la transacción o se realizan todas o no se ejecuta ninguna</a:t>
            </a:r>
          </a:p>
          <a:p>
            <a:pPr marL="411480" lvl="1" indent="0">
              <a:buNone/>
            </a:pPr>
            <a:endParaRPr lang="es-MX" dirty="0" smtClean="0"/>
          </a:p>
          <a:p>
            <a:r>
              <a:rPr lang="es-MX" dirty="0" smtClean="0"/>
              <a:t>Ver el siguiente ejemplo: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22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864" y="476672"/>
            <a:ext cx="8229600" cy="1066800"/>
          </a:xfrm>
        </p:spPr>
        <p:txBody>
          <a:bodyPr/>
          <a:lstStyle/>
          <a:p>
            <a:r>
              <a:rPr lang="es-MX" dirty="0"/>
              <a:t>Consistencia de Actualización</a:t>
            </a:r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65409"/>
            <a:ext cx="7612797" cy="2575759"/>
          </a:xfrm>
        </p:spPr>
      </p:pic>
    </p:spTree>
    <p:extLst>
      <p:ext uri="{BB962C8B-B14F-4D97-AF65-F5344CB8AC3E}">
        <p14:creationId xmlns:p14="http://schemas.microsoft.com/office/powerpoint/2010/main" val="39439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 smtClean="0"/>
              <a:t>Consistencia de replicación</a:t>
            </a:r>
            <a:endParaRPr lang="es-MX" dirty="0"/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7947"/>
            <a:ext cx="7534800" cy="3739285"/>
          </a:xfrm>
        </p:spPr>
      </p:pic>
    </p:spTree>
    <p:extLst>
      <p:ext uri="{BB962C8B-B14F-4D97-AF65-F5344CB8AC3E}">
        <p14:creationId xmlns:p14="http://schemas.microsoft.com/office/powerpoint/2010/main" val="4390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 smtClean="0"/>
              <a:t>Consistencia de caché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es-MX" dirty="0" smtClean="0"/>
              <a:t>Cuando un cliente accede a un recurso  (fichero de datos) se pueden guardar copias de estos datos en una memoria local del cliente (caché)</a:t>
            </a:r>
          </a:p>
          <a:p>
            <a:pPr marL="109728" indent="0">
              <a:buNone/>
            </a:pPr>
            <a:endParaRPr lang="es-MX" dirty="0" smtClean="0"/>
          </a:p>
          <a:p>
            <a:r>
              <a:rPr lang="es-MX" dirty="0" smtClean="0"/>
              <a:t>Esto facilita su acceso en posteriores referencias, evitando transferir nuevos datos por la red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40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smtClean="0"/>
              <a:t>Consistencia de caché</a:t>
            </a:r>
            <a:endParaRPr lang="es-MX" dirty="0"/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805250" cy="4111052"/>
          </a:xfrm>
        </p:spPr>
      </p:pic>
      <p:sp>
        <p:nvSpPr>
          <p:cNvPr id="5" name="4 Flecha izquierda"/>
          <p:cNvSpPr/>
          <p:nvPr/>
        </p:nvSpPr>
        <p:spPr>
          <a:xfrm>
            <a:off x="5436096" y="2996952"/>
            <a:ext cx="2304256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PROBLEMA</a:t>
            </a:r>
            <a:endParaRPr lang="es-MX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388903" y="5581109"/>
            <a:ext cx="66247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300" dirty="0" smtClean="0"/>
              <a:t>Soluciones: Gestión de memoria en los S.O.D y en las arquitecturas de sistemas multiprocesadores</a:t>
            </a:r>
            <a:endParaRPr lang="es-MX" sz="2300" dirty="0"/>
          </a:p>
        </p:txBody>
      </p:sp>
    </p:spTree>
    <p:extLst>
      <p:ext uri="{BB962C8B-B14F-4D97-AF65-F5344CB8AC3E}">
        <p14:creationId xmlns:p14="http://schemas.microsoft.com/office/powerpoint/2010/main" val="55262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 smtClean="0"/>
              <a:t>Consistencia de reloj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513688"/>
          </a:xfrm>
        </p:spPr>
        <p:txBody>
          <a:bodyPr/>
          <a:lstStyle/>
          <a:p>
            <a:pPr algn="just"/>
            <a:r>
              <a:rPr lang="es-MX" dirty="0" smtClean="0"/>
              <a:t>Muchos de los algoritmos utilizados en aplicaciones y programación de sistemas dependen de unas marcas de tiempo (</a:t>
            </a:r>
            <a:r>
              <a:rPr lang="es-MX" dirty="0" err="1" smtClean="0"/>
              <a:t>timestamps</a:t>
            </a:r>
            <a:r>
              <a:rPr lang="es-MX" dirty="0" smtClean="0"/>
              <a:t>), indicando el tiempo en que ha sucedido un evento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El problema estriba en que no resulta fácil mantener la misma hora física en todos los ordenadores o componentes de la red simultáneamente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7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764704"/>
            <a:ext cx="8229600" cy="1066800"/>
          </a:xfrm>
        </p:spPr>
        <p:txBody>
          <a:bodyPr/>
          <a:lstStyle/>
          <a:p>
            <a:r>
              <a:rPr lang="es-MX" dirty="0" smtClean="0"/>
              <a:t>Un poco de historia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r>
              <a:rPr lang="es-MX" dirty="0" smtClean="0"/>
              <a:t>Sistema de lotes:	</a:t>
            </a:r>
          </a:p>
          <a:p>
            <a:pPr lvl="1"/>
            <a:r>
              <a:rPr lang="es-MX" dirty="0" smtClean="0"/>
              <a:t>Primeros sistemas operativos</a:t>
            </a:r>
          </a:p>
          <a:p>
            <a:pPr lvl="1"/>
            <a:r>
              <a:rPr lang="es-MX" dirty="0" smtClean="0"/>
              <a:t>Permitían procesar en diferido y secuencialmente datos en tarjetas perforadas</a:t>
            </a:r>
          </a:p>
          <a:p>
            <a:r>
              <a:rPr lang="es-MX" dirty="0" smtClean="0"/>
              <a:t>Sistemas centralizados de tiempo compartido:</a:t>
            </a:r>
          </a:p>
          <a:p>
            <a:pPr lvl="1"/>
            <a:r>
              <a:rPr lang="es-MX" dirty="0" smtClean="0"/>
              <a:t>Incrementar la eficiencia en el uso del CPU, disminuyendo los tiempos de respuesta de los usuarios</a:t>
            </a:r>
          </a:p>
          <a:p>
            <a:pPr lvl="1"/>
            <a:r>
              <a:rPr lang="es-MX" dirty="0" smtClean="0"/>
              <a:t>Los recursos están centralizados y se accede al sistema mediante terminales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54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MX" dirty="0"/>
              <a:t>Consistencia de reloj</a:t>
            </a:r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809228" cy="4104456"/>
          </a:xfrm>
        </p:spPr>
      </p:pic>
    </p:spTree>
    <p:extLst>
      <p:ext uri="{BB962C8B-B14F-4D97-AF65-F5344CB8AC3E}">
        <p14:creationId xmlns:p14="http://schemas.microsoft.com/office/powerpoint/2010/main" val="390212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/>
          <a:lstStyle/>
          <a:p>
            <a:r>
              <a:rPr lang="es-MX" dirty="0" smtClean="0"/>
              <a:t>Consistencia de Interfaz de usuario</a:t>
            </a:r>
            <a:endParaRPr lang="es-MX" dirty="0"/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7204854" cy="3679974"/>
          </a:xfrm>
        </p:spPr>
      </p:pic>
      <p:sp>
        <p:nvSpPr>
          <p:cNvPr id="5" name="4 CuadroTexto"/>
          <p:cNvSpPr txBox="1"/>
          <p:nvPr/>
        </p:nvSpPr>
        <p:spPr>
          <a:xfrm>
            <a:off x="899592" y="5509681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 smtClean="0"/>
              <a:t>Las respuestas en los S.D también suelen ser lentas e irregulares como en los S.C (dependiendo de la carga del sistema centralizado o del tráfico en la red</a:t>
            </a:r>
            <a:endParaRPr lang="es-MX" sz="2000" b="1" i="1" dirty="0"/>
          </a:p>
        </p:txBody>
      </p:sp>
    </p:spTree>
    <p:extLst>
      <p:ext uri="{BB962C8B-B14F-4D97-AF65-F5344CB8AC3E}">
        <p14:creationId xmlns:p14="http://schemas.microsoft.com/office/powerpoint/2010/main" val="7817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s-MX" dirty="0" smtClean="0"/>
              <a:t>Tipo de sistemas…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/>
          <a:lstStyle/>
          <a:p>
            <a:r>
              <a:rPr lang="es-MX" dirty="0" smtClean="0"/>
              <a:t>Sistemas de teleproceso:</a:t>
            </a:r>
          </a:p>
          <a:p>
            <a:pPr lvl="1"/>
            <a:r>
              <a:rPr lang="es-MX" dirty="0" smtClean="0"/>
              <a:t>La diferencia al anterior es que las terminales (sistemas personales) son remotos y acceden a un sistema central utilizando una infraestructura de red y un protocolo de comunicación</a:t>
            </a:r>
          </a:p>
          <a:p>
            <a:pPr lvl="1"/>
            <a:r>
              <a:rPr lang="es-MX" dirty="0" smtClean="0"/>
              <a:t>Ejemplos: sistemas de reservas y transacciones bancarias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04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s-MX" dirty="0"/>
              <a:t>Tipo de sistemas…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r>
              <a:rPr lang="es-MX" dirty="0" smtClean="0"/>
              <a:t>Sistemas Personales:</a:t>
            </a:r>
          </a:p>
          <a:p>
            <a:pPr lvl="1"/>
            <a:r>
              <a:rPr lang="es-MX" dirty="0" smtClean="0"/>
              <a:t>Sistema dedicado para un único usuario</a:t>
            </a:r>
          </a:p>
          <a:p>
            <a:pPr lvl="1"/>
            <a:r>
              <a:rPr lang="es-MX" dirty="0" smtClean="0"/>
              <a:t>Costo reducido en hardware</a:t>
            </a:r>
          </a:p>
          <a:p>
            <a:pPr lvl="1"/>
            <a:r>
              <a:rPr lang="es-MX" dirty="0" smtClean="0"/>
              <a:t>S.O monousuario, posteriormente sistemas multiusuario y diseñados para tiempos compartidos (UNIX, Windows NT)</a:t>
            </a:r>
          </a:p>
          <a:p>
            <a:pPr lvl="1"/>
            <a:r>
              <a:rPr lang="es-MX" dirty="0" smtClean="0"/>
              <a:t>De </a:t>
            </a:r>
            <a:r>
              <a:rPr lang="es-MX" dirty="0" err="1" smtClean="0"/>
              <a:t>PC’s</a:t>
            </a:r>
            <a:r>
              <a:rPr lang="es-MX" dirty="0" smtClean="0"/>
              <a:t> a dispositivos móviles</a:t>
            </a:r>
          </a:p>
          <a:p>
            <a:pPr marL="411480" lvl="1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15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es-MX" dirty="0"/>
              <a:t>Tipo de sistemas…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Sistemas en red:</a:t>
            </a:r>
          </a:p>
          <a:p>
            <a:pPr lvl="1"/>
            <a:r>
              <a:rPr lang="es-MX" dirty="0" smtClean="0"/>
              <a:t>Terminales hacia sistemas autónomos</a:t>
            </a:r>
          </a:p>
          <a:p>
            <a:pPr lvl="1"/>
            <a:r>
              <a:rPr lang="es-MX" dirty="0" smtClean="0"/>
              <a:t>La computadora central desaparece</a:t>
            </a:r>
          </a:p>
          <a:p>
            <a:pPr lvl="1"/>
            <a:r>
              <a:rPr lang="es-MX" dirty="0" smtClean="0"/>
              <a:t>Conjunto de computadoras conectadas entre sí utilizando una infraestructura de red</a:t>
            </a:r>
          </a:p>
          <a:p>
            <a:pPr lvl="1"/>
            <a:r>
              <a:rPr lang="es-MX" dirty="0" smtClean="0"/>
              <a:t>Una máquina como servidor, los clientes acceden a un recurso remoto mediante solicitud a un servidor</a:t>
            </a:r>
          </a:p>
          <a:p>
            <a:pPr lvl="1"/>
            <a:r>
              <a:rPr lang="es-MX" dirty="0" smtClean="0"/>
              <a:t>El desarrollo de protocolos (TPC/IP) ha permitido interconectar las máquinas independientemente de las características de los S.O (</a:t>
            </a:r>
            <a:r>
              <a:rPr lang="es-MX" dirty="0" err="1" smtClean="0"/>
              <a:t>interoperatividad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38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/>
          <a:lstStyle/>
          <a:p>
            <a:r>
              <a:rPr lang="es-MX" dirty="0"/>
              <a:t>Tipo de sistemas…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r>
              <a:rPr lang="es-MX" dirty="0" smtClean="0"/>
              <a:t>Sistema distribuido:</a:t>
            </a:r>
          </a:p>
          <a:p>
            <a:pPr lvl="1"/>
            <a:r>
              <a:rPr lang="es-MX" dirty="0"/>
              <a:t>Los recursos de diferentes máquinas en red </a:t>
            </a:r>
            <a:r>
              <a:rPr lang="es-MX" dirty="0" smtClean="0"/>
              <a:t>se integran </a:t>
            </a:r>
            <a:r>
              <a:rPr lang="es-MX" dirty="0"/>
              <a:t>de forma que desaparece la dualidad </a:t>
            </a:r>
            <a:r>
              <a:rPr lang="es-MX" dirty="0" smtClean="0"/>
              <a:t>local/remoto</a:t>
            </a:r>
          </a:p>
          <a:p>
            <a:pPr lvl="1"/>
            <a:r>
              <a:rPr lang="es-MX" dirty="0" smtClean="0"/>
              <a:t>Diferencia fundamental: la ubicación del recurso es transparente a las aplicaciones y usuarios</a:t>
            </a:r>
          </a:p>
          <a:p>
            <a:pPr lvl="1"/>
            <a:r>
              <a:rPr lang="es-MX" dirty="0" smtClean="0"/>
              <a:t>El usuario accede </a:t>
            </a:r>
            <a:r>
              <a:rPr lang="es-MX" dirty="0"/>
              <a:t>a los recursos del sistema distribuido a través de una </a:t>
            </a:r>
            <a:r>
              <a:rPr lang="es-MX" dirty="0" smtClean="0"/>
              <a:t>interfaz gráfica </a:t>
            </a:r>
            <a:r>
              <a:rPr lang="es-MX" dirty="0"/>
              <a:t>de usuario desde un terminal, despreocupándose de </a:t>
            </a:r>
            <a:r>
              <a:rPr lang="es-MX" dirty="0" smtClean="0"/>
              <a:t>su localización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21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es-MX" dirty="0" smtClean="0"/>
              <a:t>Definición de SD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r>
              <a:rPr lang="es-MX" i="1" dirty="0" err="1" smtClean="0"/>
              <a:t>Tanenbaum</a:t>
            </a:r>
            <a:r>
              <a:rPr lang="es-MX" dirty="0" smtClean="0"/>
              <a:t> “El usuario accede </a:t>
            </a:r>
            <a:r>
              <a:rPr lang="es-MX" dirty="0"/>
              <a:t>a los recursos del sistema distribuido a través de una </a:t>
            </a:r>
            <a:r>
              <a:rPr lang="es-MX" dirty="0" smtClean="0"/>
              <a:t>interfaz gráfica </a:t>
            </a:r>
            <a:r>
              <a:rPr lang="es-MX" dirty="0"/>
              <a:t>de usuario desde un terminal, </a:t>
            </a:r>
            <a:r>
              <a:rPr lang="es-MX" dirty="0" smtClean="0"/>
              <a:t>despreocupándose </a:t>
            </a:r>
            <a:r>
              <a:rPr lang="es-MX" dirty="0"/>
              <a:t>de </a:t>
            </a:r>
            <a:r>
              <a:rPr lang="es-MX" dirty="0" smtClean="0"/>
              <a:t>su localización”.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22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78024"/>
            <a:ext cx="8229600" cy="1066800"/>
          </a:xfrm>
        </p:spPr>
        <p:txBody>
          <a:bodyPr/>
          <a:lstStyle/>
          <a:p>
            <a:r>
              <a:rPr lang="es-MX" dirty="0" smtClean="0"/>
              <a:t>Entendiendo la definición…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r>
              <a:rPr lang="es-MX" dirty="0" smtClean="0"/>
              <a:t>1 Conjunto de computadoras</a:t>
            </a:r>
          </a:p>
          <a:p>
            <a:r>
              <a:rPr lang="es-MX" dirty="0" smtClean="0"/>
              <a:t>2 Interconectados </a:t>
            </a:r>
          </a:p>
          <a:p>
            <a:r>
              <a:rPr lang="es-MX" dirty="0" smtClean="0"/>
              <a:t>3 que comparten un estado (característica privativa de los SD)</a:t>
            </a:r>
          </a:p>
          <a:p>
            <a:r>
              <a:rPr lang="es-MX" dirty="0" smtClean="0"/>
              <a:t>4 ofreciendo una visión de estado único (siendo consecuencia un sistema único) que </a:t>
            </a:r>
            <a:r>
              <a:rPr lang="es-MX" dirty="0"/>
              <a:t>muestra los recursos de manera homogénea, ocultando </a:t>
            </a:r>
            <a:r>
              <a:rPr lang="es-MX" dirty="0" smtClean="0"/>
              <a:t>su distribución</a:t>
            </a:r>
          </a:p>
          <a:p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50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290</TotalTime>
  <Words>1199</Words>
  <Application>Microsoft Office PowerPoint</Application>
  <PresentationFormat>Presentación en pantalla (4:3)</PresentationFormat>
  <Paragraphs>141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Urbano</vt:lpstr>
      <vt:lpstr>Sistemas Distribuidos Conceptos Básicos Propiedades</vt:lpstr>
      <vt:lpstr>Introducción</vt:lpstr>
      <vt:lpstr>Un poco de historia</vt:lpstr>
      <vt:lpstr>Tipo de sistemas…</vt:lpstr>
      <vt:lpstr>Tipo de sistemas…</vt:lpstr>
      <vt:lpstr>Tipo de sistemas…</vt:lpstr>
      <vt:lpstr>Tipo de sistemas…</vt:lpstr>
      <vt:lpstr>Definición de SD</vt:lpstr>
      <vt:lpstr>Entendiendo la definición…</vt:lpstr>
      <vt:lpstr>Objetivo primordial de los SD</vt:lpstr>
      <vt:lpstr>Características de los SD</vt:lpstr>
      <vt:lpstr>Transparencia</vt:lpstr>
      <vt:lpstr>Transparencia…</vt:lpstr>
      <vt:lpstr>Transparencia…</vt:lpstr>
      <vt:lpstr>Transparencia…</vt:lpstr>
      <vt:lpstr>Escalabilidad</vt:lpstr>
      <vt:lpstr>Escalabilidad…</vt:lpstr>
      <vt:lpstr>Fiabilidad y Tolerancia a fallos</vt:lpstr>
      <vt:lpstr>Tolerancia a Fallos…</vt:lpstr>
      <vt:lpstr>Tolerancia a Fallos…</vt:lpstr>
      <vt:lpstr>Consistencia</vt:lpstr>
      <vt:lpstr>Consistencia…</vt:lpstr>
      <vt:lpstr>Consistencia…</vt:lpstr>
      <vt:lpstr>Consistencia de Actualización</vt:lpstr>
      <vt:lpstr>Consistencia de Actualización</vt:lpstr>
      <vt:lpstr>Consistencia de replicación</vt:lpstr>
      <vt:lpstr>Consistencia de caché</vt:lpstr>
      <vt:lpstr>Consistencia de caché</vt:lpstr>
      <vt:lpstr>Consistencia de reloj</vt:lpstr>
      <vt:lpstr>Consistencia de reloj</vt:lpstr>
      <vt:lpstr>Consistencia de Interfaz de usuario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Distribuidos</dc:title>
  <dc:creator>MSI Nancy Olivares</dc:creator>
  <cp:lastModifiedBy>Usuario</cp:lastModifiedBy>
  <cp:revision>77</cp:revision>
  <dcterms:created xsi:type="dcterms:W3CDTF">2014-02-07T17:14:51Z</dcterms:created>
  <dcterms:modified xsi:type="dcterms:W3CDTF">2016-02-05T20:15:40Z</dcterms:modified>
</cp:coreProperties>
</file>