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A3253B-9817-463D-A9F9-53B86CFC27B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MX"/>
        </a:p>
      </dgm:t>
    </dgm:pt>
    <dgm:pt modelId="{16F1D115-460F-4202-AA82-00163ABFBDEF}">
      <dgm:prSet/>
      <dgm:spPr/>
      <dgm:t>
        <a:bodyPr/>
        <a:lstStyle/>
        <a:p>
          <a:pPr algn="just" rtl="0"/>
          <a:r>
            <a:rPr lang="es-MX" dirty="0" smtClean="0">
              <a:solidFill>
                <a:schemeClr val="tx1"/>
              </a:solidFill>
            </a:rPr>
            <a:t>Permite tener una planeación de la aplicación de las pruebas y el tipo de pruebas que harán que el sistema funcione correctamente</a:t>
          </a:r>
          <a:endParaRPr lang="es-MX" dirty="0">
            <a:solidFill>
              <a:schemeClr val="tx1"/>
            </a:solidFill>
          </a:endParaRPr>
        </a:p>
      </dgm:t>
    </dgm:pt>
    <dgm:pt modelId="{24D35153-6ACD-4F6A-967D-B12F3AB6525D}" type="parTrans" cxnId="{32A1DC06-F390-4436-8184-6DBDEBA93151}">
      <dgm:prSet/>
      <dgm:spPr/>
      <dgm:t>
        <a:bodyPr/>
        <a:lstStyle/>
        <a:p>
          <a:pPr algn="just"/>
          <a:endParaRPr lang="es-MX">
            <a:solidFill>
              <a:schemeClr val="tx1"/>
            </a:solidFill>
          </a:endParaRPr>
        </a:p>
      </dgm:t>
    </dgm:pt>
    <dgm:pt modelId="{3B8201A5-D893-48CB-8BB6-5911243401EA}" type="sibTrans" cxnId="{32A1DC06-F390-4436-8184-6DBDEBA93151}">
      <dgm:prSet/>
      <dgm:spPr/>
      <dgm:t>
        <a:bodyPr/>
        <a:lstStyle/>
        <a:p>
          <a:pPr algn="just"/>
          <a:endParaRPr lang="es-MX">
            <a:solidFill>
              <a:schemeClr val="tx1"/>
            </a:solidFill>
          </a:endParaRPr>
        </a:p>
      </dgm:t>
    </dgm:pt>
    <dgm:pt modelId="{80F98A69-0161-4BFD-8940-5C73B6F0260F}">
      <dgm:prSet/>
      <dgm:spPr/>
      <dgm:t>
        <a:bodyPr/>
        <a:lstStyle/>
        <a:p>
          <a:pPr algn="just" rtl="0"/>
          <a:r>
            <a:rPr lang="es-MX" dirty="0" smtClean="0">
              <a:solidFill>
                <a:schemeClr val="tx1"/>
              </a:solidFill>
            </a:rPr>
            <a:t>Al momento de liberarse por completo, se crea seguridad en los usuarios finales de que el sistema no fallará</a:t>
          </a:r>
          <a:endParaRPr lang="es-MX" dirty="0">
            <a:solidFill>
              <a:schemeClr val="tx1"/>
            </a:solidFill>
          </a:endParaRPr>
        </a:p>
      </dgm:t>
    </dgm:pt>
    <dgm:pt modelId="{8F6C191B-2068-4B27-A80B-3067D79A125A}" type="parTrans" cxnId="{F35DDAF5-4124-4C88-8515-931E8A824109}">
      <dgm:prSet/>
      <dgm:spPr/>
      <dgm:t>
        <a:bodyPr/>
        <a:lstStyle/>
        <a:p>
          <a:pPr algn="just"/>
          <a:endParaRPr lang="es-MX">
            <a:solidFill>
              <a:schemeClr val="tx1"/>
            </a:solidFill>
          </a:endParaRPr>
        </a:p>
      </dgm:t>
    </dgm:pt>
    <dgm:pt modelId="{885B4A94-B9D2-4447-8118-5AEB7754C792}" type="sibTrans" cxnId="{F35DDAF5-4124-4C88-8515-931E8A824109}">
      <dgm:prSet/>
      <dgm:spPr/>
      <dgm:t>
        <a:bodyPr/>
        <a:lstStyle/>
        <a:p>
          <a:pPr algn="just"/>
          <a:endParaRPr lang="es-MX">
            <a:solidFill>
              <a:schemeClr val="tx1"/>
            </a:solidFill>
          </a:endParaRPr>
        </a:p>
      </dgm:t>
    </dgm:pt>
    <dgm:pt modelId="{BCA38F2D-19EE-4EE8-9470-4D1869155145}">
      <dgm:prSet/>
      <dgm:spPr/>
      <dgm:t>
        <a:bodyPr/>
        <a:lstStyle/>
        <a:p>
          <a:pPr algn="just" rtl="0"/>
          <a:r>
            <a:rPr lang="es-ES" dirty="0" smtClean="0">
              <a:solidFill>
                <a:schemeClr val="tx1"/>
              </a:solidFill>
            </a:rPr>
            <a:t>Existen dos actividades fundamentales para la etapa de pruebas: </a:t>
          </a:r>
          <a:r>
            <a:rPr lang="es-ES" b="1" u="sng" dirty="0" smtClean="0">
              <a:solidFill>
                <a:schemeClr val="tx1"/>
              </a:solidFill>
            </a:rPr>
            <a:t>las pruebas de componentes y las pruebas del sistema</a:t>
          </a:r>
          <a:endParaRPr lang="es-MX" dirty="0">
            <a:solidFill>
              <a:schemeClr val="tx1"/>
            </a:solidFill>
          </a:endParaRPr>
        </a:p>
      </dgm:t>
    </dgm:pt>
    <dgm:pt modelId="{97D58504-BEE0-404D-BC6A-9DEDCD03787F}" type="parTrans" cxnId="{2A63F52F-B3D9-42AD-A8B4-51533E824B45}">
      <dgm:prSet/>
      <dgm:spPr/>
      <dgm:t>
        <a:bodyPr/>
        <a:lstStyle/>
        <a:p>
          <a:pPr algn="just"/>
          <a:endParaRPr lang="es-MX">
            <a:solidFill>
              <a:schemeClr val="tx1"/>
            </a:solidFill>
          </a:endParaRPr>
        </a:p>
      </dgm:t>
    </dgm:pt>
    <dgm:pt modelId="{8091649F-01E7-4368-9174-C65578BCC8F6}" type="sibTrans" cxnId="{2A63F52F-B3D9-42AD-A8B4-51533E824B45}">
      <dgm:prSet/>
      <dgm:spPr/>
      <dgm:t>
        <a:bodyPr/>
        <a:lstStyle/>
        <a:p>
          <a:pPr algn="just"/>
          <a:endParaRPr lang="es-MX">
            <a:solidFill>
              <a:schemeClr val="tx1"/>
            </a:solidFill>
          </a:endParaRPr>
        </a:p>
      </dgm:t>
    </dgm:pt>
    <dgm:pt modelId="{11587756-D24C-4780-B06A-315EF8A0C6D8}">
      <dgm:prSet custT="1"/>
      <dgm:spPr/>
      <dgm:t>
        <a:bodyPr/>
        <a:lstStyle/>
        <a:p>
          <a:pPr algn="just" rtl="0"/>
          <a:r>
            <a:rPr lang="es-ES" sz="2200" dirty="0" smtClean="0">
              <a:solidFill>
                <a:schemeClr val="tx1"/>
              </a:solidFill>
            </a:rPr>
            <a:t>En la primera se prueban las partes del sistema por separado</a:t>
          </a:r>
          <a:endParaRPr lang="es-MX" sz="2200" dirty="0">
            <a:solidFill>
              <a:schemeClr val="tx1"/>
            </a:solidFill>
          </a:endParaRPr>
        </a:p>
      </dgm:t>
    </dgm:pt>
    <dgm:pt modelId="{2872EE2F-AA84-4C22-B823-ACD1BE19F9A0}" type="parTrans" cxnId="{B64AF6DF-B12C-420C-B682-E5CBF7C370A9}">
      <dgm:prSet/>
      <dgm:spPr/>
      <dgm:t>
        <a:bodyPr/>
        <a:lstStyle/>
        <a:p>
          <a:pPr algn="just"/>
          <a:endParaRPr lang="es-MX">
            <a:solidFill>
              <a:schemeClr val="tx1"/>
            </a:solidFill>
          </a:endParaRPr>
        </a:p>
      </dgm:t>
    </dgm:pt>
    <dgm:pt modelId="{0EC01ACC-DE77-47A1-B969-B8EC002E7F12}" type="sibTrans" cxnId="{B64AF6DF-B12C-420C-B682-E5CBF7C370A9}">
      <dgm:prSet/>
      <dgm:spPr/>
      <dgm:t>
        <a:bodyPr/>
        <a:lstStyle/>
        <a:p>
          <a:pPr algn="just"/>
          <a:endParaRPr lang="es-MX">
            <a:solidFill>
              <a:schemeClr val="tx1"/>
            </a:solidFill>
          </a:endParaRPr>
        </a:p>
      </dgm:t>
    </dgm:pt>
    <dgm:pt modelId="{BBA0A1FB-89AE-4706-BD21-BA47503542B3}">
      <dgm:prSet custT="1"/>
      <dgm:spPr/>
      <dgm:t>
        <a:bodyPr/>
        <a:lstStyle/>
        <a:p>
          <a:pPr algn="just" rtl="0"/>
          <a:r>
            <a:rPr lang="es-ES" sz="2200" dirty="0" smtClean="0">
              <a:solidFill>
                <a:schemeClr val="tx1"/>
              </a:solidFill>
            </a:rPr>
            <a:t>En la segunda se prueban los componentes ya integrados, el sistema como un todo</a:t>
          </a:r>
          <a:endParaRPr lang="es-MX" sz="2200" dirty="0">
            <a:solidFill>
              <a:schemeClr val="tx1"/>
            </a:solidFill>
          </a:endParaRPr>
        </a:p>
      </dgm:t>
    </dgm:pt>
    <dgm:pt modelId="{C32DEEDC-3C1C-4005-BCB1-883A01C1D3C0}" type="parTrans" cxnId="{50A4C5AF-9A46-4555-840F-D633292B6D17}">
      <dgm:prSet/>
      <dgm:spPr/>
      <dgm:t>
        <a:bodyPr/>
        <a:lstStyle/>
        <a:p>
          <a:pPr algn="just"/>
          <a:endParaRPr lang="es-MX">
            <a:solidFill>
              <a:schemeClr val="tx1"/>
            </a:solidFill>
          </a:endParaRPr>
        </a:p>
      </dgm:t>
    </dgm:pt>
    <dgm:pt modelId="{5F0DE510-C76A-47B8-8470-706D7FC455E6}" type="sibTrans" cxnId="{50A4C5AF-9A46-4555-840F-D633292B6D17}">
      <dgm:prSet/>
      <dgm:spPr/>
      <dgm:t>
        <a:bodyPr/>
        <a:lstStyle/>
        <a:p>
          <a:pPr algn="just"/>
          <a:endParaRPr lang="es-MX">
            <a:solidFill>
              <a:schemeClr val="tx1"/>
            </a:solidFill>
          </a:endParaRPr>
        </a:p>
      </dgm:t>
    </dgm:pt>
    <dgm:pt modelId="{65EE6338-F469-44EE-AD39-E6D36DE0A0D6}" type="pres">
      <dgm:prSet presAssocID="{06A3253B-9817-463D-A9F9-53B86CFC27BD}" presName="linear" presStyleCnt="0">
        <dgm:presLayoutVars>
          <dgm:animLvl val="lvl"/>
          <dgm:resizeHandles val="exact"/>
        </dgm:presLayoutVars>
      </dgm:prSet>
      <dgm:spPr/>
    </dgm:pt>
    <dgm:pt modelId="{320E5134-BABB-4FB0-AF82-5D5AA0EF645F}" type="pres">
      <dgm:prSet presAssocID="{16F1D115-460F-4202-AA82-00163ABFBDE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78ACD81-6C08-4775-80A1-10FC44F5BB96}" type="pres">
      <dgm:prSet presAssocID="{3B8201A5-D893-48CB-8BB6-5911243401EA}" presName="spacer" presStyleCnt="0"/>
      <dgm:spPr/>
    </dgm:pt>
    <dgm:pt modelId="{0838C932-A613-476C-8A83-1E12BE451ACB}" type="pres">
      <dgm:prSet presAssocID="{80F98A69-0161-4BFD-8940-5C73B6F0260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8A9A7C3-1F3D-483C-A098-06E364B0909A}" type="pres">
      <dgm:prSet presAssocID="{885B4A94-B9D2-4447-8118-5AEB7754C792}" presName="spacer" presStyleCnt="0"/>
      <dgm:spPr/>
    </dgm:pt>
    <dgm:pt modelId="{BFBFEC45-11A7-46E2-8BCB-E2CC5B4C8ADB}" type="pres">
      <dgm:prSet presAssocID="{BCA38F2D-19EE-4EE8-9470-4D18691551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89BBB42-A403-4B61-8B1C-05DE6B83B12F}" type="pres">
      <dgm:prSet presAssocID="{BCA38F2D-19EE-4EE8-9470-4D186915514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35DDAF5-4124-4C88-8515-931E8A824109}" srcId="{06A3253B-9817-463D-A9F9-53B86CFC27BD}" destId="{80F98A69-0161-4BFD-8940-5C73B6F0260F}" srcOrd="1" destOrd="0" parTransId="{8F6C191B-2068-4B27-A80B-3067D79A125A}" sibTransId="{885B4A94-B9D2-4447-8118-5AEB7754C792}"/>
    <dgm:cxn modelId="{2A63F52F-B3D9-42AD-A8B4-51533E824B45}" srcId="{06A3253B-9817-463D-A9F9-53B86CFC27BD}" destId="{BCA38F2D-19EE-4EE8-9470-4D1869155145}" srcOrd="2" destOrd="0" parTransId="{97D58504-BEE0-404D-BC6A-9DEDCD03787F}" sibTransId="{8091649F-01E7-4368-9174-C65578BCC8F6}"/>
    <dgm:cxn modelId="{50A4C5AF-9A46-4555-840F-D633292B6D17}" srcId="{BCA38F2D-19EE-4EE8-9470-4D1869155145}" destId="{BBA0A1FB-89AE-4706-BD21-BA47503542B3}" srcOrd="1" destOrd="0" parTransId="{C32DEEDC-3C1C-4005-BCB1-883A01C1D3C0}" sibTransId="{5F0DE510-C76A-47B8-8470-706D7FC455E6}"/>
    <dgm:cxn modelId="{95D9D44B-2B86-4C55-8BB0-1CFC1CA11E01}" type="presOf" srcId="{BBA0A1FB-89AE-4706-BD21-BA47503542B3}" destId="{E89BBB42-A403-4B61-8B1C-05DE6B83B12F}" srcOrd="0" destOrd="1" presId="urn:microsoft.com/office/officeart/2005/8/layout/vList2"/>
    <dgm:cxn modelId="{FD3DB90F-6940-44F6-8EF6-5A458D273DA0}" type="presOf" srcId="{06A3253B-9817-463D-A9F9-53B86CFC27BD}" destId="{65EE6338-F469-44EE-AD39-E6D36DE0A0D6}" srcOrd="0" destOrd="0" presId="urn:microsoft.com/office/officeart/2005/8/layout/vList2"/>
    <dgm:cxn modelId="{577C030D-6F62-48CF-8F52-E5F62A395439}" type="presOf" srcId="{16F1D115-460F-4202-AA82-00163ABFBDEF}" destId="{320E5134-BABB-4FB0-AF82-5D5AA0EF645F}" srcOrd="0" destOrd="0" presId="urn:microsoft.com/office/officeart/2005/8/layout/vList2"/>
    <dgm:cxn modelId="{32A1DC06-F390-4436-8184-6DBDEBA93151}" srcId="{06A3253B-9817-463D-A9F9-53B86CFC27BD}" destId="{16F1D115-460F-4202-AA82-00163ABFBDEF}" srcOrd="0" destOrd="0" parTransId="{24D35153-6ACD-4F6A-967D-B12F3AB6525D}" sibTransId="{3B8201A5-D893-48CB-8BB6-5911243401EA}"/>
    <dgm:cxn modelId="{BE61455D-D033-45B1-BBAB-131C76615ED2}" type="presOf" srcId="{11587756-D24C-4780-B06A-315EF8A0C6D8}" destId="{E89BBB42-A403-4B61-8B1C-05DE6B83B12F}" srcOrd="0" destOrd="0" presId="urn:microsoft.com/office/officeart/2005/8/layout/vList2"/>
    <dgm:cxn modelId="{B64AF6DF-B12C-420C-B682-E5CBF7C370A9}" srcId="{BCA38F2D-19EE-4EE8-9470-4D1869155145}" destId="{11587756-D24C-4780-B06A-315EF8A0C6D8}" srcOrd="0" destOrd="0" parTransId="{2872EE2F-AA84-4C22-B823-ACD1BE19F9A0}" sibTransId="{0EC01ACC-DE77-47A1-B969-B8EC002E7F12}"/>
    <dgm:cxn modelId="{D953BB0D-6826-4D6F-AE81-C48A7CE624C8}" type="presOf" srcId="{BCA38F2D-19EE-4EE8-9470-4D1869155145}" destId="{BFBFEC45-11A7-46E2-8BCB-E2CC5B4C8ADB}" srcOrd="0" destOrd="0" presId="urn:microsoft.com/office/officeart/2005/8/layout/vList2"/>
    <dgm:cxn modelId="{EB851FF7-3271-43DF-9A48-BC36F00F6D0F}" type="presOf" srcId="{80F98A69-0161-4BFD-8940-5C73B6F0260F}" destId="{0838C932-A613-476C-8A83-1E12BE451ACB}" srcOrd="0" destOrd="0" presId="urn:microsoft.com/office/officeart/2005/8/layout/vList2"/>
    <dgm:cxn modelId="{979C96C6-A524-45E4-81B7-8552124B2B42}" type="presParOf" srcId="{65EE6338-F469-44EE-AD39-E6D36DE0A0D6}" destId="{320E5134-BABB-4FB0-AF82-5D5AA0EF645F}" srcOrd="0" destOrd="0" presId="urn:microsoft.com/office/officeart/2005/8/layout/vList2"/>
    <dgm:cxn modelId="{46730C66-EB94-475D-88BA-BA34DEF7BAEC}" type="presParOf" srcId="{65EE6338-F469-44EE-AD39-E6D36DE0A0D6}" destId="{F78ACD81-6C08-4775-80A1-10FC44F5BB96}" srcOrd="1" destOrd="0" presId="urn:microsoft.com/office/officeart/2005/8/layout/vList2"/>
    <dgm:cxn modelId="{7E534FE7-A0DA-4FAE-8BE5-CD608EEE809C}" type="presParOf" srcId="{65EE6338-F469-44EE-AD39-E6D36DE0A0D6}" destId="{0838C932-A613-476C-8A83-1E12BE451ACB}" srcOrd="2" destOrd="0" presId="urn:microsoft.com/office/officeart/2005/8/layout/vList2"/>
    <dgm:cxn modelId="{57D64FEF-EEBE-4CB5-8E9B-947C69EF4886}" type="presParOf" srcId="{65EE6338-F469-44EE-AD39-E6D36DE0A0D6}" destId="{D8A9A7C3-1F3D-483C-A098-06E364B0909A}" srcOrd="3" destOrd="0" presId="urn:microsoft.com/office/officeart/2005/8/layout/vList2"/>
    <dgm:cxn modelId="{06FD4BE0-6534-4426-9641-FB60DAC7656E}" type="presParOf" srcId="{65EE6338-F469-44EE-AD39-E6D36DE0A0D6}" destId="{BFBFEC45-11A7-46E2-8BCB-E2CC5B4C8ADB}" srcOrd="4" destOrd="0" presId="urn:microsoft.com/office/officeart/2005/8/layout/vList2"/>
    <dgm:cxn modelId="{AA1B23E1-612E-42AF-9284-0B2F306FE665}" type="presParOf" srcId="{65EE6338-F469-44EE-AD39-E6D36DE0A0D6}" destId="{E89BBB42-A403-4B61-8B1C-05DE6B83B12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AE8B14-36BA-4E30-9D5A-53D5724686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MX"/>
        </a:p>
      </dgm:t>
    </dgm:pt>
    <dgm:pt modelId="{9592250E-337F-46A7-AC43-107ADC8B3FC6}">
      <dgm:prSet/>
      <dgm:spPr/>
      <dgm:t>
        <a:bodyPr/>
        <a:lstStyle/>
        <a:p>
          <a:pPr algn="just" rtl="0"/>
          <a:r>
            <a:rPr lang="es-MX" dirty="0" smtClean="0">
              <a:solidFill>
                <a:schemeClr val="tx1"/>
              </a:solidFill>
            </a:rPr>
            <a:t>El control implica comparar la ejecución con la planeación</a:t>
          </a:r>
          <a:endParaRPr lang="es-MX" dirty="0">
            <a:solidFill>
              <a:schemeClr val="tx1"/>
            </a:solidFill>
          </a:endParaRPr>
        </a:p>
      </dgm:t>
    </dgm:pt>
    <dgm:pt modelId="{26FF8759-10CE-493C-9729-724CFCBA06C0}" type="parTrans" cxnId="{C9022054-09E1-473B-80F7-B2F0B343A475}">
      <dgm:prSet/>
      <dgm:spPr/>
      <dgm:t>
        <a:bodyPr/>
        <a:lstStyle/>
        <a:p>
          <a:pPr algn="just"/>
          <a:endParaRPr lang="es-MX">
            <a:solidFill>
              <a:schemeClr val="tx1"/>
            </a:solidFill>
          </a:endParaRPr>
        </a:p>
      </dgm:t>
    </dgm:pt>
    <dgm:pt modelId="{56F01632-FE82-4607-B739-B92116F9A097}" type="sibTrans" cxnId="{C9022054-09E1-473B-80F7-B2F0B343A475}">
      <dgm:prSet/>
      <dgm:spPr/>
      <dgm:t>
        <a:bodyPr/>
        <a:lstStyle/>
        <a:p>
          <a:pPr algn="just"/>
          <a:endParaRPr lang="es-MX">
            <a:solidFill>
              <a:schemeClr val="tx1"/>
            </a:solidFill>
          </a:endParaRPr>
        </a:p>
      </dgm:t>
    </dgm:pt>
    <dgm:pt modelId="{7DAA629C-DD73-4131-8ED7-AA74767CB0D2}">
      <dgm:prSet/>
      <dgm:spPr/>
      <dgm:t>
        <a:bodyPr/>
        <a:lstStyle/>
        <a:p>
          <a:pPr algn="just" rtl="0"/>
          <a:r>
            <a:rPr lang="es-MX" smtClean="0">
              <a:solidFill>
                <a:schemeClr val="tx1"/>
              </a:solidFill>
            </a:rPr>
            <a:t>Si se encuentran desviaciones , se debe prever la acción correctiva necesaria para ejecutarla</a:t>
          </a:r>
          <a:endParaRPr lang="es-MX">
            <a:solidFill>
              <a:schemeClr val="tx1"/>
            </a:solidFill>
          </a:endParaRPr>
        </a:p>
      </dgm:t>
    </dgm:pt>
    <dgm:pt modelId="{66484D69-2C41-48E3-A338-C1C0D774895B}" type="parTrans" cxnId="{5321B244-3D45-491D-8EFA-D20181F0508A}">
      <dgm:prSet/>
      <dgm:spPr/>
      <dgm:t>
        <a:bodyPr/>
        <a:lstStyle/>
        <a:p>
          <a:pPr algn="just"/>
          <a:endParaRPr lang="es-MX">
            <a:solidFill>
              <a:schemeClr val="tx1"/>
            </a:solidFill>
          </a:endParaRPr>
        </a:p>
      </dgm:t>
    </dgm:pt>
    <dgm:pt modelId="{404E47CC-1B54-44E5-A080-F45E2CA7939A}" type="sibTrans" cxnId="{5321B244-3D45-491D-8EFA-D20181F0508A}">
      <dgm:prSet/>
      <dgm:spPr/>
      <dgm:t>
        <a:bodyPr/>
        <a:lstStyle/>
        <a:p>
          <a:pPr algn="just"/>
          <a:endParaRPr lang="es-MX">
            <a:solidFill>
              <a:schemeClr val="tx1"/>
            </a:solidFill>
          </a:endParaRPr>
        </a:p>
      </dgm:t>
    </dgm:pt>
    <dgm:pt modelId="{F8916B13-D385-4474-9A2F-BC691CE7E6E9}">
      <dgm:prSet/>
      <dgm:spPr/>
      <dgm:t>
        <a:bodyPr/>
        <a:lstStyle/>
        <a:p>
          <a:pPr algn="just" rtl="0"/>
          <a:r>
            <a:rPr lang="es-MX" smtClean="0">
              <a:solidFill>
                <a:schemeClr val="tx1"/>
              </a:solidFill>
            </a:rPr>
            <a:t>Si no se encuentran desviaciones, se continúa con las siguientes actividades que se tenían previstas</a:t>
          </a:r>
          <a:endParaRPr lang="es-MX">
            <a:solidFill>
              <a:schemeClr val="tx1"/>
            </a:solidFill>
          </a:endParaRPr>
        </a:p>
      </dgm:t>
    </dgm:pt>
    <dgm:pt modelId="{29DAECF2-9C02-455E-B87F-9DCC90857CD3}" type="parTrans" cxnId="{150BF5CB-74DB-4E97-A00A-7ECC869DD04E}">
      <dgm:prSet/>
      <dgm:spPr/>
      <dgm:t>
        <a:bodyPr/>
        <a:lstStyle/>
        <a:p>
          <a:pPr algn="just"/>
          <a:endParaRPr lang="es-MX">
            <a:solidFill>
              <a:schemeClr val="tx1"/>
            </a:solidFill>
          </a:endParaRPr>
        </a:p>
      </dgm:t>
    </dgm:pt>
    <dgm:pt modelId="{779D0213-796A-4CB0-800C-A6CBACC77FFF}" type="sibTrans" cxnId="{150BF5CB-74DB-4E97-A00A-7ECC869DD04E}">
      <dgm:prSet/>
      <dgm:spPr/>
      <dgm:t>
        <a:bodyPr/>
        <a:lstStyle/>
        <a:p>
          <a:pPr algn="just"/>
          <a:endParaRPr lang="es-MX">
            <a:solidFill>
              <a:schemeClr val="tx1"/>
            </a:solidFill>
          </a:endParaRPr>
        </a:p>
      </dgm:t>
    </dgm:pt>
    <dgm:pt modelId="{9F636D56-96B7-475C-8554-7DDB2020134C}" type="pres">
      <dgm:prSet presAssocID="{1DAE8B14-36BA-4E30-9D5A-53D572468679}" presName="linear" presStyleCnt="0">
        <dgm:presLayoutVars>
          <dgm:animLvl val="lvl"/>
          <dgm:resizeHandles val="exact"/>
        </dgm:presLayoutVars>
      </dgm:prSet>
      <dgm:spPr/>
    </dgm:pt>
    <dgm:pt modelId="{87B95716-F609-473C-B7B6-F914FA6403AB}" type="pres">
      <dgm:prSet presAssocID="{9592250E-337F-46A7-AC43-107ADC8B3FC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BD05265-D483-434D-92CF-93C4147DF768}" type="pres">
      <dgm:prSet presAssocID="{56F01632-FE82-4607-B739-B92116F9A097}" presName="spacer" presStyleCnt="0"/>
      <dgm:spPr/>
    </dgm:pt>
    <dgm:pt modelId="{BCC99560-A024-4004-84BC-EA8054B9DEDD}" type="pres">
      <dgm:prSet presAssocID="{7DAA629C-DD73-4131-8ED7-AA74767CB0D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97AE784-E446-4A9B-8105-D7DDAE1BAAB4}" type="pres">
      <dgm:prSet presAssocID="{404E47CC-1B54-44E5-A080-F45E2CA7939A}" presName="spacer" presStyleCnt="0"/>
      <dgm:spPr/>
    </dgm:pt>
    <dgm:pt modelId="{25FB152C-1B96-45C1-8BEF-BE3B166E43D2}" type="pres">
      <dgm:prSet presAssocID="{F8916B13-D385-4474-9A2F-BC691CE7E6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50BF5CB-74DB-4E97-A00A-7ECC869DD04E}" srcId="{1DAE8B14-36BA-4E30-9D5A-53D572468679}" destId="{F8916B13-D385-4474-9A2F-BC691CE7E6E9}" srcOrd="2" destOrd="0" parTransId="{29DAECF2-9C02-455E-B87F-9DCC90857CD3}" sibTransId="{779D0213-796A-4CB0-800C-A6CBACC77FFF}"/>
    <dgm:cxn modelId="{7FBDCC11-FFEB-4F87-8BDB-49D7DEDF7872}" type="presOf" srcId="{7DAA629C-DD73-4131-8ED7-AA74767CB0D2}" destId="{BCC99560-A024-4004-84BC-EA8054B9DEDD}" srcOrd="0" destOrd="0" presId="urn:microsoft.com/office/officeart/2005/8/layout/vList2"/>
    <dgm:cxn modelId="{784B7AA1-5A3E-467E-9F8F-6CD7620E7DB0}" type="presOf" srcId="{F8916B13-D385-4474-9A2F-BC691CE7E6E9}" destId="{25FB152C-1B96-45C1-8BEF-BE3B166E43D2}" srcOrd="0" destOrd="0" presId="urn:microsoft.com/office/officeart/2005/8/layout/vList2"/>
    <dgm:cxn modelId="{C85CFE6B-1933-4854-90F5-25229858B8A1}" type="presOf" srcId="{1DAE8B14-36BA-4E30-9D5A-53D572468679}" destId="{9F636D56-96B7-475C-8554-7DDB2020134C}" srcOrd="0" destOrd="0" presId="urn:microsoft.com/office/officeart/2005/8/layout/vList2"/>
    <dgm:cxn modelId="{C9022054-09E1-473B-80F7-B2F0B343A475}" srcId="{1DAE8B14-36BA-4E30-9D5A-53D572468679}" destId="{9592250E-337F-46A7-AC43-107ADC8B3FC6}" srcOrd="0" destOrd="0" parTransId="{26FF8759-10CE-493C-9729-724CFCBA06C0}" sibTransId="{56F01632-FE82-4607-B739-B92116F9A097}"/>
    <dgm:cxn modelId="{5AFA3339-B2F3-4995-B474-FD63BB434D31}" type="presOf" srcId="{9592250E-337F-46A7-AC43-107ADC8B3FC6}" destId="{87B95716-F609-473C-B7B6-F914FA6403AB}" srcOrd="0" destOrd="0" presId="urn:microsoft.com/office/officeart/2005/8/layout/vList2"/>
    <dgm:cxn modelId="{5321B244-3D45-491D-8EFA-D20181F0508A}" srcId="{1DAE8B14-36BA-4E30-9D5A-53D572468679}" destId="{7DAA629C-DD73-4131-8ED7-AA74767CB0D2}" srcOrd="1" destOrd="0" parTransId="{66484D69-2C41-48E3-A338-C1C0D774895B}" sibTransId="{404E47CC-1B54-44E5-A080-F45E2CA7939A}"/>
    <dgm:cxn modelId="{D01C44E3-944C-4C4A-9D3D-3FB2E45D6416}" type="presParOf" srcId="{9F636D56-96B7-475C-8554-7DDB2020134C}" destId="{87B95716-F609-473C-B7B6-F914FA6403AB}" srcOrd="0" destOrd="0" presId="urn:microsoft.com/office/officeart/2005/8/layout/vList2"/>
    <dgm:cxn modelId="{D6CBC12A-99D9-45DA-A6C9-7B05EFF450E9}" type="presParOf" srcId="{9F636D56-96B7-475C-8554-7DDB2020134C}" destId="{CBD05265-D483-434D-92CF-93C4147DF768}" srcOrd="1" destOrd="0" presId="urn:microsoft.com/office/officeart/2005/8/layout/vList2"/>
    <dgm:cxn modelId="{EEF26E2F-7BCD-4160-B782-20F8C2E8A1C4}" type="presParOf" srcId="{9F636D56-96B7-475C-8554-7DDB2020134C}" destId="{BCC99560-A024-4004-84BC-EA8054B9DEDD}" srcOrd="2" destOrd="0" presId="urn:microsoft.com/office/officeart/2005/8/layout/vList2"/>
    <dgm:cxn modelId="{1A85ECCA-EB01-4248-A536-65B317B72262}" type="presParOf" srcId="{9F636D56-96B7-475C-8554-7DDB2020134C}" destId="{797AE784-E446-4A9B-8105-D7DDAE1BAAB4}" srcOrd="3" destOrd="0" presId="urn:microsoft.com/office/officeart/2005/8/layout/vList2"/>
    <dgm:cxn modelId="{67935C34-0678-4ED6-9DFE-2917E0914E9D}" type="presParOf" srcId="{9F636D56-96B7-475C-8554-7DDB2020134C}" destId="{25FB152C-1B96-45C1-8BEF-BE3B166E43D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3C6A2C-85A0-45B4-9916-3B8321ABA4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MX"/>
        </a:p>
      </dgm:t>
    </dgm:pt>
    <dgm:pt modelId="{409DAA3A-D439-4DEC-A5EB-D6D22161BCCD}">
      <dgm:prSet custT="1"/>
      <dgm:spPr/>
      <dgm:t>
        <a:bodyPr/>
        <a:lstStyle/>
        <a:p>
          <a:pPr algn="just" rtl="0"/>
          <a:r>
            <a:rPr lang="es-MX" sz="2400" smtClean="0">
              <a:solidFill>
                <a:schemeClr val="tx1"/>
              </a:solidFill>
            </a:rPr>
            <a:t>Se debe ir a la par que la ejecución</a:t>
          </a:r>
          <a:endParaRPr lang="es-MX" sz="2400">
            <a:solidFill>
              <a:schemeClr val="tx1"/>
            </a:solidFill>
          </a:endParaRPr>
        </a:p>
      </dgm:t>
    </dgm:pt>
    <dgm:pt modelId="{EBEAB4F2-0450-4CBC-A1D6-C9D815C378E9}" type="parTrans" cxnId="{68C7ED51-2FBE-41DF-8727-30B279FEFE4B}">
      <dgm:prSet/>
      <dgm:spPr/>
      <dgm:t>
        <a:bodyPr/>
        <a:lstStyle/>
        <a:p>
          <a:pPr algn="just"/>
          <a:endParaRPr lang="es-MX" sz="2000">
            <a:solidFill>
              <a:schemeClr val="tx1"/>
            </a:solidFill>
          </a:endParaRPr>
        </a:p>
      </dgm:t>
    </dgm:pt>
    <dgm:pt modelId="{7BE77417-FCA7-4426-ABA7-67D39E562576}" type="sibTrans" cxnId="{68C7ED51-2FBE-41DF-8727-30B279FEFE4B}">
      <dgm:prSet/>
      <dgm:spPr/>
      <dgm:t>
        <a:bodyPr/>
        <a:lstStyle/>
        <a:p>
          <a:pPr algn="just"/>
          <a:endParaRPr lang="es-MX" sz="2000">
            <a:solidFill>
              <a:schemeClr val="tx1"/>
            </a:solidFill>
          </a:endParaRPr>
        </a:p>
      </dgm:t>
    </dgm:pt>
    <dgm:pt modelId="{C94F678A-BE22-4582-9C67-F5B095ECAD1C}">
      <dgm:prSet custT="1"/>
      <dgm:spPr/>
      <dgm:t>
        <a:bodyPr/>
        <a:lstStyle/>
        <a:p>
          <a:pPr algn="just" rtl="0"/>
          <a:r>
            <a:rPr lang="es-MX" sz="2400" smtClean="0">
              <a:solidFill>
                <a:schemeClr val="tx1"/>
              </a:solidFill>
            </a:rPr>
            <a:t>Reportar avances</a:t>
          </a:r>
          <a:endParaRPr lang="es-MX" sz="2400">
            <a:solidFill>
              <a:schemeClr val="tx1"/>
            </a:solidFill>
          </a:endParaRPr>
        </a:p>
      </dgm:t>
    </dgm:pt>
    <dgm:pt modelId="{0705A476-C972-459C-A3D8-CA8739138D15}" type="parTrans" cxnId="{80A45338-5401-4ED5-9F84-1B2A83FFF8DA}">
      <dgm:prSet/>
      <dgm:spPr/>
      <dgm:t>
        <a:bodyPr/>
        <a:lstStyle/>
        <a:p>
          <a:pPr algn="just"/>
          <a:endParaRPr lang="es-MX" sz="2000">
            <a:solidFill>
              <a:schemeClr val="tx1"/>
            </a:solidFill>
          </a:endParaRPr>
        </a:p>
      </dgm:t>
    </dgm:pt>
    <dgm:pt modelId="{A8B360FB-C67D-487B-8B54-5A29DAB3B40B}" type="sibTrans" cxnId="{80A45338-5401-4ED5-9F84-1B2A83FFF8DA}">
      <dgm:prSet/>
      <dgm:spPr/>
      <dgm:t>
        <a:bodyPr/>
        <a:lstStyle/>
        <a:p>
          <a:pPr algn="just"/>
          <a:endParaRPr lang="es-MX" sz="2000">
            <a:solidFill>
              <a:schemeClr val="tx1"/>
            </a:solidFill>
          </a:endParaRPr>
        </a:p>
      </dgm:t>
    </dgm:pt>
    <dgm:pt modelId="{957CE8FC-98A4-45C0-A9A2-70EB390F61A5}">
      <dgm:prSet custT="1"/>
      <dgm:spPr/>
      <dgm:t>
        <a:bodyPr/>
        <a:lstStyle/>
        <a:p>
          <a:pPr algn="just" rtl="0"/>
          <a:r>
            <a:rPr lang="es-MX" sz="2400" smtClean="0">
              <a:solidFill>
                <a:schemeClr val="tx1"/>
              </a:solidFill>
            </a:rPr>
            <a:t>Identificar las desviaciones al Plan</a:t>
          </a:r>
          <a:endParaRPr lang="es-MX" sz="2400">
            <a:solidFill>
              <a:schemeClr val="tx1"/>
            </a:solidFill>
          </a:endParaRPr>
        </a:p>
      </dgm:t>
    </dgm:pt>
    <dgm:pt modelId="{96C48DE8-0FCE-4B0A-91E8-932AF1D39631}" type="parTrans" cxnId="{A2E0DF23-5B2C-4BCA-B292-32ECFA3F56F5}">
      <dgm:prSet/>
      <dgm:spPr/>
      <dgm:t>
        <a:bodyPr/>
        <a:lstStyle/>
        <a:p>
          <a:pPr algn="just"/>
          <a:endParaRPr lang="es-MX" sz="2000">
            <a:solidFill>
              <a:schemeClr val="tx1"/>
            </a:solidFill>
          </a:endParaRPr>
        </a:p>
      </dgm:t>
    </dgm:pt>
    <dgm:pt modelId="{835170FE-AF68-43B6-B197-FCEE4AADE98C}" type="sibTrans" cxnId="{A2E0DF23-5B2C-4BCA-B292-32ECFA3F56F5}">
      <dgm:prSet/>
      <dgm:spPr/>
      <dgm:t>
        <a:bodyPr/>
        <a:lstStyle/>
        <a:p>
          <a:pPr algn="just"/>
          <a:endParaRPr lang="es-MX" sz="2000">
            <a:solidFill>
              <a:schemeClr val="tx1"/>
            </a:solidFill>
          </a:endParaRPr>
        </a:p>
      </dgm:t>
    </dgm:pt>
    <dgm:pt modelId="{F41BAB5C-891F-4948-84D1-E8A13D7BAF3C}">
      <dgm:prSet custT="1"/>
      <dgm:spPr/>
      <dgm:t>
        <a:bodyPr/>
        <a:lstStyle/>
        <a:p>
          <a:pPr algn="just" rtl="0"/>
          <a:r>
            <a:rPr lang="es-MX" sz="2400" smtClean="0">
              <a:solidFill>
                <a:schemeClr val="tx1"/>
              </a:solidFill>
            </a:rPr>
            <a:t>Documentar previamente los cambios de acuerdo al Plan, proponiendo estrategias para corregir</a:t>
          </a:r>
          <a:endParaRPr lang="es-MX" sz="2400">
            <a:solidFill>
              <a:schemeClr val="tx1"/>
            </a:solidFill>
          </a:endParaRPr>
        </a:p>
      </dgm:t>
    </dgm:pt>
    <dgm:pt modelId="{5DE3AAF0-658A-4031-8C92-DF51CDFEEC4C}" type="parTrans" cxnId="{79343984-20B9-4FDD-A60C-8B7330C47101}">
      <dgm:prSet/>
      <dgm:spPr/>
      <dgm:t>
        <a:bodyPr/>
        <a:lstStyle/>
        <a:p>
          <a:pPr algn="just"/>
          <a:endParaRPr lang="es-MX" sz="2000">
            <a:solidFill>
              <a:schemeClr val="tx1"/>
            </a:solidFill>
          </a:endParaRPr>
        </a:p>
      </dgm:t>
    </dgm:pt>
    <dgm:pt modelId="{C07990F3-69BD-40D8-9237-5DD835954878}" type="sibTrans" cxnId="{79343984-20B9-4FDD-A60C-8B7330C47101}">
      <dgm:prSet/>
      <dgm:spPr/>
      <dgm:t>
        <a:bodyPr/>
        <a:lstStyle/>
        <a:p>
          <a:pPr algn="just"/>
          <a:endParaRPr lang="es-MX" sz="2000">
            <a:solidFill>
              <a:schemeClr val="tx1"/>
            </a:solidFill>
          </a:endParaRPr>
        </a:p>
      </dgm:t>
    </dgm:pt>
    <dgm:pt modelId="{B4EBBA35-4863-420F-B01B-2154AACE031F}">
      <dgm:prSet custT="1"/>
      <dgm:spPr/>
      <dgm:t>
        <a:bodyPr/>
        <a:lstStyle/>
        <a:p>
          <a:pPr algn="just" rtl="0"/>
          <a:r>
            <a:rPr lang="es-MX" sz="2400" smtClean="0">
              <a:solidFill>
                <a:schemeClr val="tx1"/>
              </a:solidFill>
            </a:rPr>
            <a:t>Registrar las lecciones aprendidas</a:t>
          </a:r>
          <a:endParaRPr lang="es-MX" sz="2400">
            <a:solidFill>
              <a:schemeClr val="tx1"/>
            </a:solidFill>
          </a:endParaRPr>
        </a:p>
      </dgm:t>
    </dgm:pt>
    <dgm:pt modelId="{808A3136-21C1-4591-B096-DE8C8DB67C23}" type="parTrans" cxnId="{85FEB9CB-B00E-4172-B4A5-2AF4CBD0CF0A}">
      <dgm:prSet/>
      <dgm:spPr/>
      <dgm:t>
        <a:bodyPr/>
        <a:lstStyle/>
        <a:p>
          <a:pPr algn="just"/>
          <a:endParaRPr lang="es-MX" sz="2000">
            <a:solidFill>
              <a:schemeClr val="tx1"/>
            </a:solidFill>
          </a:endParaRPr>
        </a:p>
      </dgm:t>
    </dgm:pt>
    <dgm:pt modelId="{CC6D3572-1C69-47B0-AB91-F394D67B9AF7}" type="sibTrans" cxnId="{85FEB9CB-B00E-4172-B4A5-2AF4CBD0CF0A}">
      <dgm:prSet/>
      <dgm:spPr/>
      <dgm:t>
        <a:bodyPr/>
        <a:lstStyle/>
        <a:p>
          <a:pPr algn="just"/>
          <a:endParaRPr lang="es-MX" sz="2000">
            <a:solidFill>
              <a:schemeClr val="tx1"/>
            </a:solidFill>
          </a:endParaRPr>
        </a:p>
      </dgm:t>
    </dgm:pt>
    <dgm:pt modelId="{2DDA4279-488C-4A49-8532-CD8B656D38F7}" type="pres">
      <dgm:prSet presAssocID="{C73C6A2C-85A0-45B4-9916-3B8321ABA44A}" presName="linear" presStyleCnt="0">
        <dgm:presLayoutVars>
          <dgm:animLvl val="lvl"/>
          <dgm:resizeHandles val="exact"/>
        </dgm:presLayoutVars>
      </dgm:prSet>
      <dgm:spPr/>
    </dgm:pt>
    <dgm:pt modelId="{7024363D-FCD3-4D2D-ABAB-A7AA3E6FFBE9}" type="pres">
      <dgm:prSet presAssocID="{409DAA3A-D439-4DEC-A5EB-D6D22161BCC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7CF866D-9B60-4A13-BFD9-E5ADDBB60B32}" type="pres">
      <dgm:prSet presAssocID="{7BE77417-FCA7-4426-ABA7-67D39E562576}" presName="spacer" presStyleCnt="0"/>
      <dgm:spPr/>
    </dgm:pt>
    <dgm:pt modelId="{51BB749C-F6DF-46D0-87C2-FBAB2BA148D4}" type="pres">
      <dgm:prSet presAssocID="{C94F678A-BE22-4582-9C67-F5B095ECAD1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FBB3FB5-EB2F-4014-A546-93A84EC03241}" type="pres">
      <dgm:prSet presAssocID="{A8B360FB-C67D-487B-8B54-5A29DAB3B40B}" presName="spacer" presStyleCnt="0"/>
      <dgm:spPr/>
    </dgm:pt>
    <dgm:pt modelId="{7F8C272E-81D9-401A-97D0-544EF50B4162}" type="pres">
      <dgm:prSet presAssocID="{957CE8FC-98A4-45C0-A9A2-70EB390F61A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CB57BC7-12F2-411E-B0B5-99A90425D4DA}" type="pres">
      <dgm:prSet presAssocID="{835170FE-AF68-43B6-B197-FCEE4AADE98C}" presName="spacer" presStyleCnt="0"/>
      <dgm:spPr/>
    </dgm:pt>
    <dgm:pt modelId="{FDBD6C72-FA26-44A1-83B4-A995E41A35CB}" type="pres">
      <dgm:prSet presAssocID="{F41BAB5C-891F-4948-84D1-E8A13D7BAF3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E786DAD-A1ED-4E53-8147-AFCDB32038E4}" type="pres">
      <dgm:prSet presAssocID="{C07990F3-69BD-40D8-9237-5DD835954878}" presName="spacer" presStyleCnt="0"/>
      <dgm:spPr/>
    </dgm:pt>
    <dgm:pt modelId="{BCFB4391-877A-4F38-9C74-7A5E071DBB15}" type="pres">
      <dgm:prSet presAssocID="{B4EBBA35-4863-420F-B01B-2154AACE031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9343984-20B9-4FDD-A60C-8B7330C47101}" srcId="{C73C6A2C-85A0-45B4-9916-3B8321ABA44A}" destId="{F41BAB5C-891F-4948-84D1-E8A13D7BAF3C}" srcOrd="3" destOrd="0" parTransId="{5DE3AAF0-658A-4031-8C92-DF51CDFEEC4C}" sibTransId="{C07990F3-69BD-40D8-9237-5DD835954878}"/>
    <dgm:cxn modelId="{68C7ED51-2FBE-41DF-8727-30B279FEFE4B}" srcId="{C73C6A2C-85A0-45B4-9916-3B8321ABA44A}" destId="{409DAA3A-D439-4DEC-A5EB-D6D22161BCCD}" srcOrd="0" destOrd="0" parTransId="{EBEAB4F2-0450-4CBC-A1D6-C9D815C378E9}" sibTransId="{7BE77417-FCA7-4426-ABA7-67D39E562576}"/>
    <dgm:cxn modelId="{80A45338-5401-4ED5-9F84-1B2A83FFF8DA}" srcId="{C73C6A2C-85A0-45B4-9916-3B8321ABA44A}" destId="{C94F678A-BE22-4582-9C67-F5B095ECAD1C}" srcOrd="1" destOrd="0" parTransId="{0705A476-C972-459C-A3D8-CA8739138D15}" sibTransId="{A8B360FB-C67D-487B-8B54-5A29DAB3B40B}"/>
    <dgm:cxn modelId="{78696EAE-3AD1-4163-B767-876370083BB4}" type="presOf" srcId="{B4EBBA35-4863-420F-B01B-2154AACE031F}" destId="{BCFB4391-877A-4F38-9C74-7A5E071DBB15}" srcOrd="0" destOrd="0" presId="urn:microsoft.com/office/officeart/2005/8/layout/vList2"/>
    <dgm:cxn modelId="{A2E0DF23-5B2C-4BCA-B292-32ECFA3F56F5}" srcId="{C73C6A2C-85A0-45B4-9916-3B8321ABA44A}" destId="{957CE8FC-98A4-45C0-A9A2-70EB390F61A5}" srcOrd="2" destOrd="0" parTransId="{96C48DE8-0FCE-4B0A-91E8-932AF1D39631}" sibTransId="{835170FE-AF68-43B6-B197-FCEE4AADE98C}"/>
    <dgm:cxn modelId="{478B03F3-E6A1-43BB-A8B5-10D22BFC13B1}" type="presOf" srcId="{957CE8FC-98A4-45C0-A9A2-70EB390F61A5}" destId="{7F8C272E-81D9-401A-97D0-544EF50B4162}" srcOrd="0" destOrd="0" presId="urn:microsoft.com/office/officeart/2005/8/layout/vList2"/>
    <dgm:cxn modelId="{85FEB9CB-B00E-4172-B4A5-2AF4CBD0CF0A}" srcId="{C73C6A2C-85A0-45B4-9916-3B8321ABA44A}" destId="{B4EBBA35-4863-420F-B01B-2154AACE031F}" srcOrd="4" destOrd="0" parTransId="{808A3136-21C1-4591-B096-DE8C8DB67C23}" sibTransId="{CC6D3572-1C69-47B0-AB91-F394D67B9AF7}"/>
    <dgm:cxn modelId="{7048FED3-25B1-4B1B-8483-C7504B8556A3}" type="presOf" srcId="{C94F678A-BE22-4582-9C67-F5B095ECAD1C}" destId="{51BB749C-F6DF-46D0-87C2-FBAB2BA148D4}" srcOrd="0" destOrd="0" presId="urn:microsoft.com/office/officeart/2005/8/layout/vList2"/>
    <dgm:cxn modelId="{8AADBC1B-50F1-4B9F-BC39-ED4CF5101BCD}" type="presOf" srcId="{409DAA3A-D439-4DEC-A5EB-D6D22161BCCD}" destId="{7024363D-FCD3-4D2D-ABAB-A7AA3E6FFBE9}" srcOrd="0" destOrd="0" presId="urn:microsoft.com/office/officeart/2005/8/layout/vList2"/>
    <dgm:cxn modelId="{EDCF9653-813B-473A-90EF-67ED68760BCC}" type="presOf" srcId="{F41BAB5C-891F-4948-84D1-E8A13D7BAF3C}" destId="{FDBD6C72-FA26-44A1-83B4-A995E41A35CB}" srcOrd="0" destOrd="0" presId="urn:microsoft.com/office/officeart/2005/8/layout/vList2"/>
    <dgm:cxn modelId="{C54F149E-A6A3-4D35-B136-C4C4C56432C9}" type="presOf" srcId="{C73C6A2C-85A0-45B4-9916-3B8321ABA44A}" destId="{2DDA4279-488C-4A49-8532-CD8B656D38F7}" srcOrd="0" destOrd="0" presId="urn:microsoft.com/office/officeart/2005/8/layout/vList2"/>
    <dgm:cxn modelId="{E30B4A7A-685F-4CB2-863F-891727946636}" type="presParOf" srcId="{2DDA4279-488C-4A49-8532-CD8B656D38F7}" destId="{7024363D-FCD3-4D2D-ABAB-A7AA3E6FFBE9}" srcOrd="0" destOrd="0" presId="urn:microsoft.com/office/officeart/2005/8/layout/vList2"/>
    <dgm:cxn modelId="{267C220F-9941-4EE0-BBCB-3F4BC30AE0B5}" type="presParOf" srcId="{2DDA4279-488C-4A49-8532-CD8B656D38F7}" destId="{07CF866D-9B60-4A13-BFD9-E5ADDBB60B32}" srcOrd="1" destOrd="0" presId="urn:microsoft.com/office/officeart/2005/8/layout/vList2"/>
    <dgm:cxn modelId="{3ADBB9E7-635F-4D92-9335-71F7BA4119B3}" type="presParOf" srcId="{2DDA4279-488C-4A49-8532-CD8B656D38F7}" destId="{51BB749C-F6DF-46D0-87C2-FBAB2BA148D4}" srcOrd="2" destOrd="0" presId="urn:microsoft.com/office/officeart/2005/8/layout/vList2"/>
    <dgm:cxn modelId="{FBD46BFF-BD2B-436F-81BE-7C55AF65D101}" type="presParOf" srcId="{2DDA4279-488C-4A49-8532-CD8B656D38F7}" destId="{AFBB3FB5-EB2F-4014-A546-93A84EC03241}" srcOrd="3" destOrd="0" presId="urn:microsoft.com/office/officeart/2005/8/layout/vList2"/>
    <dgm:cxn modelId="{27F3D185-16A0-4141-8606-C6DD9B49F96F}" type="presParOf" srcId="{2DDA4279-488C-4A49-8532-CD8B656D38F7}" destId="{7F8C272E-81D9-401A-97D0-544EF50B4162}" srcOrd="4" destOrd="0" presId="urn:microsoft.com/office/officeart/2005/8/layout/vList2"/>
    <dgm:cxn modelId="{869EA9E5-75F0-4EB3-9CB6-4807BCE4E6F7}" type="presParOf" srcId="{2DDA4279-488C-4A49-8532-CD8B656D38F7}" destId="{2CB57BC7-12F2-411E-B0B5-99A90425D4DA}" srcOrd="5" destOrd="0" presId="urn:microsoft.com/office/officeart/2005/8/layout/vList2"/>
    <dgm:cxn modelId="{376EF2A0-28AA-43F7-A67C-26AF15C5CC23}" type="presParOf" srcId="{2DDA4279-488C-4A49-8532-CD8B656D38F7}" destId="{FDBD6C72-FA26-44A1-83B4-A995E41A35CB}" srcOrd="6" destOrd="0" presId="urn:microsoft.com/office/officeart/2005/8/layout/vList2"/>
    <dgm:cxn modelId="{1BEE4965-AB66-4A41-BEAB-EA97DE6B8145}" type="presParOf" srcId="{2DDA4279-488C-4A49-8532-CD8B656D38F7}" destId="{FE786DAD-A1ED-4E53-8147-AFCDB32038E4}" srcOrd="7" destOrd="0" presId="urn:microsoft.com/office/officeart/2005/8/layout/vList2"/>
    <dgm:cxn modelId="{58D0D8B0-0410-41EC-89B6-86A504C9A32E}" type="presParOf" srcId="{2DDA4279-488C-4A49-8532-CD8B656D38F7}" destId="{BCFB4391-877A-4F38-9C74-7A5E071DBB1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50A295-134F-4461-B3F3-001AB95766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MX"/>
        </a:p>
      </dgm:t>
    </dgm:pt>
    <dgm:pt modelId="{A7A23DD5-A796-4DF6-86C8-145E2884FBF1}">
      <dgm:prSet custT="1"/>
      <dgm:spPr/>
      <dgm:t>
        <a:bodyPr/>
        <a:lstStyle/>
        <a:p>
          <a:pPr algn="just" rtl="0"/>
          <a:r>
            <a:rPr lang="es-ES" sz="2000" smtClean="0">
              <a:solidFill>
                <a:schemeClr val="tx1"/>
              </a:solidFill>
            </a:rPr>
            <a:t>Una vez que el proyecto ha llegado a su término, se debe continuar con el cierre</a:t>
          </a:r>
          <a:endParaRPr lang="es-MX" sz="2000">
            <a:solidFill>
              <a:schemeClr val="tx1"/>
            </a:solidFill>
          </a:endParaRPr>
        </a:p>
      </dgm:t>
    </dgm:pt>
    <dgm:pt modelId="{ACF9EF6F-ED40-4334-B1A2-5045858F7731}" type="parTrans" cxnId="{5425A59C-25BE-4F7D-BF85-E295234D5246}">
      <dgm:prSet/>
      <dgm:spPr/>
      <dgm:t>
        <a:bodyPr/>
        <a:lstStyle/>
        <a:p>
          <a:pPr algn="just"/>
          <a:endParaRPr lang="es-MX" sz="2000">
            <a:solidFill>
              <a:schemeClr val="tx1"/>
            </a:solidFill>
          </a:endParaRPr>
        </a:p>
      </dgm:t>
    </dgm:pt>
    <dgm:pt modelId="{8EDF8E43-5680-4E02-A2F4-986196D0DF20}" type="sibTrans" cxnId="{5425A59C-25BE-4F7D-BF85-E295234D5246}">
      <dgm:prSet/>
      <dgm:spPr/>
      <dgm:t>
        <a:bodyPr/>
        <a:lstStyle/>
        <a:p>
          <a:pPr algn="just"/>
          <a:endParaRPr lang="es-MX" sz="2000">
            <a:solidFill>
              <a:schemeClr val="tx1"/>
            </a:solidFill>
          </a:endParaRPr>
        </a:p>
      </dgm:t>
    </dgm:pt>
    <dgm:pt modelId="{3541C56F-75F4-4005-B1CA-F52368705864}">
      <dgm:prSet custT="1"/>
      <dgm:spPr/>
      <dgm:t>
        <a:bodyPr/>
        <a:lstStyle/>
        <a:p>
          <a:pPr algn="just" rtl="0"/>
          <a:r>
            <a:rPr lang="es-ES" sz="2000" smtClean="0">
              <a:solidFill>
                <a:schemeClr val="tx1"/>
              </a:solidFill>
            </a:rPr>
            <a:t>Esta fase se considera importante entregar una serie de documentos con la finalidad de realizar una entrega ordenada y formal de toda la información generada durante el desarrollo del proyecto, así como dar por concluido los acuerdos legales (si existieron) y las evaluaciones de desempeño. </a:t>
          </a:r>
          <a:endParaRPr lang="es-MX" sz="2000">
            <a:solidFill>
              <a:schemeClr val="tx1"/>
            </a:solidFill>
          </a:endParaRPr>
        </a:p>
      </dgm:t>
    </dgm:pt>
    <dgm:pt modelId="{2CC7FA6A-37F5-47DD-8546-62CD23B20A8C}" type="parTrans" cxnId="{B35AA8E3-03EF-476A-AEDC-7C0F51C6D4A0}">
      <dgm:prSet/>
      <dgm:spPr/>
      <dgm:t>
        <a:bodyPr/>
        <a:lstStyle/>
        <a:p>
          <a:pPr algn="just"/>
          <a:endParaRPr lang="es-MX" sz="2000">
            <a:solidFill>
              <a:schemeClr val="tx1"/>
            </a:solidFill>
          </a:endParaRPr>
        </a:p>
      </dgm:t>
    </dgm:pt>
    <dgm:pt modelId="{66466FE1-FE43-4173-BD51-7C75A9D54D2E}" type="sibTrans" cxnId="{B35AA8E3-03EF-476A-AEDC-7C0F51C6D4A0}">
      <dgm:prSet/>
      <dgm:spPr/>
      <dgm:t>
        <a:bodyPr/>
        <a:lstStyle/>
        <a:p>
          <a:pPr algn="just"/>
          <a:endParaRPr lang="es-MX" sz="2000">
            <a:solidFill>
              <a:schemeClr val="tx1"/>
            </a:solidFill>
          </a:endParaRPr>
        </a:p>
      </dgm:t>
    </dgm:pt>
    <dgm:pt modelId="{2E3936F6-4A5F-457C-B714-D278223E8A1A}">
      <dgm:prSet custT="1"/>
      <dgm:spPr/>
      <dgm:t>
        <a:bodyPr/>
        <a:lstStyle/>
        <a:p>
          <a:pPr algn="just" rtl="0"/>
          <a:r>
            <a:rPr lang="es-ES" sz="2000" smtClean="0">
              <a:solidFill>
                <a:schemeClr val="tx1"/>
              </a:solidFill>
            </a:rPr>
            <a:t>De acuerdo con esto existen dos tipos de cierre: </a:t>
          </a:r>
          <a:r>
            <a:rPr lang="es-ES" sz="2000" b="1" u="sng" smtClean="0">
              <a:solidFill>
                <a:schemeClr val="tx1"/>
              </a:solidFill>
            </a:rPr>
            <a:t>el contractual y el administrativo</a:t>
          </a:r>
          <a:endParaRPr lang="es-MX" sz="2000">
            <a:solidFill>
              <a:schemeClr val="tx1"/>
            </a:solidFill>
          </a:endParaRPr>
        </a:p>
      </dgm:t>
    </dgm:pt>
    <dgm:pt modelId="{D470F41C-3876-46AC-9DD7-5D3683923C84}" type="parTrans" cxnId="{569E8D8E-7A12-4571-A781-194C03C266E0}">
      <dgm:prSet/>
      <dgm:spPr/>
      <dgm:t>
        <a:bodyPr/>
        <a:lstStyle/>
        <a:p>
          <a:pPr algn="just"/>
          <a:endParaRPr lang="es-MX" sz="2000">
            <a:solidFill>
              <a:schemeClr val="tx1"/>
            </a:solidFill>
          </a:endParaRPr>
        </a:p>
      </dgm:t>
    </dgm:pt>
    <dgm:pt modelId="{A5CEB270-6B94-415B-8E6A-9620B8083187}" type="sibTrans" cxnId="{569E8D8E-7A12-4571-A781-194C03C266E0}">
      <dgm:prSet/>
      <dgm:spPr/>
      <dgm:t>
        <a:bodyPr/>
        <a:lstStyle/>
        <a:p>
          <a:pPr algn="just"/>
          <a:endParaRPr lang="es-MX" sz="2000">
            <a:solidFill>
              <a:schemeClr val="tx1"/>
            </a:solidFill>
          </a:endParaRPr>
        </a:p>
      </dgm:t>
    </dgm:pt>
    <dgm:pt modelId="{F46826C9-EBAE-49CD-8C7A-CCA2861E3294}" type="pres">
      <dgm:prSet presAssocID="{5950A295-134F-4461-B3F3-001AB95766BC}" presName="linear" presStyleCnt="0">
        <dgm:presLayoutVars>
          <dgm:animLvl val="lvl"/>
          <dgm:resizeHandles val="exact"/>
        </dgm:presLayoutVars>
      </dgm:prSet>
      <dgm:spPr/>
    </dgm:pt>
    <dgm:pt modelId="{857A6920-E50E-46DA-A190-6E9BC0705DFB}" type="pres">
      <dgm:prSet presAssocID="{A7A23DD5-A796-4DF6-86C8-145E2884FBF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C7BA2D2-C6EB-4BC7-B5C3-8EBF4B162DFB}" type="pres">
      <dgm:prSet presAssocID="{8EDF8E43-5680-4E02-A2F4-986196D0DF20}" presName="spacer" presStyleCnt="0"/>
      <dgm:spPr/>
    </dgm:pt>
    <dgm:pt modelId="{B77EDEDF-C6D8-4050-9A0F-7E3355FAEC9D}" type="pres">
      <dgm:prSet presAssocID="{3541C56F-75F4-4005-B1CA-F5236870586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D0630D0-0343-45A6-9B47-83FD92D29164}" type="pres">
      <dgm:prSet presAssocID="{66466FE1-FE43-4173-BD51-7C75A9D54D2E}" presName="spacer" presStyleCnt="0"/>
      <dgm:spPr/>
    </dgm:pt>
    <dgm:pt modelId="{F53A4714-E84A-42F1-9B1C-A8CA1B5A2288}" type="pres">
      <dgm:prSet presAssocID="{2E3936F6-4A5F-457C-B714-D278223E8A1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5C03C11-0F2F-4DC7-9946-52B11DECF78F}" type="presOf" srcId="{A7A23DD5-A796-4DF6-86C8-145E2884FBF1}" destId="{857A6920-E50E-46DA-A190-6E9BC0705DFB}" srcOrd="0" destOrd="0" presId="urn:microsoft.com/office/officeart/2005/8/layout/vList2"/>
    <dgm:cxn modelId="{5425A59C-25BE-4F7D-BF85-E295234D5246}" srcId="{5950A295-134F-4461-B3F3-001AB95766BC}" destId="{A7A23DD5-A796-4DF6-86C8-145E2884FBF1}" srcOrd="0" destOrd="0" parTransId="{ACF9EF6F-ED40-4334-B1A2-5045858F7731}" sibTransId="{8EDF8E43-5680-4E02-A2F4-986196D0DF20}"/>
    <dgm:cxn modelId="{569E8D8E-7A12-4571-A781-194C03C266E0}" srcId="{5950A295-134F-4461-B3F3-001AB95766BC}" destId="{2E3936F6-4A5F-457C-B714-D278223E8A1A}" srcOrd="2" destOrd="0" parTransId="{D470F41C-3876-46AC-9DD7-5D3683923C84}" sibTransId="{A5CEB270-6B94-415B-8E6A-9620B8083187}"/>
    <dgm:cxn modelId="{3C28307F-2C6E-4AAF-A36E-7AA0A772B1B7}" type="presOf" srcId="{5950A295-134F-4461-B3F3-001AB95766BC}" destId="{F46826C9-EBAE-49CD-8C7A-CCA2861E3294}" srcOrd="0" destOrd="0" presId="urn:microsoft.com/office/officeart/2005/8/layout/vList2"/>
    <dgm:cxn modelId="{B35AA8E3-03EF-476A-AEDC-7C0F51C6D4A0}" srcId="{5950A295-134F-4461-B3F3-001AB95766BC}" destId="{3541C56F-75F4-4005-B1CA-F52368705864}" srcOrd="1" destOrd="0" parTransId="{2CC7FA6A-37F5-47DD-8546-62CD23B20A8C}" sibTransId="{66466FE1-FE43-4173-BD51-7C75A9D54D2E}"/>
    <dgm:cxn modelId="{F89CA9E2-2FAA-4082-B0BC-673B66A2D882}" type="presOf" srcId="{3541C56F-75F4-4005-B1CA-F52368705864}" destId="{B77EDEDF-C6D8-4050-9A0F-7E3355FAEC9D}" srcOrd="0" destOrd="0" presId="urn:microsoft.com/office/officeart/2005/8/layout/vList2"/>
    <dgm:cxn modelId="{4774E59F-21FA-4F1A-83B1-BB8F2B746CC2}" type="presOf" srcId="{2E3936F6-4A5F-457C-B714-D278223E8A1A}" destId="{F53A4714-E84A-42F1-9B1C-A8CA1B5A2288}" srcOrd="0" destOrd="0" presId="urn:microsoft.com/office/officeart/2005/8/layout/vList2"/>
    <dgm:cxn modelId="{9E7052F4-2E9E-4CCF-BDAF-2F09692D8062}" type="presParOf" srcId="{F46826C9-EBAE-49CD-8C7A-CCA2861E3294}" destId="{857A6920-E50E-46DA-A190-6E9BC0705DFB}" srcOrd="0" destOrd="0" presId="urn:microsoft.com/office/officeart/2005/8/layout/vList2"/>
    <dgm:cxn modelId="{28893E2A-DF9A-402B-B006-9E948BDAAC1D}" type="presParOf" srcId="{F46826C9-EBAE-49CD-8C7A-CCA2861E3294}" destId="{0C7BA2D2-C6EB-4BC7-B5C3-8EBF4B162DFB}" srcOrd="1" destOrd="0" presId="urn:microsoft.com/office/officeart/2005/8/layout/vList2"/>
    <dgm:cxn modelId="{5884302C-57A7-4F87-8EF0-4E1C6136BDFC}" type="presParOf" srcId="{F46826C9-EBAE-49CD-8C7A-CCA2861E3294}" destId="{B77EDEDF-C6D8-4050-9A0F-7E3355FAEC9D}" srcOrd="2" destOrd="0" presId="urn:microsoft.com/office/officeart/2005/8/layout/vList2"/>
    <dgm:cxn modelId="{A56BEA74-BC20-4E9B-BADA-19FE5FF6ECC6}" type="presParOf" srcId="{F46826C9-EBAE-49CD-8C7A-CCA2861E3294}" destId="{5D0630D0-0343-45A6-9B47-83FD92D29164}" srcOrd="3" destOrd="0" presId="urn:microsoft.com/office/officeart/2005/8/layout/vList2"/>
    <dgm:cxn modelId="{BA93EF51-3DBA-4CAD-87E4-3DABEB1C2AE3}" type="presParOf" srcId="{F46826C9-EBAE-49CD-8C7A-CCA2861E3294}" destId="{F53A4714-E84A-42F1-9B1C-A8CA1B5A228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0E5134-BABB-4FB0-AF82-5D5AA0EF645F}">
      <dsp:nvSpPr>
        <dsp:cNvPr id="0" name=""/>
        <dsp:cNvSpPr/>
      </dsp:nvSpPr>
      <dsp:spPr>
        <a:xfrm>
          <a:off x="0" y="55207"/>
          <a:ext cx="7715200" cy="1319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solidFill>
                <a:schemeClr val="tx1"/>
              </a:solidFill>
            </a:rPr>
            <a:t>Permite tener una planeación de la aplicación de las pruebas y el tipo de pruebas que harán que el sistema funcione correctamente</a:t>
          </a:r>
          <a:endParaRPr lang="es-MX" sz="2400" kern="1200" dirty="0">
            <a:solidFill>
              <a:schemeClr val="tx1"/>
            </a:solidFill>
          </a:endParaRPr>
        </a:p>
      </dsp:txBody>
      <dsp:txXfrm>
        <a:off x="64425" y="119632"/>
        <a:ext cx="7586350" cy="1190909"/>
      </dsp:txXfrm>
    </dsp:sp>
    <dsp:sp modelId="{0838C932-A613-476C-8A83-1E12BE451ACB}">
      <dsp:nvSpPr>
        <dsp:cNvPr id="0" name=""/>
        <dsp:cNvSpPr/>
      </dsp:nvSpPr>
      <dsp:spPr>
        <a:xfrm>
          <a:off x="0" y="1444087"/>
          <a:ext cx="7715200" cy="1319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solidFill>
                <a:schemeClr val="tx1"/>
              </a:solidFill>
            </a:rPr>
            <a:t>Al momento de liberarse por completo, se crea seguridad en los usuarios finales de que el sistema no fallará</a:t>
          </a:r>
          <a:endParaRPr lang="es-MX" sz="2400" kern="1200" dirty="0">
            <a:solidFill>
              <a:schemeClr val="tx1"/>
            </a:solidFill>
          </a:endParaRPr>
        </a:p>
      </dsp:txBody>
      <dsp:txXfrm>
        <a:off x="64425" y="1508512"/>
        <a:ext cx="7586350" cy="1190909"/>
      </dsp:txXfrm>
    </dsp:sp>
    <dsp:sp modelId="{BFBFEC45-11A7-46E2-8BCB-E2CC5B4C8ADB}">
      <dsp:nvSpPr>
        <dsp:cNvPr id="0" name=""/>
        <dsp:cNvSpPr/>
      </dsp:nvSpPr>
      <dsp:spPr>
        <a:xfrm>
          <a:off x="0" y="2832967"/>
          <a:ext cx="7715200" cy="1319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tx1"/>
              </a:solidFill>
            </a:rPr>
            <a:t>Existen dos actividades fundamentales para la etapa de pruebas: </a:t>
          </a:r>
          <a:r>
            <a:rPr lang="es-ES" sz="2400" b="1" u="sng" kern="1200" dirty="0" smtClean="0">
              <a:solidFill>
                <a:schemeClr val="tx1"/>
              </a:solidFill>
            </a:rPr>
            <a:t>las pruebas de componentes y las pruebas del sistema</a:t>
          </a:r>
          <a:endParaRPr lang="es-MX" sz="2400" kern="1200" dirty="0">
            <a:solidFill>
              <a:schemeClr val="tx1"/>
            </a:solidFill>
          </a:endParaRPr>
        </a:p>
      </dsp:txBody>
      <dsp:txXfrm>
        <a:off x="64425" y="2897392"/>
        <a:ext cx="7586350" cy="1190909"/>
      </dsp:txXfrm>
    </dsp:sp>
    <dsp:sp modelId="{E89BBB42-A403-4B61-8B1C-05DE6B83B12F}">
      <dsp:nvSpPr>
        <dsp:cNvPr id="0" name=""/>
        <dsp:cNvSpPr/>
      </dsp:nvSpPr>
      <dsp:spPr>
        <a:xfrm>
          <a:off x="0" y="4152727"/>
          <a:ext cx="7715200" cy="1068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958" tIns="27940" rIns="156464" bIns="2794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200" kern="1200" dirty="0" smtClean="0">
              <a:solidFill>
                <a:schemeClr val="tx1"/>
              </a:solidFill>
            </a:rPr>
            <a:t>En la primera se prueban las partes del sistema por separado</a:t>
          </a:r>
          <a:endParaRPr lang="es-MX" sz="2200" kern="1200" dirty="0">
            <a:solidFill>
              <a:schemeClr val="tx1"/>
            </a:solidFill>
          </a:endParaRPr>
        </a:p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200" kern="1200" dirty="0" smtClean="0">
              <a:solidFill>
                <a:schemeClr val="tx1"/>
              </a:solidFill>
            </a:rPr>
            <a:t>En la segunda se prueban los componentes ya integrados, el sistema como un todo</a:t>
          </a:r>
          <a:endParaRPr lang="es-MX" sz="2200" kern="1200" dirty="0">
            <a:solidFill>
              <a:schemeClr val="tx1"/>
            </a:solidFill>
          </a:endParaRPr>
        </a:p>
      </dsp:txBody>
      <dsp:txXfrm>
        <a:off x="0" y="4152727"/>
        <a:ext cx="7715200" cy="1068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95716-F609-473C-B7B6-F914FA6403AB}">
      <dsp:nvSpPr>
        <dsp:cNvPr id="0" name=""/>
        <dsp:cNvSpPr/>
      </dsp:nvSpPr>
      <dsp:spPr>
        <a:xfrm>
          <a:off x="0" y="648899"/>
          <a:ext cx="76200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solidFill>
                <a:schemeClr val="tx1"/>
              </a:solidFill>
            </a:rPr>
            <a:t>El control implica comparar la ejecución con la planeación</a:t>
          </a:r>
          <a:endParaRPr lang="es-MX" sz="2800" kern="1200" dirty="0">
            <a:solidFill>
              <a:schemeClr val="tx1"/>
            </a:solidFill>
          </a:endParaRPr>
        </a:p>
      </dsp:txBody>
      <dsp:txXfrm>
        <a:off x="54373" y="703272"/>
        <a:ext cx="7511254" cy="1005094"/>
      </dsp:txXfrm>
    </dsp:sp>
    <dsp:sp modelId="{BCC99560-A024-4004-84BC-EA8054B9DEDD}">
      <dsp:nvSpPr>
        <dsp:cNvPr id="0" name=""/>
        <dsp:cNvSpPr/>
      </dsp:nvSpPr>
      <dsp:spPr>
        <a:xfrm>
          <a:off x="0" y="1843380"/>
          <a:ext cx="76200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smtClean="0">
              <a:solidFill>
                <a:schemeClr val="tx1"/>
              </a:solidFill>
            </a:rPr>
            <a:t>Si se encuentran desviaciones , se debe prever la acción correctiva necesaria para ejecutarla</a:t>
          </a:r>
          <a:endParaRPr lang="es-MX" sz="2800" kern="1200">
            <a:solidFill>
              <a:schemeClr val="tx1"/>
            </a:solidFill>
          </a:endParaRPr>
        </a:p>
      </dsp:txBody>
      <dsp:txXfrm>
        <a:off x="54373" y="1897753"/>
        <a:ext cx="7511254" cy="1005094"/>
      </dsp:txXfrm>
    </dsp:sp>
    <dsp:sp modelId="{25FB152C-1B96-45C1-8BEF-BE3B166E43D2}">
      <dsp:nvSpPr>
        <dsp:cNvPr id="0" name=""/>
        <dsp:cNvSpPr/>
      </dsp:nvSpPr>
      <dsp:spPr>
        <a:xfrm>
          <a:off x="0" y="3037859"/>
          <a:ext cx="76200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smtClean="0">
              <a:solidFill>
                <a:schemeClr val="tx1"/>
              </a:solidFill>
            </a:rPr>
            <a:t>Si no se encuentran desviaciones, se continúa con las siguientes actividades que se tenían previstas</a:t>
          </a:r>
          <a:endParaRPr lang="es-MX" sz="2800" kern="1200">
            <a:solidFill>
              <a:schemeClr val="tx1"/>
            </a:solidFill>
          </a:endParaRPr>
        </a:p>
      </dsp:txBody>
      <dsp:txXfrm>
        <a:off x="54373" y="3092232"/>
        <a:ext cx="7511254" cy="10050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4363D-FCD3-4D2D-ABAB-A7AA3E6FFBE9}">
      <dsp:nvSpPr>
        <dsp:cNvPr id="0" name=""/>
        <dsp:cNvSpPr/>
      </dsp:nvSpPr>
      <dsp:spPr>
        <a:xfrm>
          <a:off x="0" y="1984"/>
          <a:ext cx="7620000" cy="947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>
              <a:solidFill>
                <a:schemeClr val="tx1"/>
              </a:solidFill>
            </a:rPr>
            <a:t>Se debe ir a la par que la ejecución</a:t>
          </a:r>
          <a:endParaRPr lang="es-MX" sz="2400" kern="1200">
            <a:solidFill>
              <a:schemeClr val="tx1"/>
            </a:solidFill>
          </a:endParaRPr>
        </a:p>
      </dsp:txBody>
      <dsp:txXfrm>
        <a:off x="46270" y="48254"/>
        <a:ext cx="7527460" cy="855299"/>
      </dsp:txXfrm>
    </dsp:sp>
    <dsp:sp modelId="{51BB749C-F6DF-46D0-87C2-FBAB2BA148D4}">
      <dsp:nvSpPr>
        <dsp:cNvPr id="0" name=""/>
        <dsp:cNvSpPr/>
      </dsp:nvSpPr>
      <dsp:spPr>
        <a:xfrm>
          <a:off x="0" y="964182"/>
          <a:ext cx="7620000" cy="947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>
              <a:solidFill>
                <a:schemeClr val="tx1"/>
              </a:solidFill>
            </a:rPr>
            <a:t>Reportar avances</a:t>
          </a:r>
          <a:endParaRPr lang="es-MX" sz="2400" kern="1200">
            <a:solidFill>
              <a:schemeClr val="tx1"/>
            </a:solidFill>
          </a:endParaRPr>
        </a:p>
      </dsp:txBody>
      <dsp:txXfrm>
        <a:off x="46270" y="1010452"/>
        <a:ext cx="7527460" cy="855299"/>
      </dsp:txXfrm>
    </dsp:sp>
    <dsp:sp modelId="{7F8C272E-81D9-401A-97D0-544EF50B4162}">
      <dsp:nvSpPr>
        <dsp:cNvPr id="0" name=""/>
        <dsp:cNvSpPr/>
      </dsp:nvSpPr>
      <dsp:spPr>
        <a:xfrm>
          <a:off x="0" y="1926380"/>
          <a:ext cx="7620000" cy="947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>
              <a:solidFill>
                <a:schemeClr val="tx1"/>
              </a:solidFill>
            </a:rPr>
            <a:t>Identificar las desviaciones al Plan</a:t>
          </a:r>
          <a:endParaRPr lang="es-MX" sz="2400" kern="1200">
            <a:solidFill>
              <a:schemeClr val="tx1"/>
            </a:solidFill>
          </a:endParaRPr>
        </a:p>
      </dsp:txBody>
      <dsp:txXfrm>
        <a:off x="46270" y="1972650"/>
        <a:ext cx="7527460" cy="855299"/>
      </dsp:txXfrm>
    </dsp:sp>
    <dsp:sp modelId="{FDBD6C72-FA26-44A1-83B4-A995E41A35CB}">
      <dsp:nvSpPr>
        <dsp:cNvPr id="0" name=""/>
        <dsp:cNvSpPr/>
      </dsp:nvSpPr>
      <dsp:spPr>
        <a:xfrm>
          <a:off x="0" y="2888577"/>
          <a:ext cx="7620000" cy="947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>
              <a:solidFill>
                <a:schemeClr val="tx1"/>
              </a:solidFill>
            </a:rPr>
            <a:t>Documentar previamente los cambios de acuerdo al Plan, proponiendo estrategias para corregir</a:t>
          </a:r>
          <a:endParaRPr lang="es-MX" sz="2400" kern="1200">
            <a:solidFill>
              <a:schemeClr val="tx1"/>
            </a:solidFill>
          </a:endParaRPr>
        </a:p>
      </dsp:txBody>
      <dsp:txXfrm>
        <a:off x="46270" y="2934847"/>
        <a:ext cx="7527460" cy="855299"/>
      </dsp:txXfrm>
    </dsp:sp>
    <dsp:sp modelId="{BCFB4391-877A-4F38-9C74-7A5E071DBB15}">
      <dsp:nvSpPr>
        <dsp:cNvPr id="0" name=""/>
        <dsp:cNvSpPr/>
      </dsp:nvSpPr>
      <dsp:spPr>
        <a:xfrm>
          <a:off x="0" y="3850775"/>
          <a:ext cx="7620000" cy="947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>
              <a:solidFill>
                <a:schemeClr val="tx1"/>
              </a:solidFill>
            </a:rPr>
            <a:t>Registrar las lecciones aprendidas</a:t>
          </a:r>
          <a:endParaRPr lang="es-MX" sz="2400" kern="1200">
            <a:solidFill>
              <a:schemeClr val="tx1"/>
            </a:solidFill>
          </a:endParaRPr>
        </a:p>
      </dsp:txBody>
      <dsp:txXfrm>
        <a:off x="46270" y="3897045"/>
        <a:ext cx="7527460" cy="8552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A6920-E50E-46DA-A190-6E9BC0705DFB}">
      <dsp:nvSpPr>
        <dsp:cNvPr id="0" name=""/>
        <dsp:cNvSpPr/>
      </dsp:nvSpPr>
      <dsp:spPr>
        <a:xfrm>
          <a:off x="0" y="2464"/>
          <a:ext cx="7620000" cy="167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>
              <a:solidFill>
                <a:schemeClr val="tx1"/>
              </a:solidFill>
            </a:rPr>
            <a:t>Una vez que el proyecto ha llegado a su término, se debe continuar con el cierre</a:t>
          </a:r>
          <a:endParaRPr lang="es-MX" sz="2000" kern="1200">
            <a:solidFill>
              <a:schemeClr val="tx1"/>
            </a:solidFill>
          </a:endParaRPr>
        </a:p>
      </dsp:txBody>
      <dsp:txXfrm>
        <a:off x="81805" y="84269"/>
        <a:ext cx="7456390" cy="1512180"/>
      </dsp:txXfrm>
    </dsp:sp>
    <dsp:sp modelId="{B77EDEDF-C6D8-4050-9A0F-7E3355FAEC9D}">
      <dsp:nvSpPr>
        <dsp:cNvPr id="0" name=""/>
        <dsp:cNvSpPr/>
      </dsp:nvSpPr>
      <dsp:spPr>
        <a:xfrm>
          <a:off x="0" y="1692120"/>
          <a:ext cx="7620000" cy="167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>
              <a:solidFill>
                <a:schemeClr val="tx1"/>
              </a:solidFill>
            </a:rPr>
            <a:t>Esta fase se considera importante entregar una serie de documentos con la finalidad de realizar una entrega ordenada y formal de toda la información generada durante el desarrollo del proyecto, así como dar por concluido los acuerdos legales (si existieron) y las evaluaciones de desempeño. </a:t>
          </a:r>
          <a:endParaRPr lang="es-MX" sz="2000" kern="1200">
            <a:solidFill>
              <a:schemeClr val="tx1"/>
            </a:solidFill>
          </a:endParaRPr>
        </a:p>
      </dsp:txBody>
      <dsp:txXfrm>
        <a:off x="81805" y="1773925"/>
        <a:ext cx="7456390" cy="1512180"/>
      </dsp:txXfrm>
    </dsp:sp>
    <dsp:sp modelId="{F53A4714-E84A-42F1-9B1C-A8CA1B5A2288}">
      <dsp:nvSpPr>
        <dsp:cNvPr id="0" name=""/>
        <dsp:cNvSpPr/>
      </dsp:nvSpPr>
      <dsp:spPr>
        <a:xfrm>
          <a:off x="0" y="3381777"/>
          <a:ext cx="7620000" cy="167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>
              <a:solidFill>
                <a:schemeClr val="tx1"/>
              </a:solidFill>
            </a:rPr>
            <a:t>De acuerdo con esto existen dos tipos de cierre: </a:t>
          </a:r>
          <a:r>
            <a:rPr lang="es-ES" sz="2000" b="1" u="sng" kern="1200" smtClean="0">
              <a:solidFill>
                <a:schemeClr val="tx1"/>
              </a:solidFill>
            </a:rPr>
            <a:t>el contractual y el administrativo</a:t>
          </a:r>
          <a:endParaRPr lang="es-MX" sz="2000" kern="1200">
            <a:solidFill>
              <a:schemeClr val="tx1"/>
            </a:solidFill>
          </a:endParaRPr>
        </a:p>
      </dsp:txBody>
      <dsp:txXfrm>
        <a:off x="81805" y="3463582"/>
        <a:ext cx="7456390" cy="1512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A5B-7692-4190-B452-685C39814706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39EC-1A91-4C72-84CD-8D5376DE01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A5B-7692-4190-B452-685C39814706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39EC-1A91-4C72-84CD-8D5376DE01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A5B-7692-4190-B452-685C39814706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39EC-1A91-4C72-84CD-8D5376DE01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A5B-7692-4190-B452-685C39814706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39EC-1A91-4C72-84CD-8D5376DE01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A5B-7692-4190-B452-685C39814706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39EC-1A91-4C72-84CD-8D5376DE01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A5B-7692-4190-B452-685C39814706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39EC-1A91-4C72-84CD-8D5376DE01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A5B-7692-4190-B452-685C39814706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39EC-1A91-4C72-84CD-8D5376DE01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A5B-7692-4190-B452-685C39814706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39EC-1A91-4C72-84CD-8D5376DE01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A5B-7692-4190-B452-685C39814706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39EC-1A91-4C72-84CD-8D5376DE01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A5B-7692-4190-B452-685C39814706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39EC-1A91-4C72-84CD-8D5376DE0101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A5B-7692-4190-B452-685C39814706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6D39EC-1A91-4C72-84CD-8D5376DE0101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86D39EC-1A91-4C72-84CD-8D5376DE0101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46ACA5B-7692-4190-B452-685C39814706}" type="datetimeFigureOut">
              <a:rPr lang="es-MX" smtClean="0"/>
              <a:t>29/05/2012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EjemploPlandePruebas.pdf" TargetMode="External"/><Relationship Id="rId2" Type="http://schemas.openxmlformats.org/officeDocument/2006/relationships/hyperlink" Target="EjemploPlandePrueba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PLAN DE PRUEBAS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</a:rPr>
              <a:t>MSI. Nancy A. Olivares Ruiz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5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634082"/>
          </a:xfrm>
        </p:spPr>
        <p:txBody>
          <a:bodyPr/>
          <a:lstStyle/>
          <a:p>
            <a:pPr algn="ctr"/>
            <a:r>
              <a:rPr lang="es-MX" sz="2800" dirty="0" smtClean="0"/>
              <a:t>Herramientas y su uso durante el Control:</a:t>
            </a:r>
            <a:endParaRPr lang="es-MX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623899"/>
              </p:ext>
            </p:extLst>
          </p:nvPr>
        </p:nvGraphicFramePr>
        <p:xfrm>
          <a:off x="467544" y="518160"/>
          <a:ext cx="7692008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760854"/>
                <a:gridCol w="4202962"/>
              </a:tblGrid>
              <a:tr h="39245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A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Herramienta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¿Cómo</a:t>
                      </a:r>
                      <a:r>
                        <a:rPr lang="es-MX" sz="2000" baseline="0" dirty="0" smtClean="0"/>
                        <a:t> servirá durante el Control?</a:t>
                      </a:r>
                      <a:endParaRPr lang="es-MX" sz="2000" dirty="0"/>
                    </a:p>
                  </a:txBody>
                  <a:tcPr/>
                </a:tc>
              </a:tr>
              <a:tr h="1548295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Alcance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WBS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 smtClean="0"/>
                        <a:t>Para identificar</a:t>
                      </a:r>
                      <a:r>
                        <a:rPr lang="es-MX" sz="2000" baseline="0" dirty="0" smtClean="0"/>
                        <a:t> el trabajo ejecutado y compararlo contra lo planeado</a:t>
                      </a:r>
                      <a:endParaRPr lang="es-MX" sz="2000" dirty="0" smtClean="0"/>
                    </a:p>
                    <a:p>
                      <a:pPr algn="just"/>
                      <a:r>
                        <a:rPr lang="es-MX" sz="2000" dirty="0" smtClean="0"/>
                        <a:t>Al momento</a:t>
                      </a:r>
                      <a:r>
                        <a:rPr lang="es-MX" sz="2000" baseline="0" dirty="0" smtClean="0"/>
                        <a:t> de ejecutar, se seguirá esta estructura para confirmar el alcance realizado.</a:t>
                      </a:r>
                      <a:endParaRPr lang="es-MX" sz="2000" dirty="0"/>
                    </a:p>
                  </a:txBody>
                  <a:tcPr/>
                </a:tc>
              </a:tr>
              <a:tr h="967684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Rec.</a:t>
                      </a:r>
                      <a:r>
                        <a:rPr lang="es-MX" sz="2000" baseline="0" dirty="0" smtClean="0"/>
                        <a:t> Humanos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Matriz de Roles y Funciones 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000" dirty="0" smtClean="0"/>
                        <a:t>Para monitorear</a:t>
                      </a:r>
                      <a:r>
                        <a:rPr lang="es-MX" sz="2000" baseline="0" dirty="0" smtClean="0"/>
                        <a:t> el desempeño de los participantes en el proyecto y ajustar sus roles y funciones, según sea requerido.</a:t>
                      </a:r>
                      <a:endParaRPr lang="es-MX" sz="2000" dirty="0"/>
                    </a:p>
                  </a:txBody>
                  <a:tcPr/>
                </a:tc>
              </a:tr>
              <a:tr h="677379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Comunicación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Matriz de Comunicación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000" dirty="0" smtClean="0"/>
                        <a:t>Para distribuir la información del proyecto en pro de una comunicación efectiva.</a:t>
                      </a:r>
                      <a:endParaRPr lang="es-MX" sz="2000" dirty="0"/>
                    </a:p>
                  </a:txBody>
                  <a:tcPr/>
                </a:tc>
              </a:tr>
              <a:tr h="967684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Tiempo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Programa</a:t>
                      </a:r>
                      <a:r>
                        <a:rPr lang="es-MX" sz="2000" baseline="0" dirty="0" smtClean="0"/>
                        <a:t> del Proyecto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000" dirty="0" smtClean="0"/>
                        <a:t>Monitorear el apego al programa</a:t>
                      </a:r>
                      <a:r>
                        <a:rPr lang="es-MX" sz="2000" baseline="0" dirty="0" smtClean="0"/>
                        <a:t> del proyecto e identificar desviaciones y corregirlas.</a:t>
                      </a:r>
                      <a:endParaRPr lang="es-MX" sz="2000" dirty="0"/>
                    </a:p>
                  </a:txBody>
                  <a:tcPr/>
                </a:tc>
              </a:tr>
              <a:tr h="677379"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Riesgos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Matriz de Admón. de Riesgos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000" dirty="0" smtClean="0"/>
                        <a:t>Confirmar el seguimiento a la matriz y tomar la</a:t>
                      </a:r>
                      <a:r>
                        <a:rPr lang="es-MX" sz="2000" baseline="0" dirty="0" smtClean="0"/>
                        <a:t> acción requerida.</a:t>
                      </a:r>
                      <a:endParaRPr lang="es-MX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0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CIERRE DEL PROYECTO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9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095105"/>
              </p:ext>
            </p:extLst>
          </p:nvPr>
        </p:nvGraphicFramePr>
        <p:xfrm>
          <a:off x="457200" y="1340768"/>
          <a:ext cx="7620000" cy="506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6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Cierre del proyecto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Dentro del cierre administrativo se deben incluir una serie de documentos (CHAMOUN, 2002)  tales como:</a:t>
            </a:r>
            <a:endParaRPr lang="es-MX" sz="2400" dirty="0"/>
          </a:p>
          <a:p>
            <a:pPr lvl="0" algn="just"/>
            <a:r>
              <a:rPr lang="es-ES" sz="2400" dirty="0"/>
              <a:t>Reporte Final: Permite de una manera rápida tener un panorama de la información más importante del proyecto, algunos documentos que incluye son:</a:t>
            </a:r>
            <a:endParaRPr lang="es-MX" sz="2400" dirty="0"/>
          </a:p>
          <a:p>
            <a:pPr lvl="1"/>
            <a:r>
              <a:rPr lang="es-ES" sz="2200" dirty="0"/>
              <a:t>Presupuesto Final</a:t>
            </a:r>
            <a:endParaRPr lang="es-MX" sz="2200" dirty="0"/>
          </a:p>
          <a:p>
            <a:pPr lvl="1"/>
            <a:r>
              <a:rPr lang="es-ES" sz="2200" dirty="0"/>
              <a:t>Programa Final</a:t>
            </a:r>
            <a:endParaRPr lang="es-MX" sz="2200" dirty="0"/>
          </a:p>
          <a:p>
            <a:pPr lvl="1"/>
            <a:r>
              <a:rPr lang="es-ES" sz="2200" dirty="0"/>
              <a:t>Directorio de participantes</a:t>
            </a:r>
            <a:endParaRPr lang="es-MX" sz="2200" dirty="0"/>
          </a:p>
          <a:p>
            <a:pPr lvl="1"/>
            <a:r>
              <a:rPr lang="es-ES" sz="2200" dirty="0"/>
              <a:t>Cartas de cierre para los patrocinadores y gerentes del proyecto</a:t>
            </a:r>
            <a:endParaRPr lang="es-MX" sz="2200" dirty="0"/>
          </a:p>
          <a:p>
            <a:pPr lvl="1"/>
            <a:r>
              <a:rPr lang="es-ES" sz="2200" dirty="0"/>
              <a:t>Reporte de control de cambios, entre otros.</a:t>
            </a:r>
            <a:endParaRPr lang="es-MX" sz="22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7570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es-MX" dirty="0" smtClean="0"/>
              <a:t>Cierre…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Autofit/>
          </a:bodyPr>
          <a:lstStyle/>
          <a:p>
            <a:pPr lvl="0" algn="just"/>
            <a:r>
              <a:rPr lang="es-ES" sz="2100" b="1" dirty="0"/>
              <a:t>Programa de desfase del equipo: </a:t>
            </a:r>
            <a:endParaRPr lang="es-ES" sz="2100" b="1" dirty="0" smtClean="0"/>
          </a:p>
          <a:p>
            <a:pPr lvl="1" algn="just"/>
            <a:r>
              <a:rPr lang="es-ES" dirty="0" smtClean="0"/>
              <a:t>Este </a:t>
            </a:r>
            <a:r>
              <a:rPr lang="es-ES" dirty="0"/>
              <a:t>documento permitirá no generar estrés entre los participantes durante las fases finales del proyecto debido a la incertidumbre de la permanencia en el trabajo, o por involucrarse en otro tipo de situaciones externas al proyecto. </a:t>
            </a:r>
          </a:p>
          <a:p>
            <a:pPr lvl="1" algn="just"/>
            <a:r>
              <a:rPr lang="es-ES" dirty="0" smtClean="0"/>
              <a:t>Aspectos </a:t>
            </a:r>
            <a:r>
              <a:rPr lang="es-ES" dirty="0"/>
              <a:t>como la salida del equipo, evaluaciones sobre su desempeño, entregas finales antes del despido, son algunos ejemplos de lo que se puede incluir.</a:t>
            </a:r>
            <a:endParaRPr lang="es-MX" dirty="0"/>
          </a:p>
          <a:p>
            <a:pPr lvl="0" algn="just"/>
            <a:r>
              <a:rPr lang="es-ES" sz="2100" b="1" dirty="0"/>
              <a:t>Archivos del proyecto: </a:t>
            </a:r>
            <a:endParaRPr lang="es-ES" sz="2100" b="1" dirty="0" smtClean="0"/>
          </a:p>
          <a:p>
            <a:pPr lvl="1" algn="just"/>
            <a:r>
              <a:rPr lang="es-ES" dirty="0" smtClean="0"/>
              <a:t>Se </a:t>
            </a:r>
            <a:r>
              <a:rPr lang="es-ES" dirty="0"/>
              <a:t>pueden entregar de forma impresa y ordenada en carpetas así como de manera electrónica. Algunos documentos a incluir son el plan del proyecto, bases de datos actualizadas (si se cuenta con ellas), lecciones aprendidas, contratos, entre otros</a:t>
            </a:r>
            <a:r>
              <a:rPr lang="es-ES" sz="2100" dirty="0"/>
              <a:t>.</a:t>
            </a:r>
            <a:endParaRPr lang="es-MX" sz="2100" dirty="0"/>
          </a:p>
          <a:p>
            <a:pPr algn="just"/>
            <a:endParaRPr lang="es-MX" sz="2100" dirty="0"/>
          </a:p>
        </p:txBody>
      </p:sp>
    </p:spTree>
    <p:extLst>
      <p:ext uri="{BB962C8B-B14F-4D97-AF65-F5344CB8AC3E}">
        <p14:creationId xmlns:p14="http://schemas.microsoft.com/office/powerpoint/2010/main" val="266467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7620000" cy="922114"/>
          </a:xfrm>
        </p:spPr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338563"/>
              </p:ext>
            </p:extLst>
          </p:nvPr>
        </p:nvGraphicFramePr>
        <p:xfrm>
          <a:off x="457200" y="1124744"/>
          <a:ext cx="7715200" cy="527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63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Objetivos del proceso de pruebas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96752"/>
            <a:ext cx="7620000" cy="4440560"/>
          </a:xfrm>
        </p:spPr>
        <p:txBody>
          <a:bodyPr>
            <a:normAutofit/>
          </a:bodyPr>
          <a:lstStyle/>
          <a:p>
            <a:pPr lvl="0" algn="just"/>
            <a:r>
              <a:rPr lang="es-ES" sz="2400" dirty="0" smtClean="0"/>
              <a:t>Demostrar </a:t>
            </a:r>
            <a:r>
              <a:rPr lang="es-ES" sz="2400" dirty="0"/>
              <a:t>al desarrollador y al cliente que el software satisface sus requerimientos. En este </a:t>
            </a:r>
            <a:r>
              <a:rPr lang="es-ES" sz="2400" dirty="0" smtClean="0"/>
              <a:t>caso, </a:t>
            </a:r>
            <a:r>
              <a:rPr lang="es-ES" sz="2400" dirty="0"/>
              <a:t>se debe tener por lo menos una prueba para cada requerimiento que se haya documentado.</a:t>
            </a:r>
            <a:endParaRPr lang="es-MX" sz="2400" dirty="0"/>
          </a:p>
          <a:p>
            <a:pPr lvl="0" algn="just"/>
            <a:r>
              <a:rPr lang="es-ES" sz="2400" dirty="0"/>
              <a:t>Para describir defectos en el software en el que el comportamiento de éste es incorrecto. </a:t>
            </a:r>
            <a:endParaRPr lang="es-ES" sz="2400" dirty="0" smtClean="0"/>
          </a:p>
          <a:p>
            <a:pPr lvl="1" algn="just"/>
            <a:r>
              <a:rPr lang="es-ES" sz="2200" dirty="0" smtClean="0"/>
              <a:t>Se </a:t>
            </a:r>
            <a:r>
              <a:rPr lang="es-ES" sz="2200" dirty="0"/>
              <a:t>contemplan comportamientos indeseables en el sistema, tales como: caídas en el sistema, cálculos incorrectos, entre otros.</a:t>
            </a:r>
            <a:endParaRPr lang="es-MX" sz="2200" dirty="0"/>
          </a:p>
          <a:p>
            <a:pPr algn="just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5995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7620000" cy="922114"/>
          </a:xfrm>
        </p:spPr>
        <p:txBody>
          <a:bodyPr/>
          <a:lstStyle/>
          <a:p>
            <a:r>
              <a:rPr lang="es-MX" dirty="0" smtClean="0"/>
              <a:t>Incluye: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05272"/>
            <a:ext cx="7620000" cy="5204048"/>
          </a:xfrm>
        </p:spPr>
        <p:txBody>
          <a:bodyPr>
            <a:noAutofit/>
          </a:bodyPr>
          <a:lstStyle/>
          <a:p>
            <a:r>
              <a:rPr lang="es-MX" sz="2400" dirty="0" smtClean="0"/>
              <a:t>Objetivo del Plan</a:t>
            </a:r>
          </a:p>
          <a:p>
            <a:r>
              <a:rPr lang="es-MX" sz="2400" dirty="0" smtClean="0"/>
              <a:t>Objetivo de las Pruebas</a:t>
            </a:r>
          </a:p>
          <a:p>
            <a:r>
              <a:rPr lang="es-MX" sz="2400" dirty="0" smtClean="0"/>
              <a:t>Marco del Plan de Pruebas</a:t>
            </a:r>
          </a:p>
          <a:p>
            <a:r>
              <a:rPr lang="es-MX" sz="2400" dirty="0" smtClean="0"/>
              <a:t>Alcance del Plan de Pruebas</a:t>
            </a:r>
          </a:p>
          <a:p>
            <a:r>
              <a:rPr lang="es-MX" sz="2400" dirty="0" smtClean="0"/>
              <a:t>Descripción del módulo para pruebas</a:t>
            </a:r>
          </a:p>
          <a:p>
            <a:r>
              <a:rPr lang="es-MX" sz="2400" dirty="0" smtClean="0"/>
              <a:t>Definición y Desarrollo de pruebas</a:t>
            </a:r>
          </a:p>
          <a:p>
            <a:r>
              <a:rPr lang="es-MX" sz="2400" dirty="0" smtClean="0"/>
              <a:t>Resultados de las Pruebas</a:t>
            </a:r>
          </a:p>
          <a:p>
            <a:r>
              <a:rPr lang="es-MX" sz="2400" dirty="0" smtClean="0"/>
              <a:t>Casos de Prueba:</a:t>
            </a:r>
          </a:p>
          <a:p>
            <a:pPr lvl="1" algn="just"/>
            <a:r>
              <a:rPr lang="es-ES" sz="2200" dirty="0"/>
              <a:t>Se le llama así al diseño de entradas y salidas esperadas para probar el sistema. El objetivo de su diseño es crear un conjunto de casos de prueba que sean efectivos para descubrir defectos en los programas y muestren que el sistema cumple con los requerimientos</a:t>
            </a:r>
            <a:endParaRPr lang="es-MX" sz="2200" dirty="0" smtClean="0"/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22249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7620000" cy="850106"/>
          </a:xfrm>
        </p:spPr>
        <p:txBody>
          <a:bodyPr/>
          <a:lstStyle/>
          <a:p>
            <a:r>
              <a:rPr lang="es-MX" dirty="0" smtClean="0"/>
              <a:t>Incluye…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4988024"/>
          </a:xfrm>
        </p:spPr>
        <p:txBody>
          <a:bodyPr>
            <a:normAutofit/>
          </a:bodyPr>
          <a:lstStyle/>
          <a:p>
            <a:r>
              <a:rPr lang="es-MX" sz="2400" dirty="0" smtClean="0"/>
              <a:t>Programación de la aplicación de las pruebas</a:t>
            </a:r>
          </a:p>
          <a:p>
            <a:pPr lvl="1"/>
            <a:r>
              <a:rPr lang="es-MX" sz="2400" dirty="0" smtClean="0"/>
              <a:t>Cronograma en Project</a:t>
            </a:r>
          </a:p>
          <a:p>
            <a:r>
              <a:rPr lang="es-MX" sz="2400" dirty="0" smtClean="0"/>
              <a:t>Seguimiento y reporte por defectos:</a:t>
            </a:r>
          </a:p>
          <a:p>
            <a:pPr lvl="1" algn="just"/>
            <a:r>
              <a:rPr lang="es-ES" sz="2200" dirty="0" smtClean="0"/>
              <a:t>Se debe contar con un </a:t>
            </a:r>
            <a:r>
              <a:rPr lang="es-ES" sz="2200" dirty="0"/>
              <a:t>formato en donde se vayan anotando los defectos encontrados en cada uno de los módulos del sistema y de forma global, también se reportarán las correcciones realizadas así como el responsable de hacerlo con la finalidad de dar un correcto seguimiento a los resultados de las pruebas</a:t>
            </a:r>
            <a:endParaRPr lang="es-MX" sz="2200" dirty="0" smtClean="0"/>
          </a:p>
          <a:p>
            <a:pPr lvl="1"/>
            <a:endParaRPr lang="es-MX" sz="2400" dirty="0" smtClean="0"/>
          </a:p>
          <a:p>
            <a:endParaRPr lang="es-MX" sz="24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546" y="4287527"/>
            <a:ext cx="1736592" cy="2434475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658579"/>
            <a:ext cx="3096344" cy="206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188840"/>
          </a:xfrm>
        </p:spPr>
        <p:txBody>
          <a:bodyPr>
            <a:normAutofit/>
          </a:bodyPr>
          <a:lstStyle/>
          <a:p>
            <a:r>
              <a:rPr lang="es-MX" sz="2800" dirty="0" smtClean="0">
                <a:hlinkClick r:id="rId2" action="ppaction://hlinkfile"/>
              </a:rPr>
              <a:t>Plan de Pruebas</a:t>
            </a:r>
            <a:r>
              <a:rPr lang="es-MX" sz="2800" dirty="0" smtClean="0"/>
              <a:t> (.</a:t>
            </a:r>
            <a:r>
              <a:rPr lang="es-MX" sz="2800" dirty="0" err="1" smtClean="0"/>
              <a:t>doc</a:t>
            </a:r>
            <a:r>
              <a:rPr lang="es-MX" sz="2800" dirty="0" smtClean="0"/>
              <a:t>)</a:t>
            </a:r>
          </a:p>
          <a:p>
            <a:r>
              <a:rPr lang="es-MX" sz="2800" dirty="0" smtClean="0">
                <a:hlinkClick r:id="rId3" action="ppaction://hlinkfile"/>
              </a:rPr>
              <a:t>Plan de Pruebas (PDF</a:t>
            </a:r>
            <a:r>
              <a:rPr lang="es-MX" sz="2800" dirty="0" smtClean="0"/>
              <a:t>)</a:t>
            </a:r>
          </a:p>
          <a:p>
            <a:pPr marL="114300" indent="0">
              <a:buNone/>
            </a:pPr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402310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DEL PROYECTO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493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05079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526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Durante el control: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30009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261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97</TotalTime>
  <Words>829</Words>
  <Application>Microsoft Office PowerPoint</Application>
  <PresentationFormat>Presentación en pantalla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Adyacencia</vt:lpstr>
      <vt:lpstr>PLAN DE PRUEBAS</vt:lpstr>
      <vt:lpstr>Introducción</vt:lpstr>
      <vt:lpstr>Objetivos del proceso de pruebas</vt:lpstr>
      <vt:lpstr>Incluye:</vt:lpstr>
      <vt:lpstr>Incluye…</vt:lpstr>
      <vt:lpstr>Ejemplo</vt:lpstr>
      <vt:lpstr>CONTROL DEL PROYECTO</vt:lpstr>
      <vt:lpstr>Introducción</vt:lpstr>
      <vt:lpstr>Durante el control:</vt:lpstr>
      <vt:lpstr>Herramientas y su uso durante el Control:</vt:lpstr>
      <vt:lpstr>CIERRE DEL PROYECTO</vt:lpstr>
      <vt:lpstr>Introducción</vt:lpstr>
      <vt:lpstr>Cierre del proyecto</vt:lpstr>
      <vt:lpstr>Cierre…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MSI Nancy Olivares</dc:creator>
  <cp:lastModifiedBy>MSI Nancy Olivares</cp:lastModifiedBy>
  <cp:revision>28</cp:revision>
  <dcterms:created xsi:type="dcterms:W3CDTF">2012-05-29T17:05:57Z</dcterms:created>
  <dcterms:modified xsi:type="dcterms:W3CDTF">2012-05-29T18:43:38Z</dcterms:modified>
</cp:coreProperties>
</file>