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104562-B72E-448F-ABB5-D447B14E24DA}" type="datetimeFigureOut">
              <a:rPr lang="es-MX" smtClean="0"/>
              <a:t>21/05/2012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CBC203-F2AC-44B5-81CD-3B0963E0C75F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Administración de Abastecimientos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MSI. Nancy A. Olivares Ruiz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476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Optimizar la adquisición de bienes y servicios externos a la organización a cargo del proyecto</a:t>
            </a:r>
          </a:p>
          <a:p>
            <a:r>
              <a:rPr lang="es-MX" dirty="0" smtClean="0"/>
              <a:t>Herramienta a utilizar:</a:t>
            </a:r>
          </a:p>
          <a:p>
            <a:pPr lvl="1"/>
            <a:r>
              <a:rPr lang="es-MX" dirty="0" smtClean="0"/>
              <a:t>Matriz de abastecimientos (ejemplo página 145)</a:t>
            </a:r>
          </a:p>
          <a:p>
            <a:pPr marL="0" indent="0">
              <a:buNone/>
            </a:pPr>
            <a:endParaRPr lang="es-MX" dirty="0" smtClean="0"/>
          </a:p>
          <a:p>
            <a:endParaRPr lang="es-MX" dirty="0"/>
          </a:p>
        </p:txBody>
      </p:sp>
      <p:pic>
        <p:nvPicPr>
          <p:cNvPr id="1026" name="Picture 2" descr="C:\Program Files\Microsoft Office\MEDIA\CAGCAT10\j029357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428999"/>
            <a:ext cx="2365996" cy="236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4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Factores a considerar…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Número de Contratos:</a:t>
            </a:r>
          </a:p>
          <a:p>
            <a:pPr lvl="1"/>
            <a:r>
              <a:rPr lang="es-MX" dirty="0" smtClean="0"/>
              <a:t>¿Cuánta participación y control requiere el Cliente?</a:t>
            </a:r>
          </a:p>
          <a:p>
            <a:pPr lvl="1"/>
            <a:r>
              <a:rPr lang="es-MX" dirty="0" smtClean="0"/>
              <a:t>¿Qué grado de riesgo está dispuesto a asumir o transferir el cliente?</a:t>
            </a:r>
          </a:p>
          <a:p>
            <a:pPr marL="274320" lvl="1" indent="0">
              <a:buNone/>
            </a:pP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897334"/>
              </p:ext>
            </p:extLst>
          </p:nvPr>
        </p:nvGraphicFramePr>
        <p:xfrm>
          <a:off x="611560" y="2924946"/>
          <a:ext cx="7704856" cy="289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3672408"/>
              </a:tblGrid>
              <a:tr h="53185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Pocos Contratos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Muchos Contratos</a:t>
                      </a:r>
                      <a:endParaRPr lang="es-MX" dirty="0"/>
                    </a:p>
                  </a:txBody>
                  <a:tcPr/>
                </a:tc>
              </a:tr>
              <a:tr h="539243">
                <a:tc>
                  <a:txBody>
                    <a:bodyPr/>
                    <a:lstStyle/>
                    <a:p>
                      <a:r>
                        <a:rPr lang="es-MX" dirty="0" smtClean="0"/>
                        <a:t>La responsabilidad</a:t>
                      </a:r>
                      <a:r>
                        <a:rPr lang="es-MX" baseline="0" dirty="0" smtClean="0"/>
                        <a:t> total recae en un solo proveedor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La responsabilidad total recae</a:t>
                      </a:r>
                      <a:r>
                        <a:rPr lang="es-MX" baseline="0" dirty="0" smtClean="0"/>
                        <a:t> en el cliente</a:t>
                      </a:r>
                      <a:endParaRPr lang="es-MX" dirty="0"/>
                    </a:p>
                  </a:txBody>
                  <a:tcPr/>
                </a:tc>
              </a:tr>
              <a:tr h="539243">
                <a:tc>
                  <a:txBody>
                    <a:bodyPr/>
                    <a:lstStyle/>
                    <a:p>
                      <a:r>
                        <a:rPr lang="es-MX" dirty="0" smtClean="0"/>
                        <a:t>Menor</a:t>
                      </a:r>
                      <a:r>
                        <a:rPr lang="es-MX" baseline="0" dirty="0" smtClean="0"/>
                        <a:t> control ejercido por el cliente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Mayor control ejercido por el cliente</a:t>
                      </a:r>
                      <a:endParaRPr lang="es-MX" dirty="0"/>
                    </a:p>
                  </a:txBody>
                  <a:tcPr/>
                </a:tc>
              </a:tr>
              <a:tr h="539243">
                <a:tc>
                  <a:txBody>
                    <a:bodyPr/>
                    <a:lstStyle/>
                    <a:p>
                      <a:r>
                        <a:rPr lang="es-MX" dirty="0" smtClean="0"/>
                        <a:t>Posible mayor costo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Posible menor costo</a:t>
                      </a:r>
                      <a:endParaRPr lang="es-MX" dirty="0"/>
                    </a:p>
                  </a:txBody>
                  <a:tcPr/>
                </a:tc>
              </a:tr>
              <a:tr h="539243">
                <a:tc>
                  <a:txBody>
                    <a:bodyPr/>
                    <a:lstStyle/>
                    <a:p>
                      <a:r>
                        <a:rPr lang="es-MX" dirty="0" smtClean="0"/>
                        <a:t>Menor administración por parte</a:t>
                      </a:r>
                      <a:r>
                        <a:rPr lang="es-MX" baseline="0" dirty="0" smtClean="0"/>
                        <a:t> del cliente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Mayor</a:t>
                      </a:r>
                      <a:r>
                        <a:rPr lang="es-MX" baseline="0" dirty="0" smtClean="0"/>
                        <a:t> administración por parte del cliente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32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Factores a considerar…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Tipo de Contrato:</a:t>
            </a:r>
          </a:p>
          <a:p>
            <a:pPr lvl="1"/>
            <a:r>
              <a:rPr lang="es-MX" dirty="0" smtClean="0"/>
              <a:t>¿Está completa la información para contratar?</a:t>
            </a:r>
          </a:p>
          <a:p>
            <a:pPr lvl="1"/>
            <a:r>
              <a:rPr lang="es-MX" dirty="0" smtClean="0"/>
              <a:t>¿Qué grado de riesgo está dispuesto a asumir o transferir el cliente?</a:t>
            </a:r>
          </a:p>
          <a:p>
            <a:pPr marL="0" indent="0">
              <a:buNone/>
            </a:pP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062494"/>
              </p:ext>
            </p:extLst>
          </p:nvPr>
        </p:nvGraphicFramePr>
        <p:xfrm>
          <a:off x="755576" y="3140970"/>
          <a:ext cx="8064896" cy="2651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032448"/>
              </a:tblGrid>
              <a:tr h="502854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Precio</a:t>
                      </a:r>
                      <a:r>
                        <a:rPr lang="es-MX" baseline="0" dirty="0" smtClean="0"/>
                        <a:t> Fijo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Precio Variable</a:t>
                      </a:r>
                      <a:endParaRPr lang="es-MX" dirty="0"/>
                    </a:p>
                  </a:txBody>
                  <a:tcPr/>
                </a:tc>
              </a:tr>
              <a:tr h="502854">
                <a:tc>
                  <a:txBody>
                    <a:bodyPr/>
                    <a:lstStyle/>
                    <a:p>
                      <a:r>
                        <a:rPr lang="es-MX" dirty="0" smtClean="0"/>
                        <a:t>Precio Fijo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Por Administración</a:t>
                      </a:r>
                      <a:endParaRPr lang="es-MX" dirty="0"/>
                    </a:p>
                  </a:txBody>
                  <a:tcPr/>
                </a:tc>
              </a:tr>
              <a:tr h="502854">
                <a:tc>
                  <a:txBody>
                    <a:bodyPr/>
                    <a:lstStyle/>
                    <a:p>
                      <a:r>
                        <a:rPr lang="es-MX" dirty="0" smtClean="0"/>
                        <a:t>Precio Alzado </a:t>
                      </a:r>
                    </a:p>
                    <a:p>
                      <a:r>
                        <a:rPr lang="es-MX" dirty="0" smtClean="0"/>
                        <a:t>Importe</a:t>
                      </a:r>
                      <a:r>
                        <a:rPr lang="es-MX" baseline="0" dirty="0" smtClean="0"/>
                        <a:t> Total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Costo directo más un porcentaje</a:t>
                      </a:r>
                      <a:r>
                        <a:rPr lang="es-MX" baseline="0" dirty="0" smtClean="0"/>
                        <a:t> de indirectos</a:t>
                      </a:r>
                      <a:endParaRPr lang="es-MX" dirty="0"/>
                    </a:p>
                  </a:txBody>
                  <a:tcPr/>
                </a:tc>
              </a:tr>
              <a:tr h="502854">
                <a:tc>
                  <a:txBody>
                    <a:bodyPr/>
                    <a:lstStyle/>
                    <a:p>
                      <a:r>
                        <a:rPr lang="es-MX" dirty="0" smtClean="0"/>
                        <a:t>Menor riesgo para el cliente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Mayor riesgo para el cliente</a:t>
                      </a:r>
                      <a:endParaRPr lang="es-MX" dirty="0"/>
                    </a:p>
                  </a:txBody>
                  <a:tcPr/>
                </a:tc>
              </a:tr>
              <a:tr h="502854">
                <a:tc>
                  <a:txBody>
                    <a:bodyPr/>
                    <a:lstStyle/>
                    <a:p>
                      <a:r>
                        <a:rPr lang="es-MX" dirty="0" smtClean="0"/>
                        <a:t>Información</a:t>
                      </a:r>
                      <a:r>
                        <a:rPr lang="es-MX" baseline="0" dirty="0" smtClean="0"/>
                        <a:t> completa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Información incompleta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Factores a considerar…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MX" dirty="0" smtClean="0"/>
              <a:t>Tipo de Contrato</a:t>
            </a:r>
          </a:p>
          <a:p>
            <a:pPr lvl="1"/>
            <a:r>
              <a:rPr lang="es-MX" dirty="0" smtClean="0"/>
              <a:t>¿Cómo administraremos los pagos?</a:t>
            </a:r>
          </a:p>
          <a:p>
            <a:pPr lvl="1"/>
            <a:r>
              <a:rPr lang="es-MX" dirty="0" smtClean="0"/>
              <a:t>Están bien definidos los entregables?</a:t>
            </a:r>
          </a:p>
          <a:p>
            <a:pPr marL="274320" lvl="1" indent="0">
              <a:buNone/>
            </a:pP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40179"/>
              </p:ext>
            </p:extLst>
          </p:nvPr>
        </p:nvGraphicFramePr>
        <p:xfrm>
          <a:off x="539552" y="2708921"/>
          <a:ext cx="8136904" cy="3151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61566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Menos detalle-Menor</a:t>
                      </a:r>
                      <a:r>
                        <a:rPr lang="es-MX" baseline="0" dirty="0" smtClean="0"/>
                        <a:t> Administración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Más</a:t>
                      </a:r>
                      <a:r>
                        <a:rPr lang="es-MX" baseline="0" dirty="0" smtClean="0"/>
                        <a:t> detalle-Mayor Administración</a:t>
                      </a:r>
                      <a:endParaRPr lang="es-MX" dirty="0"/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Entregables Finales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Recursos</a:t>
                      </a:r>
                      <a:r>
                        <a:rPr lang="es-MX" baseline="0" dirty="0" smtClean="0"/>
                        <a:t> Ejercidos (materiales, horas-hombre, herramientas)</a:t>
                      </a:r>
                      <a:endParaRPr lang="es-MX" dirty="0"/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r>
                        <a:rPr lang="es-MX" dirty="0" smtClean="0"/>
                        <a:t>Mayor</a:t>
                      </a:r>
                      <a:r>
                        <a:rPr lang="es-MX" baseline="0" dirty="0" smtClean="0"/>
                        <a:t> compromiso con los objetivos por parte del proveedor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Menor compromiso</a:t>
                      </a:r>
                      <a:r>
                        <a:rPr lang="es-MX" baseline="0" dirty="0" smtClean="0"/>
                        <a:t> con los objetivos por parte del proveedor</a:t>
                      </a:r>
                      <a:endParaRPr lang="es-MX" dirty="0"/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r>
                        <a:rPr lang="es-MX" dirty="0" smtClean="0"/>
                        <a:t>Menor</a:t>
                      </a:r>
                      <a:r>
                        <a:rPr lang="es-MX" baseline="0" dirty="0" smtClean="0"/>
                        <a:t> riesgo para el cliente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Mayor riesgo para el cliente</a:t>
                      </a:r>
                      <a:endParaRPr lang="es-MX" dirty="0"/>
                    </a:p>
                  </a:txBody>
                  <a:tcPr/>
                </a:tc>
              </a:tr>
              <a:tr h="615667">
                <a:tc>
                  <a:txBody>
                    <a:bodyPr/>
                    <a:lstStyle/>
                    <a:p>
                      <a:r>
                        <a:rPr lang="es-MX" dirty="0" smtClean="0"/>
                        <a:t>Mayor riesgo para el proveedor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Menor riesgo para el proveedor</a:t>
                      </a:r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964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Matriz de Abastecimientos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Permite cómo será contratado cada paquete de trabajo asegurando que todo el WBS estés cubierto</a:t>
            </a:r>
          </a:p>
          <a:p>
            <a:r>
              <a:rPr lang="es-MX" dirty="0" smtClean="0"/>
              <a:t>Incluye:</a:t>
            </a:r>
          </a:p>
          <a:p>
            <a:pPr lvl="1"/>
            <a:r>
              <a:rPr lang="es-MX" dirty="0" smtClean="0"/>
              <a:t>WBS</a:t>
            </a:r>
          </a:p>
          <a:p>
            <a:pPr lvl="1"/>
            <a:r>
              <a:rPr lang="es-MX" dirty="0" smtClean="0"/>
              <a:t>Paquetes de contratación</a:t>
            </a:r>
          </a:p>
          <a:p>
            <a:pPr lvl="1"/>
            <a:r>
              <a:rPr lang="es-MX" dirty="0" smtClean="0"/>
              <a:t>Esquema de contratación</a:t>
            </a:r>
          </a:p>
          <a:p>
            <a:pPr lvl="1"/>
            <a:r>
              <a:rPr lang="es-MX" dirty="0" smtClean="0"/>
              <a:t>Tipo de contrato</a:t>
            </a:r>
          </a:p>
          <a:p>
            <a:pPr lvl="1"/>
            <a:r>
              <a:rPr lang="es-MX" dirty="0" smtClean="0"/>
              <a:t>Relación contractual</a:t>
            </a:r>
          </a:p>
          <a:p>
            <a:pPr lvl="1"/>
            <a:r>
              <a:rPr lang="es-MX" dirty="0" smtClean="0"/>
              <a:t>Criterio de selección</a:t>
            </a:r>
          </a:p>
          <a:p>
            <a:pPr lvl="1"/>
            <a:r>
              <a:rPr lang="es-MX" dirty="0" smtClean="0"/>
              <a:t>Forma de Pago</a:t>
            </a:r>
          </a:p>
          <a:p>
            <a:pPr lvl="1"/>
            <a:r>
              <a:rPr lang="es-MX" dirty="0" smtClean="0"/>
              <a:t>Tipo de proveedor (interno/externo)</a:t>
            </a:r>
          </a:p>
          <a:p>
            <a:pPr lvl="1"/>
            <a:r>
              <a:rPr lang="es-MX" dirty="0" smtClean="0"/>
              <a:t>Importe del contrato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121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Matriz de Abastecimientos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s-MX" dirty="0" smtClean="0"/>
              <a:t>Anticipo aproximado</a:t>
            </a:r>
          </a:p>
          <a:p>
            <a:pPr lvl="1"/>
            <a:r>
              <a:rPr lang="es-MX" dirty="0" smtClean="0"/>
              <a:t>Fecha planeada del concurso</a:t>
            </a:r>
          </a:p>
          <a:p>
            <a:pPr lvl="1"/>
            <a:r>
              <a:rPr lang="es-MX" dirty="0" smtClean="0"/>
              <a:t>Fecha planeada de contratación</a:t>
            </a:r>
          </a:p>
          <a:p>
            <a:r>
              <a:rPr lang="es-MX" dirty="0" smtClean="0"/>
              <a:t>Desarrollo:</a:t>
            </a:r>
          </a:p>
          <a:p>
            <a:pPr lvl="1"/>
            <a:r>
              <a:rPr lang="es-MX" dirty="0" smtClean="0"/>
              <a:t>Listar el WBS en la columna izquierda de la matriz</a:t>
            </a:r>
          </a:p>
          <a:p>
            <a:pPr lvl="1"/>
            <a:r>
              <a:rPr lang="es-MX" dirty="0" smtClean="0"/>
              <a:t>Distribuir los paquetes de contratación en los encabezados de las columnas siguientes</a:t>
            </a:r>
          </a:p>
          <a:p>
            <a:pPr lvl="1"/>
            <a:r>
              <a:rPr lang="es-MX" dirty="0" smtClean="0"/>
              <a:t>Marcar en las celdas qué trabajos se incluirán en cada paquete</a:t>
            </a:r>
          </a:p>
          <a:p>
            <a:pPr lvl="1"/>
            <a:r>
              <a:rPr lang="es-MX" dirty="0" smtClean="0"/>
              <a:t>Determinar para cada paquete las modalidades contratación</a:t>
            </a:r>
          </a:p>
          <a:p>
            <a:r>
              <a:rPr lang="es-MX" dirty="0" smtClean="0"/>
              <a:t>Uso:</a:t>
            </a:r>
          </a:p>
          <a:p>
            <a:pPr lvl="1"/>
            <a:r>
              <a:rPr lang="es-MX" dirty="0" smtClean="0"/>
              <a:t>Durante el desarrollo del Plan del proyecto y actualizarla a los largo del mismo.</a:t>
            </a:r>
          </a:p>
          <a:p>
            <a:pPr lvl="1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7850943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39</TotalTime>
  <Words>374</Words>
  <Application>Microsoft Office PowerPoint</Application>
  <PresentationFormat>Presentación en pantalla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Origen</vt:lpstr>
      <vt:lpstr>Administración de Abastecimientos</vt:lpstr>
      <vt:lpstr>Objetivos</vt:lpstr>
      <vt:lpstr>Factores a considerar…</vt:lpstr>
      <vt:lpstr>Factores a considerar…</vt:lpstr>
      <vt:lpstr>Factores a considerar…</vt:lpstr>
      <vt:lpstr>Matriz de Abastecimientos</vt:lpstr>
      <vt:lpstr>Matriz de Abastecimientos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de Abastecimientos</dc:title>
  <dc:creator>MSI Nancy Olivares</dc:creator>
  <cp:lastModifiedBy>MSI Nancy Olivares</cp:lastModifiedBy>
  <cp:revision>10</cp:revision>
  <dcterms:created xsi:type="dcterms:W3CDTF">2012-05-21T20:28:18Z</dcterms:created>
  <dcterms:modified xsi:type="dcterms:W3CDTF">2012-05-21T21:07:43Z</dcterms:modified>
</cp:coreProperties>
</file>