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89E7A58-2209-4DBE-B040-F1520B96DDBB}" type="datetimeFigureOut">
              <a:rPr lang="es-MX" smtClean="0"/>
              <a:t>28/05/2012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ED5B8F8-13BB-4BF3-82E1-29729EBA6F4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z="5400" dirty="0"/>
              <a:t>Fase de ejecución del proyecto</a:t>
            </a:r>
            <a:endParaRPr lang="es-MX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GESTIÓN DE LA INTEGRACIÓN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96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5791200" cy="108356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Guía para el manejo de juntas (ejemplo)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517232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MX" sz="2200" dirty="0"/>
              <a:t>Se respetará el calendario de reuniones tanto para información como revisión de </a:t>
            </a:r>
            <a:r>
              <a:rPr lang="es-MX" sz="2200" dirty="0" smtClean="0"/>
              <a:t>entregables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200" dirty="0"/>
              <a:t>S</a:t>
            </a:r>
            <a:r>
              <a:rPr lang="es-MX" sz="2200" dirty="0" smtClean="0"/>
              <a:t>e </a:t>
            </a:r>
            <a:r>
              <a:rPr lang="es-MX" sz="2200" dirty="0"/>
              <a:t>le confirmará al equipo del proyecto por medio de correo </a:t>
            </a:r>
            <a:r>
              <a:rPr lang="es-MX" sz="2200" dirty="0" smtClean="0"/>
              <a:t>electrónico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200" dirty="0"/>
              <a:t>S</a:t>
            </a:r>
            <a:r>
              <a:rPr lang="es-MX" sz="2200" dirty="0" smtClean="0"/>
              <a:t>e </a:t>
            </a:r>
            <a:r>
              <a:rPr lang="es-MX" sz="2200" dirty="0"/>
              <a:t>contará con una agenda de trabajo la cual se dará a conocer al inicio de la junta aprobando los puntos a </a:t>
            </a:r>
            <a:r>
              <a:rPr lang="es-MX" sz="2200" dirty="0" smtClean="0"/>
              <a:t>tratar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200" dirty="0"/>
              <a:t>S</a:t>
            </a:r>
            <a:r>
              <a:rPr lang="es-MX" sz="2200" dirty="0" smtClean="0"/>
              <a:t>e </a:t>
            </a:r>
            <a:r>
              <a:rPr lang="es-MX" sz="2200" dirty="0"/>
              <a:t>propondrá un secretario para llevar la minuta de trabajo y escribir la lista de pendientes a tratar en la próxima reunión, así como sus </a:t>
            </a:r>
            <a:r>
              <a:rPr lang="es-MX" sz="2200" dirty="0" smtClean="0"/>
              <a:t>responsables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200" dirty="0"/>
              <a:t>S</a:t>
            </a:r>
            <a:r>
              <a:rPr lang="es-MX" sz="2200" dirty="0" smtClean="0"/>
              <a:t>e </a:t>
            </a:r>
            <a:r>
              <a:rPr lang="es-MX" sz="2200" dirty="0"/>
              <a:t>evaluarán las actividades realizadas, el cumplimiento de los entregables y se retroalimentará según sea el caso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2512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70902"/>
              </p:ext>
            </p:extLst>
          </p:nvPr>
        </p:nvGraphicFramePr>
        <p:xfrm>
          <a:off x="1043608" y="260648"/>
          <a:ext cx="7128792" cy="65073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95056"/>
                <a:gridCol w="2333736"/>
              </a:tblGrid>
              <a:tr h="436091">
                <a:tc>
                  <a:txBody>
                    <a:bodyPr/>
                    <a:lstStyle/>
                    <a:p>
                      <a:pPr algn="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Fecha:    /    /      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 marL="62282" marR="62282" marT="31141" marB="31141"/>
                </a:tc>
              </a:tr>
              <a:tr h="445095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Motivo de la Reunión: Modificación al módulo de oferta académica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 marL="62282" marR="62282" marT="31141" marB="31141"/>
                </a:tc>
              </a:tr>
              <a:tr h="2513038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Orden del día: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Lista de presentes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Reporte de avance de tareas asignadas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Explicar el motivo de la reunión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Evaluación por parte del equipo del proyecto sobre las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modificaciones al sistema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Asignación de responsabilidades y programación de entregas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Asuntos generales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 marL="62282" marR="62282" marT="31141" marB="31141"/>
                </a:tc>
              </a:tr>
              <a:tr h="1258907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Acuerdos: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Cada responsable se hará cargo de terminar con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</a:rPr>
                        <a:t>las Actividades 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asignadas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48740"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Se hizo el compromiso de atender las modificaciones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</a:rPr>
                        <a:t>al 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módulo de oferta académica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 marL="62282" marR="62282" marT="31141" marB="31141"/>
                </a:tc>
              </a:tr>
              <a:tr h="436091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</a:rPr>
                        <a:t>Lista de asistentes: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 marL="62282" marR="62282" marT="31141" marB="31141"/>
                </a:tc>
              </a:tr>
              <a:tr h="170792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Firma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</a:tr>
              <a:tr h="17079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</a:rPr>
                        <a:t>Encargado del proyecto 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</a:tr>
              <a:tr h="17079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</a:rPr>
                        <a:t>Encargado del proyecto 2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</a:tr>
              <a:tr h="17079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</a:rPr>
                        <a:t>Programador 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</a:tr>
              <a:tr h="17079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</a:rPr>
                        <a:t>Programador 2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</a:tr>
              <a:tr h="17079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>
                          <a:solidFill>
                            <a:schemeClr val="tx1"/>
                          </a:solidFill>
                          <a:effectLst/>
                        </a:rPr>
                        <a:t>Programador 3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</a:tr>
              <a:tr h="39334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Programador 4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711" marR="4671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Elaboró: Auxiliar administrativo 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6711" marR="467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82801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Creación de un listado de puntos por resolver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7992888" cy="5001419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MX" dirty="0"/>
              <a:t>Esta herramienta será muy útil pues cada uno de los integrantes del proyecto tendrá una lista de los pendientes que tiene por </a:t>
            </a:r>
            <a:r>
              <a:rPr lang="es-MX" dirty="0" smtClean="0"/>
              <a:t>resolver:</a:t>
            </a:r>
          </a:p>
          <a:p>
            <a:pPr marL="800100" lvl="1" indent="-342900"/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fecha en la que lo entregará, el porcentaje de avance y las </a:t>
            </a:r>
            <a:r>
              <a:rPr lang="es-MX" dirty="0" smtClean="0"/>
              <a:t>observaciones</a:t>
            </a:r>
          </a:p>
          <a:p>
            <a:pPr lvl="1" indent="0">
              <a:buNone/>
            </a:pP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790035"/>
              </p:ext>
            </p:extLst>
          </p:nvPr>
        </p:nvGraphicFramePr>
        <p:xfrm>
          <a:off x="251520" y="3429001"/>
          <a:ext cx="8568952" cy="27073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8152"/>
                <a:gridCol w="983453"/>
                <a:gridCol w="1536827"/>
                <a:gridCol w="1331502"/>
                <a:gridCol w="978957"/>
                <a:gridCol w="1007956"/>
                <a:gridCol w="1362105"/>
              </a:tblGrid>
              <a:tr h="1048192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Descripción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¿Quién  lo solicitó?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Responsable de ejecutarlo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Fecha programada para la entrega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Fecha real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Estatus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3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3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3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4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gestión de la integración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/>
              <a:t>El objetivo es asegurar que los diferentes elementos del proyecto sean propiamente coordinados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/>
              <a:t>La integración comprende:</a:t>
            </a:r>
          </a:p>
          <a:p>
            <a:pPr marL="800100" lvl="1" indent="-342900" algn="just"/>
            <a:r>
              <a:rPr lang="es-MX" dirty="0" smtClean="0"/>
              <a:t>Desarrollo del Plan del Proyecto</a:t>
            </a:r>
          </a:p>
          <a:p>
            <a:pPr marL="800100" lvl="1" indent="-342900" algn="just"/>
            <a:r>
              <a:rPr lang="es-MX" dirty="0" smtClean="0"/>
              <a:t>El Sistema de Control de Cambios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/>
              <a:t>Herramientas</a:t>
            </a:r>
          </a:p>
          <a:p>
            <a:pPr marL="800100" lvl="1" indent="-342900" algn="just"/>
            <a:r>
              <a:rPr lang="es-MX" dirty="0" smtClean="0"/>
              <a:t>Sistema de Control de Cambios</a:t>
            </a:r>
          </a:p>
          <a:p>
            <a:pPr marL="800100" lvl="1" indent="-342900" algn="just"/>
            <a:r>
              <a:rPr lang="es-MX" dirty="0" smtClean="0"/>
              <a:t>Lecciones aprendidas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2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Cambios…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485981"/>
              </p:ext>
            </p:extLst>
          </p:nvPr>
        </p:nvGraphicFramePr>
        <p:xfrm>
          <a:off x="457200" y="1894200"/>
          <a:ext cx="8219256" cy="36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662269">
                <a:tc>
                  <a:txBody>
                    <a:bodyPr/>
                    <a:lstStyle/>
                    <a:p>
                      <a:r>
                        <a:rPr lang="es-MX" dirty="0" smtClean="0"/>
                        <a:t>La tendencia</a:t>
                      </a:r>
                      <a:r>
                        <a:rPr lang="es-MX" baseline="0" dirty="0" smtClean="0"/>
                        <a:t> natural en la mayoría de los proyectos es: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Consecuencias del enfoque informal o tradicional</a:t>
                      </a:r>
                      <a:endParaRPr lang="es-MX" dirty="0"/>
                    </a:p>
                  </a:txBody>
                  <a:tcPr/>
                </a:tc>
              </a:tr>
              <a:tr h="662269">
                <a:tc>
                  <a:txBody>
                    <a:bodyPr/>
                    <a:lstStyle/>
                    <a:p>
                      <a:r>
                        <a:rPr lang="es-MX" dirty="0" smtClean="0"/>
                        <a:t>Tomar decisiones</a:t>
                      </a:r>
                      <a:r>
                        <a:rPr lang="es-MX" baseline="0" dirty="0" smtClean="0"/>
                        <a:t> informalmente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Confusión (la comunicación verbal no asegura efectividad)</a:t>
                      </a:r>
                      <a:endParaRPr lang="es-MX" dirty="0"/>
                    </a:p>
                  </a:txBody>
                  <a:tcPr/>
                </a:tc>
              </a:tr>
              <a:tr h="383695">
                <a:tc>
                  <a:txBody>
                    <a:bodyPr/>
                    <a:lstStyle/>
                    <a:p>
                      <a:r>
                        <a:rPr lang="es-MX" dirty="0" smtClean="0"/>
                        <a:t>Comunicar</a:t>
                      </a:r>
                      <a:r>
                        <a:rPr lang="es-MX" baseline="0" dirty="0" smtClean="0"/>
                        <a:t> decisiones verbalmente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Conflictos (falta de comunicación)</a:t>
                      </a:r>
                      <a:endParaRPr lang="es-MX" dirty="0"/>
                    </a:p>
                  </a:txBody>
                  <a:tcPr/>
                </a:tc>
              </a:tr>
              <a:tr h="662269">
                <a:tc>
                  <a:txBody>
                    <a:bodyPr/>
                    <a:lstStyle/>
                    <a:p>
                      <a:r>
                        <a:rPr lang="es-MX" dirty="0" smtClean="0"/>
                        <a:t>No</a:t>
                      </a:r>
                      <a:r>
                        <a:rPr lang="es-MX" baseline="0" dirty="0" smtClean="0"/>
                        <a:t> evaluar impactos y justificaciones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Programas no cumplidos</a:t>
                      </a:r>
                      <a:endParaRPr lang="es-MX" dirty="0"/>
                    </a:p>
                  </a:txBody>
                  <a:tcPr/>
                </a:tc>
              </a:tr>
              <a:tr h="662269">
                <a:tc>
                  <a:txBody>
                    <a:bodyPr/>
                    <a:lstStyle/>
                    <a:p>
                      <a:r>
                        <a:rPr lang="es-MX" dirty="0" smtClean="0"/>
                        <a:t>Ignorar</a:t>
                      </a:r>
                      <a:r>
                        <a:rPr lang="es-MX" baseline="0" dirty="0" smtClean="0"/>
                        <a:t> y omitir actualizar los documentos del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Proyecto fuera de presupuesto</a:t>
                      </a:r>
                      <a:endParaRPr lang="es-MX" dirty="0"/>
                    </a:p>
                  </a:txBody>
                  <a:tcPr/>
                </a:tc>
              </a:tr>
              <a:tr h="662269">
                <a:tc>
                  <a:txBody>
                    <a:bodyPr/>
                    <a:lstStyle/>
                    <a:p>
                      <a:r>
                        <a:rPr lang="es-MX" dirty="0" smtClean="0"/>
                        <a:t>Crecer gradualmente</a:t>
                      </a:r>
                      <a:r>
                        <a:rPr lang="es-MX" baseline="0" dirty="0" smtClean="0"/>
                        <a:t> el Alcance (</a:t>
                      </a:r>
                      <a:r>
                        <a:rPr lang="es-MX" baseline="0" dirty="0" err="1" smtClean="0"/>
                        <a:t>scope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creep</a:t>
                      </a:r>
                      <a:r>
                        <a:rPr lang="es-MX" baseline="0" dirty="0" smtClean="0"/>
                        <a:t>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Clientes y proveedores</a:t>
                      </a:r>
                      <a:r>
                        <a:rPr lang="es-MX" baseline="0" dirty="0" smtClean="0"/>
                        <a:t> molestos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1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>
            <a:normAutofit/>
          </a:bodyPr>
          <a:lstStyle/>
          <a:p>
            <a:r>
              <a:rPr lang="es-MX" dirty="0" smtClean="0"/>
              <a:t>Diagrama de flujo</a:t>
            </a:r>
            <a:endParaRPr lang="es-MX" dirty="0"/>
          </a:p>
        </p:txBody>
      </p:sp>
      <p:sp>
        <p:nvSpPr>
          <p:cNvPr id="3" name="2 Proceso"/>
          <p:cNvSpPr/>
          <p:nvPr/>
        </p:nvSpPr>
        <p:spPr>
          <a:xfrm>
            <a:off x="3419872" y="980728"/>
            <a:ext cx="1512168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Solicitud de Cambio</a:t>
            </a:r>
            <a:endParaRPr lang="es-MX" dirty="0"/>
          </a:p>
        </p:txBody>
      </p:sp>
      <p:sp>
        <p:nvSpPr>
          <p:cNvPr id="4" name="3 Decisión"/>
          <p:cNvSpPr/>
          <p:nvPr/>
        </p:nvSpPr>
        <p:spPr>
          <a:xfrm>
            <a:off x="2771800" y="2132856"/>
            <a:ext cx="2880320" cy="8640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7" name="6 Proceso"/>
          <p:cNvSpPr/>
          <p:nvPr/>
        </p:nvSpPr>
        <p:spPr>
          <a:xfrm>
            <a:off x="3480761" y="3429000"/>
            <a:ext cx="1512168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Evaluación del impacto</a:t>
            </a:r>
            <a:endParaRPr lang="es-MX" dirty="0"/>
          </a:p>
        </p:txBody>
      </p:sp>
      <p:sp>
        <p:nvSpPr>
          <p:cNvPr id="8" name="7 Decisión"/>
          <p:cNvSpPr/>
          <p:nvPr/>
        </p:nvSpPr>
        <p:spPr>
          <a:xfrm>
            <a:off x="2699792" y="4653136"/>
            <a:ext cx="3096344" cy="8640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Autorización</a:t>
            </a:r>
            <a:endParaRPr lang="es-MX" dirty="0"/>
          </a:p>
        </p:txBody>
      </p:sp>
      <p:sp>
        <p:nvSpPr>
          <p:cNvPr id="9" name="8 Proceso"/>
          <p:cNvSpPr/>
          <p:nvPr/>
        </p:nvSpPr>
        <p:spPr>
          <a:xfrm>
            <a:off x="755576" y="4725144"/>
            <a:ext cx="1512168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 procede</a:t>
            </a:r>
            <a:endParaRPr lang="es-MX" dirty="0"/>
          </a:p>
        </p:txBody>
      </p:sp>
      <p:sp>
        <p:nvSpPr>
          <p:cNvPr id="10" name="9 Proceso"/>
          <p:cNvSpPr/>
          <p:nvPr/>
        </p:nvSpPr>
        <p:spPr>
          <a:xfrm>
            <a:off x="6300192" y="4725144"/>
            <a:ext cx="1656184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Actualización</a:t>
            </a:r>
            <a:endParaRPr lang="es-MX" dirty="0"/>
          </a:p>
        </p:txBody>
      </p:sp>
      <p:cxnSp>
        <p:nvCxnSpPr>
          <p:cNvPr id="24" name="23 Conector recto de flecha"/>
          <p:cNvCxnSpPr>
            <a:endCxn id="4" idx="0"/>
          </p:cNvCxnSpPr>
          <p:nvPr/>
        </p:nvCxnSpPr>
        <p:spPr>
          <a:xfrm>
            <a:off x="4175956" y="170080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4" idx="2"/>
            <a:endCxn id="7" idx="0"/>
          </p:cNvCxnSpPr>
          <p:nvPr/>
        </p:nvCxnSpPr>
        <p:spPr>
          <a:xfrm>
            <a:off x="4211960" y="2996952"/>
            <a:ext cx="24885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endCxn id="8" idx="0"/>
          </p:cNvCxnSpPr>
          <p:nvPr/>
        </p:nvCxnSpPr>
        <p:spPr>
          <a:xfrm>
            <a:off x="4236845" y="4149080"/>
            <a:ext cx="11119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8" idx="1"/>
            <a:endCxn id="9" idx="3"/>
          </p:cNvCxnSpPr>
          <p:nvPr/>
        </p:nvCxnSpPr>
        <p:spPr>
          <a:xfrm flipH="1">
            <a:off x="2267744" y="50851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8" idx="3"/>
            <a:endCxn id="10" idx="1"/>
          </p:cNvCxnSpPr>
          <p:nvPr/>
        </p:nvCxnSpPr>
        <p:spPr>
          <a:xfrm>
            <a:off x="5796136" y="50851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angular"/>
          <p:cNvCxnSpPr>
            <a:stCxn id="4" idx="1"/>
            <a:endCxn id="9" idx="0"/>
          </p:cNvCxnSpPr>
          <p:nvPr/>
        </p:nvCxnSpPr>
        <p:spPr>
          <a:xfrm rot="10800000" flipV="1">
            <a:off x="1511660" y="2564904"/>
            <a:ext cx="1260140" cy="21602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511660" y="2132856"/>
            <a:ext cx="63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</a:t>
            </a:r>
            <a:endParaRPr lang="es-MX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384757" y="4540478"/>
            <a:ext cx="63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</a:t>
            </a:r>
            <a:endParaRPr lang="es-MX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508104" y="34290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Afectación en el Alcance</a:t>
            </a:r>
            <a:endParaRPr lang="es-MX" dirty="0"/>
          </a:p>
        </p:txBody>
      </p:sp>
      <p:sp>
        <p:nvSpPr>
          <p:cNvPr id="39" name="38 CuadroTexto"/>
          <p:cNvSpPr txBox="1"/>
          <p:nvPr/>
        </p:nvSpPr>
        <p:spPr>
          <a:xfrm>
            <a:off x="5868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Actualizar Documentos</a:t>
            </a:r>
            <a:endParaRPr lang="es-MX" dirty="0"/>
          </a:p>
        </p:txBody>
      </p:sp>
      <p:sp>
        <p:nvSpPr>
          <p:cNvPr id="40" name="39 CuadroTexto"/>
          <p:cNvSpPr txBox="1"/>
          <p:nvPr/>
        </p:nvSpPr>
        <p:spPr>
          <a:xfrm>
            <a:off x="5440079" y="4540478"/>
            <a:ext cx="63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sí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301971" y="4216442"/>
            <a:ext cx="63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sí</a:t>
            </a:r>
            <a:endParaRPr lang="es-MX" dirty="0"/>
          </a:p>
        </p:txBody>
      </p:sp>
      <p:sp>
        <p:nvSpPr>
          <p:cNvPr id="44" name="43 CuadroTexto"/>
          <p:cNvSpPr txBox="1"/>
          <p:nvPr/>
        </p:nvSpPr>
        <p:spPr>
          <a:xfrm>
            <a:off x="4283968" y="2996952"/>
            <a:ext cx="63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sí</a:t>
            </a:r>
            <a:endParaRPr lang="es-MX" dirty="0"/>
          </a:p>
        </p:txBody>
      </p:sp>
      <p:sp>
        <p:nvSpPr>
          <p:cNvPr id="45" name="44 CuadroTexto"/>
          <p:cNvSpPr txBox="1"/>
          <p:nvPr/>
        </p:nvSpPr>
        <p:spPr>
          <a:xfrm>
            <a:off x="6002732" y="764704"/>
            <a:ext cx="2822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Cambios por:</a:t>
            </a:r>
          </a:p>
          <a:p>
            <a:r>
              <a:rPr lang="es-MX" dirty="0" smtClean="0"/>
              <a:t>Solicitud del cliente</a:t>
            </a:r>
          </a:p>
          <a:p>
            <a:r>
              <a:rPr lang="es-MX" dirty="0" smtClean="0"/>
              <a:t>Errores y omisiones</a:t>
            </a:r>
          </a:p>
          <a:p>
            <a:r>
              <a:rPr lang="es-MX" dirty="0" smtClean="0"/>
              <a:t>Condiciones Inesperadas</a:t>
            </a:r>
          </a:p>
          <a:p>
            <a:r>
              <a:rPr lang="es-MX" dirty="0" smtClean="0"/>
              <a:t>Oportunidades de Ahorro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12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Sistema de Control de Cambios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1676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 smtClean="0"/>
              <a:t>Sirve para:</a:t>
            </a:r>
          </a:p>
          <a:p>
            <a:pPr marL="800100" lvl="1" indent="-342900"/>
            <a:r>
              <a:rPr lang="es-MX" dirty="0" smtClean="0"/>
              <a:t>Administrar los cambios acontecidos de tal forma que:</a:t>
            </a:r>
          </a:p>
          <a:p>
            <a:pPr marL="1485900" lvl="2" indent="-342900"/>
            <a:r>
              <a:rPr lang="es-MX" dirty="0" smtClean="0"/>
              <a:t>Añadan valor al proyecto</a:t>
            </a:r>
          </a:p>
          <a:p>
            <a:pPr marL="1485900" lvl="2" indent="-342900"/>
            <a:r>
              <a:rPr lang="es-MX" dirty="0" smtClean="0"/>
              <a:t>Lograr la autorización tanto de cambios como sus efectos</a:t>
            </a:r>
          </a:p>
          <a:p>
            <a:pPr marL="1485900" lvl="2" indent="-342900"/>
            <a:r>
              <a:rPr lang="es-MX" dirty="0" smtClean="0"/>
              <a:t>Actualizar los documentos correspondientes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dirty="0" smtClean="0"/>
              <a:t>Incluye:</a:t>
            </a:r>
          </a:p>
          <a:p>
            <a:pPr marL="800100" lvl="1" indent="-342900"/>
            <a:r>
              <a:rPr lang="es-MX" dirty="0" smtClean="0"/>
              <a:t>Solicitud de cambio</a:t>
            </a:r>
          </a:p>
          <a:p>
            <a:pPr marL="800100" lvl="1" indent="-342900"/>
            <a:r>
              <a:rPr lang="es-MX" dirty="0" smtClean="0"/>
              <a:t>Justificación</a:t>
            </a:r>
          </a:p>
          <a:p>
            <a:pPr marL="800100" lvl="1" indent="-342900"/>
            <a:r>
              <a:rPr lang="es-MX" dirty="0" smtClean="0"/>
              <a:t>Evaluación del impacto</a:t>
            </a:r>
          </a:p>
          <a:p>
            <a:pPr marL="800100" lvl="1" indent="-342900"/>
            <a:r>
              <a:rPr lang="es-MX" dirty="0" smtClean="0"/>
              <a:t>Autorización</a:t>
            </a:r>
          </a:p>
          <a:p>
            <a:pPr marL="800100" lvl="1" indent="-342900"/>
            <a:r>
              <a:rPr lang="es-MX" dirty="0" smtClean="0"/>
              <a:t>Relación de cambios</a:t>
            </a:r>
          </a:p>
          <a:p>
            <a:pPr marL="800100" lvl="1" indent="-342900"/>
            <a:r>
              <a:rPr lang="es-MX" dirty="0" smtClean="0"/>
              <a:t>Actualización de documentos afectados</a:t>
            </a:r>
          </a:p>
          <a:p>
            <a:pPr lvl="1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32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1738536" cy="504056"/>
          </a:xfrm>
        </p:spPr>
        <p:txBody>
          <a:bodyPr>
            <a:normAutofit/>
          </a:bodyPr>
          <a:lstStyle/>
          <a:p>
            <a:r>
              <a:rPr lang="es-MX" sz="2000" dirty="0" smtClean="0"/>
              <a:t>ejemplo</a:t>
            </a:r>
            <a:endParaRPr lang="es-MX" sz="20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82645"/>
              </p:ext>
            </p:extLst>
          </p:nvPr>
        </p:nvGraphicFramePr>
        <p:xfrm>
          <a:off x="539552" y="836712"/>
          <a:ext cx="7776864" cy="5634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6864"/>
              </a:tblGrid>
              <a:tr h="281738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2066925" algn="l"/>
                          <a:tab pos="2675890" algn="ctr"/>
                        </a:tabLs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		Solicitud de Cambio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99130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No. _______15_________                                            Estatus: </a:t>
                      </a:r>
                      <a:r>
                        <a:rPr lang="es-MX" sz="1400" u="sng" dirty="0">
                          <a:solidFill>
                            <a:schemeClr val="tx1"/>
                          </a:solidFill>
                          <a:effectLst/>
                        </a:rPr>
                        <a:t>Pendiente de autorizar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Fecha:__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10/01/12_______                       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Nombre del Módulo­­: __________________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 err="1">
                          <a:solidFill>
                            <a:schemeClr val="tx1"/>
                          </a:solidFill>
                          <a:effectLst/>
                        </a:rPr>
                        <a:t>Solicitó:__Usuario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______                  Responsable del Módulo: __________________                 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Concepto: </a:t>
                      </a:r>
                      <a:r>
                        <a:rPr lang="es-MX" sz="1400" u="sng" dirty="0">
                          <a:solidFill>
                            <a:schemeClr val="tx1"/>
                          </a:solidFill>
                          <a:effectLst/>
                        </a:rPr>
                        <a:t>Modificación del módulo de alta de alumnos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Descripción: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Al momento de intentar agregar a un alumno y dar </a:t>
                      </a:r>
                      <a:r>
                        <a:rPr lang="es-MX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click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 en el botón de registrar manda un mensaje de error y cierra la ventana de forma automática</a:t>
                      </a:r>
                      <a:endParaRPr lang="es-MX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5391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Razón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de solicitud: Falla del sistema solicitada por el usuario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Impacto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en programa: mínimo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Nueva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fecha de terminación: sin determinar                            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Vo.Bo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, Líder del proyecto         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Nancy Olivares Ruiz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</a:t>
                      </a:r>
                    </a:p>
                    <a:p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Autorización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Cliente               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</a:rPr>
                        <a:t>Manuel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Mijares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3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200" b="1" i="1" dirty="0"/>
              <a:t>Herramientas de Equipos, Comunicación y distribución de la Información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FASE DE EJECUCIÓN DEL PROYECTO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874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484784"/>
          </a:xfrm>
        </p:spPr>
        <p:txBody>
          <a:bodyPr>
            <a:normAutofit/>
          </a:bodyPr>
          <a:lstStyle/>
          <a:p>
            <a:r>
              <a:rPr lang="es-MX" sz="2800" dirty="0"/>
              <a:t>FASE DE EJECUCIÓN DEL PROYECTO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71338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Una vez que se ha desarrollado el Plan del proyecto continua la fase de ejecución del </a:t>
            </a:r>
            <a:r>
              <a:rPr lang="es-MX" dirty="0" smtClean="0"/>
              <a:t>mismo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 Se </a:t>
            </a:r>
            <a:r>
              <a:rPr lang="es-MX" dirty="0"/>
              <a:t>utilizarán todas las herramientas elaboradas en los puntos anteriores  para que sirvan como guía de todas las actividades que involucra el </a:t>
            </a:r>
            <a:r>
              <a:rPr lang="es-MX" dirty="0" smtClean="0"/>
              <a:t>proyecto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matriz de roles y funciones apoyarán en la integración del equipo, el calendario de eventos para saber y programar las reuniones, entregables u otros eventos de gran relevancia y las listas de verificación para guiar las supervisiones del sistema asegurando su calidad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15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FASE DE EJECUCIÓN DEL PROYECTO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628728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MX" sz="2400" dirty="0"/>
              <a:t>Existen otras herramientas que durante la ejecución complementarán y reforzarán las descritas con anterioridad, como: </a:t>
            </a:r>
          </a:p>
          <a:p>
            <a:pPr marL="800100" lvl="1" indent="-342900" algn="just"/>
            <a:r>
              <a:rPr lang="es-MX" sz="2400" dirty="0"/>
              <a:t>Establecimiento del compromiso del equipo.</a:t>
            </a:r>
          </a:p>
          <a:p>
            <a:pPr marL="800100" lvl="1" indent="-342900" algn="just"/>
            <a:r>
              <a:rPr lang="es-MX" sz="2400" dirty="0"/>
              <a:t>Establecimiento de las reglas del juego.</a:t>
            </a:r>
          </a:p>
          <a:p>
            <a:pPr marL="800100" lvl="1" indent="-342900" algn="just"/>
            <a:r>
              <a:rPr lang="es-MX" sz="2400" dirty="0"/>
              <a:t>Acuerdos para dar y recibir retroalimentación.</a:t>
            </a:r>
          </a:p>
          <a:p>
            <a:pPr marL="800100" lvl="1" indent="-342900" algn="just"/>
            <a:r>
              <a:rPr lang="es-MX" sz="2400" dirty="0"/>
              <a:t>Adopción de técnicas y guías para la resolución de problemas.</a:t>
            </a:r>
          </a:p>
          <a:p>
            <a:pPr marL="800100" lvl="1" indent="-342900" algn="just"/>
            <a:r>
              <a:rPr lang="es-MX" sz="2400" dirty="0"/>
              <a:t>Guías para el manejo </a:t>
            </a:r>
            <a:r>
              <a:rPr lang="es-MX" sz="2400" dirty="0" smtClean="0"/>
              <a:t>de </a:t>
            </a:r>
            <a:r>
              <a:rPr lang="es-MX" sz="2400" dirty="0"/>
              <a:t>juntas.</a:t>
            </a:r>
          </a:p>
          <a:p>
            <a:pPr marL="800100" lvl="1" indent="-342900" algn="just"/>
            <a:r>
              <a:rPr lang="es-MX" sz="2400" dirty="0"/>
              <a:t> Creación de un listado de puntos por resolver.</a:t>
            </a: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849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61</TotalTime>
  <Words>686</Words>
  <Application>Microsoft Office PowerPoint</Application>
  <PresentationFormat>Presentación en pantalla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Esencial</vt:lpstr>
      <vt:lpstr>Fase de ejecución del proyecto</vt:lpstr>
      <vt:lpstr>gestión de la integración</vt:lpstr>
      <vt:lpstr>Cambios…</vt:lpstr>
      <vt:lpstr>Diagrama de flujo</vt:lpstr>
      <vt:lpstr>Sistema de Control de Cambios</vt:lpstr>
      <vt:lpstr>ejemplo</vt:lpstr>
      <vt:lpstr>Herramientas de Equipos, Comunicación y distribución de la Información</vt:lpstr>
      <vt:lpstr>FASE DE EJECUCIÓN DEL PROYECTO </vt:lpstr>
      <vt:lpstr>FASE DE EJECUCIÓN DEL PROYECTO</vt:lpstr>
      <vt:lpstr>Guía para el manejo de juntas (ejemplo)</vt:lpstr>
      <vt:lpstr>Presentación de PowerPoint</vt:lpstr>
      <vt:lpstr>Creación de un listado de puntos por resolver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MSI Nancy Olivares</dc:creator>
  <cp:lastModifiedBy>MSI Nancy Olivares</cp:lastModifiedBy>
  <cp:revision>17</cp:revision>
  <dcterms:created xsi:type="dcterms:W3CDTF">2012-05-28T19:31:14Z</dcterms:created>
  <dcterms:modified xsi:type="dcterms:W3CDTF">2012-05-28T20:33:02Z</dcterms:modified>
</cp:coreProperties>
</file>