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A7E32A-0C6E-4AA2-B092-AAD2B094B053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C998C8-2730-4525-96F8-B08F77463F6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MSI. Nancy A. Olivares Ruiz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Gestión de la Calidad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08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Mapa Mental de Riesgos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90" y="1988840"/>
            <a:ext cx="9006959" cy="369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1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es-MX" dirty="0" smtClean="0"/>
              <a:t>Procedimiento…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/>
          <a:lstStyle/>
          <a:p>
            <a:pPr algn="just"/>
            <a:r>
              <a:rPr lang="es-MX" dirty="0"/>
              <a:t>A partir de este mapa se </a:t>
            </a:r>
            <a:r>
              <a:rPr lang="es-MX" dirty="0" smtClean="0"/>
              <a:t>elabora </a:t>
            </a:r>
            <a:r>
              <a:rPr lang="es-MX" dirty="0"/>
              <a:t>la matriz de riesgos </a:t>
            </a:r>
            <a:r>
              <a:rPr lang="es-MX" dirty="0" smtClean="0"/>
              <a:t>, </a:t>
            </a:r>
            <a:r>
              <a:rPr lang="es-MX" dirty="0"/>
              <a:t>en </a:t>
            </a:r>
            <a:r>
              <a:rPr lang="es-MX" dirty="0" smtClean="0"/>
              <a:t>la cual </a:t>
            </a:r>
            <a:r>
              <a:rPr lang="es-MX" dirty="0"/>
              <a:t>se describe el plan de acción para cada riesgo identificado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66931"/>
              </p:ext>
            </p:extLst>
          </p:nvPr>
        </p:nvGraphicFramePr>
        <p:xfrm>
          <a:off x="611560" y="2204864"/>
          <a:ext cx="7910959" cy="4505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7124"/>
                <a:gridCol w="2350261"/>
                <a:gridCol w="1686787"/>
                <a:gridCol w="1686787"/>
              </a:tblGrid>
              <a:tr h="258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Riesgo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Posibles Respuestas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Plan de acción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Responsable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6141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No cumplir con el plan del proyecto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Reducirlo: Realizar juntas para comparar lo planeado con el desempeño real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>
                          <a:effectLst/>
                        </a:rPr>
                        <a:t>Programar reuniones cada semana con el equipo del proyecto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>
                          <a:effectLst/>
                        </a:rPr>
                        <a:t>Encargados del proyecto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4856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>
                          <a:effectLst/>
                        </a:rPr>
                        <a:t>No terminar en el plazo establecido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Reducirlo: Volver a calendarizar las actividades y agilizar las que estén pendientes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Delimitar claramente el alcance del sistema y Ajustarse al plan del proyecto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>
                          <a:effectLst/>
                        </a:rPr>
                        <a:t>Gerente del proyecto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476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>
                          <a:effectLst/>
                        </a:rPr>
                        <a:t>Alta volatilidad de requerimientos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>
                          <a:effectLst/>
                        </a:rPr>
                        <a:t>Reducirlo: Elaborar formatos de levantamiento de requerimientos en donde el usuario firme de conformidad en lo que ha solicitado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Programar entrevistas y cuestionarios</a:t>
                      </a:r>
                      <a:endParaRPr lang="es-MX" sz="2400" dirty="0"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Buscar estrategias para obtener la mayor información posible con el usuario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effectLst/>
                        </a:rPr>
                        <a:t>Encargados del proyecto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0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91836"/>
              </p:ext>
            </p:extLst>
          </p:nvPr>
        </p:nvGraphicFramePr>
        <p:xfrm>
          <a:off x="467544" y="692696"/>
          <a:ext cx="8198991" cy="5153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756"/>
                <a:gridCol w="2435833"/>
                <a:gridCol w="1748201"/>
                <a:gridCol w="1748201"/>
              </a:tblGrid>
              <a:tr h="316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Riesgo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Posibles Respuestas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Plan de acción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Responsable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64998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Nuevos cambios de requerimientos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Asumirlo: Volver a realizar el análisis de la información y adaptar los nuevos requerimientos al diseño del sistema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Rediseñar la Base de Datos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Programar nuevas reuniones para el análisis de los nuevos requerimientos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Encargados del proyecto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Desarrolladores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4566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Falta de dominio en el lenguaje de programación de los desarrolladores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Transferirlo: Contratar a un experto en el lenguaje de programación seleccionado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Calendarizar fechas para la capacitación de los desarrolladores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Patrocinador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Gerente y Encargados del proyecto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07609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Deserción de un miembro del equipo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Asumirlo: Buscar otro desarrollador con las mismas habilidades y nivel de conocimiento que los demás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>
                          <a:effectLst/>
                          <a:latin typeface="Arial"/>
                          <a:ea typeface="Times New Roman"/>
                        </a:rPr>
                        <a:t>No incluir a nadie más</a:t>
                      </a:r>
                      <a:endParaRPr lang="es-MX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Contar con una lista de espera de desarrolladores 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Reasignación de actividades entre los miembros actuales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Gerente 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</a:rPr>
                        <a:t>Encargados del proyecto</a:t>
                      </a:r>
                      <a:endParaRPr lang="es-MX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0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Diagrama Causa-Efecto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536504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S</a:t>
            </a:r>
            <a:r>
              <a:rPr lang="es-MX" sz="2800" dirty="0" smtClean="0"/>
              <a:t>e </a:t>
            </a:r>
            <a:r>
              <a:rPr lang="es-MX" sz="2800" dirty="0"/>
              <a:t>podrán identificar las actividades necesarias para lograr el cumplimiento total de los requerimientos establecidos en el alcance del </a:t>
            </a:r>
            <a:r>
              <a:rPr lang="es-MX" sz="2800" dirty="0" smtClean="0"/>
              <a:t>proyecto</a:t>
            </a:r>
          </a:p>
          <a:p>
            <a:pPr algn="just"/>
            <a:r>
              <a:rPr lang="es-MX" sz="2800" dirty="0"/>
              <a:t>El diagrama de causa-efecto mejor conocido por “diagrama de pescado” </a:t>
            </a:r>
            <a:r>
              <a:rPr lang="es-MX" sz="2800" dirty="0" smtClean="0"/>
              <a:t>, permite </a:t>
            </a:r>
            <a:r>
              <a:rPr lang="es-MX" sz="2800" dirty="0"/>
              <a:t>visualizar por un lado los efectos que se desean lograr y por el otro las causas para llegar a su efectivo </a:t>
            </a:r>
            <a:r>
              <a:rPr lang="es-MX" sz="2800" dirty="0" smtClean="0"/>
              <a:t>cumplimiento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171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72424"/>
              </p:ext>
            </p:extLst>
          </p:nvPr>
        </p:nvGraphicFramePr>
        <p:xfrm>
          <a:off x="374984" y="332656"/>
          <a:ext cx="8337001" cy="6309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10242089" imgH="7000672" progId="Visio.Drawing.11">
                  <p:embed/>
                </p:oleObj>
              </mc:Choice>
              <mc:Fallback>
                <p:oleObj r:id="rId3" imgW="10242089" imgH="700067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84" y="332656"/>
                        <a:ext cx="8337001" cy="63094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19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06695"/>
              </p:ext>
            </p:extLst>
          </p:nvPr>
        </p:nvGraphicFramePr>
        <p:xfrm>
          <a:off x="539552" y="237478"/>
          <a:ext cx="7883533" cy="6620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3" imgW="11747520" imgH="9854280" progId="">
                  <p:embed/>
                </p:oleObj>
              </mc:Choice>
              <mc:Fallback>
                <p:oleObj r:id="rId3" imgW="11747520" imgH="98542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7478"/>
                        <a:ext cx="7883533" cy="6620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9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Listas de Verificación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P</a:t>
            </a:r>
            <a:r>
              <a:rPr lang="es-MX" sz="3200" dirty="0" smtClean="0"/>
              <a:t>resentan </a:t>
            </a:r>
            <a:r>
              <a:rPr lang="es-MX" sz="3200" dirty="0"/>
              <a:t>de forma resumida el estatus que presenta cada actividad de acuerdo a su cumplimiento durante todo el desarrollo del </a:t>
            </a:r>
            <a:r>
              <a:rPr lang="es-MX" sz="3200" dirty="0" smtClean="0"/>
              <a:t>proyecto</a:t>
            </a:r>
          </a:p>
          <a:p>
            <a:pPr algn="just"/>
            <a:r>
              <a:rPr lang="es-MX" sz="3200" dirty="0" smtClean="0"/>
              <a:t>Son importantes durante la fase de Control dentro del ciclo de vida del proyecto.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636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Ejemplo</a:t>
            </a:r>
            <a:endParaRPr lang="es-MX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14830"/>
              </p:ext>
            </p:extLst>
          </p:nvPr>
        </p:nvGraphicFramePr>
        <p:xfrm>
          <a:off x="633041" y="1700808"/>
          <a:ext cx="7899399" cy="40951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0556"/>
                <a:gridCol w="2358030"/>
                <a:gridCol w="1621145"/>
                <a:gridCol w="1898982"/>
                <a:gridCol w="1490686"/>
              </a:tblGrid>
              <a:tr h="11359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Id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Descripción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Estatus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Observaciones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Firma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93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5.2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Plan de pruebas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93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Pruebas de validación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Aceptable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02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Pruebas de rendimiento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Muy Aceptable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02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>
                          <a:effectLst/>
                        </a:rPr>
                        <a:t>Pruebas de almacenamiento</a:t>
                      </a:r>
                      <a:endParaRPr lang="es-MX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Poco Aceptable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7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GESTION DE RIESGOS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1" i="1" dirty="0" smtClean="0"/>
              <a:t>Mapa Mental</a:t>
            </a:r>
          </a:p>
          <a:p>
            <a:r>
              <a:rPr lang="es-MX" b="1" i="1" dirty="0" smtClean="0"/>
              <a:t>Matriz de Riesgos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53378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Matriz de Riesgos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665312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 administración de los riesgos involucra la identificación y evaluación de los posibles problemas o contratiempos que puedan ocurrir durante el desarrollo de cualquier proyecto para poder dar soluciones a tiempo y sin recurrir a la </a:t>
            </a:r>
            <a:r>
              <a:rPr lang="es-MX" dirty="0" smtClean="0"/>
              <a:t>improvisación</a:t>
            </a:r>
          </a:p>
          <a:p>
            <a:pPr algn="just"/>
            <a:r>
              <a:rPr lang="es-MX" dirty="0"/>
              <a:t>L</a:t>
            </a:r>
            <a:r>
              <a:rPr lang="es-MX" dirty="0" smtClean="0"/>
              <a:t>os </a:t>
            </a:r>
            <a:r>
              <a:rPr lang="es-MX" dirty="0"/>
              <a:t>riesgos en cualquier ámbito de aplicación no se pueden eliminar pero lo que si se puede lograr es reducirlos y estar preparados para que en el momento en el que se presenten y sea inevitable que se materialicen, se logre minimizar su impacto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6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Procedimiento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593304"/>
            <a:ext cx="7772400" cy="3923928"/>
          </a:xfrm>
        </p:spPr>
        <p:txBody>
          <a:bodyPr/>
          <a:lstStyle/>
          <a:p>
            <a:pPr algn="just"/>
            <a:r>
              <a:rPr lang="es-MX" dirty="0" smtClean="0"/>
              <a:t>En primer lugar se debe realizar </a:t>
            </a:r>
            <a:r>
              <a:rPr lang="es-MX" dirty="0"/>
              <a:t>un mapa </a:t>
            </a:r>
            <a:r>
              <a:rPr lang="es-MX" dirty="0" smtClean="0"/>
              <a:t>mental, </a:t>
            </a:r>
            <a:r>
              <a:rPr lang="es-MX" dirty="0"/>
              <a:t>en el cuál se </a:t>
            </a:r>
            <a:r>
              <a:rPr lang="es-MX" dirty="0" smtClean="0"/>
              <a:t>identificarán </a:t>
            </a:r>
            <a:r>
              <a:rPr lang="es-MX" dirty="0"/>
              <a:t>los riesgos que pudieran en determinado momento surgir a lo largo de las fases del ciclo de vida del desarrollo del </a:t>
            </a:r>
            <a:r>
              <a:rPr lang="es-MX" dirty="0" smtClean="0"/>
              <a:t>sistema</a:t>
            </a:r>
          </a:p>
          <a:p>
            <a:pPr algn="just"/>
            <a:r>
              <a:rPr lang="es-MX" dirty="0" smtClean="0"/>
              <a:t>Posteriormente se realiza el </a:t>
            </a:r>
            <a:r>
              <a:rPr lang="es-MX" dirty="0"/>
              <a:t>cálculo de cuantificación del riesgo, el cual se determina multiplicando la probabilidad de que suceda por el </a:t>
            </a:r>
            <a:r>
              <a:rPr lang="es-MX" dirty="0" smtClean="0"/>
              <a:t>impacto </a:t>
            </a:r>
            <a:r>
              <a:rPr lang="es-MX" dirty="0"/>
              <a:t>que pueda tener dicho riesgo</a:t>
            </a:r>
            <a:r>
              <a:rPr lang="es-MX" dirty="0"/>
              <a:t> (</a:t>
            </a:r>
            <a:r>
              <a:rPr lang="es-MX" sz="2000" i="1" dirty="0" smtClean="0"/>
              <a:t>Cálculo </a:t>
            </a:r>
            <a:r>
              <a:rPr lang="es-MX" sz="2000" i="1" dirty="0"/>
              <a:t>basado en el apartado de la Administración de los Riesgos por el autor  </a:t>
            </a:r>
            <a:r>
              <a:rPr lang="es-MX" sz="2000" i="1" dirty="0" err="1"/>
              <a:t>Yamal</a:t>
            </a:r>
            <a:r>
              <a:rPr lang="es-MX" sz="2000" i="1" dirty="0"/>
              <a:t> </a:t>
            </a:r>
            <a:r>
              <a:rPr lang="es-MX" sz="2000" i="1" dirty="0" err="1"/>
              <a:t>Chamoun</a:t>
            </a:r>
            <a:r>
              <a:rPr lang="es-MX" sz="2000" i="1" dirty="0"/>
              <a:t> en su libro “Guía para la Administración Profesional de Proyectos</a:t>
            </a:r>
            <a:r>
              <a:rPr lang="es-MX" sz="2000" i="1" dirty="0" smtClean="0"/>
              <a:t>”)</a:t>
            </a:r>
            <a:endParaRPr lang="es-MX" sz="2000" i="1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12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597</Words>
  <Application>Microsoft Office PowerPoint</Application>
  <PresentationFormat>Presentación en pantalla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Equidad</vt:lpstr>
      <vt:lpstr>Visio.Drawing.11</vt:lpstr>
      <vt:lpstr>Gestión de la Calidad</vt:lpstr>
      <vt:lpstr>Diagrama Causa-Efecto</vt:lpstr>
      <vt:lpstr>Presentación de PowerPoint</vt:lpstr>
      <vt:lpstr>Presentación de PowerPoint</vt:lpstr>
      <vt:lpstr>Listas de Verificación</vt:lpstr>
      <vt:lpstr>Ejemplo</vt:lpstr>
      <vt:lpstr>GESTION DE RIESGOS</vt:lpstr>
      <vt:lpstr>Matriz de Riesgos</vt:lpstr>
      <vt:lpstr>Procedimiento</vt:lpstr>
      <vt:lpstr>Mapa Mental de Riesgos</vt:lpstr>
      <vt:lpstr>Procedimiento…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 Calidad</dc:title>
  <dc:creator>MSI Nancy Olivares</dc:creator>
  <cp:lastModifiedBy>MSI Nancy Olivares</cp:lastModifiedBy>
  <cp:revision>14</cp:revision>
  <dcterms:created xsi:type="dcterms:W3CDTF">2012-05-07T19:25:56Z</dcterms:created>
  <dcterms:modified xsi:type="dcterms:W3CDTF">2012-05-07T20:15:35Z</dcterms:modified>
</cp:coreProperties>
</file>