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28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8D38D0-9257-41EC-BD83-11EB7823C33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79445D4-A7A3-487B-84A5-9EA227C86500}">
      <dgm:prSet phldrT="[Texto]"/>
      <dgm:spPr/>
      <dgm:t>
        <a:bodyPr/>
        <a:lstStyle/>
        <a:p>
          <a:r>
            <a:rPr lang="es-MX" dirty="0" smtClean="0"/>
            <a:t>Jefes, gente, enfoque y evaluación</a:t>
          </a:r>
          <a:endParaRPr lang="es-MX" dirty="0"/>
        </a:p>
      </dgm:t>
    </dgm:pt>
    <dgm:pt modelId="{97745FAC-86CC-4A0C-8465-519DA082A991}" type="parTrans" cxnId="{397BC8A6-473C-4879-8152-1E6AFF871918}">
      <dgm:prSet/>
      <dgm:spPr/>
      <dgm:t>
        <a:bodyPr/>
        <a:lstStyle/>
        <a:p>
          <a:endParaRPr lang="es-MX"/>
        </a:p>
      </dgm:t>
    </dgm:pt>
    <dgm:pt modelId="{AC87FA42-EFBA-4A8F-A54F-7EDCD7EAB954}" type="sibTrans" cxnId="{397BC8A6-473C-4879-8152-1E6AFF871918}">
      <dgm:prSet/>
      <dgm:spPr/>
      <dgm:t>
        <a:bodyPr/>
        <a:lstStyle/>
        <a:p>
          <a:endParaRPr lang="es-MX"/>
        </a:p>
      </dgm:t>
    </dgm:pt>
    <dgm:pt modelId="{072F3950-79A4-469C-A579-98BA08C294F0}">
      <dgm:prSet phldrT="[Texto]"/>
      <dgm:spPr/>
      <dgm:t>
        <a:bodyPr/>
        <a:lstStyle/>
        <a:p>
          <a:r>
            <a:rPr lang="es-MX" dirty="0" smtClean="0"/>
            <a:t>Orientado al control, menos libertad, orientación a la tarea y su medición interna</a:t>
          </a:r>
          <a:endParaRPr lang="es-MX" dirty="0"/>
        </a:p>
      </dgm:t>
    </dgm:pt>
    <dgm:pt modelId="{22FB82EA-BE35-48B1-B253-4DFD28899183}" type="parTrans" cxnId="{F1C9B742-4F8A-4B74-9EBC-0352F568BEBF}">
      <dgm:prSet/>
      <dgm:spPr/>
      <dgm:t>
        <a:bodyPr/>
        <a:lstStyle/>
        <a:p>
          <a:endParaRPr lang="es-MX"/>
        </a:p>
      </dgm:t>
    </dgm:pt>
    <dgm:pt modelId="{9B45CC31-3615-45D8-ACD0-3E1F76CCEE18}" type="sibTrans" cxnId="{F1C9B742-4F8A-4B74-9EBC-0352F568BEBF}">
      <dgm:prSet/>
      <dgm:spPr/>
      <dgm:t>
        <a:bodyPr/>
        <a:lstStyle/>
        <a:p>
          <a:endParaRPr lang="es-MX"/>
        </a:p>
      </dgm:t>
    </dgm:pt>
    <dgm:pt modelId="{7FA2D229-DC81-44D6-8532-BC72463662B8}">
      <dgm:prSet phldrT="[Texto]"/>
      <dgm:spPr/>
      <dgm:t>
        <a:bodyPr/>
        <a:lstStyle/>
        <a:p>
          <a:r>
            <a:rPr lang="es-MX" dirty="0" smtClean="0"/>
            <a:t>Orientado al apoyo, más libertad, autonomía, orientación al cliente, medición externa en momentos de la verdad</a:t>
          </a:r>
          <a:endParaRPr lang="es-MX" dirty="0"/>
        </a:p>
      </dgm:t>
    </dgm:pt>
    <dgm:pt modelId="{9797EF6C-6456-4EBA-B7E9-DE0E7FD3ECD3}" type="parTrans" cxnId="{045CF264-121A-458B-878E-1E4781739C57}">
      <dgm:prSet/>
      <dgm:spPr/>
      <dgm:t>
        <a:bodyPr/>
        <a:lstStyle/>
        <a:p>
          <a:endParaRPr lang="es-MX"/>
        </a:p>
      </dgm:t>
    </dgm:pt>
    <dgm:pt modelId="{56A30CE1-CAE2-4847-92B5-6B3C9714DD0B}" type="sibTrans" cxnId="{045CF264-121A-458B-878E-1E4781739C57}">
      <dgm:prSet/>
      <dgm:spPr/>
      <dgm:t>
        <a:bodyPr/>
        <a:lstStyle/>
        <a:p>
          <a:endParaRPr lang="es-MX"/>
        </a:p>
      </dgm:t>
    </dgm:pt>
    <dgm:pt modelId="{F7D2B98C-4757-4A11-BC22-49DBBAB6F7BC}" type="pres">
      <dgm:prSet presAssocID="{FE8D38D0-9257-41EC-BD83-11EB7823C33F}" presName="CompostProcess" presStyleCnt="0">
        <dgm:presLayoutVars>
          <dgm:dir/>
          <dgm:resizeHandles val="exact"/>
        </dgm:presLayoutVars>
      </dgm:prSet>
      <dgm:spPr/>
    </dgm:pt>
    <dgm:pt modelId="{7F5D8345-CCD9-4F58-B34B-AD88CF6BFD9D}" type="pres">
      <dgm:prSet presAssocID="{FE8D38D0-9257-41EC-BD83-11EB7823C33F}" presName="arrow" presStyleLbl="bgShp" presStyleIdx="0" presStyleCnt="1"/>
      <dgm:spPr/>
    </dgm:pt>
    <dgm:pt modelId="{4910C94C-4283-4658-9B59-75BDE01C7F91}" type="pres">
      <dgm:prSet presAssocID="{FE8D38D0-9257-41EC-BD83-11EB7823C33F}" presName="linearProcess" presStyleCnt="0"/>
      <dgm:spPr/>
    </dgm:pt>
    <dgm:pt modelId="{E22D7E44-B499-4F13-A5EC-CE67B7FFF0D5}" type="pres">
      <dgm:prSet presAssocID="{F79445D4-A7A3-487B-84A5-9EA227C8650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8C083ED-DA4C-4C92-9D44-6C7F7E4FF7B6}" type="pres">
      <dgm:prSet presAssocID="{AC87FA42-EFBA-4A8F-A54F-7EDCD7EAB954}" presName="sibTrans" presStyleCnt="0"/>
      <dgm:spPr/>
    </dgm:pt>
    <dgm:pt modelId="{168D7BE4-6193-42DC-BF4D-4D5FF7B4DAD2}" type="pres">
      <dgm:prSet presAssocID="{072F3950-79A4-469C-A579-98BA08C294F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BD53B9E-92F4-4CF1-A154-D3E55FF08C61}" type="pres">
      <dgm:prSet presAssocID="{9B45CC31-3615-45D8-ACD0-3E1F76CCEE18}" presName="sibTrans" presStyleCnt="0"/>
      <dgm:spPr/>
    </dgm:pt>
    <dgm:pt modelId="{F223A6B3-CF36-4E57-B869-A742EBA51F0D}" type="pres">
      <dgm:prSet presAssocID="{7FA2D229-DC81-44D6-8532-BC72463662B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1C9B742-4F8A-4B74-9EBC-0352F568BEBF}" srcId="{FE8D38D0-9257-41EC-BD83-11EB7823C33F}" destId="{072F3950-79A4-469C-A579-98BA08C294F0}" srcOrd="1" destOrd="0" parTransId="{22FB82EA-BE35-48B1-B253-4DFD28899183}" sibTransId="{9B45CC31-3615-45D8-ACD0-3E1F76CCEE18}"/>
    <dgm:cxn modelId="{07E538C4-CED9-43EB-9A25-CE24E8592001}" type="presOf" srcId="{7FA2D229-DC81-44D6-8532-BC72463662B8}" destId="{F223A6B3-CF36-4E57-B869-A742EBA51F0D}" srcOrd="0" destOrd="0" presId="urn:microsoft.com/office/officeart/2005/8/layout/hProcess9"/>
    <dgm:cxn modelId="{5422963E-E87E-461E-90BA-5BB0F43CFAE0}" type="presOf" srcId="{FE8D38D0-9257-41EC-BD83-11EB7823C33F}" destId="{F7D2B98C-4757-4A11-BC22-49DBBAB6F7BC}" srcOrd="0" destOrd="0" presId="urn:microsoft.com/office/officeart/2005/8/layout/hProcess9"/>
    <dgm:cxn modelId="{397BC8A6-473C-4879-8152-1E6AFF871918}" srcId="{FE8D38D0-9257-41EC-BD83-11EB7823C33F}" destId="{F79445D4-A7A3-487B-84A5-9EA227C86500}" srcOrd="0" destOrd="0" parTransId="{97745FAC-86CC-4A0C-8465-519DA082A991}" sibTransId="{AC87FA42-EFBA-4A8F-A54F-7EDCD7EAB954}"/>
    <dgm:cxn modelId="{E75F7202-A340-4514-BDD7-A8971F4BCF74}" type="presOf" srcId="{072F3950-79A4-469C-A579-98BA08C294F0}" destId="{168D7BE4-6193-42DC-BF4D-4D5FF7B4DAD2}" srcOrd="0" destOrd="0" presId="urn:microsoft.com/office/officeart/2005/8/layout/hProcess9"/>
    <dgm:cxn modelId="{2AE6E094-897E-41BF-B5EC-EEBB286B6334}" type="presOf" srcId="{F79445D4-A7A3-487B-84A5-9EA227C86500}" destId="{E22D7E44-B499-4F13-A5EC-CE67B7FFF0D5}" srcOrd="0" destOrd="0" presId="urn:microsoft.com/office/officeart/2005/8/layout/hProcess9"/>
    <dgm:cxn modelId="{045CF264-121A-458B-878E-1E4781739C57}" srcId="{FE8D38D0-9257-41EC-BD83-11EB7823C33F}" destId="{7FA2D229-DC81-44D6-8532-BC72463662B8}" srcOrd="2" destOrd="0" parTransId="{9797EF6C-6456-4EBA-B7E9-DE0E7FD3ECD3}" sibTransId="{56A30CE1-CAE2-4847-92B5-6B3C9714DD0B}"/>
    <dgm:cxn modelId="{251AB1EA-DBB4-46A7-B2C8-D1C181564021}" type="presParOf" srcId="{F7D2B98C-4757-4A11-BC22-49DBBAB6F7BC}" destId="{7F5D8345-CCD9-4F58-B34B-AD88CF6BFD9D}" srcOrd="0" destOrd="0" presId="urn:microsoft.com/office/officeart/2005/8/layout/hProcess9"/>
    <dgm:cxn modelId="{075FE752-EACE-4200-A45E-1D9DF75D16BC}" type="presParOf" srcId="{F7D2B98C-4757-4A11-BC22-49DBBAB6F7BC}" destId="{4910C94C-4283-4658-9B59-75BDE01C7F91}" srcOrd="1" destOrd="0" presId="urn:microsoft.com/office/officeart/2005/8/layout/hProcess9"/>
    <dgm:cxn modelId="{E33AC98A-EC7A-46A4-AB41-75272DED4A45}" type="presParOf" srcId="{4910C94C-4283-4658-9B59-75BDE01C7F91}" destId="{E22D7E44-B499-4F13-A5EC-CE67B7FFF0D5}" srcOrd="0" destOrd="0" presId="urn:microsoft.com/office/officeart/2005/8/layout/hProcess9"/>
    <dgm:cxn modelId="{B90096EC-3964-4448-9C46-B09A5316768C}" type="presParOf" srcId="{4910C94C-4283-4658-9B59-75BDE01C7F91}" destId="{28C083ED-DA4C-4C92-9D44-6C7F7E4FF7B6}" srcOrd="1" destOrd="0" presId="urn:microsoft.com/office/officeart/2005/8/layout/hProcess9"/>
    <dgm:cxn modelId="{84BF0398-EA5B-435C-8717-E20629E498CB}" type="presParOf" srcId="{4910C94C-4283-4658-9B59-75BDE01C7F91}" destId="{168D7BE4-6193-42DC-BF4D-4D5FF7B4DAD2}" srcOrd="2" destOrd="0" presId="urn:microsoft.com/office/officeart/2005/8/layout/hProcess9"/>
    <dgm:cxn modelId="{75D918F4-67A7-4C6D-A3E8-5807FF1D58E1}" type="presParOf" srcId="{4910C94C-4283-4658-9B59-75BDE01C7F91}" destId="{DBD53B9E-92F4-4CF1-A154-D3E55FF08C61}" srcOrd="3" destOrd="0" presId="urn:microsoft.com/office/officeart/2005/8/layout/hProcess9"/>
    <dgm:cxn modelId="{02EDA01D-A7EF-4170-818B-2FB70B1C5649}" type="presParOf" srcId="{4910C94C-4283-4658-9B59-75BDE01C7F91}" destId="{F223A6B3-CF36-4E57-B869-A742EBA51F0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8D38D0-9257-41EC-BD83-11EB7823C33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79445D4-A7A3-487B-84A5-9EA227C86500}">
      <dgm:prSet phldrT="[Texto]"/>
      <dgm:spPr/>
      <dgm:t>
        <a:bodyPr/>
        <a:lstStyle/>
        <a:p>
          <a:r>
            <a:rPr lang="es-MX" dirty="0" smtClean="0"/>
            <a:t>Trabajo</a:t>
          </a:r>
          <a:endParaRPr lang="es-MX" dirty="0"/>
        </a:p>
      </dgm:t>
    </dgm:pt>
    <dgm:pt modelId="{97745FAC-86CC-4A0C-8465-519DA082A991}" type="parTrans" cxnId="{397BC8A6-473C-4879-8152-1E6AFF871918}">
      <dgm:prSet/>
      <dgm:spPr/>
      <dgm:t>
        <a:bodyPr/>
        <a:lstStyle/>
        <a:p>
          <a:endParaRPr lang="es-MX"/>
        </a:p>
      </dgm:t>
    </dgm:pt>
    <dgm:pt modelId="{AC87FA42-EFBA-4A8F-A54F-7EDCD7EAB954}" type="sibTrans" cxnId="{397BC8A6-473C-4879-8152-1E6AFF871918}">
      <dgm:prSet/>
      <dgm:spPr/>
      <dgm:t>
        <a:bodyPr/>
        <a:lstStyle/>
        <a:p>
          <a:endParaRPr lang="es-MX"/>
        </a:p>
      </dgm:t>
    </dgm:pt>
    <dgm:pt modelId="{072F3950-79A4-469C-A579-98BA08C294F0}">
      <dgm:prSet phldrT="[Texto]"/>
      <dgm:spPr/>
      <dgm:t>
        <a:bodyPr/>
        <a:lstStyle/>
        <a:p>
          <a:r>
            <a:rPr lang="es-MX" dirty="0" smtClean="0"/>
            <a:t>Más mecánico</a:t>
          </a:r>
          <a:endParaRPr lang="es-MX" dirty="0"/>
        </a:p>
      </dgm:t>
    </dgm:pt>
    <dgm:pt modelId="{22FB82EA-BE35-48B1-B253-4DFD28899183}" type="parTrans" cxnId="{F1C9B742-4F8A-4B74-9EBC-0352F568BEBF}">
      <dgm:prSet/>
      <dgm:spPr/>
      <dgm:t>
        <a:bodyPr/>
        <a:lstStyle/>
        <a:p>
          <a:endParaRPr lang="es-MX"/>
        </a:p>
      </dgm:t>
    </dgm:pt>
    <dgm:pt modelId="{9B45CC31-3615-45D8-ACD0-3E1F76CCEE18}" type="sibTrans" cxnId="{F1C9B742-4F8A-4B74-9EBC-0352F568BEBF}">
      <dgm:prSet/>
      <dgm:spPr/>
      <dgm:t>
        <a:bodyPr/>
        <a:lstStyle/>
        <a:p>
          <a:endParaRPr lang="es-MX"/>
        </a:p>
      </dgm:t>
    </dgm:pt>
    <dgm:pt modelId="{7FA2D229-DC81-44D6-8532-BC72463662B8}">
      <dgm:prSet phldrT="[Texto]"/>
      <dgm:spPr/>
      <dgm:t>
        <a:bodyPr/>
        <a:lstStyle/>
        <a:p>
          <a:r>
            <a:rPr lang="es-MX" dirty="0" smtClean="0"/>
            <a:t>Más humano</a:t>
          </a:r>
          <a:endParaRPr lang="es-MX" dirty="0"/>
        </a:p>
      </dgm:t>
    </dgm:pt>
    <dgm:pt modelId="{9797EF6C-6456-4EBA-B7E9-DE0E7FD3ECD3}" type="parTrans" cxnId="{045CF264-121A-458B-878E-1E4781739C57}">
      <dgm:prSet/>
      <dgm:spPr/>
      <dgm:t>
        <a:bodyPr/>
        <a:lstStyle/>
        <a:p>
          <a:endParaRPr lang="es-MX"/>
        </a:p>
      </dgm:t>
    </dgm:pt>
    <dgm:pt modelId="{56A30CE1-CAE2-4847-92B5-6B3C9714DD0B}" type="sibTrans" cxnId="{045CF264-121A-458B-878E-1E4781739C57}">
      <dgm:prSet/>
      <dgm:spPr/>
      <dgm:t>
        <a:bodyPr/>
        <a:lstStyle/>
        <a:p>
          <a:endParaRPr lang="es-MX"/>
        </a:p>
      </dgm:t>
    </dgm:pt>
    <dgm:pt modelId="{F7D2B98C-4757-4A11-BC22-49DBBAB6F7BC}" type="pres">
      <dgm:prSet presAssocID="{FE8D38D0-9257-41EC-BD83-11EB7823C33F}" presName="CompostProcess" presStyleCnt="0">
        <dgm:presLayoutVars>
          <dgm:dir/>
          <dgm:resizeHandles val="exact"/>
        </dgm:presLayoutVars>
      </dgm:prSet>
      <dgm:spPr/>
    </dgm:pt>
    <dgm:pt modelId="{7F5D8345-CCD9-4F58-B34B-AD88CF6BFD9D}" type="pres">
      <dgm:prSet presAssocID="{FE8D38D0-9257-41EC-BD83-11EB7823C33F}" presName="arrow" presStyleLbl="bgShp" presStyleIdx="0" presStyleCnt="1"/>
      <dgm:spPr/>
    </dgm:pt>
    <dgm:pt modelId="{4910C94C-4283-4658-9B59-75BDE01C7F91}" type="pres">
      <dgm:prSet presAssocID="{FE8D38D0-9257-41EC-BD83-11EB7823C33F}" presName="linearProcess" presStyleCnt="0"/>
      <dgm:spPr/>
    </dgm:pt>
    <dgm:pt modelId="{E22D7E44-B499-4F13-A5EC-CE67B7FFF0D5}" type="pres">
      <dgm:prSet presAssocID="{F79445D4-A7A3-487B-84A5-9EA227C8650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8C083ED-DA4C-4C92-9D44-6C7F7E4FF7B6}" type="pres">
      <dgm:prSet presAssocID="{AC87FA42-EFBA-4A8F-A54F-7EDCD7EAB954}" presName="sibTrans" presStyleCnt="0"/>
      <dgm:spPr/>
    </dgm:pt>
    <dgm:pt modelId="{168D7BE4-6193-42DC-BF4D-4D5FF7B4DAD2}" type="pres">
      <dgm:prSet presAssocID="{072F3950-79A4-469C-A579-98BA08C294F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BD53B9E-92F4-4CF1-A154-D3E55FF08C61}" type="pres">
      <dgm:prSet presAssocID="{9B45CC31-3615-45D8-ACD0-3E1F76CCEE18}" presName="sibTrans" presStyleCnt="0"/>
      <dgm:spPr/>
    </dgm:pt>
    <dgm:pt modelId="{F223A6B3-CF36-4E57-B869-A742EBA51F0D}" type="pres">
      <dgm:prSet presAssocID="{7FA2D229-DC81-44D6-8532-BC72463662B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1C9B742-4F8A-4B74-9EBC-0352F568BEBF}" srcId="{FE8D38D0-9257-41EC-BD83-11EB7823C33F}" destId="{072F3950-79A4-469C-A579-98BA08C294F0}" srcOrd="1" destOrd="0" parTransId="{22FB82EA-BE35-48B1-B253-4DFD28899183}" sibTransId="{9B45CC31-3615-45D8-ACD0-3E1F76CCEE18}"/>
    <dgm:cxn modelId="{A424AC51-ED47-4C55-B377-CC40267EF514}" type="presOf" srcId="{7FA2D229-DC81-44D6-8532-BC72463662B8}" destId="{F223A6B3-CF36-4E57-B869-A742EBA51F0D}" srcOrd="0" destOrd="0" presId="urn:microsoft.com/office/officeart/2005/8/layout/hProcess9"/>
    <dgm:cxn modelId="{56A63AAB-0774-4D24-A7E9-1BE3E315C7C7}" type="presOf" srcId="{072F3950-79A4-469C-A579-98BA08C294F0}" destId="{168D7BE4-6193-42DC-BF4D-4D5FF7B4DAD2}" srcOrd="0" destOrd="0" presId="urn:microsoft.com/office/officeart/2005/8/layout/hProcess9"/>
    <dgm:cxn modelId="{068F6B62-947D-4408-BEEA-28AD24A0C434}" type="presOf" srcId="{F79445D4-A7A3-487B-84A5-9EA227C86500}" destId="{E22D7E44-B499-4F13-A5EC-CE67B7FFF0D5}" srcOrd="0" destOrd="0" presId="urn:microsoft.com/office/officeart/2005/8/layout/hProcess9"/>
    <dgm:cxn modelId="{B498BD51-05B6-41CE-B463-8084071EA9A8}" type="presOf" srcId="{FE8D38D0-9257-41EC-BD83-11EB7823C33F}" destId="{F7D2B98C-4757-4A11-BC22-49DBBAB6F7BC}" srcOrd="0" destOrd="0" presId="urn:microsoft.com/office/officeart/2005/8/layout/hProcess9"/>
    <dgm:cxn modelId="{397BC8A6-473C-4879-8152-1E6AFF871918}" srcId="{FE8D38D0-9257-41EC-BD83-11EB7823C33F}" destId="{F79445D4-A7A3-487B-84A5-9EA227C86500}" srcOrd="0" destOrd="0" parTransId="{97745FAC-86CC-4A0C-8465-519DA082A991}" sibTransId="{AC87FA42-EFBA-4A8F-A54F-7EDCD7EAB954}"/>
    <dgm:cxn modelId="{045CF264-121A-458B-878E-1E4781739C57}" srcId="{FE8D38D0-9257-41EC-BD83-11EB7823C33F}" destId="{7FA2D229-DC81-44D6-8532-BC72463662B8}" srcOrd="2" destOrd="0" parTransId="{9797EF6C-6456-4EBA-B7E9-DE0E7FD3ECD3}" sibTransId="{56A30CE1-CAE2-4847-92B5-6B3C9714DD0B}"/>
    <dgm:cxn modelId="{769A6DCD-2C56-4715-B755-1605974C8F3F}" type="presParOf" srcId="{F7D2B98C-4757-4A11-BC22-49DBBAB6F7BC}" destId="{7F5D8345-CCD9-4F58-B34B-AD88CF6BFD9D}" srcOrd="0" destOrd="0" presId="urn:microsoft.com/office/officeart/2005/8/layout/hProcess9"/>
    <dgm:cxn modelId="{E8CD786D-DC3F-4626-ADB4-4C12E81A52D9}" type="presParOf" srcId="{F7D2B98C-4757-4A11-BC22-49DBBAB6F7BC}" destId="{4910C94C-4283-4658-9B59-75BDE01C7F91}" srcOrd="1" destOrd="0" presId="urn:microsoft.com/office/officeart/2005/8/layout/hProcess9"/>
    <dgm:cxn modelId="{5FC0305F-25D0-4D9E-B376-DB669943CC89}" type="presParOf" srcId="{4910C94C-4283-4658-9B59-75BDE01C7F91}" destId="{E22D7E44-B499-4F13-A5EC-CE67B7FFF0D5}" srcOrd="0" destOrd="0" presId="urn:microsoft.com/office/officeart/2005/8/layout/hProcess9"/>
    <dgm:cxn modelId="{E80E9A6B-A40D-48BB-966C-4BF575B35D0D}" type="presParOf" srcId="{4910C94C-4283-4658-9B59-75BDE01C7F91}" destId="{28C083ED-DA4C-4C92-9D44-6C7F7E4FF7B6}" srcOrd="1" destOrd="0" presId="urn:microsoft.com/office/officeart/2005/8/layout/hProcess9"/>
    <dgm:cxn modelId="{94FEC956-90A6-471B-BBFC-D2B13AF5C60C}" type="presParOf" srcId="{4910C94C-4283-4658-9B59-75BDE01C7F91}" destId="{168D7BE4-6193-42DC-BF4D-4D5FF7B4DAD2}" srcOrd="2" destOrd="0" presId="urn:microsoft.com/office/officeart/2005/8/layout/hProcess9"/>
    <dgm:cxn modelId="{880399AB-F27E-4CDE-889C-774FC83C578E}" type="presParOf" srcId="{4910C94C-4283-4658-9B59-75BDE01C7F91}" destId="{DBD53B9E-92F4-4CF1-A154-D3E55FF08C61}" srcOrd="3" destOrd="0" presId="urn:microsoft.com/office/officeart/2005/8/layout/hProcess9"/>
    <dgm:cxn modelId="{71094660-CA99-41DC-BEEF-A1E819F10997}" type="presParOf" srcId="{4910C94C-4283-4658-9B59-75BDE01C7F91}" destId="{F223A6B3-CF36-4E57-B869-A742EBA51F0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5D8345-CCD9-4F58-B34B-AD88CF6BFD9D}">
      <dsp:nvSpPr>
        <dsp:cNvPr id="0" name=""/>
        <dsp:cNvSpPr/>
      </dsp:nvSpPr>
      <dsp:spPr>
        <a:xfrm>
          <a:off x="583264" y="0"/>
          <a:ext cx="6610334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2D7E44-B499-4F13-A5EC-CE67B7FFF0D5}">
      <dsp:nvSpPr>
        <dsp:cNvPr id="0" name=""/>
        <dsp:cNvSpPr/>
      </dsp:nvSpPr>
      <dsp:spPr>
        <a:xfrm>
          <a:off x="8354" y="1219199"/>
          <a:ext cx="2503178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Jefes, gente, enfoque y evaluación</a:t>
          </a:r>
          <a:endParaRPr lang="es-MX" sz="1500" kern="1200" dirty="0"/>
        </a:p>
      </dsp:txBody>
      <dsp:txXfrm>
        <a:off x="87709" y="1298554"/>
        <a:ext cx="2344468" cy="1466890"/>
      </dsp:txXfrm>
    </dsp:sp>
    <dsp:sp modelId="{168D7BE4-6193-42DC-BF4D-4D5FF7B4DAD2}">
      <dsp:nvSpPr>
        <dsp:cNvPr id="0" name=""/>
        <dsp:cNvSpPr/>
      </dsp:nvSpPr>
      <dsp:spPr>
        <a:xfrm>
          <a:off x="2636842" y="1219199"/>
          <a:ext cx="2503178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Orientado al control, menos libertad, orientación a la tarea y su medición interna</a:t>
          </a:r>
          <a:endParaRPr lang="es-MX" sz="1500" kern="1200" dirty="0"/>
        </a:p>
      </dsp:txBody>
      <dsp:txXfrm>
        <a:off x="2716197" y="1298554"/>
        <a:ext cx="2344468" cy="1466890"/>
      </dsp:txXfrm>
    </dsp:sp>
    <dsp:sp modelId="{F223A6B3-CF36-4E57-B869-A742EBA51F0D}">
      <dsp:nvSpPr>
        <dsp:cNvPr id="0" name=""/>
        <dsp:cNvSpPr/>
      </dsp:nvSpPr>
      <dsp:spPr>
        <a:xfrm>
          <a:off x="5265331" y="1219199"/>
          <a:ext cx="2503178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Orientado al apoyo, más libertad, autonomía, orientación al cliente, medición externa en momentos de la verdad</a:t>
          </a:r>
          <a:endParaRPr lang="es-MX" sz="1500" kern="1200" dirty="0"/>
        </a:p>
      </dsp:txBody>
      <dsp:txXfrm>
        <a:off x="5344686" y="1298554"/>
        <a:ext cx="2344468" cy="1466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5D8345-CCD9-4F58-B34B-AD88CF6BFD9D}">
      <dsp:nvSpPr>
        <dsp:cNvPr id="0" name=""/>
        <dsp:cNvSpPr/>
      </dsp:nvSpPr>
      <dsp:spPr>
        <a:xfrm>
          <a:off x="583264" y="0"/>
          <a:ext cx="6610334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2D7E44-B499-4F13-A5EC-CE67B7FFF0D5}">
      <dsp:nvSpPr>
        <dsp:cNvPr id="0" name=""/>
        <dsp:cNvSpPr/>
      </dsp:nvSpPr>
      <dsp:spPr>
        <a:xfrm>
          <a:off x="3939" y="1219199"/>
          <a:ext cx="2493969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Trabajo</a:t>
          </a:r>
          <a:endParaRPr lang="es-MX" sz="3200" kern="1200" dirty="0"/>
        </a:p>
      </dsp:txBody>
      <dsp:txXfrm>
        <a:off x="83294" y="1298554"/>
        <a:ext cx="2335259" cy="1466890"/>
      </dsp:txXfrm>
    </dsp:sp>
    <dsp:sp modelId="{168D7BE4-6193-42DC-BF4D-4D5FF7B4DAD2}">
      <dsp:nvSpPr>
        <dsp:cNvPr id="0" name=""/>
        <dsp:cNvSpPr/>
      </dsp:nvSpPr>
      <dsp:spPr>
        <a:xfrm>
          <a:off x="2641447" y="1219199"/>
          <a:ext cx="2493969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Más mecánico</a:t>
          </a:r>
          <a:endParaRPr lang="es-MX" sz="3200" kern="1200" dirty="0"/>
        </a:p>
      </dsp:txBody>
      <dsp:txXfrm>
        <a:off x="2720802" y="1298554"/>
        <a:ext cx="2335259" cy="1466890"/>
      </dsp:txXfrm>
    </dsp:sp>
    <dsp:sp modelId="{F223A6B3-CF36-4E57-B869-A742EBA51F0D}">
      <dsp:nvSpPr>
        <dsp:cNvPr id="0" name=""/>
        <dsp:cNvSpPr/>
      </dsp:nvSpPr>
      <dsp:spPr>
        <a:xfrm>
          <a:off x="5278954" y="1219199"/>
          <a:ext cx="2493969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Más humano</a:t>
          </a:r>
          <a:endParaRPr lang="es-MX" sz="3200" kern="1200" dirty="0"/>
        </a:p>
      </dsp:txBody>
      <dsp:txXfrm>
        <a:off x="5358309" y="1298554"/>
        <a:ext cx="2335259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2826E-30AC-467C-B901-644D7A390C95}" type="datetimeFigureOut">
              <a:rPr lang="es-MX" smtClean="0"/>
              <a:pPr/>
              <a:t>24/03/2013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1F216-CE71-4E1E-A7A5-27BF491B5EA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2937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08F60D-6B83-4EAB-9E46-F1F0909C7CF5}" type="slidenum">
              <a:rPr lang="es-MX" smtClean="0"/>
              <a:pPr/>
              <a:t>9</a:t>
            </a:fld>
            <a:endParaRPr lang="es-MX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7546A05-D5A4-4F3A-A5A3-AF8C47DB4485}" type="datetimeFigureOut">
              <a:rPr lang="es-MX" smtClean="0"/>
              <a:pPr/>
              <a:t>24/03/2013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97B91B0-DE78-4639-8C9B-ED371202FC2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46A05-D5A4-4F3A-A5A3-AF8C47DB4485}" type="datetimeFigureOut">
              <a:rPr lang="es-MX" smtClean="0"/>
              <a:pPr/>
              <a:t>24/03/2013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91B0-DE78-4639-8C9B-ED371202FC2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46A05-D5A4-4F3A-A5A3-AF8C47DB4485}" type="datetimeFigureOut">
              <a:rPr lang="es-MX" smtClean="0"/>
              <a:pPr/>
              <a:t>24/03/2013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91B0-DE78-4639-8C9B-ED371202FC2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7546A05-D5A4-4F3A-A5A3-AF8C47DB4485}" type="datetimeFigureOut">
              <a:rPr lang="es-MX" smtClean="0"/>
              <a:pPr/>
              <a:t>24/03/2013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91B0-DE78-4639-8C9B-ED371202FC2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7546A05-D5A4-4F3A-A5A3-AF8C47DB4485}" type="datetimeFigureOut">
              <a:rPr lang="es-MX" smtClean="0"/>
              <a:pPr/>
              <a:t>24/03/2013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97B91B0-DE78-4639-8C9B-ED371202FC20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7546A05-D5A4-4F3A-A5A3-AF8C47DB4485}" type="datetimeFigureOut">
              <a:rPr lang="es-MX" smtClean="0"/>
              <a:pPr/>
              <a:t>24/03/2013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97B91B0-DE78-4639-8C9B-ED371202FC2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7546A05-D5A4-4F3A-A5A3-AF8C47DB4485}" type="datetimeFigureOut">
              <a:rPr lang="es-MX" smtClean="0"/>
              <a:pPr/>
              <a:t>24/03/2013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97B91B0-DE78-4639-8C9B-ED371202FC2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46A05-D5A4-4F3A-A5A3-AF8C47DB4485}" type="datetimeFigureOut">
              <a:rPr lang="es-MX" smtClean="0"/>
              <a:pPr/>
              <a:t>24/03/2013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B91B0-DE78-4639-8C9B-ED371202FC2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7546A05-D5A4-4F3A-A5A3-AF8C47DB4485}" type="datetimeFigureOut">
              <a:rPr lang="es-MX" smtClean="0"/>
              <a:pPr/>
              <a:t>24/03/2013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97B91B0-DE78-4639-8C9B-ED371202FC2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7546A05-D5A4-4F3A-A5A3-AF8C47DB4485}" type="datetimeFigureOut">
              <a:rPr lang="es-MX" smtClean="0"/>
              <a:pPr/>
              <a:t>24/03/2013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97B91B0-DE78-4639-8C9B-ED371202FC2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7546A05-D5A4-4F3A-A5A3-AF8C47DB4485}" type="datetimeFigureOut">
              <a:rPr lang="es-MX" smtClean="0"/>
              <a:pPr/>
              <a:t>24/03/2013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97B91B0-DE78-4639-8C9B-ED371202FC2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7546A05-D5A4-4F3A-A5A3-AF8C47DB4485}" type="datetimeFigureOut">
              <a:rPr lang="es-MX" smtClean="0"/>
              <a:pPr/>
              <a:t>24/03/2013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97B91B0-DE78-4639-8C9B-ED371202FC2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El Jefe y la Dirección de la Nueva Cultura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MARGARITA VALLE LEÓN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683568" y="494116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abril de </a:t>
            </a:r>
            <a:r>
              <a:rPr lang="es-MX" dirty="0" smtClean="0"/>
              <a:t>2013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8571407" y="5445224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endParaRPr lang="es-E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smtClean="0"/>
              <a:t>SATISFACCIÓN DE EMPLEADOSY CLIENTES</a:t>
            </a:r>
            <a:endParaRPr lang="es-MX" sz="28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611560" y="1772816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mayor satisfacción de los empleados, mayor satisfacción de clientes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59632" y="2924944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momento de la verdad es un evento psicológico en el que tarde o temprano surgen las negatividades o los sentimientos positivos del personal de contacto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23728" y="5301208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Cuida a los empleados y ellos cuidaran a tus clientes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noticias-24.net/wp-content/uploads/2012/01/sm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700808"/>
            <a:ext cx="2981325" cy="3019425"/>
          </a:xfrm>
          <a:prstGeom prst="rect">
            <a:avLst/>
          </a:prstGeom>
          <a:noFill/>
        </p:spPr>
      </p:pic>
      <p:sp>
        <p:nvSpPr>
          <p:cNvPr id="7" name="6 Triángulo isósceles"/>
          <p:cNvSpPr/>
          <p:nvPr/>
        </p:nvSpPr>
        <p:spPr>
          <a:xfrm rot="10800000">
            <a:off x="5868144" y="4941168"/>
            <a:ext cx="3096344" cy="16561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" name="Picture 2" descr="http://noticias-24.net/wp-content/uploads/2012/01/sm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5877272"/>
            <a:ext cx="423664" cy="429078"/>
          </a:xfrm>
          <a:prstGeom prst="rect">
            <a:avLst/>
          </a:prstGeom>
          <a:noFill/>
        </p:spPr>
      </p:pic>
      <p:pic>
        <p:nvPicPr>
          <p:cNvPr id="9" name="Picture 2" descr="http://noticias-24.net/wp-content/uploads/2012/01/sm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013176"/>
            <a:ext cx="423664" cy="429078"/>
          </a:xfrm>
          <a:prstGeom prst="rect">
            <a:avLst/>
          </a:prstGeom>
          <a:noFill/>
        </p:spPr>
      </p:pic>
      <p:pic>
        <p:nvPicPr>
          <p:cNvPr id="10" name="Picture 2" descr="http://noticias-24.net/wp-content/uploads/2012/01/sm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5445224"/>
            <a:ext cx="423664" cy="429078"/>
          </a:xfrm>
          <a:prstGeom prst="rect">
            <a:avLst/>
          </a:prstGeom>
          <a:noFill/>
        </p:spPr>
      </p:pic>
      <p:pic>
        <p:nvPicPr>
          <p:cNvPr id="11" name="Picture 2" descr="http://noticias-24.net/wp-content/uploads/2012/01/sm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5445224"/>
            <a:ext cx="423664" cy="429078"/>
          </a:xfrm>
          <a:prstGeom prst="rect">
            <a:avLst/>
          </a:prstGeom>
          <a:noFill/>
        </p:spPr>
      </p:pic>
      <p:pic>
        <p:nvPicPr>
          <p:cNvPr id="12" name="Picture 2" descr="http://noticias-24.net/wp-content/uploads/2012/01/sm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5013176"/>
            <a:ext cx="423664" cy="429078"/>
          </a:xfrm>
          <a:prstGeom prst="rect">
            <a:avLst/>
          </a:prstGeom>
          <a:noFill/>
        </p:spPr>
      </p:pic>
      <p:pic>
        <p:nvPicPr>
          <p:cNvPr id="13" name="Picture 2" descr="http://noticias-24.net/wp-content/uploads/2012/01/sm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5013176"/>
            <a:ext cx="423664" cy="429078"/>
          </a:xfrm>
          <a:prstGeom prst="rect">
            <a:avLst/>
          </a:prstGeom>
          <a:noFill/>
        </p:spPr>
      </p:pic>
      <p:sp>
        <p:nvSpPr>
          <p:cNvPr id="17" name="16 Flecha arriba"/>
          <p:cNvSpPr/>
          <p:nvPr/>
        </p:nvSpPr>
        <p:spPr>
          <a:xfrm>
            <a:off x="5220072" y="4941168"/>
            <a:ext cx="432048" cy="16561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Rectángulo"/>
          <p:cNvSpPr/>
          <p:nvPr/>
        </p:nvSpPr>
        <p:spPr>
          <a:xfrm rot="16200000">
            <a:off x="3698308" y="3150564"/>
            <a:ext cx="3268844" cy="369332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% de índice de satisfacción</a:t>
            </a:r>
            <a:endParaRPr lang="es-ES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5362" name="Picture 2" descr="C:\Users\MARGAR~1\AppData\Local\Temp\Rar$DI19.288\imag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179512" y="5435932"/>
            <a:ext cx="3600400" cy="64633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dirty="0" err="1" smtClean="0"/>
              <a:t>Indice</a:t>
            </a:r>
            <a:r>
              <a:rPr lang="es-MX" dirty="0" smtClean="0"/>
              <a:t> de satisfacción de empleados y clientes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7200800" y="4797152"/>
            <a:ext cx="1979712" cy="147732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Cuida a los empleados y ellos cuidaran a tus clientes.</a:t>
            </a:r>
          </a:p>
          <a:p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Pirámide de servicios</a:t>
            </a:r>
            <a:endParaRPr lang="es-MX" dirty="0"/>
          </a:p>
        </p:txBody>
      </p:sp>
      <p:graphicFrame>
        <p:nvGraphicFramePr>
          <p:cNvPr id="3" name="2 Diagrama"/>
          <p:cNvGraphicFramePr/>
          <p:nvPr/>
        </p:nvGraphicFramePr>
        <p:xfrm>
          <a:off x="755576" y="1397000"/>
          <a:ext cx="777686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3419872" y="1988840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Tradicional</a:t>
            </a:r>
          </a:p>
          <a:p>
            <a:pPr algn="ctr"/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092280" y="213285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Invertida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Pirámide de servicios</a:t>
            </a:r>
            <a:endParaRPr lang="es-MX" dirty="0"/>
          </a:p>
        </p:txBody>
      </p:sp>
      <p:graphicFrame>
        <p:nvGraphicFramePr>
          <p:cNvPr id="3" name="2 Diagrama"/>
          <p:cNvGraphicFramePr/>
          <p:nvPr/>
        </p:nvGraphicFramePr>
        <p:xfrm>
          <a:off x="755576" y="1397000"/>
          <a:ext cx="777686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3419872" y="1988840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Tradicional</a:t>
            </a:r>
          </a:p>
          <a:p>
            <a:pPr algn="ctr"/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092280" y="213285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Invertida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Culturización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sz="4400" dirty="0" smtClean="0"/>
              <a:t>Saber</a:t>
            </a:r>
          </a:p>
          <a:p>
            <a:r>
              <a:rPr lang="es-MX" sz="4400" dirty="0" smtClean="0"/>
              <a:t>Querer</a:t>
            </a:r>
          </a:p>
          <a:p>
            <a:r>
              <a:rPr lang="es-MX" sz="4400" dirty="0" smtClean="0"/>
              <a:t>Poder</a:t>
            </a:r>
          </a:p>
          <a:p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11960" y="1700808"/>
            <a:ext cx="4038600" cy="452596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Como y para qué</a:t>
            </a:r>
          </a:p>
          <a:p>
            <a:r>
              <a:rPr lang="es-MX" sz="3200" dirty="0" smtClean="0"/>
              <a:t>Actitud positiva</a:t>
            </a:r>
          </a:p>
          <a:p>
            <a:r>
              <a:rPr lang="es-MX" sz="3200" dirty="0" smtClean="0"/>
              <a:t>Entorno que facilite</a:t>
            </a:r>
            <a:endParaRPr lang="es-MX" sz="3200" dirty="0"/>
          </a:p>
        </p:txBody>
      </p:sp>
      <p:pic>
        <p:nvPicPr>
          <p:cNvPr id="1030" name="Picture 6" descr="http://www.edirectivos.com/uploaded_images/0000/0936/9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5688" y="3933056"/>
            <a:ext cx="2808312" cy="2516628"/>
          </a:xfrm>
          <a:prstGeom prst="rect">
            <a:avLst/>
          </a:prstGeom>
          <a:noFill/>
        </p:spPr>
      </p:pic>
      <p:pic>
        <p:nvPicPr>
          <p:cNvPr id="1032" name="Picture 8" descr="http://3.bp.blogspot.com/_U2k6EREpu94/TBe9gHTR2DI/AAAAAAAADJ8/IbMrg2VtDjI/s1600/querer-es-po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077072"/>
            <a:ext cx="3048000" cy="2286001"/>
          </a:xfrm>
          <a:prstGeom prst="rect">
            <a:avLst/>
          </a:prstGeom>
          <a:noFill/>
        </p:spPr>
      </p:pic>
      <p:pic>
        <p:nvPicPr>
          <p:cNvPr id="1034" name="Picture 10" descr="http://www.monografias.com/trabajos32/nunca-es-demasiado/Image3349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88640"/>
            <a:ext cx="2379365" cy="17326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2.bp.blogspot.com/-twljLp_axmM/T00J4R0vo3I/AAAAAAAAAr0/BouGni9rCDg/s640/Emoticon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404664"/>
            <a:ext cx="8424936" cy="6225108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PERFIL DEL JEFE</a:t>
            </a:r>
            <a:br>
              <a:rPr lang="es-MX" dirty="0" smtClean="0"/>
            </a:br>
            <a:r>
              <a:rPr lang="es-MX" dirty="0" smtClean="0"/>
              <a:t>Auto diagnóstico de los jefes</a:t>
            </a:r>
            <a:endParaRPr lang="es-MX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2195735" y="2060848"/>
          <a:ext cx="5328594" cy="255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198"/>
                <a:gridCol w="1776198"/>
                <a:gridCol w="177619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MX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Los jefes de la compañía</a:t>
                      </a:r>
                      <a:endParaRPr lang="es-MX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Yo</a:t>
                      </a:r>
                      <a:endParaRPr lang="es-MX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Saber</a:t>
                      </a:r>
                      <a:endParaRPr lang="es-MX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Querer</a:t>
                      </a:r>
                      <a:endParaRPr lang="es-MX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Poder</a:t>
                      </a:r>
                      <a:endParaRPr lang="es-MX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s-MX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Conclusiones de su diagnóstico</a:t>
                      </a:r>
                      <a:endParaRPr lang="es-MX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MX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Acciones para mejorar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s-MX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rtl="0" eaLnBrk="1" latinLnBrk="0" hangingPunct="1"/>
                      <a:endParaRPr kumimoji="0" lang="es-MX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6" descr="http://igestion20.com/wp-content/uploads/2012/03/MisionVisio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04664"/>
            <a:ext cx="2585864" cy="3168352"/>
          </a:xfrm>
          <a:prstGeom prst="rect">
            <a:avLst/>
          </a:prstGeom>
          <a:noFill/>
        </p:spPr>
      </p:pic>
      <p:pic>
        <p:nvPicPr>
          <p:cNvPr id="19460" name="Picture 4" descr="http://www.vicsan.mx/images/mision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492896"/>
            <a:ext cx="2676525" cy="2171701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Funciones de la dirección</a:t>
            </a:r>
            <a:endParaRPr lang="es-MX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395536" y="141277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Misión de servicio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403648" y="213285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Filosofía de servicios (creencias)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2411760" y="285293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Modelo cultural deseado (visión)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3059832" y="3491716"/>
            <a:ext cx="536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Plan maestro: Acciones, fechas, responsables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2483768" y="4149080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Nombrar coordinador del proyecto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1835696" y="479715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Tomar liderazgo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611560" y="544522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Dar ejemplo de calidad</a:t>
            </a:r>
            <a:endParaRPr lang="es-MX" dirty="0"/>
          </a:p>
        </p:txBody>
      </p:sp>
      <p:pic>
        <p:nvPicPr>
          <p:cNvPr id="19458" name="Picture 2" descr="http://www.celidiomas.com/images/misi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27973" y="4077072"/>
            <a:ext cx="2580531" cy="2536148"/>
          </a:xfrm>
          <a:prstGeom prst="rect">
            <a:avLst/>
          </a:prstGeom>
          <a:noFill/>
        </p:spPr>
      </p:pic>
      <p:pic>
        <p:nvPicPr>
          <p:cNvPr id="19464" name="Picture 8" descr="http://blogsipade.mx/empresa-activa/files/2011/05/liderazgo-multinive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4491118"/>
            <a:ext cx="2808312" cy="21062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6" name="Picture 8" descr="http://3.bp.blogspot.com/_O6py4-QLGrI/Sk1-dbV2FJI/AAAAAAAAAbA/tBcOhXuqjzQ/s400/afiche+-+liderazgo+es+red+-+trabajo+en+equipos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20688"/>
            <a:ext cx="2724150" cy="3810000"/>
          </a:xfrm>
          <a:prstGeom prst="rect">
            <a:avLst/>
          </a:prstGeom>
          <a:noFill/>
        </p:spPr>
      </p:pic>
      <p:sp>
        <p:nvSpPr>
          <p:cNvPr id="17410" name="3 Marcador de número de diapositiva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7F66C65-F15C-4FAC-A7D3-3C410C531955}" type="slidenum">
              <a:rPr lang="es-MX" smtClean="0"/>
              <a:pPr/>
              <a:t>9</a:t>
            </a:fld>
            <a:endParaRPr lang="es-MX" smtClean="0"/>
          </a:p>
        </p:txBody>
      </p:sp>
      <p:sp>
        <p:nvSpPr>
          <p:cNvPr id="1415171" name="Rectangle 3"/>
          <p:cNvSpPr>
            <a:spLocks noChangeArrowheads="1"/>
          </p:cNvSpPr>
          <p:nvPr/>
        </p:nvSpPr>
        <p:spPr bwMode="auto">
          <a:xfrm>
            <a:off x="120650" y="333375"/>
            <a:ext cx="8893175" cy="584775"/>
          </a:xfrm>
          <a:prstGeom prst="rect">
            <a:avLst/>
          </a:prstGeom>
          <a:solidFill>
            <a:srgbClr val="332876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E4E4E4"/>
            </a:outerShdw>
          </a:effectLst>
        </p:spPr>
        <p:txBody>
          <a:bodyPr>
            <a:spAutoFit/>
          </a:bodyPr>
          <a:lstStyle/>
          <a:p>
            <a:pPr algn="ctr" defTabSz="762000">
              <a:defRPr/>
            </a:pPr>
            <a:r>
              <a:rPr lang="es-ES_tradnl" sz="3200" b="1" dirty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</a:rPr>
              <a:t>Características del líder de alta </a:t>
            </a:r>
            <a:r>
              <a:rPr lang="es-ES_tradnl" sz="3200" b="1" dirty="0" smtClean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</a:rPr>
              <a:t>calidad</a:t>
            </a:r>
            <a:endParaRPr lang="es-ES_tradnl" sz="3200" b="1" dirty="0">
              <a:solidFill>
                <a:schemeClr val="accent1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7413" name="5 CuadroTexto"/>
          <p:cNvSpPr txBox="1">
            <a:spLocks noChangeArrowheads="1"/>
          </p:cNvSpPr>
          <p:nvPr/>
        </p:nvSpPr>
        <p:spPr bwMode="auto">
          <a:xfrm>
            <a:off x="4140200" y="1125538"/>
            <a:ext cx="4535488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AutoNum type="arabicPeriod"/>
            </a:pPr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Inalcanzable e incansable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Implicado en el proceso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Valores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Vende el proceso de calidad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rodea de gente con sus valores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un equipo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Inicias y da seguimiento a la calidad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Desarrolla lideres de calidad en el proceso.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Desarrolla una cultura de calidad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 la calidad en todo lo que le rodea.</a:t>
            </a:r>
          </a:p>
        </p:txBody>
      </p:sp>
      <p:pic>
        <p:nvPicPr>
          <p:cNvPr id="22534" name="Picture 6" descr="http://fceusb.org/wp-content/uploads/2011/04/lideraz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293096"/>
            <a:ext cx="3840571" cy="22814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255</TotalTime>
  <Words>278</Words>
  <Application>Microsoft Office PowerPoint</Application>
  <PresentationFormat>Presentación en pantalla (4:3)</PresentationFormat>
  <Paragraphs>59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Brío</vt:lpstr>
      <vt:lpstr>El Jefe y la Dirección de la Nueva Cultura</vt:lpstr>
      <vt:lpstr>SATISFACCIÓN DE EMPLEADOSY CLIENTES</vt:lpstr>
      <vt:lpstr>Presentación de PowerPoint</vt:lpstr>
      <vt:lpstr>Pirámide de servicios</vt:lpstr>
      <vt:lpstr>Pirámide de servicios</vt:lpstr>
      <vt:lpstr>Culturización</vt:lpstr>
      <vt:lpstr>PERFIL DEL JEFE Auto diagnóstico de los jefes</vt:lpstr>
      <vt:lpstr>Funciones de la dirección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Margarita Valle Leon</dc:creator>
  <cp:lastModifiedBy>Margarita</cp:lastModifiedBy>
  <cp:revision>23</cp:revision>
  <dcterms:created xsi:type="dcterms:W3CDTF">2012-04-13T22:42:07Z</dcterms:created>
  <dcterms:modified xsi:type="dcterms:W3CDTF">2013-03-24T07:01:30Z</dcterms:modified>
</cp:coreProperties>
</file>