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0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62F6AF-6988-491A-9C6B-7F0B329D5AF0}" type="doc">
      <dgm:prSet loTypeId="urn:microsoft.com/office/officeart/2005/8/layout/matrix3" loCatId="matrix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s-MX"/>
        </a:p>
      </dgm:t>
    </dgm:pt>
    <dgm:pt modelId="{4278C353-4314-4A8D-9918-9FDE7EA32E39}">
      <dgm:prSet phldrT="[Texto]"/>
      <dgm:spPr/>
      <dgm:t>
        <a:bodyPr/>
        <a:lstStyle/>
        <a:p>
          <a:r>
            <a:rPr lang="es-MX" dirty="0" smtClean="0"/>
            <a:t>Tecnología. alta para el producto, baja para el servicio.</a:t>
          </a:r>
          <a:endParaRPr lang="es-MX" dirty="0"/>
        </a:p>
      </dgm:t>
    </dgm:pt>
    <dgm:pt modelId="{75033CFD-5190-43E2-B6C5-AA9E25D9C110}" type="parTrans" cxnId="{0DB6EBAF-81F6-41A3-A5AC-16BD759926BE}">
      <dgm:prSet/>
      <dgm:spPr/>
      <dgm:t>
        <a:bodyPr/>
        <a:lstStyle/>
        <a:p>
          <a:endParaRPr lang="es-MX"/>
        </a:p>
      </dgm:t>
    </dgm:pt>
    <dgm:pt modelId="{801D1B48-905C-4CBD-B642-08D2CE86F066}" type="sibTrans" cxnId="{0DB6EBAF-81F6-41A3-A5AC-16BD759926BE}">
      <dgm:prSet/>
      <dgm:spPr/>
      <dgm:t>
        <a:bodyPr/>
        <a:lstStyle/>
        <a:p>
          <a:endParaRPr lang="es-MX"/>
        </a:p>
      </dgm:t>
    </dgm:pt>
    <dgm:pt modelId="{FD00FCB8-0B8B-4E73-AC40-C11909C6693D}">
      <dgm:prSet phldrT="[Texto]"/>
      <dgm:spPr/>
      <dgm:t>
        <a:bodyPr/>
        <a:lstStyle/>
        <a:p>
          <a:r>
            <a:rPr lang="es-MX" dirty="0" smtClean="0"/>
            <a:t>Enfoque calidad producto</a:t>
          </a:r>
          <a:endParaRPr lang="es-MX" dirty="0"/>
        </a:p>
      </dgm:t>
    </dgm:pt>
    <dgm:pt modelId="{3E3CF434-E26F-497C-852A-184F84FE67C2}" type="parTrans" cxnId="{89997658-BF11-4C63-BB46-6231CB447096}">
      <dgm:prSet/>
      <dgm:spPr/>
      <dgm:t>
        <a:bodyPr/>
        <a:lstStyle/>
        <a:p>
          <a:endParaRPr lang="es-MX"/>
        </a:p>
      </dgm:t>
    </dgm:pt>
    <dgm:pt modelId="{7D2BDBAA-81CD-4FB9-B183-3B739977F33C}" type="sibTrans" cxnId="{89997658-BF11-4C63-BB46-6231CB447096}">
      <dgm:prSet/>
      <dgm:spPr/>
      <dgm:t>
        <a:bodyPr/>
        <a:lstStyle/>
        <a:p>
          <a:endParaRPr lang="es-MX"/>
        </a:p>
      </dgm:t>
    </dgm:pt>
    <dgm:pt modelId="{990DF38B-C27E-45E2-A63B-0E8BAC03B909}">
      <dgm:prSet phldrT="[Texto]"/>
      <dgm:spPr/>
      <dgm:t>
        <a:bodyPr/>
        <a:lstStyle/>
        <a:p>
          <a:r>
            <a:rPr lang="es-MX" dirty="0" smtClean="0"/>
            <a:t>Carencia conceptos calidad en el servicio</a:t>
          </a:r>
          <a:endParaRPr lang="es-MX" dirty="0"/>
        </a:p>
      </dgm:t>
    </dgm:pt>
    <dgm:pt modelId="{8E7C3F66-769C-4637-BE28-7CC3210A7C15}" type="parTrans" cxnId="{415869CC-BBF7-4A49-9654-03B0E31908A8}">
      <dgm:prSet/>
      <dgm:spPr/>
      <dgm:t>
        <a:bodyPr/>
        <a:lstStyle/>
        <a:p>
          <a:endParaRPr lang="es-MX"/>
        </a:p>
      </dgm:t>
    </dgm:pt>
    <dgm:pt modelId="{B08C8B57-7F54-4076-87D7-9DAE63823F88}" type="sibTrans" cxnId="{415869CC-BBF7-4A49-9654-03B0E31908A8}">
      <dgm:prSet/>
      <dgm:spPr/>
      <dgm:t>
        <a:bodyPr/>
        <a:lstStyle/>
        <a:p>
          <a:endParaRPr lang="es-MX"/>
        </a:p>
      </dgm:t>
    </dgm:pt>
    <dgm:pt modelId="{443EBC48-5A93-4057-A141-2978DB415500}">
      <dgm:prSet phldrT="[Texto]"/>
      <dgm:spPr/>
      <dgm:t>
        <a:bodyPr/>
        <a:lstStyle/>
        <a:p>
          <a:r>
            <a:rPr lang="es-MX" dirty="0" smtClean="0"/>
            <a:t>Calidad en el servicio no se mide, no se controla, no se mejora.</a:t>
          </a:r>
          <a:endParaRPr lang="es-MX" dirty="0"/>
        </a:p>
      </dgm:t>
    </dgm:pt>
    <dgm:pt modelId="{23801D01-6E78-4213-8AB9-6E587210E126}" type="parTrans" cxnId="{C315F0BD-8669-4CF8-9D32-187FCA64D127}">
      <dgm:prSet/>
      <dgm:spPr/>
      <dgm:t>
        <a:bodyPr/>
        <a:lstStyle/>
        <a:p>
          <a:endParaRPr lang="es-MX"/>
        </a:p>
      </dgm:t>
    </dgm:pt>
    <dgm:pt modelId="{B982FC49-147C-498B-B0EC-E83446690677}" type="sibTrans" cxnId="{C315F0BD-8669-4CF8-9D32-187FCA64D127}">
      <dgm:prSet/>
      <dgm:spPr/>
      <dgm:t>
        <a:bodyPr/>
        <a:lstStyle/>
        <a:p>
          <a:endParaRPr lang="es-MX"/>
        </a:p>
      </dgm:t>
    </dgm:pt>
    <dgm:pt modelId="{0D7EE0B1-A3B3-426D-8BCE-523AAB04A657}" type="pres">
      <dgm:prSet presAssocID="{2A62F6AF-6988-491A-9C6B-7F0B329D5AF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1DC3F67-CECA-4F3A-BCB1-BCD97E6E6572}" type="pres">
      <dgm:prSet presAssocID="{2A62F6AF-6988-491A-9C6B-7F0B329D5AF0}" presName="diamond" presStyleLbl="bgShp" presStyleIdx="0" presStyleCnt="1"/>
      <dgm:spPr/>
    </dgm:pt>
    <dgm:pt modelId="{1A313D4E-FC9C-4186-A324-0073048EF7F0}" type="pres">
      <dgm:prSet presAssocID="{2A62F6AF-6988-491A-9C6B-7F0B329D5AF0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3675690-81F4-4D95-ADDC-E2BF8BBBDD64}" type="pres">
      <dgm:prSet presAssocID="{2A62F6AF-6988-491A-9C6B-7F0B329D5AF0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5C69252-3523-486E-BA14-2C4834A065F5}" type="pres">
      <dgm:prSet presAssocID="{2A62F6AF-6988-491A-9C6B-7F0B329D5AF0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BE7AA74-037D-4CA3-8060-FA41CCD28B18}" type="pres">
      <dgm:prSet presAssocID="{2A62F6AF-6988-491A-9C6B-7F0B329D5AF0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9997658-BF11-4C63-BB46-6231CB447096}" srcId="{2A62F6AF-6988-491A-9C6B-7F0B329D5AF0}" destId="{FD00FCB8-0B8B-4E73-AC40-C11909C6693D}" srcOrd="1" destOrd="0" parTransId="{3E3CF434-E26F-497C-852A-184F84FE67C2}" sibTransId="{7D2BDBAA-81CD-4FB9-B183-3B739977F33C}"/>
    <dgm:cxn modelId="{13B22F31-2EC6-4FBB-BCBD-B11A226CA121}" type="presOf" srcId="{443EBC48-5A93-4057-A141-2978DB415500}" destId="{9BE7AA74-037D-4CA3-8060-FA41CCD28B18}" srcOrd="0" destOrd="0" presId="urn:microsoft.com/office/officeart/2005/8/layout/matrix3"/>
    <dgm:cxn modelId="{0DB6EBAF-81F6-41A3-A5AC-16BD759926BE}" srcId="{2A62F6AF-6988-491A-9C6B-7F0B329D5AF0}" destId="{4278C353-4314-4A8D-9918-9FDE7EA32E39}" srcOrd="0" destOrd="0" parTransId="{75033CFD-5190-43E2-B6C5-AA9E25D9C110}" sibTransId="{801D1B48-905C-4CBD-B642-08D2CE86F066}"/>
    <dgm:cxn modelId="{2788E9A0-C9DF-4D2B-AB56-BB569A09852C}" type="presOf" srcId="{990DF38B-C27E-45E2-A63B-0E8BAC03B909}" destId="{C5C69252-3523-486E-BA14-2C4834A065F5}" srcOrd="0" destOrd="0" presId="urn:microsoft.com/office/officeart/2005/8/layout/matrix3"/>
    <dgm:cxn modelId="{3E944A75-7481-48AF-836A-93A72603A508}" type="presOf" srcId="{2A62F6AF-6988-491A-9C6B-7F0B329D5AF0}" destId="{0D7EE0B1-A3B3-426D-8BCE-523AAB04A657}" srcOrd="0" destOrd="0" presId="urn:microsoft.com/office/officeart/2005/8/layout/matrix3"/>
    <dgm:cxn modelId="{415869CC-BBF7-4A49-9654-03B0E31908A8}" srcId="{2A62F6AF-6988-491A-9C6B-7F0B329D5AF0}" destId="{990DF38B-C27E-45E2-A63B-0E8BAC03B909}" srcOrd="2" destOrd="0" parTransId="{8E7C3F66-769C-4637-BE28-7CC3210A7C15}" sibTransId="{B08C8B57-7F54-4076-87D7-9DAE63823F88}"/>
    <dgm:cxn modelId="{C315F0BD-8669-4CF8-9D32-187FCA64D127}" srcId="{2A62F6AF-6988-491A-9C6B-7F0B329D5AF0}" destId="{443EBC48-5A93-4057-A141-2978DB415500}" srcOrd="3" destOrd="0" parTransId="{23801D01-6E78-4213-8AB9-6E587210E126}" sibTransId="{B982FC49-147C-498B-B0EC-E83446690677}"/>
    <dgm:cxn modelId="{258879AE-BBD7-42CB-A547-0E5475F14831}" type="presOf" srcId="{FD00FCB8-0B8B-4E73-AC40-C11909C6693D}" destId="{D3675690-81F4-4D95-ADDC-E2BF8BBBDD64}" srcOrd="0" destOrd="0" presId="urn:microsoft.com/office/officeart/2005/8/layout/matrix3"/>
    <dgm:cxn modelId="{E5D738B6-61E8-4C7A-92AF-A61C4E7E76C3}" type="presOf" srcId="{4278C353-4314-4A8D-9918-9FDE7EA32E39}" destId="{1A313D4E-FC9C-4186-A324-0073048EF7F0}" srcOrd="0" destOrd="0" presId="urn:microsoft.com/office/officeart/2005/8/layout/matrix3"/>
    <dgm:cxn modelId="{44CF91D7-DD89-4FC7-830C-71D7F0E22DA1}" type="presParOf" srcId="{0D7EE0B1-A3B3-426D-8BCE-523AAB04A657}" destId="{C1DC3F67-CECA-4F3A-BCB1-BCD97E6E6572}" srcOrd="0" destOrd="0" presId="urn:microsoft.com/office/officeart/2005/8/layout/matrix3"/>
    <dgm:cxn modelId="{12F03348-EA64-4B45-A99C-3598C803895A}" type="presParOf" srcId="{0D7EE0B1-A3B3-426D-8BCE-523AAB04A657}" destId="{1A313D4E-FC9C-4186-A324-0073048EF7F0}" srcOrd="1" destOrd="0" presId="urn:microsoft.com/office/officeart/2005/8/layout/matrix3"/>
    <dgm:cxn modelId="{1BE509DB-D7FE-4CB3-AA66-EDF43FED577C}" type="presParOf" srcId="{0D7EE0B1-A3B3-426D-8BCE-523AAB04A657}" destId="{D3675690-81F4-4D95-ADDC-E2BF8BBBDD64}" srcOrd="2" destOrd="0" presId="urn:microsoft.com/office/officeart/2005/8/layout/matrix3"/>
    <dgm:cxn modelId="{BCDF7752-0B7B-4861-AB6E-4AD5B07E0F4A}" type="presParOf" srcId="{0D7EE0B1-A3B3-426D-8BCE-523AAB04A657}" destId="{C5C69252-3523-486E-BA14-2C4834A065F5}" srcOrd="3" destOrd="0" presId="urn:microsoft.com/office/officeart/2005/8/layout/matrix3"/>
    <dgm:cxn modelId="{E290E52C-F683-43F8-92AA-F0119587E717}" type="presParOf" srcId="{0D7EE0B1-A3B3-426D-8BCE-523AAB04A657}" destId="{9BE7AA74-037D-4CA3-8060-FA41CCD28B1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C3F67-CECA-4F3A-BCB1-BCD97E6E6572}">
      <dsp:nvSpPr>
        <dsp:cNvPr id="0" name=""/>
        <dsp:cNvSpPr/>
      </dsp:nvSpPr>
      <dsp:spPr>
        <a:xfrm>
          <a:off x="947936" y="0"/>
          <a:ext cx="5328591" cy="5328591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313D4E-FC9C-4186-A324-0073048EF7F0}">
      <dsp:nvSpPr>
        <dsp:cNvPr id="0" name=""/>
        <dsp:cNvSpPr/>
      </dsp:nvSpPr>
      <dsp:spPr>
        <a:xfrm>
          <a:off x="1454152" y="506216"/>
          <a:ext cx="2078150" cy="20781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Tecnología. alta para el producto, baja para el servicio.</a:t>
          </a:r>
          <a:endParaRPr lang="es-MX" sz="2100" kern="1200" dirty="0"/>
        </a:p>
      </dsp:txBody>
      <dsp:txXfrm>
        <a:off x="1555599" y="607663"/>
        <a:ext cx="1875256" cy="1875256"/>
      </dsp:txXfrm>
    </dsp:sp>
    <dsp:sp modelId="{D3675690-81F4-4D95-ADDC-E2BF8BBBDD64}">
      <dsp:nvSpPr>
        <dsp:cNvPr id="0" name=""/>
        <dsp:cNvSpPr/>
      </dsp:nvSpPr>
      <dsp:spPr>
        <a:xfrm>
          <a:off x="3692160" y="506216"/>
          <a:ext cx="2078150" cy="20781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Enfoque calidad producto</a:t>
          </a:r>
          <a:endParaRPr lang="es-MX" sz="2100" kern="1200" dirty="0"/>
        </a:p>
      </dsp:txBody>
      <dsp:txXfrm>
        <a:off x="3793607" y="607663"/>
        <a:ext cx="1875256" cy="1875256"/>
      </dsp:txXfrm>
    </dsp:sp>
    <dsp:sp modelId="{C5C69252-3523-486E-BA14-2C4834A065F5}">
      <dsp:nvSpPr>
        <dsp:cNvPr id="0" name=""/>
        <dsp:cNvSpPr/>
      </dsp:nvSpPr>
      <dsp:spPr>
        <a:xfrm>
          <a:off x="1454152" y="2744224"/>
          <a:ext cx="2078150" cy="20781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Carencia conceptos calidad en el servicio</a:t>
          </a:r>
          <a:endParaRPr lang="es-MX" sz="2100" kern="1200" dirty="0"/>
        </a:p>
      </dsp:txBody>
      <dsp:txXfrm>
        <a:off x="1555599" y="2845671"/>
        <a:ext cx="1875256" cy="1875256"/>
      </dsp:txXfrm>
    </dsp:sp>
    <dsp:sp modelId="{9BE7AA74-037D-4CA3-8060-FA41CCD28B18}">
      <dsp:nvSpPr>
        <dsp:cNvPr id="0" name=""/>
        <dsp:cNvSpPr/>
      </dsp:nvSpPr>
      <dsp:spPr>
        <a:xfrm>
          <a:off x="3692160" y="2744224"/>
          <a:ext cx="2078150" cy="20781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Calidad en el servicio no se mide, no se controla, no se mejora.</a:t>
          </a:r>
          <a:endParaRPr lang="es-MX" sz="2100" kern="1200" dirty="0"/>
        </a:p>
      </dsp:txBody>
      <dsp:txXfrm>
        <a:off x="3793607" y="2845671"/>
        <a:ext cx="1875256" cy="1875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5CF5D-A033-4F50-B8F6-3B8514146684}" type="datetimeFigureOut">
              <a:rPr lang="es-MX" smtClean="0"/>
              <a:pPr/>
              <a:t>23/03/2013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CA00F-F4AA-496A-A185-505C8F7398B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8392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CA00F-F4AA-496A-A185-505C8F7398B5}" type="slidenum">
              <a:rPr lang="es-MX" smtClean="0"/>
              <a:pPr/>
              <a:t>1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B96786B-1BC0-464B-AD31-9D124A2B5C68}" type="datetime1">
              <a:rPr lang="es-MX" smtClean="0"/>
              <a:t>23/03/2013</a:t>
            </a:fld>
            <a:endParaRPr lang="es-MX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58408C2-5C47-46B8-A2A3-9BBD23A16F84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es-MX" smtClean="0"/>
              <a:t>UNIMEX</a:t>
            </a:r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6D2F50-3071-4604-A738-EC1C576BA283}" type="datetime1">
              <a:rPr lang="es-MX" smtClean="0"/>
              <a:t>23/03/2013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MX" smtClean="0"/>
              <a:t>UNIMEX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8408C2-5C47-46B8-A2A3-9BBD23A16F8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CC4C90-D658-4D2A-AA2D-022CC0A3A221}" type="datetime1">
              <a:rPr lang="es-MX" smtClean="0"/>
              <a:t>23/03/2013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MX" smtClean="0"/>
              <a:t>UNIMEX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8408C2-5C47-46B8-A2A3-9BBD23A16F8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04F9DF-2C69-40B0-B82B-A4009E6EE16A}" type="datetime1">
              <a:rPr lang="es-MX" smtClean="0"/>
              <a:t>23/03/2013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MX" smtClean="0"/>
              <a:t>UNIMEX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8408C2-5C47-46B8-A2A3-9BBD23A16F8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0FA4215-4F25-4B42-B7D1-6389C906C480}" type="datetime1">
              <a:rPr lang="es-MX" smtClean="0"/>
              <a:t>23/03/2013</a:t>
            </a:fld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58408C2-5C47-46B8-A2A3-9BBD23A16F84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es-MX" smtClean="0"/>
              <a:t>UNIMEX</a:t>
            </a:r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7055AC-7290-4DB9-9B6A-BF1714590A7A}" type="datetime1">
              <a:rPr lang="es-MX" smtClean="0"/>
              <a:t>23/03/2013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MX" smtClean="0"/>
              <a:t>UNIMEX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58408C2-5C47-46B8-A2A3-9BBD23A16F84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" name="9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22BEE8-185D-473E-8364-E3D8823BA399}" type="datetime1">
              <a:rPr lang="es-MX" smtClean="0"/>
              <a:t>23/03/2013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MX" smtClean="0"/>
              <a:t>UNIMEX</a:t>
            </a:r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58408C2-5C47-46B8-A2A3-9BBD23A16F8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8CB12E-EF93-48A0-8032-9FE5BBE20316}" type="datetime1">
              <a:rPr lang="es-MX" smtClean="0"/>
              <a:t>23/03/2013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MX" smtClean="0"/>
              <a:t>UNIMEX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8408C2-5C47-46B8-A2A3-9BBD23A16F84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2780ED-0234-4E7E-98CF-CA34AEDBF64B}" type="datetime1">
              <a:rPr lang="es-MX" smtClean="0"/>
              <a:t>23/03/2013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s-MX" smtClean="0"/>
              <a:t>UNIMEX</a:t>
            </a: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8408C2-5C47-46B8-A2A3-9BBD23A16F8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9" name="8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8DD2E27-22FA-4F6C-9E00-7D2EA1F6690F}" type="datetime1">
              <a:rPr lang="es-MX" smtClean="0"/>
              <a:t>23/03/2013</a:t>
            </a:fld>
            <a:endParaRPr lang="es-MX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58408C2-5C47-46B8-A2A3-9BBD23A16F84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es-MX" smtClean="0"/>
              <a:t>UNIMEX</a:t>
            </a:r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C2B4B54-0B91-475C-A376-95DF5AFAF9B1}" type="datetime1">
              <a:rPr lang="es-MX" smtClean="0"/>
              <a:t>23/03/2013</a:t>
            </a:fld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58408C2-5C47-46B8-A2A3-9BBD23A16F84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es-MX" smtClean="0"/>
              <a:t>UNIMEX</a:t>
            </a:r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r>
              <a:rPr lang="es-MX" smtClean="0"/>
              <a:t>UNIMEX</a:t>
            </a:r>
            <a:endParaRPr lang="es-MX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C8042FA-06F2-44AF-90BA-79653F7694A9}" type="datetime1">
              <a:rPr lang="es-MX" smtClean="0"/>
              <a:t>23/03/2013</a:t>
            </a:fld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258408C2-5C47-46B8-A2A3-9BBD23A16F84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4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7.jpeg"/><Relationship Id="rId5" Type="http://schemas.openxmlformats.org/officeDocument/2006/relationships/diagramData" Target="../diagrams/data1.xml"/><Relationship Id="rId10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../TRABAJO/EJERCICIOS.do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8155632" cy="5246712"/>
          </a:xfrm>
        </p:spPr>
        <p:txBody>
          <a:bodyPr>
            <a:noAutofit/>
          </a:bodyPr>
          <a:lstStyle/>
          <a:p>
            <a:r>
              <a:rPr lang="es-MX" sz="8000" dirty="0" smtClean="0"/>
              <a:t>LOS PRODUCTOS</a:t>
            </a:r>
            <a:endParaRPr lang="es-MX" sz="8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s-MX" dirty="0" smtClean="0"/>
              <a:t>MARGARITA VALLE LEÓN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0" y="6093296"/>
            <a:ext cx="219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de marzo 2013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8132" name="Picture 4" descr="http://3.bp.blogspot.com/-uE3GcZ_q7po/ToybjNciQII/AAAAAAAAUPg/1a1klTIakP8/s1600/alimentos+en+supermercado+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3312368" cy="2484276"/>
          </a:xfrm>
          <a:prstGeom prst="rect">
            <a:avLst/>
          </a:prstGeom>
          <a:noFill/>
        </p:spPr>
      </p:pic>
      <p:pic>
        <p:nvPicPr>
          <p:cNvPr id="7" name="Picture 4" descr="http://3.bp.blogspot.com/-uE3GcZ_q7po/ToybjNciQII/AAAAAAAAUPg/1a1klTIakP8/s1600/alimentos+en+supermercado+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88640"/>
            <a:ext cx="3312368" cy="2484276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8244408" y="5661248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50800"/>
                <a:solidFill>
                  <a:schemeClr val="tx2">
                    <a:lumMod val="75000"/>
                  </a:schemeClr>
                </a:solidFill>
                <a:effectLst/>
              </a:rPr>
              <a:t>4</a:t>
            </a:r>
            <a:endParaRPr lang="es-ES" sz="5400" b="1" cap="none" spc="0" dirty="0">
              <a:ln w="50800"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INDICE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536293"/>
              </p:ext>
            </p:extLst>
          </p:nvPr>
        </p:nvGraphicFramePr>
        <p:xfrm>
          <a:off x="457200" y="1646238"/>
          <a:ext cx="8229600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9096"/>
                <a:gridCol w="1450504"/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2800" dirty="0" smtClean="0"/>
                        <a:t>TEMA</a:t>
                      </a:r>
                      <a:endParaRPr lang="es-MX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PÁGINA</a:t>
                      </a:r>
                      <a:endParaRPr lang="es-MX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800" dirty="0" smtClean="0"/>
                        <a:t>Definición </a:t>
                      </a:r>
                      <a:endParaRPr lang="es-MX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smtClean="0"/>
                        <a:t>3</a:t>
                      </a:r>
                      <a:endParaRPr lang="es-MX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800" dirty="0" smtClean="0"/>
                        <a:t>El concepto de calidad en empresas de productos</a:t>
                      </a:r>
                      <a:endParaRPr lang="es-MX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smtClean="0"/>
                        <a:t>4</a:t>
                      </a:r>
                      <a:endParaRPr lang="es-MX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800" dirty="0" smtClean="0"/>
                        <a:t>La mezcla de productos y servicios</a:t>
                      </a:r>
                      <a:endParaRPr lang="es-MX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smtClean="0"/>
                        <a:t>5</a:t>
                      </a:r>
                      <a:endParaRPr lang="es-MX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2800" dirty="0" smtClean="0"/>
                        <a:t>Problemática de la calidad en el servicio</a:t>
                      </a:r>
                      <a:endParaRPr lang="es-MX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smtClean="0"/>
                        <a:t>7</a:t>
                      </a:r>
                      <a:endParaRPr lang="es-MX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507-9605-41F8-8D56-AEBA8F9134CF}" type="datetime1">
              <a:rPr lang="es-MX" smtClean="0"/>
              <a:t>23/03/2013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UNIMEX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08C2-5C47-46B8-A2A3-9BBD23A16F84}" type="slidenum">
              <a:rPr lang="es-MX" smtClean="0"/>
              <a:pPr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5532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Definición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Todo elemento tangible, material, visible que entra en contacto con el cliente.</a:t>
            </a:r>
          </a:p>
          <a:p>
            <a:r>
              <a:rPr lang="es-MX" dirty="0" smtClean="0"/>
              <a:t>Debe cumplir las expectativas del cliente.</a:t>
            </a:r>
            <a:endParaRPr lang="es-MX" dirty="0"/>
          </a:p>
        </p:txBody>
      </p:sp>
      <p:pic>
        <p:nvPicPr>
          <p:cNvPr id="51202" name="Picture 2" descr="http://cursos.com/informacion/wp-content/uploads/publicida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212976"/>
            <a:ext cx="4815208" cy="3385994"/>
          </a:xfrm>
          <a:prstGeom prst="rect">
            <a:avLst/>
          </a:prstGeom>
          <a:noFill/>
        </p:spPr>
      </p:pic>
      <p:pic>
        <p:nvPicPr>
          <p:cNvPr id="51204" name="Picture 4" descr="http://www.qualitycert.superweb.cl/files/temp/registro_465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717032"/>
            <a:ext cx="3240360" cy="2819401"/>
          </a:xfrm>
          <a:prstGeom prst="rect">
            <a:avLst/>
          </a:prstGeom>
          <a:noFill/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F38D2-260B-4017-B8A6-5D9C17AE86DB}" type="datetime1">
              <a:rPr lang="es-MX" smtClean="0"/>
              <a:t>23/03/2013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UNIMEX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08C2-5C47-46B8-A2A3-9BBD23A16F84}" type="slidenum">
              <a:rPr lang="es-MX" smtClean="0"/>
              <a:pPr/>
              <a:t>3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El concepto de calidad en empresas de productos</a:t>
            </a:r>
            <a:endParaRPr lang="es-MX" dirty="0"/>
          </a:p>
        </p:txBody>
      </p:sp>
      <p:pic>
        <p:nvPicPr>
          <p:cNvPr id="64516" name="Picture 4" descr="http://img.lineayforma.com.s3.amazonaws.com/wp-content/uploads/2010/03/atun-en-la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556792"/>
            <a:ext cx="2381250" cy="2667000"/>
          </a:xfrm>
          <a:prstGeom prst="rect">
            <a:avLst/>
          </a:prstGeom>
          <a:noFill/>
        </p:spPr>
      </p:pic>
      <p:pic>
        <p:nvPicPr>
          <p:cNvPr id="64518" name="Picture 6" descr="http://3.bp.blogspot.com/_YYuvKLDEE7Y/TGQAVgBOZOI/AAAAAAAAAG4/-VIJg1pskL8/s1600/enlata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484784"/>
            <a:ext cx="3093392" cy="240780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251520" y="1412776"/>
            <a:ext cx="29523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CALIDAD. Cumplir con expectativas del cliente</a:t>
            </a:r>
          </a:p>
          <a:p>
            <a:pPr>
              <a:buFont typeface="Wingdings" pitchFamily="2" charset="2"/>
              <a:buChar char="Ø"/>
            </a:pPr>
            <a:r>
              <a:rPr lang="es-MX" sz="2000" dirty="0" smtClean="0"/>
              <a:t>Calidad de MP. Se controla con un programa de calidad para proveedores.</a:t>
            </a:r>
          </a:p>
          <a:p>
            <a:pPr>
              <a:buFont typeface="Wingdings" pitchFamily="2" charset="2"/>
              <a:buChar char="Ø"/>
            </a:pPr>
            <a:r>
              <a:rPr lang="es-MX" sz="2000" dirty="0" smtClean="0"/>
              <a:t>Calidad de Proceso. Paso a Paso.</a:t>
            </a:r>
          </a:p>
          <a:p>
            <a:pPr>
              <a:buFont typeface="Wingdings" pitchFamily="2" charset="2"/>
              <a:buChar char="Ø"/>
            </a:pPr>
            <a:r>
              <a:rPr lang="es-MX" sz="2000" dirty="0" smtClean="0"/>
              <a:t>Calidad del producto final. Se mide, controla, mejora.</a:t>
            </a:r>
          </a:p>
          <a:p>
            <a:pPr>
              <a:buFont typeface="Wingdings" pitchFamily="2" charset="2"/>
              <a:buChar char="Ø"/>
            </a:pPr>
            <a:r>
              <a:rPr lang="es-MX" sz="2000" dirty="0" smtClean="0"/>
              <a:t>Calidad de servicios a clientes internos y externos. Por lo regular no se mide, ni controla, ni mejora.</a:t>
            </a:r>
            <a:endParaRPr lang="es-MX" sz="2000" dirty="0"/>
          </a:p>
        </p:txBody>
      </p:sp>
      <p:pic>
        <p:nvPicPr>
          <p:cNvPr id="64514" name="Picture 2" descr="http://clubamigos.shylex.org/wp-content/uploads/2011/12/proces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933056"/>
            <a:ext cx="5760640" cy="2524852"/>
          </a:xfrm>
          <a:prstGeom prst="rect">
            <a:avLst/>
          </a:prstGeom>
          <a:noFill/>
        </p:spPr>
      </p:pic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5755-D9E0-4C2D-81C9-19A154C079CB}" type="datetime1">
              <a:rPr lang="es-MX" smtClean="0"/>
              <a:t>23/03/2013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UNIMEX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08C2-5C47-46B8-A2A3-9BBD23A16F84}" type="slidenum">
              <a:rPr lang="es-MX" smtClean="0"/>
              <a:pPr/>
              <a:t>4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Mezcla de productos y servicios</a:t>
            </a:r>
            <a:endParaRPr lang="es-MX" dirty="0"/>
          </a:p>
        </p:txBody>
      </p:sp>
      <p:pic>
        <p:nvPicPr>
          <p:cNvPr id="65542" name="Picture 6" descr="http://spamatices.galeon.com/imagenes/sp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84784"/>
            <a:ext cx="3456385" cy="2304257"/>
          </a:xfrm>
          <a:prstGeom prst="rect">
            <a:avLst/>
          </a:prstGeom>
          <a:noFill/>
        </p:spPr>
      </p:pic>
      <p:pic>
        <p:nvPicPr>
          <p:cNvPr id="65546" name="Picture 10" descr="http://www.latinoamericaalacarte.com/mexspa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4248472" cy="2832315"/>
          </a:xfrm>
          <a:prstGeom prst="rect">
            <a:avLst/>
          </a:prstGeom>
          <a:noFill/>
        </p:spPr>
      </p:pic>
      <p:pic>
        <p:nvPicPr>
          <p:cNvPr id="65548" name="Picture 12" descr="http://www.todoparaviajar.com/UserFiles2/Image/queen%20mary%202%20aqua%20sp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5614" y="4293096"/>
            <a:ext cx="3505957" cy="2347739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79512" y="4437112"/>
            <a:ext cx="20162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/>
              <a:t>No existen empresas puras: sólo de productos o sólo de servicios</a:t>
            </a:r>
            <a:endParaRPr lang="es-MX" sz="2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5868144" y="3717032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Lo que la define es el contenido final que recibe el cliente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940152" y="5157192"/>
            <a:ext cx="2952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Cada vez crece más la importancia de la calidad del servicio.</a:t>
            </a:r>
          </a:p>
          <a:p>
            <a:endParaRPr lang="es-MX" sz="20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59075-DFEE-4AE6-8E87-D70A7EB1E35E}" type="datetime1">
              <a:rPr lang="es-MX" smtClean="0"/>
              <a:t>23/03/2013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UNIMEX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08C2-5C47-46B8-A2A3-9BBD23A16F84}" type="slidenum">
              <a:rPr lang="es-MX" smtClean="0"/>
              <a:pPr/>
              <a:t>5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Mezcla de productos y servicios</a:t>
            </a:r>
            <a:endParaRPr lang="es-MX" dirty="0"/>
          </a:p>
        </p:txBody>
      </p:sp>
      <p:pic>
        <p:nvPicPr>
          <p:cNvPr id="66562" name="Picture 2" descr="http://www.viajar-ganar.com/images/paquete1/tarjetas/c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3672408" cy="4106421"/>
          </a:xfrm>
          <a:prstGeom prst="rect">
            <a:avLst/>
          </a:prstGeom>
          <a:noFill/>
        </p:spPr>
      </p:pic>
      <p:pic>
        <p:nvPicPr>
          <p:cNvPr id="66566" name="Picture 6" descr="http://www.publispain.com/blogs/cocina/uploads/restaurante-mib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412776"/>
            <a:ext cx="4883671" cy="3972479"/>
          </a:xfrm>
          <a:prstGeom prst="rect">
            <a:avLst/>
          </a:prstGeom>
          <a:noFill/>
        </p:spPr>
      </p:pic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91DCC-93A7-4AF3-AEC8-671AB721B1D2}" type="datetime1">
              <a:rPr lang="es-MX" smtClean="0"/>
              <a:t>23/03/2013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UNIMEX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08C2-5C47-46B8-A2A3-9BBD23A16F84}" type="slidenum">
              <a:rPr lang="es-MX" smtClean="0"/>
              <a:pPr/>
              <a:t>6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02" name="Picture 18" descr="http://t0.gstatic.com/images?q=tbn:ANd9GcSNrW5aIX5LQv_pJ80Za7_Jws_7Pijv6rErPu68JPAzg7csih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412776"/>
            <a:ext cx="2162175" cy="2114551"/>
          </a:xfrm>
          <a:prstGeom prst="rect">
            <a:avLst/>
          </a:prstGeom>
          <a:noFill/>
        </p:spPr>
      </p:pic>
      <p:pic>
        <p:nvPicPr>
          <p:cNvPr id="67600" name="Picture 16" descr="http://alquimistas.evilnolo.com/wp-content/uploads/2008/05/toshiba_mal_servic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3476484" cy="1296144"/>
          </a:xfrm>
          <a:prstGeom prst="rect">
            <a:avLst/>
          </a:prstGeom>
          <a:noFill/>
        </p:spPr>
      </p:pic>
      <p:pic>
        <p:nvPicPr>
          <p:cNvPr id="67596" name="Picture 12" descr="http://enlalinea.cl/wp-content/uploads/2012/01/1300807879_agu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869160"/>
            <a:ext cx="2514301" cy="1756644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Problemática de la calidad del servicio</a:t>
            </a:r>
            <a:endParaRPr lang="es-MX" dirty="0"/>
          </a:p>
        </p:txBody>
      </p:sp>
      <p:graphicFrame>
        <p:nvGraphicFramePr>
          <p:cNvPr id="7" name="6 Diagrama"/>
          <p:cNvGraphicFramePr/>
          <p:nvPr/>
        </p:nvGraphicFramePr>
        <p:xfrm>
          <a:off x="1524000" y="1052736"/>
          <a:ext cx="722446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7590" name="Picture 6" descr="http://t2.gstatic.com/images?q=tbn:ANd9GcTx-GzV_Xzqv8FXdcFL46evkurL6NrXuoLnD6PV-9n2d7eM4TMS7YIJcqMb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536" y="1484784"/>
            <a:ext cx="2605500" cy="2448272"/>
          </a:xfrm>
          <a:prstGeom prst="rect">
            <a:avLst/>
          </a:prstGeom>
          <a:noFill/>
        </p:spPr>
      </p:pic>
      <p:pic>
        <p:nvPicPr>
          <p:cNvPr id="67592" name="Picture 8" descr="http://4.bp.blogspot.com/_s-wc-ggsAFk/SqJ1vHp3XjI/AAAAAAAAIMU/sGmAE-2OFDk/s400/mal+servicio+al+cliente.bmp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3933056"/>
            <a:ext cx="2729880" cy="2729880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2987824" y="6093296"/>
            <a:ext cx="6156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/>
              <a:t>No hay conciencia de que la competencia esta en la calidad del servicio</a:t>
            </a:r>
            <a:endParaRPr lang="es-MX" sz="20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9F29-B59C-4F8E-AF1F-EB69CC2AF925}" type="datetime1">
              <a:rPr lang="es-MX" smtClean="0"/>
              <a:t>23/03/2013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UNIMEX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08C2-5C47-46B8-A2A3-9BBD23A16F84}" type="slidenum">
              <a:rPr lang="es-MX" smtClean="0"/>
              <a:pPr/>
              <a:t>7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hlinkClick r:id="rId2" action="ppaction://hlinkfile"/>
              </a:rPr>
              <a:t>EJERCICIO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1619672" y="2276872"/>
            <a:ext cx="5472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dirty="0" smtClean="0"/>
              <a:t>EN EQUIPO</a:t>
            </a:r>
            <a:endParaRPr lang="es-MX" sz="6000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FECFA-9AE3-42DA-BD5F-484C2D17191F}" type="datetime1">
              <a:rPr lang="es-MX" smtClean="0"/>
              <a:t>23/03/2013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UNIMEX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408C2-5C47-46B8-A2A3-9BBD23A16F84}" type="slidenum">
              <a:rPr lang="es-MX" smtClean="0"/>
              <a:pPr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56314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ndición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undición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undició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290</TotalTime>
  <Words>260</Words>
  <Application>Microsoft Office PowerPoint</Application>
  <PresentationFormat>Presentación en pantalla (4:3)</PresentationFormat>
  <Paragraphs>59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Fundición</vt:lpstr>
      <vt:lpstr>LOS PRODUCTOS</vt:lpstr>
      <vt:lpstr>INDICE</vt:lpstr>
      <vt:lpstr>Definición</vt:lpstr>
      <vt:lpstr>El concepto de calidad en empresas de productos</vt:lpstr>
      <vt:lpstr>Mezcla de productos y servicios</vt:lpstr>
      <vt:lpstr>Mezcla de productos y servicios</vt:lpstr>
      <vt:lpstr>Problemática de la calidad del servicio</vt:lpstr>
      <vt:lpstr>EJERCICIO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PRODUCTOS</dc:title>
  <dc:creator>Margarita Valle Leon</dc:creator>
  <cp:lastModifiedBy>Margarita</cp:lastModifiedBy>
  <cp:revision>23</cp:revision>
  <dcterms:created xsi:type="dcterms:W3CDTF">2012-03-31T06:45:37Z</dcterms:created>
  <dcterms:modified xsi:type="dcterms:W3CDTF">2013-03-23T08:49:11Z</dcterms:modified>
</cp:coreProperties>
</file>