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57" r:id="rId4"/>
    <p:sldId id="265" r:id="rId5"/>
    <p:sldId id="258" r:id="rId6"/>
    <p:sldId id="266" r:id="rId7"/>
    <p:sldId id="267" r:id="rId8"/>
    <p:sldId id="268" r:id="rId9"/>
    <p:sldId id="271" r:id="rId10"/>
    <p:sldId id="259" r:id="rId11"/>
    <p:sldId id="260" r:id="rId12"/>
    <p:sldId id="261" r:id="rId13"/>
    <p:sldId id="269" r:id="rId14"/>
    <p:sldId id="270" r:id="rId15"/>
    <p:sldId id="262" r:id="rId16"/>
    <p:sldId id="264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E1AA-E521-4510-9D7C-EB76713AC5ED}" type="datetimeFigureOut">
              <a:rPr lang="es-MX" smtClean="0"/>
              <a:pPr/>
              <a:t>23/03/2013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7F0B2-BF20-4FCC-B370-2240DFED305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9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F0B2-BF20-4FCC-B370-2240DFED3053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C8004-50AD-4BB3-9F75-39D4DCBE9E9D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04DCC-1EF4-49F3-BCEC-A3869D8C5DAE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0E74C-6B61-458E-9E83-3092FC4C26BE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B9DEE-B480-4A35-8840-BCFDBFAA6D8C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CFC90-E8C1-499C-BD0A-E6C8E9DFC81A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491A4-468B-4554-B648-EB5A9F93A948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C398-A3B4-40E1-BDAF-712F4399DB33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D4DE8-60B4-492B-9883-105A6076B97F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E8D96-86E1-44E3-94B8-1685D248FAB2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09515-65D8-466B-81D6-2A78793E602A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1B9F3EA-B256-4B0E-8DA9-59463270CBD0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AEC3F8-894F-4219-9D15-5F33A4CB0CD1}" type="datetime1">
              <a:rPr lang="es-MX" smtClean="0"/>
              <a:pPr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202B543-0D94-4D3C-93E7-5B206C19675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empresa&amp;source=images&amp;cd=&amp;cad=rja&amp;docid=3QlmbLc9tDO5aM&amp;tbnid=kMNt6yL-EcfPEM:&amp;ved=0CAUQjRw&amp;url=http://www.grecotour.com/viajes-grecia/incentivos-empresas-congresos.htm&amp;ei=GnBLUezcGeWOiAKevYHACw&amp;bvm=bv.44158598,d.cGE&amp;psig=AFQjCNHIOhVxaZOOR_Rc-zUQBYyVNn9_0g&amp;ust=136398476923952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mx/url?sa=i&amp;rct=j&amp;q=platillo+tipico+de+veracruz&amp;source=images&amp;cd=&amp;cad=rja&amp;docid=ykan-qi_kthW2M&amp;tbnid=vlYIsSNn3w5LjM:&amp;ved=0CAUQjRw&amp;url=http://www.visitingmexico.com.mx/blog/jaiba-rellena-platillo-tipico-de-tamaulipas.htm&amp;ei=mGJLUd7wG-P9igKPrIAg&amp;bvm=bv.44158598,d.cGE&amp;psig=AFQjCNHbu2fczWNb3sAvEvH8aLfJiXew4Q&amp;ust=136398132567514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google.com.mx/url?sa=i&amp;rct=j&amp;q=mujer+joven+llenando+un+tanque+de+gasolina&amp;source=images&amp;cd=&amp;cad=rja&amp;docid=gGaMjZAbgUQctM&amp;tbnid=7_ZJH6MIVGZQhM:&amp;ved=0CAUQjRw&amp;url=http://es.123rf.com/photo_5438387_mujer-joven-llenando-el-tanque-en-la-gasolinera.html&amp;ei=-2hLUareNOawigLaroDABg&amp;bvm=bv.44158598,d.cGE&amp;psig=AFQjCNHo5uq2ODE8orRM-kgPPzFCVi60tw&amp;ust=136398144963657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mx/url?sa=i&amp;rct=j&amp;q=calidad+en+el+servicio+al+cliente&amp;source=images&amp;cd=&amp;cad=rja&amp;docid=MpfqwhF9A__L1M&amp;tbnid=xl1IfpgjBoYRhM:&amp;ved=0CAUQjRw&amp;url=http://guadalajara.olx.com.mx/atencion-a-clientes-iid-49227168&amp;ei=IGtLUeDeAsXbiwLKmIDgDg&amp;bvm=bv.44158598,d.cGE&amp;psig=AFQjCNHYGjFOC9UdHD_VhHabWa8JTOGeKQ&amp;ust=136398349245844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mx/url?sa=i&amp;rct=j&amp;q=problemas+de+calidad+en+las+empresas&amp;source=images&amp;cd=&amp;docid=jlHvnTLMSkMYQM&amp;tbnid=jdVzDNHFIk0MUM:&amp;ved=0CAUQjRw&amp;url=http://www.hoteles-costablanca.com/magiccostablanca/asp/sobrenosotros/calidad.asp&amp;ei=8WxLUfKvBuTEigL_n4BA&amp;bvm=bv.44158598,d.cGE&amp;psig=AFQjCNFo1ZHe3Gtv53uWSRfUpAus8q-4_w&amp;ust=13639839406412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7200" dirty="0" smtClean="0"/>
              <a:t>EL SERVICIO</a:t>
            </a:r>
            <a:endParaRPr lang="es-MX" sz="7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692696"/>
            <a:ext cx="5148064" cy="1508760"/>
          </a:xfrm>
        </p:spPr>
        <p:txBody>
          <a:bodyPr>
            <a:normAutofit fontScale="92500"/>
          </a:bodyPr>
          <a:lstStyle/>
          <a:p>
            <a:pPr algn="r"/>
            <a:r>
              <a:rPr lang="es-MX" sz="3600" dirty="0" smtClean="0"/>
              <a:t>MARGARITA VALLE LEÓN</a:t>
            </a:r>
          </a:p>
          <a:p>
            <a:pPr algn="r"/>
            <a:r>
              <a:rPr lang="es-MX" sz="3600" dirty="0" smtClean="0"/>
              <a:t>23  de marzo de 2013</a:t>
            </a:r>
            <a:endParaRPr lang="es-MX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1</a:t>
            </a:fld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8388424" y="522920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PERSONALIZACIÓN MASIVA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5122" name="Picture 2" descr="http://www.lasvegas.es/userfiles/Image/ritz-car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380" y="1556792"/>
            <a:ext cx="4680519" cy="374441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3528" y="1412776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Estrategia para obtener mayores utilidades brindando al cliente cualquier cosa que desee,  a cualquier hora, en cualquier lugar y de cualquier manera, siempre y cuando sea factible de producir y que agregue un valor mayor al incremento del costo.</a:t>
            </a:r>
            <a:endParaRPr lang="es-MX" sz="2400" dirty="0"/>
          </a:p>
        </p:txBody>
      </p:sp>
      <p:pic>
        <p:nvPicPr>
          <p:cNvPr id="5124" name="Picture 4" descr="http://members.fortunecity.es/fershy18/logo%20rit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013176"/>
            <a:ext cx="1534623" cy="149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NIVELES DE CALIDAD DE SERVICIO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5122" name="Picture 2" descr="http://aulavirtual.usal.es/aulavirtual/demos/calidad/modulos/curso/Uni_06/imagenes/u6c1s2i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060848"/>
            <a:ext cx="4591050" cy="30003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95536" y="1916832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2800" dirty="0" smtClean="0"/>
              <a:t>Hacia la quiebra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800" dirty="0" smtClean="0"/>
              <a:t>Búsqueda de la mediocridad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800" dirty="0" smtClean="0"/>
              <a:t>En el mínimo indispensable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800" dirty="0" smtClean="0"/>
              <a:t>Haciendo un gran esfuerzo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800" dirty="0" smtClean="0"/>
              <a:t>Un servicio de excelencia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LOS OCHO PECADOS DEL SERVICIO.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4098" name="Picture 2" descr="http://corazonazul.org/blog/wp-content/uploads/2010/08/mal-servicio-300x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44824"/>
            <a:ext cx="2160240" cy="210263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2132856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3600" dirty="0" smtClean="0"/>
              <a:t>La apatía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smtClean="0"/>
              <a:t>La sacudida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smtClean="0"/>
              <a:t>La frialdad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smtClean="0"/>
              <a:t>La condescendencia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smtClean="0"/>
              <a:t>La negación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smtClean="0"/>
              <a:t>El </a:t>
            </a:r>
            <a:r>
              <a:rPr lang="es-MX" sz="3600" dirty="0" err="1" smtClean="0"/>
              <a:t>robotismo</a:t>
            </a:r>
            <a:endParaRPr lang="es-MX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3600" dirty="0" smtClean="0"/>
              <a:t>La regla del tres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smtClean="0"/>
              <a:t>El rebote</a:t>
            </a:r>
          </a:p>
          <a:p>
            <a:endParaRPr lang="es-MX" dirty="0"/>
          </a:p>
        </p:txBody>
      </p:sp>
      <p:pic>
        <p:nvPicPr>
          <p:cNvPr id="2050" name="Picture 2" descr="http://bp3.blogger.com/_6mmeEt_3xSs/RwK9UOXzyJI/AAAAAAAAAJU/HBOVs4V-9AA/s400/icon_popo_emoticon_by_rokey_1_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861048"/>
            <a:ext cx="1133475" cy="952500"/>
          </a:xfrm>
          <a:prstGeom prst="rect">
            <a:avLst/>
          </a:prstGeom>
          <a:noFill/>
        </p:spPr>
      </p:pic>
      <p:pic>
        <p:nvPicPr>
          <p:cNvPr id="2054" name="Picture 6" descr="^#(^ yo no fu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-182563"/>
            <a:ext cx="285750" cy="171450"/>
          </a:xfrm>
          <a:prstGeom prst="rect">
            <a:avLst/>
          </a:prstGeom>
          <a:noFill/>
        </p:spPr>
      </p:pic>
      <p:pic>
        <p:nvPicPr>
          <p:cNvPr id="2056" name="Picture 8" descr="^#(^ yo no fu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-182563"/>
            <a:ext cx="285750" cy="171450"/>
          </a:xfrm>
          <a:prstGeom prst="rect">
            <a:avLst/>
          </a:prstGeom>
          <a:noFill/>
        </p:spPr>
      </p:pic>
      <p:pic>
        <p:nvPicPr>
          <p:cNvPr id="2058" name="Picture 10" descr="^#(^ yo no fu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-182563"/>
            <a:ext cx="285750" cy="171450"/>
          </a:xfrm>
          <a:prstGeom prst="rect">
            <a:avLst/>
          </a:prstGeom>
          <a:noFill/>
        </p:spPr>
      </p:pic>
      <p:pic>
        <p:nvPicPr>
          <p:cNvPr id="2060" name="Picture 12" descr="http://imagenes.es.sftcdn.net/es/scrn/46000/46929/messenger-jump-free-msn-emoticons-pack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852936"/>
            <a:ext cx="2857500" cy="288607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7884368" y="3861048"/>
            <a:ext cx="79208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dirty="0" err="1" smtClean="0"/>
              <a:t>nmmmmmm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servicio NO 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Servilismo</a:t>
            </a:r>
          </a:p>
          <a:p>
            <a:r>
              <a:rPr lang="es-MX" dirty="0" smtClean="0"/>
              <a:t>Sometimiento</a:t>
            </a:r>
          </a:p>
          <a:p>
            <a:r>
              <a:rPr lang="es-MX" dirty="0" smtClean="0"/>
              <a:t>Subordinación: amo esclavo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00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servicio 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s-MX" sz="3600" dirty="0" smtClean="0"/>
              <a:t>Alto valor humano trascendente:</a:t>
            </a:r>
          </a:p>
          <a:p>
            <a:pPr marL="68580" indent="0">
              <a:buNone/>
            </a:pPr>
            <a:r>
              <a:rPr lang="es-MX" sz="3600" dirty="0" smtClean="0"/>
              <a:t>Servir a:</a:t>
            </a:r>
          </a:p>
          <a:p>
            <a:pPr lvl="1"/>
            <a:r>
              <a:rPr lang="es-MX" sz="3600" dirty="0" smtClean="0"/>
              <a:t>La familia</a:t>
            </a:r>
          </a:p>
          <a:p>
            <a:pPr lvl="1"/>
            <a:r>
              <a:rPr lang="es-MX" sz="3600" dirty="0" smtClean="0"/>
              <a:t>La empresa</a:t>
            </a:r>
          </a:p>
          <a:p>
            <a:pPr lvl="1"/>
            <a:r>
              <a:rPr lang="es-MX" sz="3600" dirty="0" smtClean="0"/>
              <a:t>Nuestros colaboradores</a:t>
            </a:r>
          </a:p>
          <a:p>
            <a:pPr lvl="1"/>
            <a:r>
              <a:rPr lang="es-MX" sz="3600" dirty="0" smtClean="0"/>
              <a:t>Sociedad</a:t>
            </a:r>
          </a:p>
          <a:p>
            <a:pPr marL="68580" indent="0">
              <a:buNone/>
            </a:pPr>
            <a:endParaRPr lang="es-MX" sz="3600" dirty="0" smtClean="0"/>
          </a:p>
          <a:p>
            <a:endParaRPr lang="es-MX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4098" name="Picture 2" descr="http://t1.gstatic.com/images?q=tbn:ANd9GcSBlpE5vSvJS3NTuqRMah7hHYiZGXVyB3CCTlypYrmY8JIJhs3f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55" y="24208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recotour.com/viajes-grecia/images/viajes-a-grecia/viaje-incentivo-empres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248571" cy="23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3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CASOS ESTELARES DE BUEN SERVICIO. </a:t>
            </a:r>
            <a:r>
              <a:rPr lang="es-MX" dirty="0" err="1" smtClean="0"/>
              <a:t>Pág</a:t>
            </a:r>
            <a:r>
              <a:rPr lang="es-MX" dirty="0" smtClean="0"/>
              <a:t> 85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1026" name="Picture 2" descr="http://lh6.ggpht.com/-p3-PdJC6J54/TlRj-TmYHHI/AAAAAAAAA2Y/D_p4P0bmmp4/pareja-en-restaurante_thumb%25255B5%25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5"/>
            <a:ext cx="3816424" cy="2544283"/>
          </a:xfrm>
          <a:prstGeom prst="rect">
            <a:avLst/>
          </a:prstGeom>
          <a:noFill/>
        </p:spPr>
      </p:pic>
      <p:pic>
        <p:nvPicPr>
          <p:cNvPr id="1030" name="Picture 6" descr="http://www.objetoslujosos.com/i/comida-de-avion-hecha-por-che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53572"/>
            <a:ext cx="3422153" cy="2395508"/>
          </a:xfrm>
          <a:prstGeom prst="rect">
            <a:avLst/>
          </a:prstGeom>
          <a:noFill/>
        </p:spPr>
      </p:pic>
      <p:pic>
        <p:nvPicPr>
          <p:cNvPr id="1032" name="Picture 8" descr="http://www.hospitality-school.com/wp-content/uploads/2009/12/bellboy-bellman-hotel-300x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49080"/>
            <a:ext cx="3289548" cy="2390775"/>
          </a:xfrm>
          <a:prstGeom prst="rect">
            <a:avLst/>
          </a:prstGeom>
          <a:noFill/>
        </p:spPr>
      </p:pic>
      <p:pic>
        <p:nvPicPr>
          <p:cNvPr id="1036" name="Picture 12" descr="http://saboruniversal.com/wp-content/uploads/2010/07/mesero-sirviendo-la-com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048"/>
            <a:ext cx="3528392" cy="265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7" name="Picture 10" descr="http://www.psicologialaboral.net/articulos/wp-content/uploads/2011/12/Servicio-al-cliente-satisfacci%C3%B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0"/>
            <a:ext cx="8820472" cy="661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Índice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1484784"/>
          <a:ext cx="77724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7920"/>
                <a:gridCol w="123448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TEMAS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PÁGINA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Definición 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3</a:t>
                      </a:r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El concepto de calidad en empresas de servicio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4</a:t>
                      </a:r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Personalización masiva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5</a:t>
                      </a:r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Niveles de calidad de servicio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6</a:t>
                      </a:r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Los ocho pecados del servicio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7</a:t>
                      </a:r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Casos estelares de buen servicio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8</a:t>
                      </a:r>
                      <a:endParaRPr lang="es-MX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11560" y="458112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Genera una experiencia psicológica en el cliente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556792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smtClean="0"/>
              <a:t>Acción utilitaria que satisface una necesidad específica de un cliente</a:t>
            </a:r>
            <a:endParaRPr lang="es-MX" sz="3600" dirty="0"/>
          </a:p>
        </p:txBody>
      </p:sp>
      <p:pic>
        <p:nvPicPr>
          <p:cNvPr id="1032" name="Picture 8" descr="http://www.visitingmexico.com.mx/blog/wp-content/uploads/jaiba-rellena-platillo-tipico-de-tamaulip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25" y="692696"/>
            <a:ext cx="505496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s.123rf.com/400wm/400/400/moodboard/moodboard0908/moodboard090802374/5438387-mujer-joven-llenando-el-tanque-en-la-gasoline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45" y="5046157"/>
            <a:ext cx="2539642" cy="16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nunciamas.info/images/2011/12/29/3092/reparando-el-equipo-celular-sony-ericsson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1" y="5068063"/>
            <a:ext cx="3356372" cy="17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Experiencia psicológica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109217"/>
              </p:ext>
            </p:extLst>
          </p:nvPr>
        </p:nvGraphicFramePr>
        <p:xfrm>
          <a:off x="914400" y="178435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NECESIDAD ESPECÍFICA DEL CLIENTE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NECESIDAD PSICOLÓGICA DEL CLIENTE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EL SERVICIO DE CALIDAD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Necesidad de alimentarse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Sentirse apreciado</a:t>
                      </a:r>
                    </a:p>
                    <a:p>
                      <a:r>
                        <a:rPr lang="es-MX" dirty="0" smtClean="0"/>
                        <a:t>Sentirse feliz en el restaurante</a:t>
                      </a:r>
                    </a:p>
                    <a:p>
                      <a:r>
                        <a:rPr lang="es-MX" dirty="0" smtClean="0"/>
                        <a:t>Sentirse importante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Además de proporcionar los alimentos solicitados por el cliente,</a:t>
                      </a:r>
                      <a:r>
                        <a:rPr lang="es-MX" baseline="0" dirty="0" smtClean="0"/>
                        <a:t> lo hace de una manera atenta, escuchando con atención a su cliente; demostrándole aprecio, afecto e interés de satisfacer todas sus necesidades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54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CONCEPTO DE CALIDAD EN EMPRESAS DE SERVICIOS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6146" name="AutoShape 2" descr="data:image/jpeg;base64,/9j/4AAQSkZJRgABAQAAAQABAAD/2wCEAAkGBhQSERUUEhQUFBQWFRQVFRQXFBQVFBQUFBQWFBUXFBQXHCYeFxojGRUUHy8gJCcpLCwsFR4xNTAqNSYrLCkBCQoKDgwOGg8PGiwkHiQqLCwsLCwsLCwsLCksKSwsKSwsKSwpLCwsLCkpKSwsKSwsLCwsLCwsLCwsLCwsLCwsKf/AABEIALgBEwMBIgACEQEDEQH/xAAcAAAABwEBAAAAAAAAAAAAAAAAAQMEBQYHAgj/xABBEAABAwIEAgcGAwYGAgMBAAABAAIRAyEEBRIxQVEGImFxgZGhBxMyscHRQlJiFCNyguHwFTOSorLxQ1OT0uI0/8QAGQEAAwEBAQAAAAAAAAAAAAAAAAECAwQF/8QAKxEAAgIBBAAFBAEFAAAAAAAAAAECESEDEjFBBBMiMlFhcYGxkRTB0eHw/9oADAMBAAIRAxEAPwDH2q2dHcogaiLn0UHlGFDnanfC31PJXbCYOrUADf3bOcdY9wTWFYSd4J3JsAajxTpwXumBMbCSSeACsFfKKtCAdBEbtdN+UEBQ2U4D3BbUYTrmNRN4O48QrH+0uqHU7fZc8228FxSSJvDUSKY/hHySBCmsRT6vgoci6S5o0fAAFM5WyKY7ST6wogBTeWj923x+ZW0TJjmEDsjQIVCEi5AFFpXTGqiTkSugxdwAjA5pWOgtKB5I0Qse/wCaQDbGVOqfAeqYu2TnEvEETe3zTVxsh8jRKARA5ABdSuiJEjiEiQQq5JDQlAPR6hyTEGCukUow0pDCBXSGlAhSNATPMWWB5GPMf0TxNcwPVH8Q+qBnOFx7Q2HTbjFk7p4hrtiCoyhhdc3iOxB+XuHAHuN0UBLpOsLW3CiW4h7OY7DsndHNQfiEdo2RwAs18pPEU5C4FYE9UpZrpVklfq5NTJJNJjjzLWk9lyOVvBBS5ajWvmMy2IwPozkIDWucAXegvc96uFGhdNcqoQxvn5mVL0KV1hqYHG3ycVGxHeE/w7oCaYltu4g+qW1w1cd+pnQuC91bsnsHyUQRdSuW1teHpu5sHmBB+SjXi6pe4vo5AU1lh/dDvcPUqIAUllD7OHIz5j7hbRM2PoujCCBKoQRQAQAROQAAUcc0hWxrW2FzyH1KY1sQ5+9hyH15pgPquOaOM9g+/BM62Mc63wjkN/NItHACexOaeCJ+Ix2DfzQrfAsIbBGRwKlKVEN2H3TfHYeesNxuOYRQ7FMvrSyOLbeHBOiFDU6paQ4eI5hS1KqHCW3HqOwo5yIBoovdLuUAUWBRM66V162JqYXC/um0rVa5EunkwHbY37FX8wy/FtcXMrPqNHEvJd4q09LMlcxrnUjeq8FxgA9UQAT9exMCAwAA27OPisdXWnB+lnTDShNZQWQZ3iaQYKrnPmTodwA4TEg/dXTKM5p4qkKlIyDuOLTxBHAqj1MU0kTI7uK66N4d2GxgdTM4etIe2Y92/cEjlPHt7kaGq9RtS56Fr6SglKK+5oSpnTXpgKDhTpEFwnWTcN/rsn3SHpU1rNOHe1zjIL2mQwCxgi0zI7IKyvM8TJdeesHHjK3o5m+jQ+i3Tpj+pW6hJkP/AAmeB5K6biRfkV5+w2MIu6I5c1duh/TD3JDHuLqB4G7qPb2t+SpNSx2J4NMiU1rYBp2Ed1vROWPBEtMg3BGxBRJDIyrgXN2uPIriniy039d1KErirh2u3CKGNp1XHFBcOrNYdM7IIyFIzjLWdQdyl2MgKMoVm0mnWYAJjmbyLIqmIq1xFMGm2fiPEdnErLVkRBC+NxzGyHOAm2/NO80y59ONNRjx+IgGP5TJlR+FyNjCCes7m6/lySrnaZbw3Hcf7K5ZRbo6ItIs/RXNP3RYfwuMdzr/ADlOqjusVUMsxuip2Gx+isbcRK0SpgpXEfsTnA1NNQcnW8dx/fao9ldKHEDmtlgksRKCQpYtrqfvCQGwSSTYRvJWe9Ifa+1rzSwVP3rpg1XWZ/I0Xd3mFYkmzRa1cN+LwHFR+Ixbn22by4nvKzSv0tzRo94aDS3cjSHGO0A6vJXHoTnP+IUTUcAwtOlzRvPO+wUp7vaxuLjySbRwAk8gndHAz8RjsH1KeMoBo6oj5+a5IVJIhthCmG2AXQKGqN1zp5KiRREXJOSEYKKCxDEYLizxb9k1pPLTLbHiOfeFKApKpRDt9+fFKhhUcwB+Lqn0806aQbgz3KKr0dMXmUm1t7TPYkOh1neSNxVMMe57QDMsdEn9Q4hUPMcG6g5wfM3juFhHYruKr+b/AFTbH5YK4GtrieexWepDcjbT1XHngz5+IO64qYospvfck9Rgn8bzpb6n0VyzTomwUSQIcIvPaN4VIzuppNNg/A01XWiXGWMt/wDIfJPQh5dvsPEavmJJCeOxIZTDGwAGhoA2AAhVfE4sB08Nj4p1iA4zqN/l4cFD4hm4Vt5MYxJAVWl19k5bRc3r0jMclW6GJI6p3HqOCkMJjyw2KlodGpezzpgCRQqGJ+AH8J5DsPLgtFIWBUqjakOb1Xi4c3cEdnFa70O6R/tVEBxHvmAB3Jw4OHf81ae77k8E8QjARpvjq+im53ZbvNh6oGVnG1C6o4jbUfQwgkwESxcsmiiyEwWVGW+/hzhLpiBJN5HEiw7gphtIBOMXRsCOHy4pDUtZpLgwi2N6zVHZgywdyse4/b7qUrLpmV6hLuq3lxP2XJqSSWTaMW3grholxht1MMxmhoBu7kLrqvhPws6jefEpjmOIbhaLqkXAsTuSdkoyc88DcVB0SxxUN1OIY38zyGj1T7JqNPEHqVG1APiLXAgeAWJ4zO3Yl81aoM2A1CG8oHJO8lxGIwtQVKDyCOANnDkeDgeRXZHT7Zm5JGwdPWg0GYcSNcyGyOqBaY7b33hU3o10aZRJc8tdUPwmDpaPqVIZh0jGJIr3b1Wt93Ng4C/qTHgmtDGanLzdaclOSZ6Wmo7FRI0ji2VwLPpm56stjiAdwY4z4Kd6MZUBialWiYpVGtc4CQPeBzmmOHAyOag8tFSpVaWuLNJAcA46HDUBe0zfayvPR7Kv2aiKc6jLnOPNzjJXR4e+THxFJUSAfwKDmI3ItHeF1HGIvprm6XB4HzQdS5KrFQjqXQhHoXOhAjuEEAETjAJ5XSGMMU6XHssusCy5PK33TdzuPipLCs0sA8T3m6UebG/g6BXQCPWjComiE6U5kKdMU93VdUdgZBJ8y0eKyfE43XiK7uAfob3Umho9dRV46b4wDEB02o0Hk95c1x9GhZfljjpk7klx73XPzTYvkFevdM8VTkSl8Y26bCr5LNmqIjGtghw3HyXVOrqCc4ukCConD1NLoKRRL4XFOYQQVbujnSE0qra1Ozm/5lPg9v4oHNUtuKCeYPMAHAzB5qeHaJaPS2DxbatNtRhlr2hwPYVEZ/i5IYNm3d38B4D5qv8AQTpEBhyze5LOQJ3B7JupXCYb3j7mw6z3HluSU5zVYFFWxxhcpLmB3NBQmM6bO1u9y5opgw2eQtPjEoLl2LuR0b2TmNpwCoJj7kf3Cs+PYIIKr9YAbePNds7ZxrkUwrRvuefAJapiANrnmmbSTAaO4BSmFyMxqrO0D8o+I/ZcT01dyOpTxURi1pcYAJPIXVP9rWCqMoU50gTJbN5NhbuWiVccGDTRaGj825Kxj2n5qX4nTqLg2BvIkC/rKqpSar5BbVyUylR5hvy+Sm8twpH+W8id2kyPDiPVRFFzSbqWy9gBkLugc8+CdwlRzQWVLF0Q4bE8CPROsupVHPETMxbssohuYhvVqEBshwk7EbWF/FaH0LxFF/bUglrosWiJIPOCPXkp19JTVrlfofh9RwddMs3RnLQ3San+YAbcyeZ4kBWSVBJ/hcwmz7Hg7ge/kVnCkqRc227ZJboNcuWtnvRFpB33VkHaGnlZclruY8kPeWuPK6QBiUJ7D5INeDsV2gBNNsc+GxzMfUpyo/Gvl0ch6lDARZT1ODeZ9BcqXLEyy6lJLvAfX6J9p7ShYQBaERcGtLiYABJPIC6MtCiel1sFXj8g/wCTZVLLoTwZl02xRFCsT8T3sp/6ny70aVWKNmlPum1ZxNPch72VCP1aP/0UxNp8/MIbFHgQr3CZhycvcmfFSzRHNVQuYUoOoKee2UyxeHkKShpg3tcOSeDCfluoek2HaU/YHN2KBFs6I5k/D1m6j1HEAzsJMTK1POse1lP3VJ06gDUeDYjg1p5LEMLjCbFX/o7i/eUtDjJZt2hZStPA7pC5wbPyt8ggnRago8pE+Yy4Z5jIBPK33UNgcO6rfhzP0SmLBdDSZJMeJKs9LANY0BuwA/7XZ7m/gxSpZIrD1PctljQTxJ+KOz7In4g1LyntfD8VHVaBadTRI4t+oU7I8l7nwANmY3APmBb1XnzO6hNeoHb6ibr0bgaYqERxtPYsE9pWTjC45zWuLpAdft4LOTUZxXzZpBWm/grcpduYvA0giO4T5pqHygCtLoKFtZJkmSr10fzj3ApVGXLRETbkQR3EqhByUY/tVxlRMo7j0VlOf0sQ0FrgHHdp3ns5qSLV5xwmMLSDrcO4kK3ZX0uqM3xVQj8pJd/yS8tS4JcnHnJs+Gxzqf6m8uI7ipWjiG1B1T4cR4LKck9oHXDaztTDbVpAcO06dwrjhMxpVD+6qAnexg945ocZLn+RKSfBawUQ3UTRzJ7fi6w8j58U8ZmTHfpP6reuynngocuYEAwdvmgHoB4QBztPiolz5k85Kf4t8NPbbz3TWhSlwHie4JPOBj/DM0tAjhfvNylNfYfJdBE5MQQcqz06zIsYyiCB77XqkSSGiwHLrR5KzVHgCXEAcyQB6rH/AGkdJycUPd/5dLSNdiHlrtTtO9pMW30q4rsUvgic+w5fTpniGA+IcR8iozGNh7m8reVlP4p4dTpuFxqIt+UwR6FV3MKoNV8cXE+ZUsURrU2TSqnbm2TeuFJohNtXmgXApB1RJB5/CPHgkUNsww/EcEthcQICGIoEi7vJI5fuWHggB/pG4Vj6M48tePLwVcOCPBOcue5jwTzUyWBGkGojXeCpNfTa6dwguN6pqtNUT+ArN9+C42afXh8/RW0cxsqPgKcuv2n+/NWDAY73fVddn/H+i7tOSS2nK03klKtLiEzqUeXl9lINPEXH97LitTEEiy1EhtlTOue4+pWDe2mtqzAiIhg8VvWXGC7+Fec/aVWNTMaxcZggDsAGy49XOtBfRv8AS/udOliEvx+/9FT2XQeg4LmFuSKgrtpTdpUnRyio5mto1AGDBvPcqQm0hBpS1N6RfSc0w4EHkRBXTSmgJGhioUvgs6cwgzEKuMclmPWik0RKCZp2T9PaggOdqHJ1/XdXLJ+kNPEHSBpfBMHaBvB8VhdCsrn0Gru9850zpYR/qI+gKnUcVFyaFCD3UmaJT6TUgdNIve78oBF+6du9SOGz95s8aTwDhY/zbKCpVyILWwXGNpk+F/RcYjMySGkDzNjyPMLiXiH2dr0YvhFt1uqAEiN7I2VG0wXOMcNxsd91QM7zJ4aKlOrUDQNNSnrI0mYDo7DYnulVyt0mfwPqZ811RcZZOWcJRway/pbhx/5Ae6PuobNun7mg+4oh5Ozi9pjvY2/qszr9I9Xxta7tiHf6go3E12Ouwlp5H7hXa+DOpdkznXSKvVJNcOPfIA7gqtja8yWmOxdVcXUbs8x3pnVxBfYn0CG7LUaLLlGNLsKBxBj/AE2+UKP3qOMQPmSeM/3dOej+HLaTgdtc+bT9khXdy5fJS2JLJxVempdtKVcm9QqSkcOY0Hae9G4pNz0JlIo5e4Qo2q7TUBT97ITDGhAEm2q6EXvnTuksFiLdiXL0mItOX9ItNNoO4H1RquMNkFhtLwbZgG7n++afhqicnxgcCOINx8ipdpVyRlHgXwmKdT2u3l9k/rYtpbY78OPiFGhEd1rCTeGEl2MOkudnC4Z72/EeqPG/0XnXMMU6rUc9xkucSTzlbN7VMaG4ZrJ6xJMdkR91iz2KUrm3+C17aEHhcEJRzVyrA5a26t/Rd00nDtBVTarP0VdBjtAWulyZavtNB6L5TSrVXirTZUb7oSHNB/FpF9+CdY/2TYOpJpl9I8gdTfI39Vz0JDjiH6YtTMzPB7Tw/iV01kbsPh1h6J6kVdk6cmomUZp7Ha7AXUKjKoH4TLHHumx81TMVl1SiS2qx1Mix1NIE9+xW95ljXHTSpfG+QXcGACST4EeYTylgGtp6CA9v4tXW1GIl02Kzz0a7l2edmmFpPR3InUcE2qTDq5adMGzTOnzaJ/mUzm/s4wdUy1jqLpv7sjSecsNh4QrKxrbNAEWAbFrWAjyUai3RouM1F2isis4EyQdLbjkeXhbzSeK2F+sZJPDVYjw3HgrTmXR+lBLZY4kEkGxcLklvamVPINTiXHqyNt4gC/iuDy5dHd50SrZg8e6e5/VBYZJ2FoE9vDwCpLqi1jpZ0K/aMG5lAkVWdZt4FWP/ABuAsdpHIjtKyfJsqrVoYxj3vBIgAk2PHkuzS09iyc2pNT4G9UpESVdqfs8cxodXcGkmAwXdJ2BIsL96uuV9EMNh7sYC78zusfCbDwC1MHJIy/K+hteuJFNwafxHqj1Vpy32aNbeo4DuEnzNle3lI6xOyW19k7yo5zl7KbHU6YADA18xcy4NMu8Vn+JtPY4j+/JalmI1nEtiP3NjzIh0A/yhZnmlPrkXi53tcgi3dKIqoi7Gb3JpXKc1jdN6yC0JgomvRBcBIZ1VcmeJFk5qFNKxQAvld29xTssUXgazpDGCS9wA+S0XJOiggOfc8ZWWrqKBrp6TnnoqrQY2RLRHdH6f5QguX+p+hv8A08fk7y2uXgObIcLePLtCs2XZnq6rrO5c+0KWqdG2NB0AAH7KEx+UEGb9nYefeu+Z5kbRMtcuSbqIwuZOZapcfm/+w+qd4nFhtN7+TSfslFVktuzKPaRmhqVyJsLDuFlQ3OdKnekFfXVce1QzwnFYLEw7mugEUIaeSoYo2kFPdGW9c9/yUA15U/0bPW8CtNPky1PazSfZlh9eIrmC6xO+0mmBA4fCVoVSiRxc3vE+v9Vn3sYfqq4ozwA/3lalfsPorn19iI4RA4PJ20y8gBznmXOm5jYXnt48Us7C/pcO7+hUo9jSRLefD6hcmgzmR4kfNRQ7IatSI4nx/qEWWt62reNu8/0U0MLycfQ/JQlXEOBfxLXEDhzEpS4BcimKr6nQOFh3pU1CAGgCAZcZ3KRyWkahLhFoiZ48fRSX+HdjfMqVBDcmwYY3StCg1k6GtbqJc7S0N1OJkl0bkniU2wzrhO9SGUVjH0zUxgaAf3Uv/QZ2l3O4MQpA03cSxvmfspP9iBOqwnfqifErpuEaNz8grRmyKGGn8Z/lb/2ka2BHbe3WMT4KeFFvInzKaZxTAp6g2NLmnhtMfVDzgawRuCybQ5xJn3sCLkAbWnZZL0lwpp1YIgxpPeJb8wtVbiXCpuYsR2QVQParQ0VnuHa8ePX+qygvT+TSVbsFGqlJkJaqEi5yRQlpSNRy7LrpKoEDAU2qpaUhVCAH/RKhqxlPsJPkCtOw2MHvCOAWcdCP/wC1nc75K1YmqRjXsG3u2n1XHre78Hf4dLaW337eBRqsvxbgYAMILlqXwb7tP5NxaUnXwocLhV/oZ0sGMpgOAbVAuBs7tb9lZgvclHo8NYKtmmUkTGyhOk9bRhndsD6rQ3Uwd1nntKaG0hHM/JYS9KopK2YpjnS496ZPTmu65Td4WhQmggUYSKOmBT2QWeoNgU3k5grWHJnqcF+9jLyH4gTfbYX0vIP081qLcW4f9rE+iGafsuLpvNmOrVadTlpeQAT3Og+C2ghTNtUTFJjgY/nPHhPySgxrTxHqPomaKFHmfQraSDarTy/2/dV4jr1RBA12tuJdspHSk8Q3bvQ52qoW2sh5GAC4X2HPmeSlmgdv+5V/AAgC5vY9vWT0zzPmUKaSSBxbdnVIdaP1R6p26ieSZUzBHePmph4TecghuwgDrC/bH1XP7S0Tdo8R9EjmzJ0H+IfI/RMwxDmkG2x+7MG857gU3xdcVGOZBAIibCEkAjS8z4Q9pEVqcOHkfJVH2qU5phx/9bh5NhXPMadUuilpl0g6hMCNxfdU32hvnBXu5gc1x5nSdvJJWHZmtKrqYw/ob5gR8wieLJtlVaaQH5SR53HzKclBY0euXu5ruoEm9IZwXJCqV25IVaoQBbPZzgwaz6ryA2mwkk+S6fnjamNNT4Q4ho7GgwJ9Sq3kxe5/u2uIa8tDgNjewKmK2RNp4irLpptdE/mI3jsmVCgneC/N2pJFxxOfUWuIaHFosCBYxvHigqg7MSPhsOARrvWtFY2o4fJ+rLd7Os+ZRxFM1HBrYc0k7DU0Ce6Y7ltNDEB7Q5psZ9DC8x5c4GJ7uW4jfvjyWxez/NX+4YXxoGqmQPwaYc1728jLhI5JKKcfqipT9RoErM/aliB7sCea0CtimhrocNtW/wCExcdiy/2j0TUp62mwkEd/Fcerg2g8mR1XXKR1InVYJBXUgrQo5IQhHCNAzumpfLDcKHYFLZZ8QVw5M58Eg7E6CDa9WsCDsRqFit0yfGCrh6TwZ1U2E3m+kTK8+YmqHCD/AO2rHmFo/s6rGpTNP8hJiDqLXREOm0GfNU1uiZr05NIQURocNnPHifqh+1VAQNRIgmS1sCCLHjJn0Kw2mm4l03x3w2tffwTT9uqfpPgfuifjXGA4NudxPI80trByQngcvdSf1qjn2EAuJF3AzfipcprjXRpMbsbCS/xJ35B/qP2TknYk0h64qblQGGq62yRG4iZUzTeS0W4D5J9DG+Zjqj+KR4gymSd5y0ii4gwRpMwPzAHfsJVddXdxqO8wPkEbbE5UTCSfi2N3c0eInyUcME50GCRedRJk2iCTbjw4o8VgzSZrIAEgctzAujYLeOmYtrqjdJm/Ijs496oftIeP2LEEfnA83EKUzjOXU6FSowhrmBhaRJMuqNbIkRb6qE6XUH18FUY0anuNM8BsdTitKqJKlbMqyjEaXFp/ELd4/sqTc5RlHAAEajJkbcPFP6bLupvJBuA7ksjoE3yTAEpHHUn04DhBIkdyfYQGnUax19UifUX/AL3T3pLRmmx3IkeaKFfRV3CdyuNM2CcU6BcYAlTuBydtMa6m/wCXihKxN0c5Ngi1kvho1ap/FIEAA+JRY7GazbZFjcwLzAs1NlTxhCS7YWpBclGoKOcsxUELS8qe+kGYjDHUNnM4jXaI4jUQPFBBehov0tnF4hZRI4HPPe6hpDHFjtvhds6HM4TBuOPBJZ+7VhX+BRILLxMVsTJ0JPfRjmMZ1ykACNkEFyo9Bija3NKByCCaYCjd1J5eYIRoLWJEhz0fyV9cVKwYX06T3auUkB1/BazkdelTqUHim0B7IcWiI24BBBczk938f4N4U01/3Bfxh2kWASL8sB4+gQQWzwzmIXEtptriiQ/U4thwjT1tpTnHZPpbO8TAHON0EFT4TISywqjfeuot26sHsIE/RO/8CbzKCCTZSQm7Ce76szN1JYQ9Rvd8jCCCT4Gg8Th2vYWOEtcII7EhQyqkwy1jQecSfVBBJNg0Ogie0EQQCOREi3ejQTAyf2mtLanuxYVK9PuI0hxHmQksxrBtF55NcfIFBBac0ZtUZHqUnnWHIIeNnAH0lBBZM6Oxl+0F7P1Mu09ysfvBXwtyAbb8CN0EERVuiZ4VoLAspUWyLuUTmGKLjKNBXP04RMF2xlxTgCyJBZGhxCNBBVRJ/9k="/>
          <p:cNvSpPr>
            <a:spLocks noChangeAspect="1" noChangeArrowheads="1"/>
          </p:cNvSpPr>
          <p:nvPr/>
        </p:nvSpPr>
        <p:spPr bwMode="auto">
          <a:xfrm>
            <a:off x="63500" y="-8509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8" name="Picture 4" descr="http://www.kleversoft.com/images/misionyobjetiv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7"/>
            <a:ext cx="2095227" cy="2736305"/>
          </a:xfrm>
          <a:prstGeom prst="rect">
            <a:avLst/>
          </a:prstGeom>
          <a:noFill/>
        </p:spPr>
      </p:pic>
      <p:pic>
        <p:nvPicPr>
          <p:cNvPr id="6150" name="Picture 6" descr="http://i.imgur.com/VZv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1882027" cy="1800200"/>
          </a:xfrm>
          <a:prstGeom prst="rect">
            <a:avLst/>
          </a:prstGeom>
          <a:noFill/>
        </p:spPr>
      </p:pic>
      <p:pic>
        <p:nvPicPr>
          <p:cNvPr id="6152" name="Picture 8" descr="http://www.marketinet.com/ebooks/manual_de_marketing_directo_interactivo/imagenes/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753" y="1916833"/>
            <a:ext cx="3162544" cy="252028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059832" y="1844824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Superar expectativas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Entra a fabrica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Banda de servicio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No se pueden inspeccionar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Recibe sin control de calidad.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Cada contacto es fabricante de servicios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No se pueden rechazar antes de recibirlos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El producto menos importante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El servicio más importante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96136" y="4509120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 smtClean="0"/>
              <a:t>Servicio de calidad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Problemática de la calidad del servicio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Ventaja competitiva. Cultura de servicio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fe-img03.olx.com.mx/ui/3/79/68/49227168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 de calidad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83560"/>
            <a:ext cx="8424936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Calidad . Cumplir con las expectativas del cliente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Baja calidad. Debajo de las expectativas del cliente.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Alta calidad. Arriba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expectativ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client</a:t>
            </a:r>
            <a:r>
              <a:rPr lang="es-MX" dirty="0" smtClean="0"/>
              <a:t>e.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Calidad del servicio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Servicio recibido = servicio </a:t>
            </a:r>
            <a:r>
              <a:rPr lang="es-MX" dirty="0" smtClean="0"/>
              <a:t>esperado.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8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teles-costablanca.com/magiccostablanca/images/SobreNosotros/img-calidad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57" y="3501008"/>
            <a:ext cx="12138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Problemática de la calidad del servicio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s-MX" sz="2300" b="1" dirty="0" smtClean="0"/>
          </a:p>
          <a:p>
            <a:r>
              <a:rPr lang="es-MX" sz="2300" b="1" dirty="0" smtClean="0"/>
              <a:t>No hay claridad en los conceptos de cultura y calidad en el servicio.</a:t>
            </a:r>
          </a:p>
          <a:p>
            <a:r>
              <a:rPr lang="es-MX" sz="2300" b="1" dirty="0" smtClean="0"/>
              <a:t>No se mide estadísticamente, no se controla, no se mejora.</a:t>
            </a:r>
          </a:p>
          <a:p>
            <a:r>
              <a:rPr lang="es-MX" sz="2300" b="1" dirty="0" smtClean="0"/>
              <a:t>No hay cultura de inversión en calidad.</a:t>
            </a:r>
          </a:p>
          <a:p>
            <a:r>
              <a:rPr lang="es-MX" sz="2300" b="1" dirty="0" smtClean="0"/>
              <a:t>Alta rotación del personal.</a:t>
            </a:r>
          </a:p>
          <a:p>
            <a:r>
              <a:rPr lang="es-MX" sz="2300" b="1" dirty="0" smtClean="0"/>
              <a:t>No se tienen </a:t>
            </a:r>
            <a:r>
              <a:rPr lang="es-MX" sz="2300" b="1" dirty="0" err="1" smtClean="0"/>
              <a:t>estandares</a:t>
            </a:r>
            <a:r>
              <a:rPr lang="es-MX" sz="2300" b="1" dirty="0" smtClean="0"/>
              <a:t> de calidad.</a:t>
            </a:r>
          </a:p>
          <a:p>
            <a:r>
              <a:rPr lang="es-MX" sz="2300" b="1" dirty="0" smtClean="0"/>
              <a:t>Programas de calidad no son cambios culturales</a:t>
            </a:r>
          </a:p>
          <a:p>
            <a:r>
              <a:rPr lang="es-MX" sz="2300" b="1" dirty="0" smtClean="0"/>
              <a:t>No hay conciencia de que la competencia actual es en la calidad del servicio.</a:t>
            </a:r>
            <a:endParaRPr lang="es-MX" sz="23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6" name="Picture 2" descr="http://www.hoteles-costablanca.com/magiccostablanca/images/SobreNosotros/img-calidad3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138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8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Necesidades del cliente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405646"/>
              </p:ext>
            </p:extLst>
          </p:nvPr>
        </p:nvGraphicFramePr>
        <p:xfrm>
          <a:off x="914400" y="1784350"/>
          <a:ext cx="77724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Necesidades predecibles del cliente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Servicios estandarizados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Monitoreo permanente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Mejora constante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Necesidades impredecibles del cliente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Personal contacto con vocación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Entrenamiento y monitoreo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Mejora constante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Empresas</a:t>
                      </a:r>
                      <a:r>
                        <a:rPr lang="es-MX" baseline="0" dirty="0" smtClean="0"/>
                        <a:t> de producto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Impredecibles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Bajos porcentajes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Empresas de servicio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Impredecibles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Altos porcentajes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B543-0D94-4D3C-93E7-5B206C19675D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5BF6D-BC8F-4B70-ADE4-D8767F214143}" type="slidenum">
              <a:rPr lang="es-MX"/>
              <a:pPr>
                <a:defRPr/>
              </a:pPr>
              <a:t>9</a:t>
            </a:fld>
            <a:endParaRPr lang="es-MX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4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162</TotalTime>
  <Words>490</Words>
  <Application>Microsoft Office PowerPoint</Application>
  <PresentationFormat>Presentación en pantalla (4:3)</PresentationFormat>
  <Paragraphs>120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Metro</vt:lpstr>
      <vt:lpstr>EL SERVICIO</vt:lpstr>
      <vt:lpstr>Índice</vt:lpstr>
      <vt:lpstr>DEFINICIÓN</vt:lpstr>
      <vt:lpstr>Experiencia psicológica</vt:lpstr>
      <vt:lpstr>EL CONCEPTO DE CALIDAD EN EMPRESAS DE SERVICIOS</vt:lpstr>
      <vt:lpstr>Servicio de calidad</vt:lpstr>
      <vt:lpstr>Problemática de la calidad del servicio</vt:lpstr>
      <vt:lpstr>Necesidades del cliente</vt:lpstr>
      <vt:lpstr>Presentación de PowerPoint</vt:lpstr>
      <vt:lpstr>PERSONALIZACIÓN MASIVA</vt:lpstr>
      <vt:lpstr>NIVELES DE CALIDAD DE SERVICIO</vt:lpstr>
      <vt:lpstr>LOS OCHO PECADOS DEL SERVICIO.</vt:lpstr>
      <vt:lpstr>El servicio NO es:</vt:lpstr>
      <vt:lpstr>El servicio es:</vt:lpstr>
      <vt:lpstr>CASOS ESTELARES DE BUEN SERVICIO. Pág 85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SERVICIO</dc:title>
  <dc:creator>Margarita Valle Leon</dc:creator>
  <cp:lastModifiedBy>Margarita</cp:lastModifiedBy>
  <cp:revision>27</cp:revision>
  <dcterms:created xsi:type="dcterms:W3CDTF">2012-03-22T07:32:47Z</dcterms:created>
  <dcterms:modified xsi:type="dcterms:W3CDTF">2013-03-23T09:54:55Z</dcterms:modified>
</cp:coreProperties>
</file>