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79D21-74F5-A747-8D8B-BC5688C246A7}" type="datetimeFigureOut">
              <a:rPr lang="es-ES" smtClean="0"/>
              <a:t>24/10/17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131FA-437E-6E4B-B988-A1D744DBAAD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44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788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4465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898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529-71C4-E34D-B546-AA5A663EC4CC}" type="datetimeFigureOut">
              <a:rPr lang="es-ES" smtClean="0"/>
              <a:t>24/10/17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AAA4-9EEB-EA4A-BDD9-A7D87B846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06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529-71C4-E34D-B546-AA5A663EC4CC}" type="datetimeFigureOut">
              <a:rPr lang="es-ES" smtClean="0"/>
              <a:t>24/10/17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AAA4-9EEB-EA4A-BDD9-A7D87B846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30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529-71C4-E34D-B546-AA5A663EC4CC}" type="datetimeFigureOut">
              <a:rPr lang="es-ES" smtClean="0"/>
              <a:t>24/10/17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AAA4-9EEB-EA4A-BDD9-A7D87B846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214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909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529-71C4-E34D-B546-AA5A663EC4CC}" type="datetimeFigureOut">
              <a:rPr lang="es-ES" smtClean="0"/>
              <a:t>24/10/17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AAA4-9EEB-EA4A-BDD9-A7D87B846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6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529-71C4-E34D-B546-AA5A663EC4CC}" type="datetimeFigureOut">
              <a:rPr lang="es-ES" smtClean="0"/>
              <a:t>24/10/17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AAA4-9EEB-EA4A-BDD9-A7D87B846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38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529-71C4-E34D-B546-AA5A663EC4CC}" type="datetimeFigureOut">
              <a:rPr lang="es-ES" smtClean="0"/>
              <a:t>24/10/17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AAA4-9EEB-EA4A-BDD9-A7D87B846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529-71C4-E34D-B546-AA5A663EC4CC}" type="datetimeFigureOut">
              <a:rPr lang="es-ES" smtClean="0"/>
              <a:t>24/10/17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AAA4-9EEB-EA4A-BDD9-A7D87B846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90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529-71C4-E34D-B546-AA5A663EC4CC}" type="datetimeFigureOut">
              <a:rPr lang="es-ES" smtClean="0"/>
              <a:t>24/10/17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AAA4-9EEB-EA4A-BDD9-A7D87B846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00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529-71C4-E34D-B546-AA5A663EC4CC}" type="datetimeFigureOut">
              <a:rPr lang="es-ES" smtClean="0"/>
              <a:t>24/10/17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AAA4-9EEB-EA4A-BDD9-A7D87B846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4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529-71C4-E34D-B546-AA5A663EC4CC}" type="datetimeFigureOut">
              <a:rPr lang="es-ES" smtClean="0"/>
              <a:t>24/10/17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AAA4-9EEB-EA4A-BDD9-A7D87B846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58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529-71C4-E34D-B546-AA5A663EC4CC}" type="datetimeFigureOut">
              <a:rPr lang="es-ES" smtClean="0"/>
              <a:t>24/10/17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AAA4-9EEB-EA4A-BDD9-A7D87B846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72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5A529-71C4-E34D-B546-AA5A663EC4CC}" type="datetimeFigureOut">
              <a:rPr lang="es-ES" smtClean="0"/>
              <a:t>24/10/17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AAA4-9EEB-EA4A-BDD9-A7D87B846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19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casillas@uv.m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25129"/>
            <a:ext cx="7698495" cy="3293266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La incorporación de las TIC al currículum en la formación de </a:t>
            </a:r>
            <a:r>
              <a:rPr lang="es-ES" b="1" dirty="0" smtClean="0"/>
              <a:t>docentes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945" y="5480030"/>
            <a:ext cx="8273455" cy="101190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ES" sz="2900" b="1" dirty="0" smtClean="0"/>
              <a:t>Dr. Miguel Casillas (PIIES-UV)</a:t>
            </a:r>
          </a:p>
          <a:p>
            <a:pPr algn="ctr"/>
            <a:r>
              <a:rPr lang="es-ES" sz="2900" b="1" dirty="0" smtClean="0"/>
              <a:t>Octubre, 2017</a:t>
            </a:r>
            <a:r>
              <a:rPr lang="es-MX" sz="2900" b="1" dirty="0" smtClean="0"/>
              <a:t/>
            </a:r>
            <a:br>
              <a:rPr lang="es-MX" sz="2900" b="1" dirty="0" smtClean="0"/>
            </a:br>
            <a:endParaRPr lang="es-MX" sz="2900" b="1" dirty="0" smtClean="0"/>
          </a:p>
          <a:p>
            <a:endParaRPr lang="es-ES" sz="3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62843" y="310990"/>
            <a:ext cx="8021451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b="1" dirty="0" smtClean="0">
                <a:solidFill>
                  <a:srgbClr val="7F7F7F"/>
                </a:solidFill>
              </a:rPr>
              <a:t>3er Con</a:t>
            </a:r>
            <a:r>
              <a:rPr lang="es-MX" b="1" dirty="0" smtClean="0">
                <a:solidFill>
                  <a:srgbClr val="7F7F7F"/>
                </a:solidFill>
              </a:rPr>
              <a:t>greso  Internacional “Formación de profesionales  de la educación: perspectivas y desafíos emergentes” </a:t>
            </a:r>
          </a:p>
          <a:p>
            <a:pPr algn="ctr"/>
            <a:r>
              <a:rPr lang="es-MX" b="1" dirty="0" smtClean="0">
                <a:solidFill>
                  <a:srgbClr val="7F7F7F"/>
                </a:solidFill>
              </a:rPr>
              <a:t>ICE-UABJO</a:t>
            </a:r>
            <a:endParaRPr lang="es-E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2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938" y="170974"/>
            <a:ext cx="8069646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La </a:t>
            </a:r>
            <a:r>
              <a:rPr lang="en-US" sz="4000" dirty="0" err="1"/>
              <a:t>cultura</a:t>
            </a:r>
            <a:r>
              <a:rPr lang="en-US" sz="4000" dirty="0"/>
              <a:t> digital y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relación</a:t>
            </a:r>
            <a:r>
              <a:rPr lang="en-US" sz="4000" dirty="0"/>
              <a:t> con la </a:t>
            </a:r>
            <a:r>
              <a:rPr lang="en-US" sz="4000" dirty="0" err="1"/>
              <a:t>educación</a:t>
            </a:r>
            <a:r>
              <a:rPr lang="en-US" sz="4000" dirty="0"/>
              <a:t> 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6349" y="1490165"/>
            <a:ext cx="8855827" cy="5286847"/>
          </a:xfrm>
        </p:spPr>
        <p:txBody>
          <a:bodyPr>
            <a:normAutofit/>
          </a:bodyPr>
          <a:lstStyle/>
          <a:p>
            <a:r>
              <a:rPr lang="es-ES_tradnl" sz="2600" dirty="0"/>
              <a:t>Se están desarrollando nuevas formas de lectura, de escritura, de aprender, de producir y difundir el conocimiento.</a:t>
            </a:r>
          </a:p>
          <a:p>
            <a:r>
              <a:rPr lang="es-ES_tradnl" sz="2600" dirty="0"/>
              <a:t>La figura del maestro, el rol de estudiante, la escuela y sus procesos están siendo transformados con una serie de incorporaciones tecnológicas.</a:t>
            </a:r>
          </a:p>
          <a:p>
            <a:r>
              <a:rPr lang="es-ES_tradnl" sz="2600" dirty="0"/>
              <a:t>Los recursos de aprendizaje se están modificando en todos los niveles educativos.</a:t>
            </a:r>
          </a:p>
          <a:p>
            <a:r>
              <a:rPr lang="es-ES_tradnl" sz="2600" dirty="0"/>
              <a:t>La comunicación entre pares y docentes se da en línea, las tareas y proyectos se entregan en formato electrónico.</a:t>
            </a:r>
          </a:p>
          <a:p>
            <a:r>
              <a:rPr lang="es-ES_tradnl" sz="2600" dirty="0"/>
              <a:t>Libre acceso a bienes culturales que antes eran de difícil acceso y muy exclusivos.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440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15" y="93226"/>
            <a:ext cx="8365688" cy="872121"/>
          </a:xfrm>
        </p:spPr>
        <p:txBody>
          <a:bodyPr/>
          <a:lstStyle/>
          <a:p>
            <a:r>
              <a:rPr lang="en-US" sz="4000" dirty="0" err="1" smtClean="0"/>
              <a:t>Cambios</a:t>
            </a:r>
            <a:r>
              <a:rPr lang="en-US" sz="4000" dirty="0" smtClean="0"/>
              <a:t> en la </a:t>
            </a:r>
            <a:r>
              <a:rPr lang="en-US" sz="4000" dirty="0" err="1" smtClean="0"/>
              <a:t>educación</a:t>
            </a:r>
            <a:r>
              <a:rPr lang="en-US" sz="4000" dirty="0" smtClean="0"/>
              <a:t> superior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07885"/>
            <a:ext cx="8717983" cy="5711241"/>
          </a:xfrm>
        </p:spPr>
        <p:txBody>
          <a:bodyPr>
            <a:no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s-ES_tradnl" sz="2400" dirty="0" smtClean="0"/>
              <a:t>Se han </a:t>
            </a:r>
            <a:r>
              <a:rPr lang="es-ES_tradnl" sz="2400" dirty="0"/>
              <a:t>transformado la </a:t>
            </a:r>
            <a:r>
              <a:rPr lang="es-ES_tradnl" sz="2400" dirty="0" smtClean="0"/>
              <a:t>gestión, </a:t>
            </a:r>
            <a:r>
              <a:rPr lang="es-ES_tradnl" sz="2400" dirty="0"/>
              <a:t>administración, </a:t>
            </a:r>
            <a:r>
              <a:rPr lang="es-ES_tradnl" sz="2400" dirty="0" smtClean="0"/>
              <a:t>enseñanza, </a:t>
            </a:r>
            <a:r>
              <a:rPr lang="es-ES_tradnl" sz="2400" dirty="0"/>
              <a:t>investigación</a:t>
            </a:r>
            <a:r>
              <a:rPr lang="es-ES_tradnl" sz="2400" dirty="0" smtClean="0"/>
              <a:t>, </a:t>
            </a:r>
            <a:r>
              <a:rPr lang="es-ES_tradnl" sz="2400" dirty="0"/>
              <a:t>difusión, </a:t>
            </a:r>
            <a:r>
              <a:rPr lang="es-ES_tradnl" sz="2400" dirty="0" smtClean="0"/>
              <a:t>las </a:t>
            </a:r>
            <a:r>
              <a:rPr lang="es-ES_tradnl" sz="2400" dirty="0"/>
              <a:t>formas de comunicación e intercambio</a:t>
            </a:r>
            <a:r>
              <a:rPr lang="es-ES_tradnl" sz="2400" dirty="0" smtClean="0"/>
              <a:t>.</a:t>
            </a:r>
          </a:p>
          <a:p>
            <a:pPr marL="457200" indent="-457200" algn="just">
              <a:buFont typeface="Arial"/>
              <a:buChar char="•"/>
            </a:pPr>
            <a:r>
              <a:rPr lang="es-ES_tradnl" sz="2400" dirty="0"/>
              <a:t>La enseñanza se modifica con la utilización de simuladores y el estudio con libros accesibles en formato </a:t>
            </a:r>
            <a:r>
              <a:rPr lang="es-ES_tradnl" sz="2400" dirty="0" smtClean="0"/>
              <a:t>digital.</a:t>
            </a:r>
          </a:p>
          <a:p>
            <a:pPr marL="457200" indent="-457200" algn="just">
              <a:buFont typeface="Arial"/>
              <a:buChar char="•"/>
            </a:pPr>
            <a:r>
              <a:rPr lang="es-ES_tradnl" sz="2400" dirty="0" smtClean="0"/>
              <a:t>Los nuevos modos de producción del conocimiento tienen una base tecnológica muy desarrollada.</a:t>
            </a:r>
          </a:p>
          <a:p>
            <a:pPr marL="457200" indent="-457200" algn="just">
              <a:buFont typeface="Arial"/>
              <a:buChar char="•"/>
            </a:pPr>
            <a:r>
              <a:rPr lang="es-ES_tradnl" sz="2400" dirty="0" smtClean="0"/>
              <a:t>El </a:t>
            </a:r>
            <a:r>
              <a:rPr lang="es-ES_tradnl" sz="2400" dirty="0"/>
              <a:t>mayor </a:t>
            </a:r>
            <a:r>
              <a:rPr lang="es-ES_tradnl" sz="2400" dirty="0" smtClean="0"/>
              <a:t>dinamismo del </a:t>
            </a:r>
            <a:r>
              <a:rPr lang="es-ES_tradnl" sz="2400" dirty="0"/>
              <a:t>cambio tecnológico </a:t>
            </a:r>
            <a:r>
              <a:rPr lang="es-ES_tradnl" sz="2400" dirty="0" smtClean="0"/>
              <a:t>está pasando </a:t>
            </a:r>
            <a:r>
              <a:rPr lang="es-ES_tradnl" sz="2400" dirty="0"/>
              <a:t>por las disciplinas académicas y el desarrollo </a:t>
            </a:r>
            <a:r>
              <a:rPr lang="es-ES_tradnl" sz="2400" dirty="0" smtClean="0"/>
              <a:t>del </a:t>
            </a:r>
            <a:r>
              <a:rPr lang="pt-BR" sz="2400" i="1" dirty="0" smtClean="0"/>
              <a:t>software </a:t>
            </a:r>
            <a:r>
              <a:rPr lang="pt-BR" sz="2400" dirty="0" smtClean="0"/>
              <a:t>especializado.</a:t>
            </a:r>
            <a:endParaRPr lang="es-ES_tradnl" sz="2400" dirty="0" smtClean="0"/>
          </a:p>
          <a:p>
            <a:pPr marL="457200" indent="-457200" algn="just">
              <a:buFont typeface="Arial"/>
              <a:buChar char="•"/>
            </a:pPr>
            <a:r>
              <a:rPr lang="es-ES_tradnl" sz="2400" dirty="0" smtClean="0"/>
              <a:t>Los cambios han ocurrido </a:t>
            </a:r>
            <a:r>
              <a:rPr lang="es-ES_tradnl" sz="2400" dirty="0"/>
              <a:t>de manera improvisada, escasamente regulada, sin conocimiento de cuánto saben nuestros alumnos cuando </a:t>
            </a:r>
            <a:r>
              <a:rPr lang="es-ES_tradnl" sz="2400" dirty="0" smtClean="0"/>
              <a:t>ingresan y sin </a:t>
            </a:r>
            <a:r>
              <a:rPr lang="es-ES_tradnl" sz="2400" dirty="0"/>
              <a:t>precisión sobre cuánto queremos que sepan al </a:t>
            </a:r>
            <a:r>
              <a:rPr lang="es-ES_tradnl" sz="2400" dirty="0" smtClean="0"/>
              <a:t>egresar.</a:t>
            </a:r>
          </a:p>
          <a:p>
            <a:pPr marL="457200" indent="-457200" algn="just">
              <a:buFont typeface="Arial"/>
              <a:buChar char="•"/>
            </a:pPr>
            <a:endParaRPr lang="es-ES_tradnl" sz="2800" dirty="0" smtClean="0"/>
          </a:p>
          <a:p>
            <a:pPr marL="457200" indent="-457200" algn="just">
              <a:buFont typeface="Arial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9919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19" y="83898"/>
            <a:ext cx="8397252" cy="91283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Incorporación de las tic a la ES</a:t>
            </a:r>
            <a:endParaRPr lang="es-ES" sz="4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286414"/>
              </p:ext>
            </p:extLst>
          </p:nvPr>
        </p:nvGraphicFramePr>
        <p:xfrm>
          <a:off x="485993" y="1222625"/>
          <a:ext cx="8213808" cy="542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04"/>
                <a:gridCol w="4106904"/>
              </a:tblGrid>
              <a:tr h="60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SITUACIÓN ACTUAL</a:t>
                      </a:r>
                      <a:endParaRPr lang="es-MX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SITUACIÓN DESEABLE</a:t>
                      </a:r>
                      <a:endParaRPr lang="es-MX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7933C"/>
                    </a:solidFill>
                  </a:tcPr>
                </a:tc>
              </a:tr>
              <a:tr h="9764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Ocurrencias y buena voluntad</a:t>
                      </a:r>
                      <a:endParaRPr lang="es-MX" sz="20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Decisiones informadas, legítimas, transparentes y sujetas a evaluación</a:t>
                      </a:r>
                      <a:endParaRPr lang="es-MX" sz="20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509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Improvisación</a:t>
                      </a:r>
                      <a:endParaRPr lang="es-MX" sz="20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Planeación</a:t>
                      </a:r>
                      <a:endParaRPr lang="es-MX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9764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Azar de que ocurra en el currículum</a:t>
                      </a:r>
                      <a:endParaRPr lang="es-MX" sz="20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Base de la experiencia escolar en cada Materia</a:t>
                      </a:r>
                      <a:endParaRPr lang="es-MX" sz="20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DD9C3"/>
                    </a:solidFill>
                  </a:tcPr>
                </a:tc>
              </a:tr>
              <a:tr h="6509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Políticas generales</a:t>
                      </a:r>
                      <a:endParaRPr lang="es-MX" sz="20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Políticas generales y disciplinarias</a:t>
                      </a:r>
                      <a:endParaRPr lang="es-MX" sz="20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EECE1"/>
                    </a:solidFill>
                  </a:tcPr>
                </a:tc>
              </a:tr>
              <a:tr h="15625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Compras basadas en criterios comerciales o en decisiones personales</a:t>
                      </a:r>
                      <a:endParaRPr lang="es-MX" sz="20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Compras orientadas por criterios académicos, en procesos transparentes y con base en licitaciones públicas</a:t>
                      </a:r>
                      <a:endParaRPr lang="es-MX" sz="20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8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16" y="108871"/>
            <a:ext cx="8233590" cy="763600"/>
          </a:xfrm>
        </p:spPr>
        <p:txBody>
          <a:bodyPr>
            <a:noAutofit/>
          </a:bodyPr>
          <a:lstStyle/>
          <a:p>
            <a:r>
              <a:rPr lang="x-none" sz="4000" dirty="0" smtClean="0"/>
              <a:t>Saberes </a:t>
            </a:r>
            <a:r>
              <a:rPr lang="x-none" sz="4000" dirty="0"/>
              <a:t>digitales</a:t>
            </a:r>
            <a:endParaRPr lang="en-US" sz="4000" dirty="0"/>
          </a:p>
        </p:txBody>
      </p:sp>
      <p:grpSp>
        <p:nvGrpSpPr>
          <p:cNvPr id="4" name="Agrupar 3"/>
          <p:cNvGrpSpPr/>
          <p:nvPr/>
        </p:nvGrpSpPr>
        <p:grpSpPr>
          <a:xfrm>
            <a:off x="2" y="896228"/>
            <a:ext cx="8622994" cy="5077950"/>
            <a:chOff x="2" y="1194262"/>
            <a:chExt cx="8622994" cy="5077950"/>
          </a:xfrm>
        </p:grpSpPr>
        <p:pic>
          <p:nvPicPr>
            <p:cNvPr id="5" name="Picture 4"/>
            <p:cNvPicPr/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23" r="997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" t="1919" r="11769" b="16369"/>
            <a:stretch/>
          </p:blipFill>
          <p:spPr>
            <a:xfrm>
              <a:off x="2" y="1194262"/>
              <a:ext cx="8622994" cy="4638009"/>
            </a:xfrm>
            <a:prstGeom prst="rect">
              <a:avLst/>
            </a:prstGeom>
            <a:effectLst/>
          </p:spPr>
        </p:pic>
        <p:grpSp>
          <p:nvGrpSpPr>
            <p:cNvPr id="3" name="Agrupar 2"/>
            <p:cNvGrpSpPr/>
            <p:nvPr/>
          </p:nvGrpSpPr>
          <p:grpSpPr>
            <a:xfrm>
              <a:off x="35212" y="3153371"/>
              <a:ext cx="8482746" cy="3118841"/>
              <a:chOff x="35212" y="3153371"/>
              <a:chExt cx="8482746" cy="3118841"/>
            </a:xfrm>
          </p:grpSpPr>
          <p:sp>
            <p:nvSpPr>
              <p:cNvPr id="6" name="CuadroTexto 5"/>
              <p:cNvSpPr txBox="1"/>
              <p:nvPr/>
            </p:nvSpPr>
            <p:spPr>
              <a:xfrm>
                <a:off x="35212" y="3295910"/>
                <a:ext cx="17520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/>
                  <a:t>U</a:t>
                </a:r>
                <a:r>
                  <a:rPr lang="es-ES" sz="1600" dirty="0" smtClean="0"/>
                  <a:t>sar dispositivos</a:t>
                </a:r>
                <a:endParaRPr lang="es-ES" sz="1600" dirty="0"/>
              </a:p>
            </p:txBody>
          </p:sp>
          <p:sp>
            <p:nvSpPr>
              <p:cNvPr id="7" name="CuadroTexto 6"/>
              <p:cNvSpPr txBox="1"/>
              <p:nvPr/>
            </p:nvSpPr>
            <p:spPr>
              <a:xfrm>
                <a:off x="2007197" y="3192288"/>
                <a:ext cx="1289536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600" dirty="0" smtClean="0"/>
                  <a:t>Administrar </a:t>
                </a:r>
              </a:p>
              <a:p>
                <a:pPr algn="ctr"/>
                <a:r>
                  <a:rPr lang="es-ES" sz="1600" dirty="0" smtClean="0"/>
                  <a:t>archivos</a:t>
                </a:r>
                <a:endParaRPr lang="es-ES" sz="1600" dirty="0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>
                <a:off x="3346225" y="3153371"/>
                <a:ext cx="202920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400" dirty="0" smtClean="0"/>
                  <a:t>Programas y sistemas </a:t>
                </a:r>
              </a:p>
              <a:p>
                <a:pPr algn="ctr"/>
                <a:r>
                  <a:rPr lang="es-ES" sz="1400" dirty="0" smtClean="0"/>
                  <a:t>de información </a:t>
                </a:r>
              </a:p>
              <a:p>
                <a:pPr algn="ctr"/>
                <a:r>
                  <a:rPr lang="es-ES" sz="1400" dirty="0" smtClean="0"/>
                  <a:t>especializados</a:t>
                </a:r>
                <a:endParaRPr lang="es-ES" sz="1400" dirty="0"/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5703238" y="3282898"/>
                <a:ext cx="6977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600" dirty="0" smtClean="0"/>
                  <a:t>Texto</a:t>
                </a:r>
                <a:endParaRPr lang="es-ES" dirty="0"/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7434302" y="3269929"/>
                <a:ext cx="7610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 smtClean="0"/>
                  <a:t>Datos</a:t>
                </a:r>
                <a:endParaRPr lang="es-ES" dirty="0"/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263546" y="5674516"/>
                <a:ext cx="130115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600" dirty="0" smtClean="0"/>
                  <a:t>Medios </a:t>
                </a:r>
                <a:r>
                  <a:rPr lang="es-ES" sz="1600" dirty="0"/>
                  <a:t>y</a:t>
                </a:r>
                <a:r>
                  <a:rPr lang="es-ES" sz="1600" dirty="0" smtClean="0"/>
                  <a:t> </a:t>
                </a:r>
              </a:p>
              <a:p>
                <a:pPr algn="ctr"/>
                <a:r>
                  <a:rPr lang="es-ES" sz="1600" dirty="0" smtClean="0"/>
                  <a:t>multimedia</a:t>
                </a:r>
                <a:endParaRPr lang="es-ES" sz="1600" dirty="0"/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1786085" y="5700373"/>
                <a:ext cx="16754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 smtClean="0"/>
                  <a:t>Comunicación</a:t>
                </a:r>
                <a:endParaRPr lang="es-ES" sz="1600" dirty="0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3555934" y="5674464"/>
                <a:ext cx="164480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600" dirty="0" smtClean="0"/>
                  <a:t>Socialización y </a:t>
                </a:r>
              </a:p>
              <a:p>
                <a:pPr algn="ctr"/>
                <a:r>
                  <a:rPr lang="es-ES" sz="1600" dirty="0" smtClean="0"/>
                  <a:t>colaboración</a:t>
                </a:r>
                <a:endParaRPr lang="es-ES" sz="1600" dirty="0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5395775" y="5687436"/>
                <a:ext cx="1385115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600" dirty="0" smtClean="0"/>
                  <a:t>Ciudadanía </a:t>
                </a:r>
              </a:p>
              <a:p>
                <a:pPr algn="ctr"/>
                <a:r>
                  <a:rPr lang="es-ES" sz="1600" dirty="0" smtClean="0"/>
                  <a:t>digital</a:t>
                </a:r>
                <a:endParaRPr lang="es-ES" sz="1600" dirty="0"/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7197564" y="5673657"/>
                <a:ext cx="132039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600" dirty="0" err="1" smtClean="0"/>
                  <a:t>Literacidad</a:t>
                </a:r>
                <a:r>
                  <a:rPr lang="es-ES" sz="1600" dirty="0" smtClean="0"/>
                  <a:t> </a:t>
                </a:r>
              </a:p>
              <a:p>
                <a:pPr algn="ctr"/>
                <a:r>
                  <a:rPr lang="es-ES" sz="1600" dirty="0" smtClean="0"/>
                  <a:t>digital</a:t>
                </a:r>
                <a:endParaRPr lang="es-ES" sz="1600" dirty="0"/>
              </a:p>
            </p:txBody>
          </p:sp>
        </p:grpSp>
      </p:grpSp>
      <p:sp>
        <p:nvSpPr>
          <p:cNvPr id="16" name="CuadroTexto 15"/>
          <p:cNvSpPr txBox="1"/>
          <p:nvPr/>
        </p:nvSpPr>
        <p:spPr>
          <a:xfrm>
            <a:off x="60517" y="6001076"/>
            <a:ext cx="83109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Ramírez, A., y Casillas, M. (2015). Los saberes digitales de los universitarios. </a:t>
            </a:r>
            <a:endParaRPr lang="es-ES_tradnl" sz="1600" dirty="0" smtClean="0"/>
          </a:p>
          <a:p>
            <a:r>
              <a:rPr lang="es-ES_tradnl" sz="1600" dirty="0" smtClean="0"/>
              <a:t>En </a:t>
            </a:r>
            <a:r>
              <a:rPr lang="es-ES_tradnl" sz="1600" dirty="0"/>
              <a:t>J. </a:t>
            </a:r>
            <a:r>
              <a:rPr lang="es-ES_tradnl" sz="1600" dirty="0" err="1"/>
              <a:t>Micheli</a:t>
            </a:r>
            <a:r>
              <a:rPr lang="es-ES_tradnl" sz="1600" dirty="0"/>
              <a:t> (Coord.), </a:t>
            </a:r>
            <a:r>
              <a:rPr lang="es-ES_tradnl" sz="1600" i="1" dirty="0"/>
              <a:t>Educación </a:t>
            </a:r>
            <a:r>
              <a:rPr lang="es-ES_tradnl" sz="1600" i="1" dirty="0" smtClean="0"/>
              <a:t>Virtual </a:t>
            </a:r>
            <a:r>
              <a:rPr lang="es-ES_tradnl" sz="1600" i="1" dirty="0"/>
              <a:t>y Universidad, un modelo de evaluación</a:t>
            </a:r>
            <a:r>
              <a:rPr lang="es-ES_tradnl" sz="1600" dirty="0"/>
              <a:t> </a:t>
            </a:r>
            <a:endParaRPr lang="es-ES_tradnl" sz="1600" dirty="0" smtClean="0"/>
          </a:p>
          <a:p>
            <a:r>
              <a:rPr lang="es-ES_tradnl" sz="1600" dirty="0" smtClean="0"/>
              <a:t>(</a:t>
            </a:r>
            <a:r>
              <a:rPr lang="es-ES_tradnl" sz="1600" dirty="0"/>
              <a:t>pp. 77-106). México: Universidad Autónoma Metropolitana.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7525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1"/>
          <p:cNvSpPr txBox="1">
            <a:spLocks noGrp="1"/>
          </p:cNvSpPr>
          <p:nvPr>
            <p:ph type="title"/>
          </p:nvPr>
        </p:nvSpPr>
        <p:spPr>
          <a:xfrm>
            <a:off x="401712" y="170120"/>
            <a:ext cx="6152341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x-none" sz="4000" spc="0" dirty="0">
                <a:solidFill>
                  <a:srgbClr val="738450"/>
                </a:solidFill>
                <a:latin typeface="Century Gothic (Títulos)"/>
                <a:cs typeface="Century Gothic (Títulos)"/>
              </a:rPr>
              <a:t>Perfil de saberes digitales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7561" y="1167210"/>
            <a:ext cx="2704211" cy="746653"/>
          </a:xfrm>
          <a:prstGeom prst="rect">
            <a:avLst/>
          </a:prstGeom>
          <a:solidFill>
            <a:srgbClr val="77933C"/>
          </a:solidFill>
          <a:ln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Saber usar </a:t>
            </a:r>
            <a:r>
              <a:rPr lang="x-non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dispositivos</a:t>
            </a:r>
            <a:endParaRPr lang="x-none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43214" y="1167218"/>
            <a:ext cx="2750291" cy="746645"/>
          </a:xfrm>
          <a:prstGeom prst="rect">
            <a:avLst/>
          </a:prstGeom>
          <a:solidFill>
            <a:srgbClr val="77933C"/>
          </a:solidFill>
          <a:ln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Saber administrar </a:t>
            </a:r>
            <a:r>
              <a:rPr lang="x-non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archivos</a:t>
            </a:r>
            <a:endParaRPr lang="x-none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63140" y="1167210"/>
            <a:ext cx="2739656" cy="746653"/>
          </a:xfrm>
          <a:prstGeom prst="rect">
            <a:avLst/>
          </a:prstGeom>
          <a:solidFill>
            <a:srgbClr val="77933C"/>
          </a:solidFill>
          <a:ln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Saber usar programas y sistemas de información </a:t>
            </a:r>
            <a:r>
              <a:rPr lang="x-none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especializados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7560" y="2027276"/>
            <a:ext cx="2704212" cy="4612165"/>
          </a:xfrm>
          <a:prstGeom prst="rect">
            <a:avLst/>
          </a:prstGeom>
          <a:solidFill>
            <a:srgbClr val="EEECE1"/>
          </a:solidFill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76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>
                <a:tab pos="2147888" algn="l"/>
                <a:tab pos="2243138" algn="l"/>
              </a:tabLst>
            </a:pP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Conocer y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 software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el sistema operativo de tabletas,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Smartphone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computadoras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0" indent="76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>
                <a:tab pos="2147888" algn="l"/>
                <a:tab pos="2243138" algn="l"/>
              </a:tabLst>
            </a:pP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Conectar dispositivos a Internet.</a:t>
            </a:r>
          </a:p>
          <a:p>
            <a:pPr lvl="0" indent="76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>
                <a:tab pos="2147888" algn="l"/>
                <a:tab pos="2243138" algn="l"/>
              </a:tabLst>
            </a:pP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Conocer las opciones de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configuración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dispositivos para facilitar el intercambio de información.</a:t>
            </a:r>
          </a:p>
          <a:p>
            <a:pPr lvl="0" indent="76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>
                <a:tab pos="2147888" algn="l"/>
                <a:tab pos="2243138" algn="l"/>
              </a:tabLst>
            </a:pP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Reconocer problemas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técnicos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los dispositivos y, de estar a su alcance, resolverlos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43216" y="2027276"/>
            <a:ext cx="2750289" cy="4612165"/>
          </a:xfrm>
          <a:prstGeom prst="rect">
            <a:avLst/>
          </a:prstGeom>
          <a:solidFill>
            <a:srgbClr val="EEECE1"/>
          </a:solidFill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Identificar y manipular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archivos 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Microsoft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Office o Apple para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elaborar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documentos.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Conocer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como descargar, adjuntar y enviar archivos a través de diferentes plataformas.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Convertir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archivos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texto, audio, video, imagen para una mejor manipulación.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Transferir y almacenar un conjunto de archivos en dispositivos de memoria.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063140" y="2027276"/>
            <a:ext cx="2739656" cy="4612165"/>
          </a:xfrm>
          <a:prstGeom prst="rect">
            <a:avLst/>
          </a:prstGeom>
          <a:solidFill>
            <a:srgbClr val="EEECE1"/>
          </a:solidFill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Utilizar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software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como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  y Pages; PowerPoint,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Keynote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Excel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 Numbers.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Emplear software 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edición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video como imovie o Movie Maker.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Utilizar servicios en la nube como Dropbox, OneDrive, Google Drive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almacenar información.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Subir y compartir archivos multimedia en Youtube,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TeacherTube.</a:t>
            </a:r>
          </a:p>
        </p:txBody>
      </p:sp>
    </p:spTree>
    <p:extLst>
      <p:ext uri="{BB962C8B-B14F-4D97-AF65-F5344CB8AC3E}">
        <p14:creationId xmlns:p14="http://schemas.microsoft.com/office/powerpoint/2010/main" val="206754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80519" y="1167208"/>
            <a:ext cx="2704211" cy="7466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ct val="78571"/>
            </a:pPr>
            <a:r>
              <a:rPr lang="x-non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Saber crear y manipular contenido de texto y texto enriquecido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165518" y="1167218"/>
            <a:ext cx="2750291" cy="746645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ct val="78571"/>
            </a:pPr>
            <a:r>
              <a:rPr lang="x-non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Saber crear y manipular conjuntos de datos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098403" y="1167210"/>
            <a:ext cx="2739656" cy="746653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Saber crear y manipular medios y </a:t>
            </a:r>
            <a:r>
              <a:rPr lang="x-non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multimedia</a:t>
            </a:r>
            <a:endParaRPr lang="x-none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0519" y="2027276"/>
            <a:ext cx="2704212" cy="4612165"/>
          </a:xfrm>
          <a:prstGeom prst="rect">
            <a:avLst/>
          </a:prstGeom>
          <a:solidFill>
            <a:srgbClr val="EEECE1"/>
          </a:solidFill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Conocer y usar </a:t>
            </a:r>
            <a:r>
              <a:rPr lang="x-non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programas </a:t>
            </a:r>
            <a:r>
              <a:rPr lang="x-non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</a:t>
            </a:r>
            <a:r>
              <a:rPr lang="x-non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creación </a:t>
            </a:r>
            <a:r>
              <a:rPr lang="x-non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 </a:t>
            </a:r>
            <a:r>
              <a:rPr lang="x-non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edición </a:t>
            </a:r>
            <a:r>
              <a:rPr lang="x-non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x-non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texto</a:t>
            </a:r>
            <a:r>
              <a:rPr lang="es-MX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Copiar</a:t>
            </a:r>
            <a:r>
              <a:rPr lang="x-non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pegar y cortar contenido teniendo en </a:t>
            </a:r>
            <a:r>
              <a:rPr lang="x-non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cuenta relevancia </a:t>
            </a:r>
            <a:r>
              <a:rPr lang="x-non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 </a:t>
            </a:r>
            <a:r>
              <a:rPr lang="x-non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coherencia</a:t>
            </a:r>
            <a:r>
              <a:rPr lang="es-MX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x-none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Reconocer aspectos de la </a:t>
            </a:r>
            <a:r>
              <a:rPr lang="x-non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edición </a:t>
            </a:r>
            <a:r>
              <a:rPr lang="x-non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texto plano y enriquecido en redes sociales, </a:t>
            </a:r>
            <a:r>
              <a:rPr lang="x-non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plataformas </a:t>
            </a:r>
            <a:r>
              <a:rPr lang="x-non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educativas.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Editar el formato de texto en tablas y figuras para realizar </a:t>
            </a:r>
            <a:r>
              <a:rPr lang="x-non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diferentes </a:t>
            </a:r>
            <a:r>
              <a:rPr lang="x-non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recursos que enriquezcan las clases.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Crear diapositivas, insertar </a:t>
            </a:r>
            <a:r>
              <a:rPr lang="x-non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hipervínculos, </a:t>
            </a:r>
            <a:r>
              <a:rPr lang="x-non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animaciones y transiciones</a:t>
            </a:r>
            <a:r>
              <a:rPr lang="x-none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x-none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65520" y="2027276"/>
            <a:ext cx="2750289" cy="4612165"/>
          </a:xfrm>
          <a:prstGeom prst="rect">
            <a:avLst/>
          </a:prstGeom>
          <a:solidFill>
            <a:srgbClr val="EEECE1"/>
          </a:solidFill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Conocer las funciones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básicas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las hojas de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cálculo.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Saber introducir datos, hacer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cálculos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fórmulas básicas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Generar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gráficas,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especialmente las de 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pastel.</a:t>
            </a:r>
            <a:endParaRPr lang="es-MX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Calcular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medidas de tendencia central.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Elaborar tablas comparativas, es decir, dar formato y presentar cuadros</a:t>
            </a:r>
            <a:r>
              <a:rPr lang="x-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098403" y="2027276"/>
            <a:ext cx="2739656" cy="4612165"/>
          </a:xfrm>
          <a:prstGeom prst="rect">
            <a:avLst/>
          </a:prstGeom>
          <a:solidFill>
            <a:schemeClr val="bg2"/>
          </a:solidFill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Reconocer el hardware dependiendo el medio a emplear.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Descargar, reproducir y distribuir los diferentes tipos de medios.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Usar los programas </a:t>
            </a:r>
            <a:r>
              <a:rPr lang="x-non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 aplicaciones </a:t>
            </a: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la </a:t>
            </a:r>
            <a:r>
              <a:rPr lang="x-non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creación </a:t>
            </a: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 </a:t>
            </a:r>
            <a:r>
              <a:rPr lang="x-non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edición </a:t>
            </a: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medios.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Reproducir imágenes, audio, video, GIF y animaciones.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Conocer, identificar, reproducir, producir e        incorporar diversos medios o su integración llamado multimedia. </a:t>
            </a:r>
            <a:endParaRPr lang="x-non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876" y="222196"/>
            <a:ext cx="8073295" cy="763600"/>
          </a:xfrm>
        </p:spPr>
        <p:txBody>
          <a:bodyPr>
            <a:normAutofit fontScale="90000"/>
          </a:bodyPr>
          <a:lstStyle/>
          <a:p>
            <a:r>
              <a:rPr lang="x-none" sz="4000" spc="0" dirty="0">
                <a:solidFill>
                  <a:srgbClr val="738450"/>
                </a:solidFill>
                <a:latin typeface="Century Gothic (Títulos)"/>
                <a:cs typeface="Century Gothic (Títulos)"/>
              </a:rPr>
              <a:t>Perfil de saberes </a:t>
            </a:r>
            <a:r>
              <a:rPr lang="x-none" sz="4000" spc="0" dirty="0" smtClean="0">
                <a:solidFill>
                  <a:srgbClr val="738450"/>
                </a:solidFill>
                <a:latin typeface="Century Gothic (Títulos)"/>
                <a:cs typeface="Century Gothic (Títulos)"/>
              </a:rPr>
              <a:t>digitales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98140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1"/>
          <p:cNvSpPr txBox="1">
            <a:spLocks noGrp="1"/>
          </p:cNvSpPr>
          <p:nvPr>
            <p:ph type="title"/>
          </p:nvPr>
        </p:nvSpPr>
        <p:spPr>
          <a:xfrm>
            <a:off x="660895" y="170120"/>
            <a:ext cx="6281928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ct val="61111"/>
            </a:pPr>
            <a:r>
              <a:rPr lang="x-none" sz="4000" spc="0" dirty="0">
                <a:solidFill>
                  <a:srgbClr val="738450"/>
                </a:solidFill>
                <a:latin typeface="Century Gothic (Títulos)"/>
                <a:cs typeface="Century Gothic (Títulos)"/>
              </a:rPr>
              <a:t>Perfil de saberes digitales</a:t>
            </a:r>
            <a:endParaRPr lang="x-none" sz="4000" b="1" i="1" dirty="0">
              <a:ln w="6350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76670" y="1180176"/>
            <a:ext cx="2750291" cy="746645"/>
          </a:xfrm>
          <a:prstGeom prst="rect">
            <a:avLst/>
          </a:prstGeom>
          <a:solidFill>
            <a:srgbClr val="77933C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dk1"/>
              </a:buClr>
              <a:buSzPct val="78571"/>
            </a:pPr>
            <a:r>
              <a:rPr lang="x-none" sz="17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Saber socializar y colaborar en entornos </a:t>
            </a:r>
            <a:r>
              <a:rPr lang="x-none" sz="175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digitales</a:t>
            </a:r>
            <a:endParaRPr lang="x-none" sz="175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109555" y="1193126"/>
            <a:ext cx="2739656" cy="746653"/>
          </a:xfrm>
          <a:prstGeom prst="rect">
            <a:avLst/>
          </a:prstGeom>
          <a:solidFill>
            <a:srgbClr val="77933C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ct val="78571"/>
            </a:pPr>
            <a:r>
              <a:rPr lang="es-MX" sz="175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Saber </a:t>
            </a:r>
            <a:r>
              <a:rPr lang="es-MX" sz="17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ejercer y respetar una </a:t>
            </a:r>
            <a:r>
              <a:rPr lang="es-MX" sz="175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ciudadanía digital</a:t>
            </a:r>
            <a:endParaRPr lang="es-MX" sz="17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76672" y="2079108"/>
            <a:ext cx="2750289" cy="4612165"/>
          </a:xfrm>
          <a:prstGeom prst="rect">
            <a:avLst/>
          </a:prstGeom>
          <a:solidFill>
            <a:srgbClr val="EEECE1"/>
          </a:solidFill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Diferenciar y hacer uso de plataformas </a:t>
            </a: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 </a:t>
            </a: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fin de crear grupos de </a:t>
            </a: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trabajo, entregar </a:t>
            </a: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tareas, disipar dudas o intercambiar </a:t>
            </a: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información.</a:t>
            </a: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Administrar plataformas, blogs o </a:t>
            </a: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páginas </a:t>
            </a: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Internet para la </a:t>
            </a: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generación </a:t>
            </a: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evidencias y </a:t>
            </a: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almacenar </a:t>
            </a: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la nube que </a:t>
            </a: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facilite </a:t>
            </a: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acceso a la </a:t>
            </a: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información.</a:t>
            </a: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Usar herramientas de </a:t>
            </a: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colaboración </a:t>
            </a: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 </a:t>
            </a: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socialización </a:t>
            </a: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información.</a:t>
            </a: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109555" y="2053192"/>
            <a:ext cx="2739656" cy="4612165"/>
          </a:xfrm>
          <a:prstGeom prst="rect">
            <a:avLst/>
          </a:prstGeom>
          <a:solidFill>
            <a:srgbClr val="EEECE1"/>
          </a:solidFill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Hacer publicaciones de manera responsable.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Conocer las normas relativas a los derechos de los usuarios de sistemas digitales en el espacio </a:t>
            </a:r>
            <a:r>
              <a:rPr lang="x-non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público </a:t>
            </a: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 </a:t>
            </a:r>
            <a:r>
              <a:rPr lang="x-non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específicamente </a:t>
            </a: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el contexto escolar. 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Regular el uso de redes sociales en el aula y, </a:t>
            </a:r>
            <a:r>
              <a:rPr lang="x-non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contar </a:t>
            </a: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 el consentimiento de los padres.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Respetar la </a:t>
            </a:r>
            <a:r>
              <a:rPr lang="x-non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 </a:t>
            </a: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clasificada o con derechos de autor y no ejercer </a:t>
            </a:r>
            <a:r>
              <a:rPr lang="x-non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ningún </a:t>
            </a: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tipo de plagio</a:t>
            </a:r>
            <a:r>
              <a:rPr lang="x-non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x-non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06382" y="2066149"/>
            <a:ext cx="2704212" cy="4612165"/>
          </a:xfrm>
          <a:prstGeom prst="rect">
            <a:avLst/>
          </a:prstGeom>
          <a:solidFill>
            <a:srgbClr val="EEECE1"/>
          </a:solidFill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Utilizar el teléfono celular para comunicarse con otras personas.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Usar herramientas como el correo electrónico para comunicar, compartir y transmitir </a:t>
            </a:r>
            <a:r>
              <a:rPr lang="x-non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datos.</a:t>
            </a:r>
            <a:endParaRPr lang="x-non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Emplear blogs </a:t>
            </a: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como </a:t>
            </a:r>
            <a:r>
              <a:rPr lang="x-non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servicio </a:t>
            </a: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difusión de la información escolar.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Proteger la integridad de los niños, así como de los papás y docentes, a través de un reglamento de convivencia en entornos digitales</a:t>
            </a:r>
            <a:r>
              <a:rPr lang="x-non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x-non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93477" y="1193126"/>
            <a:ext cx="2704211" cy="746653"/>
          </a:xfrm>
          <a:prstGeom prst="rect">
            <a:avLst/>
          </a:prstGeom>
          <a:solidFill>
            <a:srgbClr val="77933C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dk1"/>
              </a:buClr>
              <a:buSzPct val="78571"/>
            </a:pPr>
            <a:r>
              <a:rPr lang="x-non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Saber comunicarse en entornos </a:t>
            </a:r>
            <a:r>
              <a:rPr lang="x-non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digitales</a:t>
            </a:r>
            <a:endParaRPr lang="x-none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1"/>
          <p:cNvSpPr txBox="1">
            <a:spLocks noGrp="1"/>
          </p:cNvSpPr>
          <p:nvPr>
            <p:ph type="title"/>
          </p:nvPr>
        </p:nvSpPr>
        <p:spPr>
          <a:xfrm>
            <a:off x="362834" y="144204"/>
            <a:ext cx="6626347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ct val="61111"/>
            </a:pPr>
            <a:r>
              <a:rPr lang="x-none" sz="4000" spc="0" dirty="0">
                <a:solidFill>
                  <a:srgbClr val="738450"/>
                </a:solidFill>
                <a:latin typeface="Century Gothic (Títulos)"/>
                <a:cs typeface="Century Gothic (Títulos)"/>
              </a:rPr>
              <a:t>Perfil de saberes digitales</a:t>
            </a:r>
            <a:endParaRPr lang="x-none" sz="4000" b="1" i="1" dirty="0">
              <a:ln w="6350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3354" y="1163882"/>
            <a:ext cx="2945219" cy="7466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ct val="78571"/>
            </a:pPr>
            <a:r>
              <a:rPr lang="x-none" b="1" dirty="0" err="1">
                <a:solidFill>
                  <a:schemeClr val="dk1"/>
                </a:solidFill>
              </a:rPr>
              <a:t>Literacidad</a:t>
            </a:r>
            <a:r>
              <a:rPr lang="x-none" b="1" dirty="0">
                <a:solidFill>
                  <a:schemeClr val="dk1"/>
                </a:solidFill>
              </a:rPr>
              <a:t> digital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77164" y="2040975"/>
            <a:ext cx="2945218" cy="4612165"/>
          </a:xfrm>
          <a:prstGeom prst="rect">
            <a:avLst/>
          </a:prstGeom>
          <a:solidFill>
            <a:srgbClr val="EEECE1"/>
          </a:solidFill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Buscar </a:t>
            </a:r>
            <a:r>
              <a:rPr lang="x-none" sz="16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 </a:t>
            </a:r>
            <a:r>
              <a:rPr lang="x-none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adicional en Internet en apoyo a sus clases y para redactar textos </a:t>
            </a:r>
            <a:r>
              <a:rPr lang="x-none" sz="16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académicos.</a:t>
            </a:r>
            <a:endParaRPr lang="es-MX" sz="16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Localizar información </a:t>
            </a:r>
            <a:r>
              <a:rPr lang="x-none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confiable en la Red. Para asegurar lo anterior, buscar en </a:t>
            </a:r>
            <a:r>
              <a:rPr lang="x-none" sz="16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páginas </a:t>
            </a:r>
            <a:r>
              <a:rPr lang="x-none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universidades </a:t>
            </a:r>
            <a:r>
              <a:rPr lang="x-none" sz="16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públicas, </a:t>
            </a:r>
            <a:r>
              <a:rPr lang="x-none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bibliotecas virtuales, </a:t>
            </a:r>
            <a:r>
              <a:rPr lang="x-none" sz="16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así </a:t>
            </a:r>
            <a:r>
              <a:rPr lang="x-none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como </a:t>
            </a:r>
            <a:r>
              <a:rPr lang="x-none" sz="16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x-none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gobierno.</a:t>
            </a:r>
          </a:p>
          <a:p>
            <a:pPr lvl="0" indent="857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Buscar revistas y </a:t>
            </a:r>
            <a:r>
              <a:rPr lang="x-none" sz="16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artículos científicos </a:t>
            </a:r>
            <a:r>
              <a:rPr lang="x-none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distintas </a:t>
            </a:r>
            <a:r>
              <a:rPr lang="x-none" sz="16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fuentes, </a:t>
            </a:r>
            <a:r>
              <a:rPr lang="x-none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 si los </a:t>
            </a:r>
            <a:r>
              <a:rPr lang="x-none" sz="16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artículos </a:t>
            </a:r>
            <a:r>
              <a:rPr lang="x-none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tienen </a:t>
            </a:r>
            <a:r>
              <a:rPr lang="x-none" sz="16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número </a:t>
            </a:r>
            <a:r>
              <a:rPr lang="x-none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ISBN, significa que son de calidad.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726">
            <a:off x="3462242" y="1139789"/>
            <a:ext cx="3020786" cy="2275659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335">
            <a:off x="3707206" y="3990476"/>
            <a:ext cx="3113932" cy="24881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9" y="1902013"/>
            <a:ext cx="3015343" cy="23901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ángulo 7"/>
          <p:cNvSpPr/>
          <p:nvPr/>
        </p:nvSpPr>
        <p:spPr>
          <a:xfrm>
            <a:off x="277165" y="1142402"/>
            <a:ext cx="2945219" cy="746653"/>
          </a:xfrm>
          <a:prstGeom prst="rect">
            <a:avLst/>
          </a:prstGeom>
          <a:solidFill>
            <a:srgbClr val="77933C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ct val="78571"/>
            </a:pPr>
            <a:r>
              <a:rPr lang="x-none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Literacidad</a:t>
            </a:r>
            <a:r>
              <a:rPr lang="x-non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120003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bro saberes digitales SEV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35" y="1267151"/>
            <a:ext cx="3810000" cy="5308600"/>
          </a:xfrm>
          <a:prstGeom prst="rect">
            <a:avLst/>
          </a:prstGeom>
        </p:spPr>
      </p:pic>
      <p:pic>
        <p:nvPicPr>
          <p:cNvPr id="4" name="Picture 3" descr="saberes digitales cap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" y="537619"/>
            <a:ext cx="4109070" cy="806428"/>
          </a:xfrm>
          <a:prstGeom prst="rect">
            <a:avLst/>
          </a:prstGeom>
          <a:ln w="57150" cmpd="sng">
            <a:solidFill>
              <a:schemeClr val="accent2">
                <a:lumMod val="60000"/>
                <a:lumOff val="40000"/>
              </a:schemeClr>
            </a:solidFill>
          </a:ln>
          <a:effectLst/>
        </p:spPr>
      </p:pic>
      <p:sp>
        <p:nvSpPr>
          <p:cNvPr id="6" name="Rectangle 5"/>
          <p:cNvSpPr/>
          <p:nvPr/>
        </p:nvSpPr>
        <p:spPr>
          <a:xfrm>
            <a:off x="290007" y="3443912"/>
            <a:ext cx="5400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https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://</a:t>
            </a:r>
            <a:r>
              <a:rPr lang="pl-PL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www.uv.mx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pl-PL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blogs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pl-PL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brechadigital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pl-PL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saberesdigitales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://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www.facebook.com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SaberesDigitales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pl-PL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pl-P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https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://</a:t>
            </a:r>
            <a:r>
              <a:rPr lang="pl-PL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www.uv.mx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pl-PL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blogs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pl-PL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brechadigital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8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4800" dirty="0" smtClean="0"/>
              <a:t>GRACIAS</a:t>
            </a:r>
            <a:endParaRPr lang="es-ES" dirty="0" smtClean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>
                <a:hlinkClick r:id="rId2"/>
              </a:rPr>
              <a:t>mcasillas@uv.mx</a:t>
            </a:r>
            <a:r>
              <a:rPr lang="es-ES" dirty="0" smtClean="0"/>
              <a:t>  </a:t>
            </a:r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599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7310"/>
            <a:ext cx="7620000" cy="1143000"/>
          </a:xfrm>
        </p:spPr>
        <p:txBody>
          <a:bodyPr/>
          <a:lstStyle/>
          <a:p>
            <a:r>
              <a:rPr lang="es-ES" sz="4000" dirty="0" smtClean="0"/>
              <a:t>Escenario 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0569" y="1600200"/>
            <a:ext cx="8121476" cy="4800600"/>
          </a:xfrm>
        </p:spPr>
        <p:txBody>
          <a:bodyPr/>
          <a:lstStyle/>
          <a:p>
            <a:endParaRPr lang="es-ES" dirty="0" smtClean="0"/>
          </a:p>
          <a:p>
            <a:pPr algn="just"/>
            <a:r>
              <a:rPr lang="es-ES" sz="2800" dirty="0" smtClean="0"/>
              <a:t>Ofensiva contra el magisterio y las escuelas normales.</a:t>
            </a:r>
          </a:p>
          <a:p>
            <a:pPr algn="just"/>
            <a:r>
              <a:rPr lang="es-ES" sz="2800" dirty="0" smtClean="0"/>
              <a:t>Reforma educativa como reforma laboral.</a:t>
            </a:r>
          </a:p>
          <a:p>
            <a:pPr algn="just"/>
            <a:r>
              <a:rPr lang="es-ES" sz="2800" dirty="0" smtClean="0"/>
              <a:t>Modelo Educativo.</a:t>
            </a:r>
          </a:p>
          <a:p>
            <a:pPr algn="just"/>
            <a:r>
              <a:rPr lang="es-ES" sz="2800" dirty="0" smtClean="0"/>
              <a:t>Estrategia </a:t>
            </a:r>
            <a:r>
              <a:rPr lang="es-ES" sz="2800" dirty="0"/>
              <a:t>de Fortalecimiento y Transformación de las Escuelas </a:t>
            </a:r>
            <a:r>
              <a:rPr lang="es-ES" sz="2800" dirty="0" smtClean="0"/>
              <a:t>Normales.</a:t>
            </a:r>
            <a:r>
              <a:rPr lang="es-MX" sz="2800" dirty="0" smtClean="0">
                <a:effectLst/>
              </a:rPr>
              <a:t>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2527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352"/>
            <a:ext cx="7620000" cy="969327"/>
          </a:xfrm>
        </p:spPr>
        <p:txBody>
          <a:bodyPr/>
          <a:lstStyle/>
          <a:p>
            <a:r>
              <a:rPr lang="es-ES" sz="4000" dirty="0" smtClean="0"/>
              <a:t>Elementos de la Estrategia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623" y="1023679"/>
            <a:ext cx="8323956" cy="5673417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es-ES" sz="6300" dirty="0"/>
              <a:t>1. Transformación pedagógica de acuerdo con el nuevo Modelo Educativo</a:t>
            </a:r>
            <a:endParaRPr lang="es-MX" sz="6300" dirty="0"/>
          </a:p>
          <a:p>
            <a:pPr marL="411480" lvl="1" indent="0" algn="just">
              <a:buNone/>
            </a:pPr>
            <a:r>
              <a:rPr lang="es-ES" sz="5500" dirty="0"/>
              <a:t>• A diferencia del pasado, el profundo cambio pedagógico que plantea el nuevo currículo de la educación básica estará acompañado de una transformación pedagógica equivalente en las Escuelas Normales.</a:t>
            </a:r>
            <a:endParaRPr lang="es-MX" sz="5500" dirty="0"/>
          </a:p>
          <a:p>
            <a:pPr marL="411480" lvl="1" indent="0" algn="just">
              <a:buNone/>
            </a:pPr>
            <a:r>
              <a:rPr lang="es-ES" sz="5500" dirty="0"/>
              <a:t>• Para que los niños aprendan a aprender, primero los maestros necesitan desarrollar esa competencia. Esto implica un rediseño curricular en las Normales, pero sobre un cambio de fondo en la enseñanza y el aprendizaje.</a:t>
            </a:r>
            <a:endParaRPr lang="es-MX" sz="5500" dirty="0"/>
          </a:p>
          <a:p>
            <a:pPr marL="411480" lvl="1" indent="0" algn="just">
              <a:buNone/>
            </a:pPr>
            <a:r>
              <a:rPr lang="es-ES" sz="5500" dirty="0"/>
              <a:t>Para lograrlo, entre otros aspectos, se buscará:</a:t>
            </a:r>
            <a:endParaRPr lang="es-MX" sz="5500" dirty="0"/>
          </a:p>
          <a:p>
            <a:pPr marL="411480" lvl="1" indent="0" algn="just">
              <a:buNone/>
            </a:pPr>
            <a:r>
              <a:rPr lang="es-ES" sz="5500" dirty="0"/>
              <a:t>-Un dominio profundo de las disciplinas académicas; prácticas pedagógicas frente a grupo desde el primer año; incorporación de la educación socioemocional; una formación para la educación inclusiva; </a:t>
            </a:r>
            <a:r>
              <a:rPr lang="es-ES" sz="5500" dirty="0">
                <a:solidFill>
                  <a:srgbClr val="FF0000"/>
                </a:solidFill>
              </a:rPr>
              <a:t>uso de las tecnologías de la información</a:t>
            </a:r>
            <a:r>
              <a:rPr lang="es-ES" sz="5500" dirty="0"/>
              <a:t>.</a:t>
            </a:r>
            <a:endParaRPr lang="es-MX" sz="5500" dirty="0"/>
          </a:p>
          <a:p>
            <a:pPr marL="0" indent="0" algn="just">
              <a:buNone/>
            </a:pPr>
            <a:r>
              <a:rPr lang="es-ES" sz="6300" dirty="0"/>
              <a:t>2. Educación indígena e intercultural</a:t>
            </a:r>
            <a:endParaRPr lang="es-MX" sz="6300" dirty="0"/>
          </a:p>
          <a:p>
            <a:pPr marL="411480" lvl="1" indent="0" algn="just">
              <a:buNone/>
            </a:pPr>
            <a:r>
              <a:rPr lang="es-ES" sz="5500" dirty="0"/>
              <a:t>• Se buscará formar a maestros suficientes para atender el derecho de los estudiantes indígenas a una educación bicultural, tanto en escuelas indígenas como regulares.</a:t>
            </a:r>
            <a:endParaRPr lang="es-MX" sz="5500" dirty="0"/>
          </a:p>
          <a:p>
            <a:pPr marL="411480" lvl="1" indent="0" algn="just">
              <a:buNone/>
            </a:pPr>
            <a:r>
              <a:rPr lang="es-ES" sz="5500" dirty="0"/>
              <a:t>Al mismo tiempo, todos los maestros se formarán en la interculturalidad para que todos los alumnos aprendan a valorar la diversidad cultural de nuestro país</a:t>
            </a:r>
            <a:r>
              <a:rPr lang="es-ES" sz="5500" dirty="0" smtClean="0"/>
              <a:t>.</a:t>
            </a:r>
            <a:endParaRPr lang="es-MX" sz="5500" dirty="0"/>
          </a:p>
        </p:txBody>
      </p:sp>
    </p:spTree>
    <p:extLst>
      <p:ext uri="{BB962C8B-B14F-4D97-AF65-F5344CB8AC3E}">
        <p14:creationId xmlns:p14="http://schemas.microsoft.com/office/powerpoint/2010/main" val="322148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282" y="54353"/>
            <a:ext cx="7620000" cy="809352"/>
          </a:xfrm>
        </p:spPr>
        <p:txBody>
          <a:bodyPr/>
          <a:lstStyle/>
          <a:p>
            <a:r>
              <a:rPr lang="es-ES" sz="4000" dirty="0" smtClean="0"/>
              <a:t>Elementos de la Estrategia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938" y="889620"/>
            <a:ext cx="8229600" cy="544465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es-ES_tradnl" sz="7400" dirty="0"/>
              <a:t>3</a:t>
            </a:r>
            <a:r>
              <a:rPr lang="es-ES_tradnl" sz="7400" i="1" dirty="0"/>
              <a:t>. </a:t>
            </a:r>
            <a:r>
              <a:rPr lang="es-ES_tradnl" sz="7400" dirty="0"/>
              <a:t>Aprendizaje del inglés</a:t>
            </a:r>
          </a:p>
          <a:p>
            <a:pPr marL="297180" lvl="1" indent="0" algn="just">
              <a:buNone/>
            </a:pPr>
            <a:r>
              <a:rPr lang="es-ES_tradnl" sz="6200" dirty="0"/>
              <a:t>• A partir de un fortalecimiento de la planta docente en las Normales, todos los maestros aprenderán el inglés y aquellos que estudien la nueva Licenciatura en Enseñanza del Inglés (impartida en inglés), también desarrollarán la capacidad didáctica necesaria para enseñarlo. </a:t>
            </a:r>
          </a:p>
          <a:p>
            <a:pPr marL="0" indent="0" algn="just">
              <a:buNone/>
            </a:pPr>
            <a:endParaRPr lang="es-ES" sz="6400" dirty="0" smtClean="0"/>
          </a:p>
          <a:p>
            <a:pPr marL="0" indent="0" algn="just">
              <a:buNone/>
            </a:pPr>
            <a:r>
              <a:rPr lang="es-ES" sz="7400" dirty="0" smtClean="0"/>
              <a:t>4</a:t>
            </a:r>
            <a:r>
              <a:rPr lang="es-ES" sz="7400" dirty="0"/>
              <a:t>. Profesionalización de la planta docente en las Escuelas Normales</a:t>
            </a:r>
            <a:endParaRPr lang="es-MX" sz="7400" dirty="0"/>
          </a:p>
          <a:p>
            <a:pPr marL="411480" lvl="1" indent="0" algn="just">
              <a:buNone/>
            </a:pPr>
            <a:r>
              <a:rPr lang="es-ES" sz="6400" dirty="0"/>
              <a:t>• Se revisará el reglamento de ingreso y promoción de los docentes para asegurar que estén basados exclusivamente en el mérito, con el apoyo de una comisión asesora (autoridades, maestros y alumnos de las Normales, especialistas y el sindicato).</a:t>
            </a:r>
            <a:endParaRPr lang="es-MX" sz="6400" dirty="0"/>
          </a:p>
          <a:p>
            <a:pPr marL="411480" lvl="1" indent="0" algn="just">
              <a:buNone/>
            </a:pPr>
            <a:r>
              <a:rPr lang="es-ES" sz="6400" dirty="0"/>
              <a:t>• Al mismo tiempo, se fortalecerá la formación continua y profesionalización de los maestros en funciones, y se apoyará el desarrollo de investigación aplicada </a:t>
            </a:r>
            <a:r>
              <a:rPr lang="es-ES" sz="6400" dirty="0">
                <a:solidFill>
                  <a:srgbClr val="FF0000"/>
                </a:solidFill>
              </a:rPr>
              <a:t>y prácticas pedagógicas innovadoras en las Normales</a:t>
            </a:r>
            <a:r>
              <a:rPr lang="es-ES" sz="6400" dirty="0" smtClean="0"/>
              <a:t>.</a:t>
            </a:r>
            <a:endParaRPr lang="es-MX" sz="6400" dirty="0"/>
          </a:p>
        </p:txBody>
      </p:sp>
    </p:spTree>
    <p:extLst>
      <p:ext uri="{BB962C8B-B14F-4D97-AF65-F5344CB8AC3E}">
        <p14:creationId xmlns:p14="http://schemas.microsoft.com/office/powerpoint/2010/main" val="332095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39837"/>
            <a:ext cx="7800462" cy="763600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Elementos de la Estrategia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0298" y="903437"/>
            <a:ext cx="8241749" cy="57699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" sz="9600" dirty="0"/>
              <a:t>5. Sinergias con universidades y centros de investigación.</a:t>
            </a:r>
            <a:endParaRPr lang="es-MX" sz="9600" dirty="0"/>
          </a:p>
          <a:p>
            <a:pPr marL="411480" lvl="1" indent="0" algn="just">
              <a:buNone/>
            </a:pPr>
            <a:r>
              <a:rPr lang="es-ES" sz="7200" dirty="0"/>
              <a:t>• Las Normales profundizarán sus relaciones con universidades y otras instituciones de educación superior, tanto nacionales como </a:t>
            </a:r>
            <a:r>
              <a:rPr lang="es-ES" sz="7200" dirty="0" smtClean="0"/>
              <a:t>internacionales.</a:t>
            </a:r>
            <a:endParaRPr lang="es-MX" sz="7200" dirty="0"/>
          </a:p>
          <a:p>
            <a:pPr marL="411480" lvl="1" indent="0" algn="just">
              <a:buNone/>
            </a:pPr>
            <a:r>
              <a:rPr lang="es-ES" sz="7200" dirty="0"/>
              <a:t>• Esto les permitirá construir redes académicas, promover intercambios de estudiantes, docentes y directivos a nivel nacional e internacional, así como </a:t>
            </a:r>
            <a:r>
              <a:rPr lang="es-ES" sz="7200" dirty="0">
                <a:solidFill>
                  <a:srgbClr val="FF0000"/>
                </a:solidFill>
              </a:rPr>
              <a:t>desarrollar y compartir recursos digitales</a:t>
            </a:r>
            <a:r>
              <a:rPr lang="es-ES" sz="7200" dirty="0"/>
              <a:t>.</a:t>
            </a:r>
            <a:endParaRPr lang="es-MX" sz="7200" dirty="0"/>
          </a:p>
          <a:p>
            <a:pPr marL="0" indent="0" algn="just">
              <a:buNone/>
            </a:pPr>
            <a:r>
              <a:rPr lang="es-ES" sz="9600" dirty="0"/>
              <a:t>6. Apoyo a las Escuelas Normales y estímulos para la excelencia</a:t>
            </a:r>
            <a:endParaRPr lang="es-MX" sz="9600" dirty="0"/>
          </a:p>
          <a:p>
            <a:pPr marL="411480" lvl="1" indent="0" algn="just">
              <a:buNone/>
            </a:pPr>
            <a:r>
              <a:rPr lang="es-ES" sz="7200" dirty="0"/>
              <a:t>• Finalmente, continuaremos mejorando la infraestructura, las bibliotecas y el equipamiento de todas las Escuelas Normales. Entre 2016 y 2018, se invertirá más de 2 mil millones de pesos.</a:t>
            </a:r>
            <a:endParaRPr lang="es-MX" sz="7200" dirty="0"/>
          </a:p>
          <a:p>
            <a:pPr marL="411480" lvl="1" indent="0" algn="just">
              <a:buNone/>
            </a:pPr>
            <a:r>
              <a:rPr lang="es-ES" sz="7200" dirty="0"/>
              <a:t>• Al mismo tiempo, para reconocer el mérito y la excelencia, aquellas Normales que adopten mejores prácticas recibirán recursos extraordinarios.</a:t>
            </a:r>
            <a:endParaRPr lang="es-MX" sz="7200" dirty="0"/>
          </a:p>
          <a:p>
            <a:pPr marL="411480" lvl="1" indent="0" algn="just">
              <a:buNone/>
            </a:pPr>
            <a:r>
              <a:rPr lang="es-ES" sz="7200" dirty="0"/>
              <a:t>• De la mano de la comunidad normalista y con el apoyo los especialistas que han acompañado el desarrollo del currículo para la educación obligatoria, rediseñaremos los planes y programas de estudio de las Escuelas Normales para que entren en vigor al mismo tiempo, es decir a partir del ciclo 2018-2019. </a:t>
            </a:r>
            <a:endParaRPr lang="es-MX" sz="7200" dirty="0"/>
          </a:p>
          <a:p>
            <a:endParaRPr lang="es-ES" dirty="0"/>
          </a:p>
          <a:p>
            <a:endParaRPr lang="es-ES" sz="6400" dirty="0"/>
          </a:p>
          <a:p>
            <a:pPr marL="0" indent="0">
              <a:buNone/>
            </a:pPr>
            <a:r>
              <a:rPr lang="es-ES" sz="6400" dirty="0"/>
              <a:t>Fuente: http://</a:t>
            </a:r>
            <a:r>
              <a:rPr lang="es-ES" sz="6400" dirty="0" err="1"/>
              <a:t>www.educacionfutura.org</a:t>
            </a:r>
            <a:r>
              <a:rPr lang="es-ES" sz="6400" dirty="0"/>
              <a:t>/anuncia-</a:t>
            </a:r>
            <a:r>
              <a:rPr lang="es-ES" sz="6400" dirty="0" err="1"/>
              <a:t>nuno</a:t>
            </a:r>
            <a:r>
              <a:rPr lang="es-ES" sz="6400" dirty="0"/>
              <a:t>-cambios-significativos-en-el-</a:t>
            </a:r>
            <a:r>
              <a:rPr lang="es-ES" sz="6400" dirty="0" err="1"/>
              <a:t>normalismo</a:t>
            </a:r>
            <a:r>
              <a:rPr lang="es-ES" sz="6400" dirty="0"/>
              <a:t>-mexicano/</a:t>
            </a:r>
            <a:r>
              <a:rPr lang="es-MX" sz="6400" dirty="0"/>
              <a:t> </a:t>
            </a:r>
            <a:endParaRPr lang="es-ES" sz="6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256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352"/>
            <a:ext cx="7620000" cy="1143000"/>
          </a:xfrm>
        </p:spPr>
        <p:txBody>
          <a:bodyPr/>
          <a:lstStyle/>
          <a:p>
            <a:r>
              <a:rPr lang="es-ES" sz="4000" dirty="0" smtClean="0"/>
              <a:t>Conclusión inicial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es-ES" sz="2800" dirty="0" smtClean="0"/>
          </a:p>
          <a:p>
            <a:pPr algn="just"/>
            <a:r>
              <a:rPr lang="es-ES" sz="2800" dirty="0" smtClean="0"/>
              <a:t>Continuando </a:t>
            </a:r>
            <a:r>
              <a:rPr lang="es-ES" sz="2800" dirty="0"/>
              <a:t>una larga tradición de sinsentidos, de imprecisiones y generalidades, la SEP todavía no </a:t>
            </a:r>
            <a:r>
              <a:rPr lang="es-ES" sz="2800" dirty="0" smtClean="0"/>
              <a:t>sabe qué hacer </a:t>
            </a:r>
            <a:r>
              <a:rPr lang="es-ES" sz="2800" dirty="0"/>
              <a:t>ni tiene un proyecto para incorporar el uso de las TIC.</a:t>
            </a:r>
            <a:endParaRPr lang="es-MX" sz="2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54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348" y="69547"/>
            <a:ext cx="8060323" cy="102941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Revolución Tecnológica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037" y="1176713"/>
            <a:ext cx="8136047" cy="5457951"/>
          </a:xfrm>
        </p:spPr>
        <p:txBody>
          <a:bodyPr>
            <a:noAutofit/>
          </a:bodyPr>
          <a:lstStyle/>
          <a:p>
            <a:pPr algn="just"/>
            <a:r>
              <a:rPr lang="es-MX" sz="2500" dirty="0"/>
              <a:t>El avance tecnológico en relación con la telefonía móvil y el cómputo </a:t>
            </a:r>
            <a:r>
              <a:rPr lang="es-MX" sz="2500" dirty="0" smtClean="0"/>
              <a:t>dio </a:t>
            </a:r>
            <a:r>
              <a:rPr lang="es-MX" sz="2500" dirty="0"/>
              <a:t>lugar a la creación de tecnologías como </a:t>
            </a:r>
            <a:r>
              <a:rPr lang="es-MX" sz="2500" i="1" dirty="0"/>
              <a:t>laptops</a:t>
            </a:r>
            <a:r>
              <a:rPr lang="es-MX" sz="2500" dirty="0"/>
              <a:t>, tabletas y teléfonos </a:t>
            </a:r>
            <a:r>
              <a:rPr lang="es-MX" sz="2500" dirty="0" smtClean="0"/>
              <a:t>inteligentes cuyas características principales son portabilidad, conectividad y ubicuidad, que favorecen </a:t>
            </a:r>
            <a:r>
              <a:rPr lang="es-MX" sz="2500" dirty="0"/>
              <a:t>la búsqueda de información y uso de redes sociales desde cualquier lugar donde se tenga </a:t>
            </a:r>
            <a:r>
              <a:rPr lang="es-MX" sz="2500" dirty="0" smtClean="0"/>
              <a:t>servicio de Internet</a:t>
            </a:r>
            <a:r>
              <a:rPr lang="es-MX" sz="2500" dirty="0"/>
              <a:t>.</a:t>
            </a:r>
            <a:r>
              <a:rPr lang="es-MX" sz="2500" dirty="0" smtClean="0"/>
              <a:t> </a:t>
            </a:r>
          </a:p>
          <a:p>
            <a:pPr algn="just"/>
            <a:r>
              <a:rPr lang="es-MX" sz="2500" dirty="0" smtClean="0"/>
              <a:t>Se observa un </a:t>
            </a:r>
            <a:r>
              <a:rPr lang="es-MX" sz="2500" dirty="0"/>
              <a:t>incremento en la posesión y uso de </a:t>
            </a:r>
            <a:r>
              <a:rPr lang="es-MX" sz="2500" dirty="0" smtClean="0"/>
              <a:t>dispositivos digitales </a:t>
            </a:r>
            <a:r>
              <a:rPr lang="es-MX" sz="2500" dirty="0"/>
              <a:t>en prácticamente todos los ámbitos de la vida diaria de las personas</a:t>
            </a:r>
            <a:r>
              <a:rPr lang="es-MX" sz="2500" dirty="0" smtClean="0"/>
              <a:t>, gracias al aumento en la oferta y diversificación de </a:t>
            </a:r>
            <a:r>
              <a:rPr lang="es-MX" sz="2500" dirty="0"/>
              <a:t>modelos de los </a:t>
            </a:r>
            <a:r>
              <a:rPr lang="es-MX" sz="2500" dirty="0" smtClean="0"/>
              <a:t>equipos. </a:t>
            </a:r>
            <a:endParaRPr lang="es-MX" sz="2500" dirty="0"/>
          </a:p>
        </p:txBody>
      </p:sp>
    </p:spTree>
    <p:extLst>
      <p:ext uri="{BB962C8B-B14F-4D97-AF65-F5344CB8AC3E}">
        <p14:creationId xmlns:p14="http://schemas.microsoft.com/office/powerpoint/2010/main" val="108750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0268"/>
            <a:ext cx="7620000" cy="1143000"/>
          </a:xfrm>
        </p:spPr>
        <p:txBody>
          <a:bodyPr/>
          <a:lstStyle/>
          <a:p>
            <a:r>
              <a:rPr lang="en-US" sz="4000" dirty="0"/>
              <a:t>Cultura Digital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es-MX" sz="2400" dirty="0" smtClean="0"/>
          </a:p>
          <a:p>
            <a:pPr algn="just"/>
            <a:endParaRPr lang="es-MX" sz="2400" dirty="0"/>
          </a:p>
          <a:p>
            <a:pPr algn="just"/>
            <a:r>
              <a:rPr lang="es-MX" sz="2800" dirty="0" smtClean="0"/>
              <a:t>Comprende </a:t>
            </a:r>
            <a:r>
              <a:rPr lang="es-MX" sz="2800" dirty="0"/>
              <a:t>el conjunto de referentes,  técnicas, prácticas, actitudes, modos de pensamiento, representaciones sociales y valores que se desarrollan en torno al ciberespacio y al uso masivo de las computadoras.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705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54" y="163981"/>
            <a:ext cx="8371334" cy="100038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Transformaciones</a:t>
            </a:r>
            <a:r>
              <a:rPr lang="en-US" sz="3600" dirty="0" smtClean="0"/>
              <a:t> </a:t>
            </a:r>
            <a:r>
              <a:rPr lang="en-US" sz="3600" dirty="0" err="1"/>
              <a:t>s</a:t>
            </a:r>
            <a:r>
              <a:rPr lang="en-US" sz="3600" dirty="0" err="1" smtClean="0"/>
              <a:t>ociales</a:t>
            </a:r>
            <a:r>
              <a:rPr lang="en-US" sz="3600" dirty="0" smtClean="0"/>
              <a:t> a </a:t>
            </a:r>
            <a:r>
              <a:rPr lang="en-US" sz="3600" dirty="0" err="1"/>
              <a:t>p</a:t>
            </a:r>
            <a:r>
              <a:rPr lang="en-US" sz="3600" dirty="0" err="1" smtClean="0"/>
              <a:t>artir</a:t>
            </a:r>
            <a:r>
              <a:rPr lang="en-US" sz="3600" dirty="0" smtClean="0"/>
              <a:t> de </a:t>
            </a:r>
            <a:r>
              <a:rPr lang="en-US" sz="3600" dirty="0"/>
              <a:t>l</a:t>
            </a:r>
            <a:r>
              <a:rPr lang="en-US" sz="3600" dirty="0" smtClean="0"/>
              <a:t>a Cultura Digital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22" y="1384648"/>
            <a:ext cx="8756390" cy="5457156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s-ES_tradnl" sz="2700" dirty="0" smtClean="0"/>
              <a:t>Se amplió la realidad: realidad virtual, realidad aumentada.</a:t>
            </a:r>
          </a:p>
          <a:p>
            <a:pPr algn="just">
              <a:lnSpc>
                <a:spcPct val="80000"/>
              </a:lnSpc>
            </a:pPr>
            <a:r>
              <a:rPr lang="es-ES_tradnl" sz="2700" dirty="0" smtClean="0"/>
              <a:t>La </a:t>
            </a:r>
            <a:r>
              <a:rPr lang="es-ES_tradnl" sz="2700" dirty="0"/>
              <a:t>información </a:t>
            </a:r>
            <a:r>
              <a:rPr lang="es-ES_tradnl" sz="2700" dirty="0" smtClean="0"/>
              <a:t>es ampliamente accesible.</a:t>
            </a:r>
          </a:p>
          <a:p>
            <a:pPr algn="just">
              <a:lnSpc>
                <a:spcPct val="80000"/>
              </a:lnSpc>
            </a:pPr>
            <a:r>
              <a:rPr lang="es-ES_tradnl" sz="2700" dirty="0" smtClean="0"/>
              <a:t>Aceleramiento del tiempo histórico y redimensionamiento del mundo.</a:t>
            </a:r>
            <a:endParaRPr lang="es-ES_tradnl" sz="2700" dirty="0"/>
          </a:p>
          <a:p>
            <a:pPr algn="just">
              <a:lnSpc>
                <a:spcPct val="80000"/>
              </a:lnSpc>
            </a:pPr>
            <a:r>
              <a:rPr lang="es-ES_tradnl" sz="2700" dirty="0"/>
              <a:t>R</a:t>
            </a:r>
            <a:r>
              <a:rPr lang="es-ES_tradnl" sz="2700" dirty="0" smtClean="0"/>
              <a:t>edes </a:t>
            </a:r>
            <a:r>
              <a:rPr lang="es-ES_tradnl" sz="2700" dirty="0"/>
              <a:t>sociales, </a:t>
            </a:r>
            <a:r>
              <a:rPr lang="es-ES_tradnl" sz="2700" dirty="0" smtClean="0"/>
              <a:t>consumo e </a:t>
            </a:r>
            <a:r>
              <a:rPr lang="es-ES_tradnl" sz="2700" dirty="0"/>
              <a:t>ideologías dominantes dan lugar a dinámicas </a:t>
            </a:r>
            <a:r>
              <a:rPr lang="es-ES_tradnl" sz="2700" dirty="0" smtClean="0"/>
              <a:t>sociales estandarizados </a:t>
            </a:r>
            <a:r>
              <a:rPr lang="es-ES_tradnl" sz="2700" dirty="0"/>
              <a:t>a nivel </a:t>
            </a:r>
            <a:r>
              <a:rPr lang="es-ES_tradnl" sz="2700" dirty="0" smtClean="0"/>
              <a:t>global.</a:t>
            </a:r>
          </a:p>
          <a:p>
            <a:pPr algn="just">
              <a:lnSpc>
                <a:spcPct val="80000"/>
              </a:lnSpc>
            </a:pPr>
            <a:r>
              <a:rPr lang="es-ES_tradnl" sz="2700" dirty="0"/>
              <a:t>T</a:t>
            </a:r>
            <a:r>
              <a:rPr lang="es-ES_tradnl" sz="2700" dirty="0" smtClean="0"/>
              <a:t>odas </a:t>
            </a:r>
            <a:r>
              <a:rPr lang="es-ES_tradnl" sz="2700" dirty="0"/>
              <a:t>las ramas y procesos </a:t>
            </a:r>
            <a:r>
              <a:rPr lang="es-ES_tradnl" sz="2700" dirty="0" smtClean="0"/>
              <a:t>económicos han </a:t>
            </a:r>
            <a:r>
              <a:rPr lang="es-ES_tradnl" sz="2700" dirty="0"/>
              <a:t>incorporado </a:t>
            </a:r>
            <a:r>
              <a:rPr lang="es-ES_tradnl" sz="2700" dirty="0" smtClean="0"/>
              <a:t>las </a:t>
            </a:r>
            <a:r>
              <a:rPr lang="es-ES_tradnl" sz="2700" dirty="0"/>
              <a:t>computadoras e</a:t>
            </a:r>
            <a:r>
              <a:rPr lang="es-ES_tradnl" sz="2700" dirty="0" smtClean="0"/>
              <a:t> </a:t>
            </a:r>
            <a:r>
              <a:rPr lang="es-ES_tradnl" sz="2700" dirty="0"/>
              <a:t>Internet en sus prácticas </a:t>
            </a:r>
            <a:r>
              <a:rPr lang="es-ES_tradnl" sz="2700" dirty="0" smtClean="0"/>
              <a:t>laborales.</a:t>
            </a:r>
          </a:p>
          <a:p>
            <a:pPr algn="just">
              <a:lnSpc>
                <a:spcPct val="80000"/>
              </a:lnSpc>
            </a:pPr>
            <a:r>
              <a:rPr lang="es-ES_tradnl" sz="2700" dirty="0" smtClean="0"/>
              <a:t>Han cambiado la </a:t>
            </a:r>
            <a:r>
              <a:rPr lang="es-ES_tradnl" sz="2700" dirty="0"/>
              <a:t>comunicación humana, las prácticas e interacciones sociales </a:t>
            </a:r>
            <a:r>
              <a:rPr lang="es-ES_tradnl" sz="2700" dirty="0" smtClean="0"/>
              <a:t>cotidianas.</a:t>
            </a:r>
          </a:p>
          <a:p>
            <a:pPr algn="just">
              <a:lnSpc>
                <a:spcPct val="80000"/>
              </a:lnSpc>
            </a:pPr>
            <a:r>
              <a:rPr lang="es-ES_tradnl" sz="2700" dirty="0"/>
              <a:t>Se han diversificado las formas de encuentro e </a:t>
            </a:r>
            <a:r>
              <a:rPr lang="es-ES_tradnl" sz="2700" dirty="0" smtClean="0"/>
              <a:t>interacción.</a:t>
            </a:r>
          </a:p>
          <a:p>
            <a:pPr algn="just">
              <a:lnSpc>
                <a:spcPct val="80000"/>
              </a:lnSpc>
            </a:pPr>
            <a:r>
              <a:rPr lang="es-ES_tradnl" sz="2700" dirty="0" smtClean="0"/>
              <a:t>Se ha favorecido </a:t>
            </a:r>
            <a:r>
              <a:rPr lang="es-ES_tradnl" sz="2700" dirty="0"/>
              <a:t>la rendición de cuentas y la transparencia</a:t>
            </a:r>
            <a:r>
              <a:rPr lang="es-ES_tradnl" sz="2700" dirty="0" smtClean="0"/>
              <a:t>.</a:t>
            </a:r>
          </a:p>
          <a:p>
            <a:pPr algn="just">
              <a:lnSpc>
                <a:spcPct val="80000"/>
              </a:lnSpc>
            </a:pPr>
            <a:r>
              <a:rPr lang="es-ES_tradnl" sz="2700" dirty="0" smtClean="0"/>
              <a:t>Existen nuevas expresiones del juego.</a:t>
            </a:r>
          </a:p>
        </p:txBody>
      </p:sp>
    </p:spTree>
    <p:extLst>
      <p:ext uri="{BB962C8B-B14F-4D97-AF65-F5344CB8AC3E}">
        <p14:creationId xmlns:p14="http://schemas.microsoft.com/office/powerpoint/2010/main" val="35004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1949</Words>
  <Application>Microsoft Macintosh PowerPoint</Application>
  <PresentationFormat>Presentación en pantalla (4:3)</PresentationFormat>
  <Paragraphs>171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La incorporación de las TIC al currículum en la formación de docentes</vt:lpstr>
      <vt:lpstr>Escenario </vt:lpstr>
      <vt:lpstr>Elementos de la Estrategia</vt:lpstr>
      <vt:lpstr>Elementos de la Estrategia</vt:lpstr>
      <vt:lpstr>Elementos de la Estrategia</vt:lpstr>
      <vt:lpstr>Conclusión inicial</vt:lpstr>
      <vt:lpstr>Revolución Tecnológica</vt:lpstr>
      <vt:lpstr>Cultura Digital</vt:lpstr>
      <vt:lpstr>Transformaciones sociales a partir de la Cultura Digital</vt:lpstr>
      <vt:lpstr>La cultura digital y su relación con la educación </vt:lpstr>
      <vt:lpstr>Cambios en la educación superior</vt:lpstr>
      <vt:lpstr>Incorporación de las tic a la ES</vt:lpstr>
      <vt:lpstr>Saberes digitales</vt:lpstr>
      <vt:lpstr>Perfil de saberes digitales</vt:lpstr>
      <vt:lpstr>Perfil de saberes digitales</vt:lpstr>
      <vt:lpstr>Perfil de saberes digitales</vt:lpstr>
      <vt:lpstr>Perfil de saberes digitales</vt:lpstr>
      <vt:lpstr>Presentación de PowerPoint</vt:lpstr>
      <vt:lpstr>Presentación de PowerPoint</vt:lpstr>
    </vt:vector>
  </TitlesOfParts>
  <Company>Universidad Veracruzana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incorporación de las TIC al currículum en la formación de docentes</dc:title>
  <dc:creator>Miguel Angel Casillas Alvarado</dc:creator>
  <cp:lastModifiedBy>Miguel Angel Casillas Alvarado</cp:lastModifiedBy>
  <cp:revision>3</cp:revision>
  <dcterms:created xsi:type="dcterms:W3CDTF">2017-10-24T16:46:03Z</dcterms:created>
  <dcterms:modified xsi:type="dcterms:W3CDTF">2017-10-24T18:07:39Z</dcterms:modified>
</cp:coreProperties>
</file>