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6" r:id="rId13"/>
    <p:sldId id="265" r:id="rId14"/>
    <p:sldId id="269" r:id="rId15"/>
    <p:sldId id="271" r:id="rId16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2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002E2-C375-A647-AC77-9C439FCC27DD}" type="datetimeFigureOut">
              <a:rPr lang="es-ES" smtClean="0"/>
              <a:pPr/>
              <a:t>15/12/17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68ECE-8005-9A4F-A400-9F44BBD4EA2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3721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Gracias,</a:t>
            </a:r>
            <a:r>
              <a:rPr lang="es-ES" baseline="0" dirty="0" smtClean="0"/>
              <a:t> bienvenidos. A nombre de Alberto Ramírez y de un servidor sean bienvenidos</a:t>
            </a:r>
          </a:p>
          <a:p>
            <a:r>
              <a:rPr lang="es-ES" baseline="0" dirty="0" smtClean="0"/>
              <a:t>Gracias a los colegas que han aceptado participar como ponentes</a:t>
            </a:r>
          </a:p>
          <a:p>
            <a:r>
              <a:rPr lang="es-ES" baseline="0" dirty="0" smtClean="0"/>
              <a:t>A modo de introducción a estas jornadas he preparado esta breve exposición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868ECE-8005-9A4F-A400-9F44BBD4EA2F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7851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Para entender el sentido de los cambios que son necesarios en la universidad, es necesario</a:t>
            </a:r>
            <a:r>
              <a:rPr lang="es-ES" baseline="0" dirty="0" smtClean="0"/>
              <a:t> reconocer las dimensiones y los ejes que están empujando a la innovación en las universidades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868ECE-8005-9A4F-A400-9F44BBD4EA2F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7533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658C-AE4B-6C49-99F3-1C644D513C2A}" type="datetimeFigureOut">
              <a:rPr lang="es-ES" smtClean="0"/>
              <a:pPr/>
              <a:t>15/12/17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4CF1E-13D4-2F44-9CB7-AF2D8971FB95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2585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658C-AE4B-6C49-99F3-1C644D513C2A}" type="datetimeFigureOut">
              <a:rPr lang="es-ES" smtClean="0"/>
              <a:pPr/>
              <a:t>15/12/17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4CF1E-13D4-2F44-9CB7-AF2D8971FB95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252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658C-AE4B-6C49-99F3-1C644D513C2A}" type="datetimeFigureOut">
              <a:rPr lang="es-ES" smtClean="0"/>
              <a:pPr/>
              <a:t>15/12/17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4CF1E-13D4-2F44-9CB7-AF2D8971FB95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1576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658C-AE4B-6C49-99F3-1C644D513C2A}" type="datetimeFigureOut">
              <a:rPr lang="es-ES" smtClean="0"/>
              <a:pPr/>
              <a:t>15/12/17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4CF1E-13D4-2F44-9CB7-AF2D8971FB95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8755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658C-AE4B-6C49-99F3-1C644D513C2A}" type="datetimeFigureOut">
              <a:rPr lang="es-ES" smtClean="0"/>
              <a:pPr/>
              <a:t>15/12/17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4CF1E-13D4-2F44-9CB7-AF2D8971FB95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0653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658C-AE4B-6C49-99F3-1C644D513C2A}" type="datetimeFigureOut">
              <a:rPr lang="es-ES" smtClean="0"/>
              <a:pPr/>
              <a:t>15/12/17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4CF1E-13D4-2F44-9CB7-AF2D8971FB95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3830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658C-AE4B-6C49-99F3-1C644D513C2A}" type="datetimeFigureOut">
              <a:rPr lang="es-ES" smtClean="0"/>
              <a:pPr/>
              <a:t>15/12/17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4CF1E-13D4-2F44-9CB7-AF2D8971FB95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7364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658C-AE4B-6C49-99F3-1C644D513C2A}" type="datetimeFigureOut">
              <a:rPr lang="es-ES" smtClean="0"/>
              <a:pPr/>
              <a:t>15/12/17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4CF1E-13D4-2F44-9CB7-AF2D8971FB95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382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658C-AE4B-6C49-99F3-1C644D513C2A}" type="datetimeFigureOut">
              <a:rPr lang="es-ES" smtClean="0"/>
              <a:pPr/>
              <a:t>15/12/17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4CF1E-13D4-2F44-9CB7-AF2D8971FB95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1614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658C-AE4B-6C49-99F3-1C644D513C2A}" type="datetimeFigureOut">
              <a:rPr lang="es-ES" smtClean="0"/>
              <a:pPr/>
              <a:t>15/12/17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4CF1E-13D4-2F44-9CB7-AF2D8971FB95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138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658C-AE4B-6C49-99F3-1C644D513C2A}" type="datetimeFigureOut">
              <a:rPr lang="es-ES" smtClean="0"/>
              <a:pPr/>
              <a:t>15/12/17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4CF1E-13D4-2F44-9CB7-AF2D8971FB95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6604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2658C-AE4B-6C49-99F3-1C644D513C2A}" type="datetimeFigureOut">
              <a:rPr lang="es-ES" smtClean="0"/>
              <a:pPr/>
              <a:t>15/12/17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4CF1E-13D4-2F44-9CB7-AF2D8971FB95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639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albramirez@uv.mx" TargetMode="External"/><Relationship Id="rId4" Type="http://schemas.openxmlformats.org/officeDocument/2006/relationships/hyperlink" Target="http://www.uv.mx/blogs/brechadigita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casillas@uv.mx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 descr="Presentacion-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390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Ejes de la innovación en el campo académico universitario mexicano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>
                <a:solidFill>
                  <a:srgbClr val="FF0000"/>
                </a:solidFill>
              </a:rPr>
              <a:t>eje tecnológico</a:t>
            </a:r>
            <a:r>
              <a:rPr lang="es-ES_tradnl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es-MX" dirty="0"/>
          </a:p>
          <a:p>
            <a:r>
              <a:rPr lang="es-ES_tradnl" dirty="0"/>
              <a:t>Uso masivo de computadoras y dispositivos electrónicos</a:t>
            </a:r>
            <a:r>
              <a:rPr lang="es-ES_tradnl" dirty="0" smtClean="0"/>
              <a:t>; </a:t>
            </a:r>
            <a:r>
              <a:rPr lang="es-ES_tradnl" dirty="0"/>
              <a:t>virtualización, Internet</a:t>
            </a:r>
            <a:endParaRPr lang="es-MX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27631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Incorporación de las TIC a la educación superior 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5387511"/>
              </p:ext>
            </p:extLst>
          </p:nvPr>
        </p:nvGraphicFramePr>
        <p:xfrm>
          <a:off x="293054" y="1600198"/>
          <a:ext cx="8393746" cy="4680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6873"/>
                <a:gridCol w="4196873"/>
              </a:tblGrid>
              <a:tr h="488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SITUACIÓN ACTUAL</a:t>
                      </a:r>
                      <a:endParaRPr lang="es-MX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SITUACIÓN DESEABLE</a:t>
                      </a:r>
                      <a:endParaRPr lang="es-MX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349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Ocurrencias y buena voluntad</a:t>
                      </a:r>
                      <a:endParaRPr lang="es-MX" sz="20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Decisiones informadas, legítimas, transparentes y sujetas a evaluación</a:t>
                      </a:r>
                      <a:endParaRPr lang="es-MX" sz="20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87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Improvisación</a:t>
                      </a:r>
                      <a:endParaRPr lang="es-MX" sz="20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0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Planeación</a:t>
                      </a:r>
                      <a:endParaRPr lang="es-MX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349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Azar de que ocurra en el currículum</a:t>
                      </a:r>
                      <a:endParaRPr lang="es-MX" sz="20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Base de la experiencia escolar en cada EE</a:t>
                      </a:r>
                      <a:endParaRPr lang="es-MX" sz="20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87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Políticas generales</a:t>
                      </a:r>
                      <a:endParaRPr lang="es-MX" sz="20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Políticas generales y disciplinarias</a:t>
                      </a:r>
                      <a:endParaRPr lang="es-MX" sz="20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0698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Compras basadas en criterios comerciales o en decisiones personales</a:t>
                      </a:r>
                      <a:endParaRPr lang="es-MX" sz="20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Compras orientadas por criterios académicos, en procesos transparentes y con base en licitaciones públicas</a:t>
                      </a:r>
                      <a:endParaRPr lang="es-MX" sz="20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2422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Base académica del plan de desarrollo tecnológico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dirty="0" smtClean="0"/>
              <a:t>Acuerdos colegiados y legítimos sobre el perfil del egresado de cada programa educativo (dimensión disciplinaria).</a:t>
            </a:r>
          </a:p>
          <a:p>
            <a:pPr lvl="1"/>
            <a:r>
              <a:rPr lang="es-ES" dirty="0" smtClean="0"/>
              <a:t>Condiciones de egreso de estudiantes, renovación de los planes y programas de estudio.</a:t>
            </a:r>
          </a:p>
          <a:p>
            <a:pPr lvl="1"/>
            <a:r>
              <a:rPr lang="es-ES" dirty="0" smtClean="0"/>
              <a:t>Definición de un perfil básico para profesores que sirva como referente de la capacitación personalizada.</a:t>
            </a:r>
          </a:p>
          <a:p>
            <a:pPr lvl="1" algn="just"/>
            <a:r>
              <a:rPr lang="es-ES" dirty="0" smtClean="0"/>
              <a:t>Construcción de </a:t>
            </a:r>
            <a:r>
              <a:rPr lang="es-ES" dirty="0" smtClean="0">
                <a:solidFill>
                  <a:srgbClr val="FF0000"/>
                </a:solidFill>
              </a:rPr>
              <a:t>un proyecto de desarrollo tecnológico </a:t>
            </a:r>
            <a:r>
              <a:rPr lang="es-ES" dirty="0" smtClean="0"/>
              <a:t>con base disciplinaria para la docencia y la investigación (dimensiones específicas de los saberes digitales, software, bibliotecas y recursos de información, etc.).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80610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Objetivos de la jornada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_tradnl" dirty="0"/>
              <a:t>Avanzar en la discusión sobre el impacto de las TIC en la Universidad: cambios en las prácticas educativas, las relaciones sociales entre los agentes institucionales y las formas del trabajo académico; </a:t>
            </a:r>
            <a:endParaRPr lang="es-MX" dirty="0"/>
          </a:p>
          <a:p>
            <a:pPr lvl="1"/>
            <a:r>
              <a:rPr lang="es-ES_tradnl" dirty="0"/>
              <a:t>Precisar los saberes digitales por cada campo de conocimiento de acuerdo con la clasificación INEGI-ANUIES;</a:t>
            </a:r>
            <a:endParaRPr lang="es-MX" dirty="0"/>
          </a:p>
          <a:p>
            <a:pPr lvl="1"/>
            <a:r>
              <a:rPr lang="es-ES_tradnl" dirty="0"/>
              <a:t>Conocer a detalle el software especializado que se usa en el campo;</a:t>
            </a:r>
            <a:endParaRPr lang="es-MX" dirty="0"/>
          </a:p>
          <a:p>
            <a:pPr lvl="1"/>
            <a:r>
              <a:rPr lang="es-ES_tradnl" dirty="0"/>
              <a:t>Conocer de las bases de datos y recursos de información especializados que se usan en el campo;</a:t>
            </a:r>
            <a:endParaRPr lang="es-MX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881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dirty="0" smtClean="0"/>
              <a:t>						</a:t>
            </a:r>
            <a:r>
              <a:rPr lang="es-ES" sz="4400" dirty="0" smtClean="0"/>
              <a:t>Gracias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sz="2400" dirty="0" smtClean="0">
                <a:hlinkClick r:id="rId2"/>
              </a:rPr>
              <a:t>mcasillas@uv.mx</a:t>
            </a:r>
            <a:endParaRPr lang="es-ES" sz="2400" dirty="0" smtClean="0"/>
          </a:p>
          <a:p>
            <a:pPr marL="0" indent="0">
              <a:buNone/>
            </a:pPr>
            <a:r>
              <a:rPr lang="es-ES" sz="2400" dirty="0" smtClean="0">
                <a:hlinkClick r:id="rId3"/>
              </a:rPr>
              <a:t>albramirez@uv.mx</a:t>
            </a:r>
            <a:r>
              <a:rPr lang="es-ES" sz="2400" dirty="0" smtClean="0"/>
              <a:t> </a:t>
            </a:r>
          </a:p>
          <a:p>
            <a:pPr marL="0" indent="0">
              <a:buNone/>
            </a:pPr>
            <a:r>
              <a:rPr lang="es-ES" sz="4000" dirty="0" smtClean="0">
                <a:hlinkClick r:id="rId4"/>
              </a:rPr>
              <a:t>www.uv.mx/blogs/brechadigital</a:t>
            </a:r>
            <a:r>
              <a:rPr lang="es-ES" sz="4000" dirty="0" smtClean="0"/>
              <a:t> 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3972891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 descr="Presentacion-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417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/>
              <a:t>Las TIC en la diversidad universitaria</a:t>
            </a:r>
            <a:r>
              <a:rPr lang="es-MX" dirty="0"/>
              <a:t/>
            </a:r>
            <a:br>
              <a:rPr lang="es-MX" dirty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ES" sz="4000" dirty="0" smtClean="0"/>
              <a:t>Miguel Casillas</a:t>
            </a:r>
          </a:p>
          <a:p>
            <a:r>
              <a:rPr lang="es-ES" dirty="0" smtClean="0"/>
              <a:t>PIIES-UV</a:t>
            </a:r>
          </a:p>
          <a:p>
            <a:r>
              <a:rPr lang="es-ES" dirty="0" smtClean="0"/>
              <a:t>Febrero 2017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38359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lo </a:t>
            </a:r>
            <a:r>
              <a:rPr lang="es-ES_tradnl" i="1" dirty="0"/>
              <a:t>evidente</a:t>
            </a:r>
            <a:r>
              <a:rPr lang="es-ES_tradnl" dirty="0"/>
              <a:t>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_tradnl" dirty="0" smtClean="0"/>
              <a:t>En </a:t>
            </a:r>
            <a:r>
              <a:rPr lang="es-ES_tradnl" dirty="0"/>
              <a:t>2017 la incorporación de las TIC a la universidad superó ya la etapa </a:t>
            </a:r>
            <a:r>
              <a:rPr lang="es-ES_tradnl" dirty="0" smtClean="0"/>
              <a:t>inicial </a:t>
            </a:r>
            <a:r>
              <a:rPr lang="es-ES_tradnl" dirty="0"/>
              <a:t>de </a:t>
            </a:r>
            <a:r>
              <a:rPr lang="es-ES_tradnl" dirty="0" smtClean="0"/>
              <a:t>acceso a las </a:t>
            </a:r>
            <a:r>
              <a:rPr lang="es-ES_tradnl" dirty="0"/>
              <a:t>computadoras:</a:t>
            </a:r>
            <a:endParaRPr lang="es-MX" dirty="0"/>
          </a:p>
          <a:p>
            <a:pPr marL="0" indent="0">
              <a:buNone/>
            </a:pPr>
            <a:r>
              <a:rPr lang="es-ES_tradnl" dirty="0"/>
              <a:t> </a:t>
            </a:r>
            <a:endParaRPr lang="es-MX" dirty="0"/>
          </a:p>
          <a:p>
            <a:pPr lvl="0" algn="just"/>
            <a:r>
              <a:rPr lang="es-ES_tradnl" dirty="0"/>
              <a:t>Todos los agentes institucionales tienen acceso, conocimientos previos y son usuarios de recursos tecnológicos;</a:t>
            </a:r>
            <a:endParaRPr lang="es-MX" dirty="0"/>
          </a:p>
          <a:p>
            <a:pPr lvl="0" algn="just"/>
            <a:r>
              <a:rPr lang="es-ES_tradnl" dirty="0"/>
              <a:t>Casi todos los procesos institucionales se han digitalizado o están en proceso de digitalización;</a:t>
            </a:r>
            <a:endParaRPr lang="es-MX" dirty="0"/>
          </a:p>
          <a:p>
            <a:pPr algn="just"/>
            <a:r>
              <a:rPr lang="es-ES_tradnl" dirty="0"/>
              <a:t>Los universitarios son usuarios de dispositivos específicos y usan software especializado en función de cada campo de conocimiento, en cada disciplina o profesión y cada vez más </a:t>
            </a:r>
            <a:r>
              <a:rPr lang="es-ES_tradnl" dirty="0" smtClean="0"/>
              <a:t>específico al </a:t>
            </a:r>
            <a:r>
              <a:rPr lang="es-ES_tradnl" dirty="0"/>
              <a:t>interior de cada especialidad.</a:t>
            </a:r>
            <a:r>
              <a:rPr lang="es-MX" dirty="0" smtClean="0">
                <a:effectLst/>
              </a:rPr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40374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lo </a:t>
            </a:r>
            <a:r>
              <a:rPr lang="es-ES_tradnl" i="1" dirty="0" smtClean="0"/>
              <a:t>evidente</a:t>
            </a:r>
            <a:r>
              <a:rPr lang="es-ES_tradnl" dirty="0" smtClean="0"/>
              <a:t> 2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s-ES_tradnl" dirty="0"/>
              <a:t>Sin embargo, las instituciones están pasmadas. No han terminado de abandonar los convencionalismos (y los intereses) del uso monopólico del software de oficina; han sido incapaces de desarrollar planes de desarrollo tecnológico con base en un proyecto académico; y no han podido acabar de </a:t>
            </a:r>
            <a:r>
              <a:rPr lang="es-ES_tradnl" dirty="0" smtClean="0"/>
              <a:t>precisar un sentido pedagógico a </a:t>
            </a:r>
            <a:r>
              <a:rPr lang="es-ES_tradnl" dirty="0"/>
              <a:t>la incorporación de las TIC al currículum.</a:t>
            </a:r>
            <a:endParaRPr lang="es-MX" dirty="0"/>
          </a:p>
          <a:p>
            <a:pPr marL="0" indent="0">
              <a:buNone/>
            </a:pPr>
            <a:r>
              <a:rPr lang="es-ES_tradnl" dirty="0"/>
              <a:t> </a:t>
            </a:r>
            <a:endParaRPr lang="es-MX" dirty="0"/>
          </a:p>
          <a:p>
            <a:pPr algn="just"/>
            <a:r>
              <a:rPr lang="es-ES_tradnl" dirty="0"/>
              <a:t>Las universidades están obligadas al cambio y a la innovación </a:t>
            </a:r>
            <a:r>
              <a:rPr lang="es-ES_tradnl" dirty="0" smtClean="0"/>
              <a:t>tecnológica:</a:t>
            </a:r>
          </a:p>
          <a:p>
            <a:pPr lvl="1" algn="just"/>
            <a:r>
              <a:rPr lang="es-ES_tradnl" dirty="0" smtClean="0"/>
              <a:t> </a:t>
            </a:r>
            <a:r>
              <a:rPr lang="es-ES_tradnl" dirty="0"/>
              <a:t>porque el mundo ya cambió, </a:t>
            </a:r>
            <a:endParaRPr lang="es-ES_tradnl" dirty="0" smtClean="0"/>
          </a:p>
          <a:p>
            <a:pPr lvl="1" algn="just"/>
            <a:r>
              <a:rPr lang="es-ES_tradnl" dirty="0" smtClean="0"/>
              <a:t>porque </a:t>
            </a:r>
            <a:r>
              <a:rPr lang="es-ES_tradnl" dirty="0"/>
              <a:t>los campos profesionales y científicos se han visto subvertidos por la invasión de recursos tecnológicos, </a:t>
            </a:r>
            <a:endParaRPr lang="es-ES_tradnl" dirty="0" smtClean="0"/>
          </a:p>
          <a:p>
            <a:pPr lvl="1" algn="just"/>
            <a:r>
              <a:rPr lang="es-ES_tradnl" dirty="0" smtClean="0"/>
              <a:t>porque </a:t>
            </a:r>
            <a:r>
              <a:rPr lang="es-ES_tradnl" dirty="0"/>
              <a:t>los agentes institucionales poseen diferentes disposiciones y capitales de carácter tecnológico.</a:t>
            </a:r>
            <a:endParaRPr lang="es-MX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76152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Nuestra </a:t>
            </a:r>
            <a:r>
              <a:rPr lang="es-ES" i="1" dirty="0" smtClean="0"/>
              <a:t>Universidad</a:t>
            </a:r>
            <a:br>
              <a:rPr lang="es-ES" i="1" dirty="0" smtClean="0"/>
            </a:br>
            <a:r>
              <a:rPr lang="es-ES" sz="2700" i="1" dirty="0" smtClean="0"/>
              <a:t>(conjunto de comunidades académicas)</a:t>
            </a:r>
            <a:endParaRPr lang="es-ES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ES_tradnl" dirty="0"/>
              <a:t>Configuración social mexicana, específica, ha dado lugar a un </a:t>
            </a:r>
            <a:r>
              <a:rPr lang="es-ES_tradnl" i="1" dirty="0"/>
              <a:t>sistema universitario </a:t>
            </a:r>
            <a:r>
              <a:rPr lang="es-ES_tradnl" dirty="0"/>
              <a:t>en </a:t>
            </a:r>
            <a:r>
              <a:rPr lang="es-ES_tradnl" dirty="0" smtClean="0"/>
              <a:t>donde, lo que llamamos docencia, combina </a:t>
            </a:r>
            <a:r>
              <a:rPr lang="es-ES_tradnl" dirty="0"/>
              <a:t>la formación profesional con la formación científica, humanística e incluso artística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Además de la docencia se practica la investigación.</a:t>
            </a:r>
          </a:p>
          <a:p>
            <a:pPr algn="just"/>
            <a:r>
              <a:rPr lang="es-ES_tradnl" dirty="0" smtClean="0"/>
              <a:t>Hay difusión cultural (divulgación artística, talleres libres de artes, ejecutantes y grupos artísticos)</a:t>
            </a:r>
          </a:p>
          <a:p>
            <a:pPr algn="just"/>
            <a:r>
              <a:rPr lang="es-ES_tradnl" dirty="0" smtClean="0"/>
              <a:t>Hay vinculación (extensión, transferencia de tecnología, servicios)</a:t>
            </a:r>
            <a:endParaRPr lang="es-MX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70068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3600" dirty="0" smtClean="0"/>
              <a:t>Dimensiones de la </a:t>
            </a:r>
            <a:r>
              <a:rPr lang="es-ES_tradnl" sz="3600" dirty="0"/>
              <a:t>innovación en el campo académico universitario mexicano </a:t>
            </a:r>
            <a:r>
              <a:rPr lang="es-ES_tradnl" sz="3600" dirty="0" smtClean="0"/>
              <a:t>:</a:t>
            </a:r>
            <a:r>
              <a:rPr lang="es-MX" sz="3600" dirty="0" smtClean="0">
                <a:effectLst/>
              </a:rPr>
              <a:t> 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_tradnl" dirty="0" smtClean="0">
                <a:solidFill>
                  <a:srgbClr val="FF0000"/>
                </a:solidFill>
              </a:rPr>
              <a:t>profesional</a:t>
            </a:r>
            <a:r>
              <a:rPr lang="es-MX" dirty="0" smtClean="0">
                <a:solidFill>
                  <a:srgbClr val="FF0000"/>
                </a:solidFill>
                <a:effectLst/>
              </a:rPr>
              <a:t> </a:t>
            </a:r>
          </a:p>
          <a:p>
            <a:endParaRPr lang="es-ES_tradnl" dirty="0" smtClean="0"/>
          </a:p>
          <a:p>
            <a:r>
              <a:rPr lang="es-ES_tradnl" dirty="0" smtClean="0"/>
              <a:t>Cambios en las prácticas profesionales, en los oficios, en las actividades y funciones de los profesionistas.</a:t>
            </a:r>
          </a:p>
          <a:p>
            <a:r>
              <a:rPr lang="es-ES_tradnl" dirty="0" smtClean="0"/>
              <a:t>Cambios </a:t>
            </a:r>
            <a:r>
              <a:rPr lang="es-ES_tradnl" dirty="0"/>
              <a:t>en las normas técnicas y ontológicas de las profesiones liberales, en las que juegan un papel importante los colegios de </a:t>
            </a:r>
            <a:r>
              <a:rPr lang="es-ES_tradnl" dirty="0" smtClean="0"/>
              <a:t>profesionistas.</a:t>
            </a:r>
          </a:p>
          <a:p>
            <a:r>
              <a:rPr lang="es-ES_tradnl" dirty="0" smtClean="0"/>
              <a:t>De modo semejante se comportan las comunidades artísticas, las asociaciones científicas.</a:t>
            </a:r>
            <a:r>
              <a:rPr lang="es-MX" dirty="0" smtClean="0">
                <a:effectLst/>
              </a:rPr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63858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3600" dirty="0" smtClean="0"/>
              <a:t>Dimensiones de la innovación en el campo académico universitario mexicano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_tradnl" dirty="0" smtClean="0">
                <a:solidFill>
                  <a:srgbClr val="FF0000"/>
                </a:solidFill>
              </a:rPr>
              <a:t>académica</a:t>
            </a:r>
          </a:p>
          <a:p>
            <a:pPr marL="0" indent="0">
              <a:buNone/>
            </a:pPr>
            <a:endParaRPr lang="es-MX" dirty="0"/>
          </a:p>
          <a:p>
            <a:pPr algn="just"/>
            <a:r>
              <a:rPr lang="es-ES_tradnl" dirty="0"/>
              <a:t>Revoluciones en los paradigmas de las disciplinas científicas y humanísticas; movimientos culturales (estética, apreciación, mecanismos de consagración) que tienen como consecuencia cambios en los modos, referentes y tecnologías de la producción </a:t>
            </a:r>
            <a:r>
              <a:rPr lang="es-ES_tradnl" dirty="0" smtClean="0"/>
              <a:t>académica. </a:t>
            </a:r>
            <a:endParaRPr lang="es-MX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3214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3600" dirty="0" smtClean="0"/>
              <a:t>Dimensiones de la innovación en el campo académico universitario mexicano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_tradnl" dirty="0" smtClean="0">
                <a:solidFill>
                  <a:srgbClr val="FF0000"/>
                </a:solidFill>
              </a:rPr>
              <a:t>económica</a:t>
            </a:r>
            <a:endParaRPr lang="es-ES_tradnl" dirty="0" smtClean="0"/>
          </a:p>
          <a:p>
            <a:pPr marL="0" indent="0">
              <a:buNone/>
            </a:pPr>
            <a:endParaRPr lang="es-MX" dirty="0"/>
          </a:p>
          <a:p>
            <a:r>
              <a:rPr lang="es-ES_tradnl" dirty="0" smtClean="0"/>
              <a:t>Interés de ganancia de enormes empresas globales.</a:t>
            </a:r>
          </a:p>
          <a:p>
            <a:r>
              <a:rPr lang="es-ES_tradnl" dirty="0" smtClean="0"/>
              <a:t>Innovación </a:t>
            </a:r>
            <a:r>
              <a:rPr lang="es-ES_tradnl" dirty="0"/>
              <a:t>tecnológica como eje del incremento de la plusvalía relativa, maximización de las tasas de explotación de la fuerza de trabajo. </a:t>
            </a:r>
            <a:endParaRPr lang="es-ES_tradnl" dirty="0" smtClean="0"/>
          </a:p>
          <a:p>
            <a:r>
              <a:rPr lang="es-ES_tradnl" dirty="0" smtClean="0"/>
              <a:t>Eficacia </a:t>
            </a:r>
            <a:r>
              <a:rPr lang="es-ES_tradnl" dirty="0"/>
              <a:t>y eficiencia en las organizaciones productivas.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1726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3600" dirty="0" smtClean="0"/>
              <a:t>Ejes de la innovación en el campo académico universitario mexicano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r>
              <a:rPr lang="es-ES_tradnl" dirty="0" smtClean="0">
                <a:solidFill>
                  <a:srgbClr val="FF0000"/>
                </a:solidFill>
              </a:rPr>
              <a:t>eje </a:t>
            </a:r>
            <a:r>
              <a:rPr lang="es-ES_tradnl" dirty="0">
                <a:solidFill>
                  <a:srgbClr val="FF0000"/>
                </a:solidFill>
              </a:rPr>
              <a:t>histórico social</a:t>
            </a:r>
            <a:r>
              <a:rPr lang="es-ES_tradnl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es-MX" dirty="0"/>
          </a:p>
          <a:p>
            <a:r>
              <a:rPr lang="es-ES_tradnl" dirty="0"/>
              <a:t>Globalización, electrificación, intercomunicación, cultura digital</a:t>
            </a:r>
            <a:r>
              <a:rPr lang="es-MX" dirty="0" smtClean="0">
                <a:effectLst/>
              </a:rPr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22710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1910</TotalTime>
  <Words>713</Words>
  <Application>Microsoft Macintosh PowerPoint</Application>
  <PresentationFormat>Presentación en pantalla (4:3)</PresentationFormat>
  <Paragraphs>84</Paragraphs>
  <Slides>15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Presentación de PowerPoint</vt:lpstr>
      <vt:lpstr>Las TIC en la diversidad universitaria </vt:lpstr>
      <vt:lpstr>lo evidente </vt:lpstr>
      <vt:lpstr>lo evidente 2</vt:lpstr>
      <vt:lpstr>Nuestra Universidad (conjunto de comunidades académicas)</vt:lpstr>
      <vt:lpstr>Dimensiones de la innovación en el campo académico universitario mexicano : </vt:lpstr>
      <vt:lpstr>Dimensiones de la innovación en el campo académico universitario mexicano</vt:lpstr>
      <vt:lpstr>Dimensiones de la innovación en el campo académico universitario mexicano</vt:lpstr>
      <vt:lpstr>Ejes de la innovación en el campo académico universitario mexicano</vt:lpstr>
      <vt:lpstr>Ejes de la innovación en el campo académico universitario mexicano</vt:lpstr>
      <vt:lpstr>Incorporación de las TIC a la educación superior </vt:lpstr>
      <vt:lpstr>Base académica del plan de desarrollo tecnológico</vt:lpstr>
      <vt:lpstr>Objetivos de la jornada</vt:lpstr>
      <vt:lpstr>Presentación de PowerPoint</vt:lpstr>
      <vt:lpstr>Presentación de PowerPoint</vt:lpstr>
    </vt:vector>
  </TitlesOfParts>
  <Company>Universidad Veracruzana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TIC en la diversidad universitaria </dc:title>
  <dc:creator>Miguel Angel Casillas Alvarado</dc:creator>
  <cp:lastModifiedBy>Miguel Angel Casillas Alvarado</cp:lastModifiedBy>
  <cp:revision>14</cp:revision>
  <dcterms:created xsi:type="dcterms:W3CDTF">2017-02-13T03:13:52Z</dcterms:created>
  <dcterms:modified xsi:type="dcterms:W3CDTF">2017-12-15T19:08:26Z</dcterms:modified>
</cp:coreProperties>
</file>