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8" r:id="rId26"/>
    <p:sldId id="280" r:id="rId27"/>
    <p:sldId id="281" r:id="rId28"/>
    <p:sldId id="282" r:id="rId29"/>
    <p:sldId id="283" r:id="rId30"/>
    <p:sldId id="284" r:id="rId31"/>
    <p:sldId id="285" r:id="rId32"/>
    <p:sldId id="286" r:id="rId33"/>
    <p:sldId id="287"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6" r:id="rId49"/>
    <p:sldId id="303" r:id="rId50"/>
    <p:sldId id="304" r:id="rId51"/>
    <p:sldId id="305"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C4C"/>
    <a:srgbClr val="6666FF"/>
    <a:srgbClr val="804000"/>
    <a:srgbClr val="FF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9" d="100"/>
          <a:sy n="99" d="100"/>
        </p:scale>
        <p:origin x="-1664" y="5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5A0F5B-A3EF-C94F-89E2-34FFF25578FD}" type="datetimeFigureOut">
              <a:rPr lang="en-US" smtClean="0"/>
              <a:t>18/03/13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441F2-C37E-4D48-98B1-7D5B29966D98}" type="slidenum">
              <a:rPr lang="en-US" smtClean="0"/>
              <a:t>‹#›</a:t>
            </a:fld>
            <a:endParaRPr lang="en-US"/>
          </a:p>
        </p:txBody>
      </p:sp>
    </p:spTree>
    <p:extLst>
      <p:ext uri="{BB962C8B-B14F-4D97-AF65-F5344CB8AC3E}">
        <p14:creationId xmlns:p14="http://schemas.microsoft.com/office/powerpoint/2010/main" val="2120156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err="1" smtClean="0"/>
              <a:t>Quienes</a:t>
            </a:r>
            <a:r>
              <a:rPr lang="en-US" baseline="0" dirty="0" smtClean="0"/>
              <a:t> son los </a:t>
            </a:r>
            <a:r>
              <a:rPr lang="en-US" baseline="0" dirty="0" err="1" smtClean="0"/>
              <a:t>clientes</a:t>
            </a:r>
            <a:endParaRPr lang="en-US" baseline="0" dirty="0" smtClean="0"/>
          </a:p>
          <a:p>
            <a:r>
              <a:rPr lang="en-US" baseline="0" dirty="0" smtClean="0"/>
              <a:t>2 </a:t>
            </a:r>
            <a:r>
              <a:rPr lang="en-US" baseline="0" dirty="0" err="1" smtClean="0"/>
              <a:t>Cuales</a:t>
            </a:r>
            <a:r>
              <a:rPr lang="en-US" baseline="0" dirty="0" smtClean="0"/>
              <a:t> son los </a:t>
            </a:r>
            <a:r>
              <a:rPr lang="en-US" baseline="0" dirty="0" err="1" smtClean="0"/>
              <a:t>productos</a:t>
            </a:r>
            <a:r>
              <a:rPr lang="en-US" baseline="0" dirty="0" smtClean="0"/>
              <a:t> y </a:t>
            </a:r>
            <a:r>
              <a:rPr lang="en-US" baseline="0" dirty="0" err="1" smtClean="0"/>
              <a:t>servicios</a:t>
            </a:r>
            <a:r>
              <a:rPr lang="en-US" baseline="0" dirty="0" smtClean="0"/>
              <a:t> mas </a:t>
            </a:r>
            <a:r>
              <a:rPr lang="en-US" baseline="0" dirty="0" err="1" smtClean="0"/>
              <a:t>importantes</a:t>
            </a:r>
            <a:r>
              <a:rPr lang="en-US" baseline="0" dirty="0" smtClean="0"/>
              <a:t> de la </a:t>
            </a:r>
            <a:r>
              <a:rPr lang="en-US" baseline="0" dirty="0" err="1" smtClean="0"/>
              <a:t>empresa</a:t>
            </a:r>
            <a:endParaRPr lang="en-US" baseline="0" dirty="0" smtClean="0"/>
          </a:p>
          <a:p>
            <a:r>
              <a:rPr lang="en-US" baseline="0" dirty="0" smtClean="0"/>
              <a:t>3 En </a:t>
            </a:r>
            <a:r>
              <a:rPr lang="en-US" baseline="0" dirty="0" err="1" smtClean="0"/>
              <a:t>donde</a:t>
            </a:r>
            <a:r>
              <a:rPr lang="en-US" baseline="0" dirty="0" smtClean="0"/>
              <a:t> </a:t>
            </a:r>
            <a:r>
              <a:rPr lang="en-US" baseline="0" dirty="0" err="1" smtClean="0"/>
              <a:t>compite</a:t>
            </a:r>
            <a:r>
              <a:rPr lang="en-US" baseline="0" dirty="0" smtClean="0"/>
              <a:t> </a:t>
            </a:r>
            <a:r>
              <a:rPr lang="en-US" baseline="0" dirty="0" err="1" smtClean="0"/>
              <a:t>geograficamente</a:t>
            </a:r>
            <a:endParaRPr lang="en-US" baseline="0" dirty="0" smtClean="0"/>
          </a:p>
          <a:p>
            <a:r>
              <a:rPr lang="en-US" baseline="0" dirty="0" smtClean="0"/>
              <a:t>4 </a:t>
            </a:r>
            <a:r>
              <a:rPr lang="en-US" baseline="0" dirty="0" err="1" smtClean="0"/>
              <a:t>Esta</a:t>
            </a:r>
            <a:r>
              <a:rPr lang="en-US" baseline="0" dirty="0" smtClean="0"/>
              <a:t> </a:t>
            </a:r>
            <a:r>
              <a:rPr lang="en-US" baseline="0" dirty="0" err="1" smtClean="0"/>
              <a:t>actualizada</a:t>
            </a:r>
            <a:endParaRPr lang="en-US" baseline="0" dirty="0" smtClean="0"/>
          </a:p>
          <a:p>
            <a:r>
              <a:rPr lang="en-US" baseline="0" dirty="0" smtClean="0"/>
              <a:t>5 </a:t>
            </a:r>
            <a:r>
              <a:rPr lang="en-US" baseline="0" dirty="0" err="1" smtClean="0"/>
              <a:t>Esta</a:t>
            </a:r>
            <a:r>
              <a:rPr lang="en-US" baseline="0" dirty="0" smtClean="0"/>
              <a:t> </a:t>
            </a:r>
            <a:r>
              <a:rPr lang="en-US" baseline="0" dirty="0" err="1" smtClean="0"/>
              <a:t>comprometida</a:t>
            </a:r>
            <a:r>
              <a:rPr lang="en-US" baseline="0" dirty="0" smtClean="0"/>
              <a:t> al </a:t>
            </a:r>
            <a:r>
              <a:rPr lang="en-US" baseline="0" dirty="0" err="1" smtClean="0"/>
              <a:t>crecimiento</a:t>
            </a:r>
            <a:r>
              <a:rPr lang="en-US" baseline="0" dirty="0" smtClean="0"/>
              <a:t> y </a:t>
            </a:r>
            <a:r>
              <a:rPr lang="en-US" baseline="0" dirty="0" err="1" smtClean="0"/>
              <a:t>solidez</a:t>
            </a:r>
            <a:r>
              <a:rPr lang="en-US" baseline="0" dirty="0" smtClean="0"/>
              <a:t> </a:t>
            </a:r>
            <a:r>
              <a:rPr lang="en-US" baseline="0" dirty="0" err="1" smtClean="0"/>
              <a:t>financiera</a:t>
            </a:r>
            <a:endParaRPr lang="en-US" baseline="0" dirty="0" smtClean="0"/>
          </a:p>
          <a:p>
            <a:r>
              <a:rPr lang="en-US" baseline="0" dirty="0" smtClean="0"/>
              <a:t>6 </a:t>
            </a:r>
            <a:r>
              <a:rPr lang="en-US" baseline="0" dirty="0" err="1" smtClean="0"/>
              <a:t>Cuales</a:t>
            </a:r>
            <a:r>
              <a:rPr lang="en-US" baseline="0" dirty="0" smtClean="0"/>
              <a:t> son </a:t>
            </a:r>
            <a:r>
              <a:rPr lang="en-US" baseline="0" dirty="0" err="1" smtClean="0"/>
              <a:t>las</a:t>
            </a:r>
            <a:r>
              <a:rPr lang="en-US" baseline="0" dirty="0" smtClean="0"/>
              <a:t> </a:t>
            </a:r>
            <a:r>
              <a:rPr lang="en-US" baseline="0" dirty="0" err="1" smtClean="0"/>
              <a:t>creencias</a:t>
            </a:r>
            <a:r>
              <a:rPr lang="en-US" baseline="0" dirty="0" smtClean="0"/>
              <a:t> </a:t>
            </a:r>
            <a:r>
              <a:rPr lang="en-US" baseline="0" dirty="0" err="1" smtClean="0"/>
              <a:t>basicas</a:t>
            </a:r>
            <a:r>
              <a:rPr lang="en-US" baseline="0" dirty="0" smtClean="0"/>
              <a:t>, </a:t>
            </a:r>
            <a:r>
              <a:rPr lang="en-US" baseline="0" dirty="0" err="1" smtClean="0"/>
              <a:t>valores</a:t>
            </a:r>
            <a:r>
              <a:rPr lang="en-US" baseline="0" dirty="0" smtClean="0"/>
              <a:t>, </a:t>
            </a:r>
            <a:r>
              <a:rPr lang="en-US" baseline="0" dirty="0" err="1" smtClean="0"/>
              <a:t>aspiraciones</a:t>
            </a:r>
            <a:r>
              <a:rPr lang="en-US" baseline="0" dirty="0" smtClean="0"/>
              <a:t> y </a:t>
            </a:r>
            <a:r>
              <a:rPr lang="en-US" baseline="0" dirty="0" err="1" smtClean="0"/>
              <a:t>prioridades</a:t>
            </a:r>
            <a:endParaRPr lang="en-US" baseline="0" dirty="0" smtClean="0"/>
          </a:p>
          <a:p>
            <a:r>
              <a:rPr lang="en-US" baseline="0" dirty="0" smtClean="0"/>
              <a:t>7 </a:t>
            </a:r>
            <a:r>
              <a:rPr lang="en-US" baseline="0" dirty="0" err="1" smtClean="0"/>
              <a:t>Cualidad</a:t>
            </a:r>
            <a:r>
              <a:rPr lang="en-US" baseline="0" dirty="0" smtClean="0"/>
              <a:t> </a:t>
            </a:r>
            <a:r>
              <a:rPr lang="en-US" baseline="0" dirty="0" err="1" smtClean="0"/>
              <a:t>distintiva</a:t>
            </a:r>
            <a:r>
              <a:rPr lang="en-US" baseline="0" dirty="0" smtClean="0"/>
              <a:t> o mayor </a:t>
            </a:r>
            <a:r>
              <a:rPr lang="en-US" baseline="0" dirty="0" err="1" smtClean="0"/>
              <a:t>ventaja</a:t>
            </a:r>
            <a:r>
              <a:rPr lang="en-US" baseline="0" dirty="0" smtClean="0"/>
              <a:t> </a:t>
            </a:r>
            <a:r>
              <a:rPr lang="en-US" baseline="0" dirty="0" err="1" smtClean="0"/>
              <a:t>competitiva</a:t>
            </a:r>
            <a:endParaRPr lang="en-US" baseline="0" dirty="0" smtClean="0"/>
          </a:p>
          <a:p>
            <a:r>
              <a:rPr lang="en-US" baseline="0" dirty="0" smtClean="0"/>
              <a:t>8 </a:t>
            </a:r>
            <a:r>
              <a:rPr lang="en-US" baseline="0" dirty="0" err="1" smtClean="0"/>
              <a:t>Responde</a:t>
            </a:r>
            <a:r>
              <a:rPr lang="en-US" baseline="0" dirty="0" smtClean="0"/>
              <a:t> a </a:t>
            </a:r>
            <a:r>
              <a:rPr lang="en-US" baseline="0" dirty="0" err="1" smtClean="0"/>
              <a:t>las</a:t>
            </a:r>
            <a:r>
              <a:rPr lang="en-US" baseline="0" dirty="0" smtClean="0"/>
              <a:t> </a:t>
            </a:r>
            <a:r>
              <a:rPr lang="en-US" baseline="0" dirty="0" err="1" smtClean="0"/>
              <a:t>preocupaciones</a:t>
            </a:r>
            <a:r>
              <a:rPr lang="en-US" baseline="0" dirty="0" smtClean="0"/>
              <a:t> </a:t>
            </a:r>
            <a:r>
              <a:rPr lang="en-US" baseline="0" dirty="0" err="1" smtClean="0"/>
              <a:t>sociales</a:t>
            </a:r>
            <a:r>
              <a:rPr lang="en-US" baseline="0" dirty="0" smtClean="0"/>
              <a:t> </a:t>
            </a:r>
            <a:r>
              <a:rPr lang="en-US" baseline="0" dirty="0" err="1" smtClean="0"/>
              <a:t>comunitarias</a:t>
            </a:r>
            <a:r>
              <a:rPr lang="en-US" baseline="0" dirty="0" smtClean="0"/>
              <a:t> y </a:t>
            </a:r>
            <a:r>
              <a:rPr lang="en-US" baseline="0" dirty="0" err="1" smtClean="0"/>
              <a:t>ambientales</a:t>
            </a:r>
            <a:endParaRPr lang="en-US" baseline="0" dirty="0" smtClean="0"/>
          </a:p>
          <a:p>
            <a:r>
              <a:rPr lang="en-US" baseline="0" dirty="0" smtClean="0"/>
              <a:t>9 Los </a:t>
            </a:r>
            <a:r>
              <a:rPr lang="en-US" baseline="0" dirty="0" err="1" smtClean="0"/>
              <a:t>empleados</a:t>
            </a:r>
            <a:r>
              <a:rPr lang="en-US" baseline="0" dirty="0" smtClean="0"/>
              <a:t> son </a:t>
            </a:r>
            <a:r>
              <a:rPr lang="en-US" baseline="0" dirty="0" err="1" smtClean="0"/>
              <a:t>valiosos</a:t>
            </a:r>
            <a:endParaRPr lang="en-US" dirty="0"/>
          </a:p>
        </p:txBody>
      </p:sp>
      <p:sp>
        <p:nvSpPr>
          <p:cNvPr id="4" name="Slide Number Placeholder 3"/>
          <p:cNvSpPr>
            <a:spLocks noGrp="1"/>
          </p:cNvSpPr>
          <p:nvPr>
            <p:ph type="sldNum" sz="quarter" idx="10"/>
          </p:nvPr>
        </p:nvSpPr>
        <p:spPr/>
        <p:txBody>
          <a:bodyPr/>
          <a:lstStyle/>
          <a:p>
            <a:fld id="{199441F2-C37E-4D48-98B1-7D5B29966D98}" type="slidenum">
              <a:rPr lang="en-US" smtClean="0"/>
              <a:t>16</a:t>
            </a:fld>
            <a:endParaRPr lang="en-US"/>
          </a:p>
        </p:txBody>
      </p:sp>
    </p:spTree>
    <p:extLst>
      <p:ext uri="{BB962C8B-B14F-4D97-AF65-F5344CB8AC3E}">
        <p14:creationId xmlns:p14="http://schemas.microsoft.com/office/powerpoint/2010/main" val="416773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_tradnl"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18/03/13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18/03/13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18/03/13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_tradnl"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18/03/13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s-ES_tradnl"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_tradnl"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18/03/13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18/03/13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18/03/13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18/03/13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18/03/13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18/03/13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_tradnl"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_tradnl"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18/03/13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_tradnl"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18/03/13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Estrategías</a:t>
            </a:r>
            <a:r>
              <a:rPr lang="en-US" dirty="0" smtClean="0"/>
              <a:t> de </a:t>
            </a:r>
            <a:r>
              <a:rPr lang="en-US" dirty="0" err="1" smtClean="0"/>
              <a:t>Mercadotecnia</a:t>
            </a:r>
            <a:r>
              <a:rPr lang="en-US" dirty="0" smtClean="0"/>
              <a:t> y </a:t>
            </a:r>
            <a:r>
              <a:rPr lang="en-US" dirty="0" err="1" smtClean="0"/>
              <a:t>Producción</a:t>
            </a:r>
            <a:endParaRPr lang="en-US" dirty="0"/>
          </a:p>
        </p:txBody>
      </p:sp>
      <p:sp>
        <p:nvSpPr>
          <p:cNvPr id="3" name="Subtitle 2"/>
          <p:cNvSpPr>
            <a:spLocks noGrp="1"/>
          </p:cNvSpPr>
          <p:nvPr>
            <p:ph type="subTitle" idx="1"/>
          </p:nvPr>
        </p:nvSpPr>
        <p:spPr/>
        <p:txBody>
          <a:bodyPr>
            <a:normAutofit/>
          </a:bodyPr>
          <a:lstStyle/>
          <a:p>
            <a:endParaRPr lang="en-US" sz="1800" dirty="0" smtClean="0"/>
          </a:p>
          <a:p>
            <a:endParaRPr lang="en-US" sz="1800" dirty="0"/>
          </a:p>
          <a:p>
            <a:endParaRPr lang="en-US" sz="1800" dirty="0" smtClean="0"/>
          </a:p>
          <a:p>
            <a:pPr algn="r"/>
            <a:r>
              <a:rPr lang="en-US" sz="1800" dirty="0" smtClean="0"/>
              <a:t>Marisol Pérez Mugica</a:t>
            </a:r>
            <a:endParaRPr lang="en-US" sz="1800" dirty="0"/>
          </a:p>
        </p:txBody>
      </p:sp>
    </p:spTree>
    <p:extLst>
      <p:ext uri="{BB962C8B-B14F-4D97-AF65-F5344CB8AC3E}">
        <p14:creationId xmlns:p14="http://schemas.microsoft.com/office/powerpoint/2010/main" val="2260254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1" algn="ctr" rtl="0">
              <a:spcBef>
                <a:spcPct val="0"/>
              </a:spcBef>
            </a:pPr>
            <a:r>
              <a:rPr lang="en-US" sz="4400" kern="1200" dirty="0" err="1" smtClean="0">
                <a:solidFill>
                  <a:srgbClr val="FFFFFF"/>
                </a:solidFill>
                <a:latin typeface="+mj-lt"/>
                <a:ea typeface="+mj-ea"/>
                <a:cs typeface="+mj-cs"/>
              </a:rPr>
              <a:t>Misión</a:t>
            </a:r>
            <a:endParaRPr lang="en-US" sz="4400" kern="1200" dirty="0">
              <a:solidFill>
                <a:srgbClr val="FFFFFF"/>
              </a:solidFill>
              <a:latin typeface="+mj-lt"/>
              <a:ea typeface="+mj-ea"/>
              <a:cs typeface="+mj-cs"/>
            </a:endParaRPr>
          </a:p>
        </p:txBody>
      </p:sp>
      <p:sp>
        <p:nvSpPr>
          <p:cNvPr id="4" name="Content Placeholder 3"/>
          <p:cNvSpPr>
            <a:spLocks noGrp="1"/>
          </p:cNvSpPr>
          <p:nvPr>
            <p:ph idx="1"/>
          </p:nvPr>
        </p:nvSpPr>
        <p:spPr/>
        <p:txBody>
          <a:bodyPr>
            <a:normAutofit/>
          </a:bodyPr>
          <a:lstStyle/>
          <a:p>
            <a:pPr marL="0" indent="0" algn="just">
              <a:buNone/>
            </a:pPr>
            <a:r>
              <a:rPr lang="es-ES_tradnl" dirty="0"/>
              <a:t>Una declaración de visión debe responder a la pregunta </a:t>
            </a:r>
            <a:r>
              <a:rPr lang="es-ES_tradnl" dirty="0" smtClean="0"/>
              <a:t>básica:</a:t>
            </a:r>
          </a:p>
          <a:p>
            <a:pPr marL="0" indent="0" algn="ctr">
              <a:buNone/>
            </a:pPr>
            <a:r>
              <a:rPr lang="es-ES_tradnl" dirty="0" smtClean="0"/>
              <a:t> </a:t>
            </a:r>
            <a:r>
              <a:rPr lang="es-ES_tradnl" dirty="0"/>
              <a:t>“que queremos llegar a ser?”</a:t>
            </a:r>
          </a:p>
          <a:p>
            <a:pPr algn="just"/>
            <a:endParaRPr lang="es-ES_tradnl" dirty="0"/>
          </a:p>
          <a:p>
            <a:pPr marL="0" indent="0" algn="just">
              <a:buNone/>
            </a:pPr>
            <a:r>
              <a:rPr lang="es-ES_tradnl" b="1" dirty="0"/>
              <a:t>Misión. </a:t>
            </a:r>
            <a:r>
              <a:rPr lang="es-ES_tradnl" dirty="0"/>
              <a:t>Es el propósito o razón de existir de una organización. Una visión expresa las aspiraciones y valores fundamentales de una organización.</a:t>
            </a:r>
          </a:p>
          <a:p>
            <a:pPr algn="just"/>
            <a:endParaRPr lang="es-ES_tradnl" dirty="0"/>
          </a:p>
        </p:txBody>
      </p:sp>
    </p:spTree>
    <p:extLst>
      <p:ext uri="{BB962C8B-B14F-4D97-AF65-F5344CB8AC3E}">
        <p14:creationId xmlns:p14="http://schemas.microsoft.com/office/powerpoint/2010/main" val="12845727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44563"/>
            <a:ext cx="7408333" cy="2368247"/>
          </a:xfrm>
        </p:spPr>
        <p:txBody>
          <a:bodyPr>
            <a:normAutofit/>
          </a:bodyPr>
          <a:lstStyle/>
          <a:p>
            <a:pPr marL="0" indent="0" algn="just">
              <a:buNone/>
            </a:pPr>
            <a:r>
              <a:rPr lang="es-ES_tradnl" dirty="0"/>
              <a:t>La tendencia actual acerca de las declaraciones de la misión se basa en gran medida en los modelos que estableció Peter Drucker a mediados de la década de 1970, el cual es considerado como el “padre de la administración moderna” gracias los estudios pioneros en GM. </a:t>
            </a:r>
          </a:p>
          <a:p>
            <a:pPr algn="just"/>
            <a:endParaRPr lang="en-US" dirty="0"/>
          </a:p>
        </p:txBody>
      </p:sp>
      <p:sp>
        <p:nvSpPr>
          <p:cNvPr id="3" name="Title 2"/>
          <p:cNvSpPr>
            <a:spLocks noGrp="1"/>
          </p:cNvSpPr>
          <p:nvPr>
            <p:ph type="title"/>
          </p:nvPr>
        </p:nvSpPr>
        <p:spPr/>
        <p:txBody>
          <a:bodyPr/>
          <a:lstStyle/>
          <a:p>
            <a:r>
              <a:rPr lang="en-US" dirty="0" smtClean="0"/>
              <a:t>Peter </a:t>
            </a:r>
            <a:r>
              <a:rPr lang="en-US" dirty="0" err="1" smtClean="0"/>
              <a:t>Drucker</a:t>
            </a:r>
            <a:endParaRPr lang="en-US" dirty="0"/>
          </a:p>
        </p:txBody>
      </p:sp>
      <p:grpSp>
        <p:nvGrpSpPr>
          <p:cNvPr id="9" name="Group 8"/>
          <p:cNvGrpSpPr/>
          <p:nvPr/>
        </p:nvGrpSpPr>
        <p:grpSpPr>
          <a:xfrm>
            <a:off x="2793997" y="4697295"/>
            <a:ext cx="5422899" cy="1883117"/>
            <a:chOff x="2793997" y="4697295"/>
            <a:chExt cx="5422899" cy="1883117"/>
          </a:xfrm>
        </p:grpSpPr>
        <p:pic>
          <p:nvPicPr>
            <p:cNvPr id="6" name="Picture 5" descr="Captura de pantalla 2013-02-18 a la(s) 12.15.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997" y="4697295"/>
              <a:ext cx="5422899" cy="1883117"/>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6967939" y="5618525"/>
              <a:ext cx="1248957" cy="961887"/>
            </a:xfrm>
            <a:prstGeom prst="rect">
              <a:avLst/>
            </a:prstGeom>
            <a:ln>
              <a:noFill/>
            </a:ln>
            <a:effectLst>
              <a:softEdge rad="112500"/>
            </a:effectLst>
          </p:spPr>
        </p:pic>
        <p:pic>
          <p:nvPicPr>
            <p:cNvPr id="8" name="Picture 7"/>
            <p:cNvPicPr>
              <a:picLocks noChangeAspect="1"/>
            </p:cNvPicPr>
            <p:nvPr/>
          </p:nvPicPr>
          <p:blipFill rotWithShape="1">
            <a:blip r:embed="rId4"/>
            <a:srcRect b="22530"/>
            <a:stretch/>
          </p:blipFill>
          <p:spPr>
            <a:xfrm>
              <a:off x="6104457" y="5618335"/>
              <a:ext cx="863482" cy="962077"/>
            </a:xfrm>
            <a:prstGeom prst="rect">
              <a:avLst/>
            </a:prstGeom>
            <a:ln>
              <a:noFill/>
            </a:ln>
            <a:effectLst>
              <a:softEdge rad="112500"/>
            </a:effectLst>
          </p:spPr>
        </p:pic>
      </p:grpSp>
    </p:spTree>
    <p:extLst>
      <p:ext uri="{BB962C8B-B14F-4D97-AF65-F5344CB8AC3E}">
        <p14:creationId xmlns:p14="http://schemas.microsoft.com/office/powerpoint/2010/main" val="342713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lgn="just">
              <a:buNone/>
            </a:pPr>
            <a:r>
              <a:rPr lang="es-ES_tradnl" dirty="0"/>
              <a:t>La declaración de la misión revela lo que una organización quiere ser y a quien quiere servir.  </a:t>
            </a:r>
            <a:endParaRPr lang="es-ES_tradnl" dirty="0" smtClean="0"/>
          </a:p>
          <a:p>
            <a:pPr marL="0" indent="0" algn="just">
              <a:buNone/>
            </a:pPr>
            <a:endParaRPr lang="es-ES_tradnl" dirty="0"/>
          </a:p>
          <a:p>
            <a:pPr marL="0" indent="0" algn="just">
              <a:buNone/>
            </a:pPr>
            <a:r>
              <a:rPr lang="es-ES_tradnl" dirty="0"/>
              <a:t>La misión de un negocio es el fundamento para las prioridades, estrategias y asignación de funciones. Es el punto de inicio para el diseño de los puestos administrativos y sobre todo para el diseño de las estructuras administrativas. </a:t>
            </a:r>
            <a:endParaRPr lang="es-ES_tradnl" dirty="0" smtClean="0"/>
          </a:p>
          <a:p>
            <a:pPr marL="0" indent="0" algn="just">
              <a:buNone/>
            </a:pPr>
            <a:endParaRPr lang="es-ES_tradnl" dirty="0" smtClean="0"/>
          </a:p>
          <a:p>
            <a:pPr marL="0" indent="0" algn="just">
              <a:buNone/>
            </a:pPr>
            <a:r>
              <a:rPr lang="es-ES_tradnl" dirty="0"/>
              <a:t>En el proceso de desarrollo de la declaración de la misión, es de suma importancia comprometer a tantos gerentes sea posible, ya que solo a través de la participación la gente se siente comprometida con una organización.</a:t>
            </a:r>
          </a:p>
          <a:p>
            <a:pPr marL="0" indent="0" algn="just">
              <a:buNone/>
            </a:pPr>
            <a:endParaRPr lang="es-ES_tradnl" dirty="0"/>
          </a:p>
          <a:p>
            <a:endParaRPr lang="en-US" dirty="0"/>
          </a:p>
        </p:txBody>
      </p:sp>
      <p:sp>
        <p:nvSpPr>
          <p:cNvPr id="3" name="Title 2"/>
          <p:cNvSpPr>
            <a:spLocks noGrp="1"/>
          </p:cNvSpPr>
          <p:nvPr>
            <p:ph type="title"/>
          </p:nvPr>
        </p:nvSpPr>
        <p:spPr/>
        <p:txBody>
          <a:bodyPr/>
          <a:lstStyle/>
          <a:p>
            <a:r>
              <a:rPr lang="en-US" dirty="0" err="1" smtClean="0"/>
              <a:t>Declaración</a:t>
            </a:r>
            <a:r>
              <a:rPr lang="en-US" dirty="0" smtClean="0"/>
              <a:t> de la </a:t>
            </a:r>
            <a:r>
              <a:rPr lang="en-US" dirty="0" err="1" smtClean="0"/>
              <a:t>Misión</a:t>
            </a:r>
            <a:endParaRPr lang="en-US" dirty="0"/>
          </a:p>
        </p:txBody>
      </p:sp>
    </p:spTree>
    <p:extLst>
      <p:ext uri="{BB962C8B-B14F-4D97-AF65-F5344CB8AC3E}">
        <p14:creationId xmlns:p14="http://schemas.microsoft.com/office/powerpoint/2010/main" val="15881740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83332"/>
            <a:ext cx="7408333" cy="3989408"/>
          </a:xfrm>
        </p:spPr>
        <p:txBody>
          <a:bodyPr>
            <a:normAutofit fontScale="77500" lnSpcReduction="20000"/>
          </a:bodyPr>
          <a:lstStyle/>
          <a:p>
            <a:pPr marL="0" indent="0" algn="just">
              <a:buNone/>
            </a:pPr>
            <a:r>
              <a:rPr lang="es-ES_tradnl" dirty="0"/>
              <a:t>El enfoque mas común para desarrollar esta declaración es la siguiente:</a:t>
            </a:r>
          </a:p>
          <a:p>
            <a:pPr marL="0" indent="0" algn="just">
              <a:buNone/>
            </a:pPr>
            <a:r>
              <a:rPr lang="es-ES_tradnl" dirty="0"/>
              <a:t> </a:t>
            </a:r>
          </a:p>
          <a:p>
            <a:pPr lvl="0" algn="just"/>
            <a:r>
              <a:rPr lang="es-ES_tradnl" dirty="0"/>
              <a:t>Elegir elementos para tal declaración y pedir a los gerentes que lo lean como información de apoyo.</a:t>
            </a:r>
          </a:p>
          <a:p>
            <a:pPr lvl="0" algn="just"/>
            <a:r>
              <a:rPr lang="es-ES_tradnl" dirty="0"/>
              <a:t>Luego se pide crear una declaración independiente para su propia área en la organización.</a:t>
            </a:r>
          </a:p>
          <a:p>
            <a:pPr lvl="0" algn="just"/>
            <a:r>
              <a:rPr lang="es-ES_tradnl" dirty="0"/>
              <a:t>Un Comité de gerentes fusiona todas las declaraciones en un único documento y distribuye este borrador con todos los gerentes.</a:t>
            </a:r>
          </a:p>
          <a:p>
            <a:pPr lvl="0" algn="just"/>
            <a:r>
              <a:rPr lang="es-ES_tradnl" dirty="0"/>
              <a:t>Se realizan modificaciones, adiciones y supresiones que sean necesarias y se lleva a cabo una reunión de revisión</a:t>
            </a:r>
            <a:r>
              <a:rPr lang="es-ES_tradnl" dirty="0" smtClean="0"/>
              <a:t>.</a:t>
            </a:r>
          </a:p>
          <a:p>
            <a:pPr lvl="0" algn="just"/>
            <a:endParaRPr lang="es-ES_tradnl" dirty="0"/>
          </a:p>
          <a:p>
            <a:pPr marL="0" indent="0" algn="just">
              <a:buNone/>
            </a:pPr>
            <a:r>
              <a:rPr lang="es-ES_tradnl" dirty="0"/>
              <a:t>Con este proceso los estrategas tienen una gran oportunidad de obtener el </a:t>
            </a:r>
            <a:r>
              <a:rPr lang="es-ES_tradnl" dirty="0" smtClean="0"/>
              <a:t>apoyo </a:t>
            </a:r>
            <a:r>
              <a:rPr lang="es-ES_tradnl" dirty="0"/>
              <a:t>necesario de los gerentes de las empresa, esto puede ser como </a:t>
            </a:r>
            <a:r>
              <a:rPr lang="es-ES_tradnl" dirty="0" err="1"/>
              <a:t>outsourcing</a:t>
            </a:r>
            <a:r>
              <a:rPr lang="es-ES_tradnl" dirty="0"/>
              <a:t> o con personal interno</a:t>
            </a:r>
            <a:r>
              <a:rPr lang="es-ES_tradnl" dirty="0" smtClean="0"/>
              <a:t>.</a:t>
            </a:r>
            <a:endParaRPr lang="es-ES_tradnl" dirty="0"/>
          </a:p>
        </p:txBody>
      </p:sp>
      <p:sp>
        <p:nvSpPr>
          <p:cNvPr id="3" name="Title 2"/>
          <p:cNvSpPr>
            <a:spLocks noGrp="1"/>
          </p:cNvSpPr>
          <p:nvPr>
            <p:ph type="title"/>
          </p:nvPr>
        </p:nvSpPr>
        <p:spPr/>
        <p:txBody>
          <a:bodyPr>
            <a:normAutofit fontScale="90000"/>
          </a:bodyPr>
          <a:lstStyle/>
          <a:p>
            <a:r>
              <a:rPr lang="en-US" dirty="0" err="1" smtClean="0"/>
              <a:t>Desarrollo</a:t>
            </a:r>
            <a:r>
              <a:rPr lang="en-US" dirty="0" smtClean="0"/>
              <a:t> de la </a:t>
            </a:r>
            <a:r>
              <a:rPr lang="en-US" dirty="0" err="1" smtClean="0"/>
              <a:t>declaración</a:t>
            </a:r>
            <a:r>
              <a:rPr lang="en-US" dirty="0" smtClean="0"/>
              <a:t> de la </a:t>
            </a:r>
            <a:r>
              <a:rPr lang="en-US" dirty="0" err="1" smtClean="0"/>
              <a:t>Misión</a:t>
            </a:r>
            <a:endParaRPr lang="en-US" dirty="0"/>
          </a:p>
        </p:txBody>
      </p:sp>
    </p:spTree>
    <p:extLst>
      <p:ext uri="{BB962C8B-B14F-4D97-AF65-F5344CB8AC3E}">
        <p14:creationId xmlns:p14="http://schemas.microsoft.com/office/powerpoint/2010/main" val="3931002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lgn="just">
              <a:buNone/>
            </a:pPr>
            <a:r>
              <a:rPr lang="en-US" dirty="0" err="1" smtClean="0"/>
              <a:t>Es</a:t>
            </a:r>
            <a:r>
              <a:rPr lang="en-US" dirty="0" smtClean="0"/>
              <a:t> mas </a:t>
            </a:r>
            <a:r>
              <a:rPr lang="en-US" dirty="0" err="1" smtClean="0"/>
              <a:t>que</a:t>
            </a:r>
            <a:r>
              <a:rPr lang="en-US" dirty="0" smtClean="0"/>
              <a:t> </a:t>
            </a:r>
            <a:r>
              <a:rPr lang="en-US" dirty="0" err="1" smtClean="0"/>
              <a:t>una</a:t>
            </a:r>
            <a:r>
              <a:rPr lang="en-US" dirty="0" smtClean="0"/>
              <a:t> </a:t>
            </a:r>
            <a:r>
              <a:rPr lang="en-US" dirty="0" err="1" smtClean="0"/>
              <a:t>manifestacion</a:t>
            </a:r>
            <a:r>
              <a:rPr lang="en-US" dirty="0" smtClean="0"/>
              <a:t> de </a:t>
            </a:r>
            <a:r>
              <a:rPr lang="en-US" dirty="0" err="1" smtClean="0"/>
              <a:t>ciertos</a:t>
            </a:r>
            <a:r>
              <a:rPr lang="en-US" dirty="0" smtClean="0"/>
              <a:t> </a:t>
            </a:r>
            <a:r>
              <a:rPr lang="en-US" dirty="0" err="1" smtClean="0"/>
              <a:t>detalles</a:t>
            </a:r>
            <a:r>
              <a:rPr lang="en-US" dirty="0" smtClean="0"/>
              <a:t> </a:t>
            </a:r>
            <a:r>
              <a:rPr lang="en-US" dirty="0" err="1" smtClean="0"/>
              <a:t>especificos</a:t>
            </a:r>
            <a:r>
              <a:rPr lang="en-US" dirty="0" smtClean="0"/>
              <a:t>, </a:t>
            </a:r>
            <a:r>
              <a:rPr lang="en-US" dirty="0" err="1" smtClean="0"/>
              <a:t>es</a:t>
            </a:r>
            <a:r>
              <a:rPr lang="en-US" dirty="0" smtClean="0"/>
              <a:t> </a:t>
            </a:r>
            <a:r>
              <a:rPr lang="en-US" dirty="0" err="1" smtClean="0"/>
              <a:t>una</a:t>
            </a:r>
            <a:r>
              <a:rPr lang="en-US" dirty="0" smtClean="0"/>
              <a:t> </a:t>
            </a:r>
            <a:r>
              <a:rPr lang="en-US" dirty="0" err="1" smtClean="0"/>
              <a:t>declaracion</a:t>
            </a:r>
            <a:r>
              <a:rPr lang="en-US" dirty="0" smtClean="0"/>
              <a:t> de </a:t>
            </a:r>
            <a:r>
              <a:rPr lang="en-US" dirty="0" err="1" smtClean="0"/>
              <a:t>actitudes</a:t>
            </a:r>
            <a:r>
              <a:rPr lang="en-US" dirty="0" smtClean="0"/>
              <a:t> y </a:t>
            </a:r>
            <a:r>
              <a:rPr lang="en-US" dirty="0" err="1" smtClean="0"/>
              <a:t>puntos</a:t>
            </a:r>
            <a:r>
              <a:rPr lang="en-US" dirty="0" smtClean="0"/>
              <a:t> de vista,</a:t>
            </a:r>
          </a:p>
          <a:p>
            <a:pPr marL="0" indent="0" algn="just">
              <a:buNone/>
            </a:pPr>
            <a:endParaRPr lang="en-US" dirty="0"/>
          </a:p>
          <a:p>
            <a:pPr algn="just"/>
            <a:r>
              <a:rPr lang="en-US" dirty="0" err="1" smtClean="0"/>
              <a:t>Permite</a:t>
            </a:r>
            <a:r>
              <a:rPr lang="en-US" dirty="0" smtClean="0"/>
              <a:t> </a:t>
            </a:r>
            <a:r>
              <a:rPr lang="en-US" dirty="0" err="1" smtClean="0"/>
              <a:t>generar</a:t>
            </a:r>
            <a:r>
              <a:rPr lang="en-US" dirty="0" smtClean="0"/>
              <a:t> un </a:t>
            </a:r>
            <a:r>
              <a:rPr lang="en-US" dirty="0" err="1" smtClean="0"/>
              <a:t>rango</a:t>
            </a:r>
            <a:r>
              <a:rPr lang="en-US" dirty="0" smtClean="0"/>
              <a:t> de </a:t>
            </a:r>
            <a:r>
              <a:rPr lang="en-US" dirty="0" err="1" smtClean="0"/>
              <a:t>objetivos</a:t>
            </a:r>
            <a:r>
              <a:rPr lang="en-US" dirty="0" smtClean="0"/>
              <a:t> y </a:t>
            </a:r>
            <a:r>
              <a:rPr lang="en-US" dirty="0" err="1" smtClean="0"/>
              <a:t>estrategias</a:t>
            </a:r>
            <a:r>
              <a:rPr lang="en-US" dirty="0" smtClean="0"/>
              <a:t>, </a:t>
            </a:r>
            <a:r>
              <a:rPr lang="en-US" dirty="0" err="1" smtClean="0"/>
              <a:t>alternativos</a:t>
            </a:r>
            <a:r>
              <a:rPr lang="en-US" dirty="0" smtClean="0"/>
              <a:t> y </a:t>
            </a:r>
            <a:r>
              <a:rPr lang="en-US" dirty="0" err="1" smtClean="0"/>
              <a:t>factibles</a:t>
            </a:r>
            <a:r>
              <a:rPr lang="en-US" dirty="0" smtClean="0"/>
              <a:t>, </a:t>
            </a:r>
            <a:r>
              <a:rPr lang="en-US" dirty="0" err="1" smtClean="0"/>
              <a:t>asi</a:t>
            </a:r>
            <a:r>
              <a:rPr lang="en-US" dirty="0" smtClean="0"/>
              <a:t> </a:t>
            </a:r>
            <a:r>
              <a:rPr lang="en-US" dirty="0" err="1" smtClean="0"/>
              <a:t>como</a:t>
            </a:r>
            <a:r>
              <a:rPr lang="en-US" dirty="0" smtClean="0"/>
              <a:t> la </a:t>
            </a:r>
            <a:r>
              <a:rPr lang="en-US" dirty="0" err="1" smtClean="0"/>
              <a:t>reflexión</a:t>
            </a:r>
            <a:r>
              <a:rPr lang="en-US" dirty="0" smtClean="0"/>
              <a:t> de los </a:t>
            </a:r>
            <a:r>
              <a:rPr lang="en-US" dirty="0" err="1" smtClean="0"/>
              <a:t>mismos</a:t>
            </a:r>
            <a:r>
              <a:rPr lang="en-US" dirty="0" smtClean="0"/>
              <a:t> sin </a:t>
            </a:r>
            <a:r>
              <a:rPr lang="en-US" dirty="0" err="1" smtClean="0"/>
              <a:t>agotar</a:t>
            </a:r>
            <a:r>
              <a:rPr lang="en-US" dirty="0" smtClean="0"/>
              <a:t> la </a:t>
            </a:r>
            <a:r>
              <a:rPr lang="en-US" dirty="0" err="1" smtClean="0"/>
              <a:t>creatividad</a:t>
            </a:r>
            <a:r>
              <a:rPr lang="en-US" dirty="0" smtClean="0"/>
              <a:t> </a:t>
            </a:r>
            <a:r>
              <a:rPr lang="en-US" dirty="0" err="1" smtClean="0"/>
              <a:t>gerencial</a:t>
            </a:r>
            <a:r>
              <a:rPr lang="en-US" dirty="0" smtClean="0"/>
              <a:t>.</a:t>
            </a:r>
          </a:p>
          <a:p>
            <a:pPr algn="just"/>
            <a:r>
              <a:rPr lang="en-US" dirty="0" err="1" smtClean="0"/>
              <a:t>Debe</a:t>
            </a:r>
            <a:r>
              <a:rPr lang="en-US" dirty="0" smtClean="0"/>
              <a:t> </a:t>
            </a:r>
            <a:r>
              <a:rPr lang="en-US" dirty="0" err="1" smtClean="0"/>
              <a:t>ser</a:t>
            </a:r>
            <a:r>
              <a:rPr lang="en-US" dirty="0" smtClean="0"/>
              <a:t> </a:t>
            </a:r>
            <a:r>
              <a:rPr lang="en-US" dirty="0" err="1" smtClean="0"/>
              <a:t>amplia</a:t>
            </a:r>
            <a:r>
              <a:rPr lang="en-US" dirty="0" smtClean="0"/>
              <a:t> </a:t>
            </a:r>
            <a:r>
              <a:rPr lang="en-US" dirty="0" err="1" smtClean="0"/>
              <a:t>para</a:t>
            </a:r>
            <a:r>
              <a:rPr lang="en-US" dirty="0" smtClean="0"/>
              <a:t> </a:t>
            </a:r>
            <a:r>
              <a:rPr lang="en-US" dirty="0" err="1" smtClean="0"/>
              <a:t>reconciliar</a:t>
            </a:r>
            <a:r>
              <a:rPr lang="en-US" dirty="0" smtClean="0"/>
              <a:t> </a:t>
            </a:r>
            <a:r>
              <a:rPr lang="en-US" dirty="0" err="1" smtClean="0"/>
              <a:t>las</a:t>
            </a:r>
            <a:r>
              <a:rPr lang="en-US" dirty="0" smtClean="0"/>
              <a:t> </a:t>
            </a:r>
            <a:r>
              <a:rPr lang="en-US" dirty="0" err="1" smtClean="0"/>
              <a:t>diferencias</a:t>
            </a:r>
            <a:r>
              <a:rPr lang="en-US" dirty="0" smtClean="0"/>
              <a:t> </a:t>
            </a:r>
            <a:r>
              <a:rPr lang="en-US" dirty="0" err="1" smtClean="0"/>
              <a:t>existentes</a:t>
            </a:r>
            <a:r>
              <a:rPr lang="en-US" dirty="0" smtClean="0"/>
              <a:t> y </a:t>
            </a:r>
            <a:r>
              <a:rPr lang="en-US" dirty="0" err="1" smtClean="0"/>
              <a:t>atraer</a:t>
            </a:r>
            <a:r>
              <a:rPr lang="en-US" dirty="0" smtClean="0"/>
              <a:t> a los </a:t>
            </a:r>
            <a:r>
              <a:rPr lang="en-US" dirty="0" err="1" smtClean="0"/>
              <a:t>diferentes</a:t>
            </a:r>
            <a:r>
              <a:rPr lang="en-US" dirty="0" smtClean="0"/>
              <a:t> </a:t>
            </a:r>
            <a:r>
              <a:rPr lang="en-US" dirty="0" err="1" smtClean="0"/>
              <a:t>grupos</a:t>
            </a:r>
            <a:r>
              <a:rPr lang="en-US" dirty="0" smtClean="0"/>
              <a:t> de </a:t>
            </a:r>
            <a:r>
              <a:rPr lang="en-US" dirty="0" err="1" smtClean="0"/>
              <a:t>interés</a:t>
            </a:r>
            <a:r>
              <a:rPr lang="en-US" dirty="0" smtClean="0"/>
              <a:t> (</a:t>
            </a:r>
            <a:r>
              <a:rPr lang="en-US" dirty="0" err="1" smtClean="0"/>
              <a:t>empleados</a:t>
            </a:r>
            <a:r>
              <a:rPr lang="en-US" dirty="0" smtClean="0"/>
              <a:t>, </a:t>
            </a:r>
            <a:r>
              <a:rPr lang="en-US" dirty="0" err="1" smtClean="0"/>
              <a:t>gerentes</a:t>
            </a:r>
            <a:r>
              <a:rPr lang="en-US" dirty="0" smtClean="0"/>
              <a:t>, </a:t>
            </a:r>
            <a:r>
              <a:rPr lang="en-US" dirty="0" err="1" smtClean="0"/>
              <a:t>accionistas</a:t>
            </a:r>
            <a:r>
              <a:rPr lang="en-US" dirty="0" smtClean="0"/>
              <a:t>, juntas, </a:t>
            </a:r>
            <a:r>
              <a:rPr lang="en-US" dirty="0" err="1" smtClean="0"/>
              <a:t>proveedores</a:t>
            </a:r>
            <a:r>
              <a:rPr lang="en-US" dirty="0" smtClean="0"/>
              <a:t>, etc.)</a:t>
            </a:r>
          </a:p>
          <a:p>
            <a:pPr marL="0" indent="0">
              <a:buNone/>
            </a:pPr>
            <a:endParaRPr lang="en-US" dirty="0" smtClean="0"/>
          </a:p>
          <a:p>
            <a:pPr algn="just"/>
            <a:r>
              <a:rPr lang="en-US" dirty="0" smtClean="0"/>
              <a:t>Las </a:t>
            </a:r>
            <a:r>
              <a:rPr lang="en-US" dirty="0" err="1" smtClean="0"/>
              <a:t>declaraciones</a:t>
            </a:r>
            <a:r>
              <a:rPr lang="en-US" dirty="0" smtClean="0"/>
              <a:t> de </a:t>
            </a:r>
            <a:r>
              <a:rPr lang="en-US" dirty="0" err="1" smtClean="0"/>
              <a:t>misión</a:t>
            </a:r>
            <a:r>
              <a:rPr lang="en-US" dirty="0" smtClean="0"/>
              <a:t> no </a:t>
            </a:r>
            <a:r>
              <a:rPr lang="en-US" dirty="0" err="1" smtClean="0"/>
              <a:t>estan</a:t>
            </a:r>
            <a:r>
              <a:rPr lang="en-US" dirty="0" smtClean="0"/>
              <a:t> </a:t>
            </a:r>
            <a:r>
              <a:rPr lang="en-US" dirty="0" err="1" smtClean="0"/>
              <a:t>diseñadas</a:t>
            </a:r>
            <a:r>
              <a:rPr lang="en-US" dirty="0" smtClean="0"/>
              <a:t> </a:t>
            </a:r>
            <a:r>
              <a:rPr lang="en-US" dirty="0" err="1" smtClean="0"/>
              <a:t>para</a:t>
            </a:r>
            <a:r>
              <a:rPr lang="en-US" dirty="0" smtClean="0"/>
              <a:t> </a:t>
            </a:r>
            <a:r>
              <a:rPr lang="en-US" dirty="0" err="1" smtClean="0"/>
              <a:t>manifestar</a:t>
            </a:r>
            <a:r>
              <a:rPr lang="en-US" dirty="0" smtClean="0"/>
              <a:t> fines </a:t>
            </a:r>
            <a:r>
              <a:rPr lang="en-US" dirty="0" err="1" smtClean="0"/>
              <a:t>concretos</a:t>
            </a:r>
            <a:r>
              <a:rPr lang="en-US" dirty="0" smtClean="0"/>
              <a:t>, mas </a:t>
            </a:r>
            <a:r>
              <a:rPr lang="en-US" dirty="0" err="1" smtClean="0"/>
              <a:t>bien</a:t>
            </a:r>
            <a:r>
              <a:rPr lang="en-US" dirty="0" smtClean="0"/>
              <a:t> </a:t>
            </a:r>
            <a:r>
              <a:rPr lang="en-US" dirty="0" err="1" smtClean="0"/>
              <a:t>para</a:t>
            </a:r>
            <a:r>
              <a:rPr lang="en-US" dirty="0" smtClean="0"/>
              <a:t> </a:t>
            </a:r>
            <a:r>
              <a:rPr lang="en-US" dirty="0" err="1" smtClean="0"/>
              <a:t>dar</a:t>
            </a:r>
            <a:r>
              <a:rPr lang="en-US" dirty="0" smtClean="0"/>
              <a:t> </a:t>
            </a:r>
            <a:r>
              <a:rPr lang="en-US" dirty="0" err="1" smtClean="0"/>
              <a:t>motivación</a:t>
            </a:r>
            <a:r>
              <a:rPr lang="en-US" dirty="0" smtClean="0"/>
              <a:t>, </a:t>
            </a:r>
            <a:r>
              <a:rPr lang="en-US" dirty="0" err="1" smtClean="0"/>
              <a:t>dirección</a:t>
            </a:r>
            <a:r>
              <a:rPr lang="en-US" dirty="0" smtClean="0"/>
              <a:t> general, </a:t>
            </a:r>
            <a:r>
              <a:rPr lang="en-US" dirty="0" err="1" smtClean="0"/>
              <a:t>imagen</a:t>
            </a:r>
            <a:r>
              <a:rPr lang="en-US" dirty="0" smtClean="0"/>
              <a:t>, </a:t>
            </a:r>
            <a:r>
              <a:rPr lang="en-US" dirty="0" err="1" smtClean="0"/>
              <a:t>caracter</a:t>
            </a:r>
            <a:r>
              <a:rPr lang="en-US" dirty="0" smtClean="0"/>
              <a:t> y </a:t>
            </a:r>
            <a:r>
              <a:rPr lang="en-US" dirty="0" err="1" smtClean="0"/>
              <a:t>filosofía</a:t>
            </a:r>
            <a:r>
              <a:rPr lang="en-US" dirty="0" smtClean="0"/>
              <a:t> </a:t>
            </a:r>
            <a:r>
              <a:rPr lang="en-US" dirty="0" err="1" smtClean="0"/>
              <a:t>para</a:t>
            </a:r>
            <a:r>
              <a:rPr lang="en-US" dirty="0" smtClean="0"/>
              <a:t> </a:t>
            </a:r>
            <a:r>
              <a:rPr lang="en-US" dirty="0" err="1" smtClean="0"/>
              <a:t>guiar</a:t>
            </a:r>
            <a:r>
              <a:rPr lang="en-US" dirty="0" smtClean="0"/>
              <a:t> la </a:t>
            </a:r>
            <a:r>
              <a:rPr lang="en-US" dirty="0" err="1" smtClean="0"/>
              <a:t>empresa</a:t>
            </a:r>
            <a:r>
              <a:rPr lang="en-US" dirty="0" smtClean="0"/>
              <a:t>.</a:t>
            </a:r>
            <a:endParaRPr lang="en-US" dirty="0"/>
          </a:p>
        </p:txBody>
      </p:sp>
      <p:sp>
        <p:nvSpPr>
          <p:cNvPr id="3" name="Title 2"/>
          <p:cNvSpPr>
            <a:spLocks noGrp="1"/>
          </p:cNvSpPr>
          <p:nvPr>
            <p:ph type="title"/>
          </p:nvPr>
        </p:nvSpPr>
        <p:spPr/>
        <p:txBody>
          <a:bodyPr/>
          <a:lstStyle/>
          <a:p>
            <a:r>
              <a:rPr lang="en-US" dirty="0" err="1" smtClean="0"/>
              <a:t>Características</a:t>
            </a:r>
            <a:r>
              <a:rPr lang="en-US" dirty="0" smtClean="0"/>
              <a:t> de la </a:t>
            </a:r>
            <a:r>
              <a:rPr lang="en-US" dirty="0" err="1" smtClean="0"/>
              <a:t>Misión</a:t>
            </a:r>
            <a:endParaRPr lang="en-US" dirty="0"/>
          </a:p>
        </p:txBody>
      </p:sp>
    </p:spTree>
    <p:extLst>
      <p:ext uri="{BB962C8B-B14F-4D97-AF65-F5344CB8AC3E}">
        <p14:creationId xmlns:p14="http://schemas.microsoft.com/office/powerpoint/2010/main" val="28949922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 </a:t>
            </a:r>
            <a:r>
              <a:rPr lang="en-US" dirty="0" err="1" smtClean="0"/>
              <a:t>recomienda</a:t>
            </a:r>
            <a:r>
              <a:rPr lang="en-US" dirty="0" smtClean="0"/>
              <a:t> sea </a:t>
            </a:r>
            <a:r>
              <a:rPr lang="en-US" dirty="0" err="1" smtClean="0"/>
              <a:t>menor</a:t>
            </a:r>
            <a:r>
              <a:rPr lang="en-US" dirty="0" smtClean="0"/>
              <a:t> de 200 </a:t>
            </a:r>
            <a:r>
              <a:rPr lang="en-US" dirty="0" err="1" smtClean="0"/>
              <a:t>palabras</a:t>
            </a:r>
            <a:r>
              <a:rPr lang="en-US" dirty="0" smtClean="0"/>
              <a:t>.</a:t>
            </a:r>
          </a:p>
          <a:p>
            <a:r>
              <a:rPr lang="en-US" dirty="0" err="1" smtClean="0"/>
              <a:t>Debe</a:t>
            </a:r>
            <a:r>
              <a:rPr lang="en-US" dirty="0" smtClean="0"/>
              <a:t> </a:t>
            </a:r>
            <a:r>
              <a:rPr lang="en-US" dirty="0" err="1" smtClean="0"/>
              <a:t>tener</a:t>
            </a:r>
            <a:r>
              <a:rPr lang="en-US" dirty="0" smtClean="0"/>
              <a:t> </a:t>
            </a:r>
            <a:r>
              <a:rPr lang="en-US" dirty="0" err="1" smtClean="0"/>
              <a:t>una</a:t>
            </a:r>
            <a:r>
              <a:rPr lang="en-US" dirty="0" smtClean="0"/>
              <a:t> </a:t>
            </a:r>
            <a:r>
              <a:rPr lang="en-US" dirty="0" err="1" smtClean="0"/>
              <a:t>orientación</a:t>
            </a:r>
            <a:r>
              <a:rPr lang="en-US" dirty="0" smtClean="0"/>
              <a:t> </a:t>
            </a:r>
            <a:r>
              <a:rPr lang="en-US" dirty="0" err="1" smtClean="0"/>
              <a:t>dinámica</a:t>
            </a:r>
            <a:r>
              <a:rPr lang="en-US" dirty="0" smtClean="0"/>
              <a:t>, </a:t>
            </a:r>
            <a:r>
              <a:rPr lang="en-US" dirty="0" err="1" smtClean="0"/>
              <a:t>que</a:t>
            </a:r>
            <a:r>
              <a:rPr lang="en-US" dirty="0" smtClean="0"/>
              <a:t> </a:t>
            </a:r>
            <a:r>
              <a:rPr lang="en-US" dirty="0" err="1" smtClean="0"/>
              <a:t>permita</a:t>
            </a:r>
            <a:r>
              <a:rPr lang="en-US" dirty="0" smtClean="0"/>
              <a:t> </a:t>
            </a:r>
            <a:r>
              <a:rPr lang="en-US" dirty="0" err="1" smtClean="0"/>
              <a:t>hacer</a:t>
            </a:r>
            <a:r>
              <a:rPr lang="en-US" dirty="0" smtClean="0"/>
              <a:t> </a:t>
            </a:r>
            <a:r>
              <a:rPr lang="en-US" dirty="0" err="1" smtClean="0"/>
              <a:t>juicios</a:t>
            </a:r>
            <a:r>
              <a:rPr lang="en-US" dirty="0" smtClean="0"/>
              <a:t> </a:t>
            </a:r>
            <a:r>
              <a:rPr lang="en-US" dirty="0" err="1" smtClean="0"/>
              <a:t>sobre</a:t>
            </a:r>
            <a:r>
              <a:rPr lang="en-US" dirty="0" smtClean="0"/>
              <a:t> </a:t>
            </a:r>
            <a:r>
              <a:rPr lang="en-US" dirty="0" err="1" smtClean="0"/>
              <a:t>las</a:t>
            </a:r>
            <a:r>
              <a:rPr lang="en-US" dirty="0" smtClean="0"/>
              <a:t> </a:t>
            </a:r>
            <a:r>
              <a:rPr lang="en-US" dirty="0" err="1" smtClean="0"/>
              <a:t>direcciones</a:t>
            </a:r>
            <a:r>
              <a:rPr lang="en-US" dirty="0" smtClean="0"/>
              <a:t> de </a:t>
            </a:r>
            <a:r>
              <a:rPr lang="en-US" dirty="0" err="1" smtClean="0"/>
              <a:t>crecimiento</a:t>
            </a:r>
            <a:r>
              <a:rPr lang="en-US" dirty="0" smtClean="0"/>
              <a:t> </a:t>
            </a:r>
            <a:r>
              <a:rPr lang="en-US" dirty="0" err="1" smtClean="0"/>
              <a:t>que</a:t>
            </a:r>
            <a:r>
              <a:rPr lang="en-US" dirty="0" smtClean="0"/>
              <a:t> </a:t>
            </a:r>
            <a:r>
              <a:rPr lang="en-US" dirty="0" err="1" smtClean="0"/>
              <a:t>parezcan</a:t>
            </a:r>
            <a:r>
              <a:rPr lang="en-US" dirty="0" smtClean="0"/>
              <a:t> mas </a:t>
            </a:r>
            <a:r>
              <a:rPr lang="en-US" dirty="0" err="1" smtClean="0"/>
              <a:t>prometedoras</a:t>
            </a:r>
            <a:r>
              <a:rPr lang="en-US" dirty="0" smtClean="0"/>
              <a:t> y </a:t>
            </a:r>
            <a:r>
              <a:rPr lang="en-US" dirty="0" err="1" smtClean="0"/>
              <a:t>las</a:t>
            </a:r>
            <a:r>
              <a:rPr lang="en-US" dirty="0" smtClean="0"/>
              <a:t> </a:t>
            </a:r>
            <a:r>
              <a:rPr lang="en-US" dirty="0" err="1" smtClean="0"/>
              <a:t>que</a:t>
            </a:r>
            <a:r>
              <a:rPr lang="en-US" dirty="0" smtClean="0"/>
              <a:t> no lo </a:t>
            </a:r>
            <a:r>
              <a:rPr lang="en-US" dirty="0" err="1" smtClean="0"/>
              <a:t>sean</a:t>
            </a:r>
            <a:r>
              <a:rPr lang="en-US" dirty="0" smtClean="0"/>
              <a:t> </a:t>
            </a:r>
            <a:r>
              <a:rPr lang="en-US" dirty="0" err="1" smtClean="0"/>
              <a:t>tanto</a:t>
            </a:r>
            <a:r>
              <a:rPr lang="en-US" dirty="0" smtClean="0"/>
              <a:t>.</a:t>
            </a:r>
          </a:p>
          <a:p>
            <a:r>
              <a:rPr lang="en-US" dirty="0" err="1" smtClean="0"/>
              <a:t>Debe</a:t>
            </a:r>
            <a:r>
              <a:rPr lang="en-US" dirty="0" smtClean="0"/>
              <a:t> </a:t>
            </a:r>
            <a:r>
              <a:rPr lang="en-US" dirty="0" err="1" smtClean="0"/>
              <a:t>reflejar</a:t>
            </a:r>
            <a:r>
              <a:rPr lang="en-US" dirty="0" smtClean="0"/>
              <a:t> la </a:t>
            </a:r>
            <a:r>
              <a:rPr lang="en-US" dirty="0" err="1" smtClean="0"/>
              <a:t>expectativa</a:t>
            </a:r>
            <a:r>
              <a:rPr lang="en-US" dirty="0" smtClean="0"/>
              <a:t> del </a:t>
            </a:r>
            <a:r>
              <a:rPr lang="en-US" dirty="0" err="1" smtClean="0"/>
              <a:t>cliente</a:t>
            </a:r>
            <a:r>
              <a:rPr lang="en-US" dirty="0" smtClean="0"/>
              <a:t>.</a:t>
            </a:r>
          </a:p>
          <a:p>
            <a:r>
              <a:rPr lang="en-US" dirty="0" err="1" smtClean="0"/>
              <a:t>Debe</a:t>
            </a:r>
            <a:r>
              <a:rPr lang="en-US" dirty="0" smtClean="0"/>
              <a:t> </a:t>
            </a:r>
            <a:r>
              <a:rPr lang="en-US" dirty="0" err="1" smtClean="0"/>
              <a:t>tomar</a:t>
            </a:r>
            <a:r>
              <a:rPr lang="en-US" dirty="0" smtClean="0"/>
              <a:t> en </a:t>
            </a:r>
            <a:r>
              <a:rPr lang="en-US" dirty="0" err="1" smtClean="0"/>
              <a:t>cuenta</a:t>
            </a:r>
            <a:r>
              <a:rPr lang="en-US" dirty="0" smtClean="0"/>
              <a:t> la </a:t>
            </a:r>
            <a:r>
              <a:rPr lang="en-US" dirty="0" err="1" smtClean="0"/>
              <a:t>política</a:t>
            </a:r>
            <a:r>
              <a:rPr lang="en-US" dirty="0" smtClean="0"/>
              <a:t> social.</a:t>
            </a:r>
          </a:p>
          <a:p>
            <a:endParaRPr lang="en-US" dirty="0" smtClean="0"/>
          </a:p>
        </p:txBody>
      </p:sp>
      <p:sp>
        <p:nvSpPr>
          <p:cNvPr id="3" name="Title 2"/>
          <p:cNvSpPr>
            <a:spLocks noGrp="1"/>
          </p:cNvSpPr>
          <p:nvPr>
            <p:ph type="title"/>
          </p:nvPr>
        </p:nvSpPr>
        <p:spPr/>
        <p:txBody>
          <a:bodyPr/>
          <a:lstStyle/>
          <a:p>
            <a:r>
              <a:rPr lang="en-US" dirty="0" err="1"/>
              <a:t>Características</a:t>
            </a:r>
            <a:r>
              <a:rPr lang="en-US" dirty="0"/>
              <a:t> de la </a:t>
            </a:r>
            <a:r>
              <a:rPr lang="en-US" dirty="0" err="1"/>
              <a:t>Misión</a:t>
            </a:r>
            <a:endParaRPr lang="en-US" dirty="0"/>
          </a:p>
        </p:txBody>
      </p:sp>
    </p:spTree>
    <p:extLst>
      <p:ext uri="{BB962C8B-B14F-4D97-AF65-F5344CB8AC3E}">
        <p14:creationId xmlns:p14="http://schemas.microsoft.com/office/powerpoint/2010/main" val="28746030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57200" indent="-457200">
              <a:buFont typeface="+mj-lt"/>
              <a:buAutoNum type="arabicPeriod"/>
            </a:pPr>
            <a:r>
              <a:rPr lang="en-US" dirty="0" err="1" smtClean="0"/>
              <a:t>Clientes</a:t>
            </a:r>
            <a:endParaRPr lang="en-US" dirty="0" smtClean="0"/>
          </a:p>
          <a:p>
            <a:pPr marL="457200" indent="-457200">
              <a:buFont typeface="+mj-lt"/>
              <a:buAutoNum type="arabicPeriod"/>
            </a:pPr>
            <a:r>
              <a:rPr lang="en-US" dirty="0" err="1" smtClean="0"/>
              <a:t>Productos</a:t>
            </a:r>
            <a:r>
              <a:rPr lang="en-US" dirty="0" smtClean="0"/>
              <a:t> y </a:t>
            </a:r>
            <a:r>
              <a:rPr lang="en-US" dirty="0" err="1" smtClean="0"/>
              <a:t>servicios</a:t>
            </a:r>
            <a:endParaRPr lang="en-US" dirty="0" smtClean="0"/>
          </a:p>
          <a:p>
            <a:pPr marL="457200" indent="-457200">
              <a:buFont typeface="+mj-lt"/>
              <a:buAutoNum type="arabicPeriod"/>
            </a:pPr>
            <a:r>
              <a:rPr lang="en-US" dirty="0" err="1" smtClean="0"/>
              <a:t>Mercados</a:t>
            </a:r>
            <a:endParaRPr lang="en-US" dirty="0" smtClean="0"/>
          </a:p>
          <a:p>
            <a:pPr marL="457200" indent="-457200">
              <a:buFont typeface="+mj-lt"/>
              <a:buAutoNum type="arabicPeriod"/>
            </a:pPr>
            <a:r>
              <a:rPr lang="en-US" dirty="0" err="1" smtClean="0"/>
              <a:t>Tecnología</a:t>
            </a:r>
            <a:endParaRPr lang="en-US" dirty="0" smtClean="0"/>
          </a:p>
          <a:p>
            <a:pPr marL="457200" indent="-457200">
              <a:buFont typeface="+mj-lt"/>
              <a:buAutoNum type="arabicPeriod"/>
            </a:pPr>
            <a:r>
              <a:rPr lang="en-US" dirty="0" err="1" smtClean="0"/>
              <a:t>Preocupación</a:t>
            </a:r>
            <a:r>
              <a:rPr lang="en-US" dirty="0" smtClean="0"/>
              <a:t> </a:t>
            </a:r>
            <a:r>
              <a:rPr lang="en-US" dirty="0" err="1" smtClean="0"/>
              <a:t>por</a:t>
            </a:r>
            <a:r>
              <a:rPr lang="en-US" dirty="0" smtClean="0"/>
              <a:t> la </a:t>
            </a:r>
            <a:r>
              <a:rPr lang="en-US" dirty="0" err="1" smtClean="0"/>
              <a:t>supervivencia</a:t>
            </a:r>
            <a:r>
              <a:rPr lang="en-US" dirty="0" smtClean="0"/>
              <a:t>, el </a:t>
            </a:r>
            <a:r>
              <a:rPr lang="en-US" dirty="0" err="1" smtClean="0"/>
              <a:t>crecimiento</a:t>
            </a:r>
            <a:r>
              <a:rPr lang="en-US" dirty="0" smtClean="0"/>
              <a:t> y la </a:t>
            </a:r>
            <a:r>
              <a:rPr lang="en-US" dirty="0" err="1" smtClean="0"/>
              <a:t>rentabilidad</a:t>
            </a:r>
            <a:endParaRPr lang="en-US" dirty="0" smtClean="0"/>
          </a:p>
          <a:p>
            <a:pPr marL="457200" indent="-457200">
              <a:buFont typeface="+mj-lt"/>
              <a:buAutoNum type="arabicPeriod"/>
            </a:pPr>
            <a:r>
              <a:rPr lang="en-US" dirty="0" err="1" smtClean="0"/>
              <a:t>Filosofia</a:t>
            </a:r>
            <a:endParaRPr lang="en-US" dirty="0" smtClean="0"/>
          </a:p>
          <a:p>
            <a:pPr marL="457200" indent="-457200">
              <a:buFont typeface="+mj-lt"/>
              <a:buAutoNum type="arabicPeriod"/>
            </a:pPr>
            <a:r>
              <a:rPr lang="en-US" dirty="0" err="1" smtClean="0"/>
              <a:t>Concepto</a:t>
            </a:r>
            <a:r>
              <a:rPr lang="en-US" dirty="0" smtClean="0"/>
              <a:t> </a:t>
            </a:r>
            <a:r>
              <a:rPr lang="en-US" dirty="0" err="1" smtClean="0"/>
              <a:t>que</a:t>
            </a:r>
            <a:r>
              <a:rPr lang="en-US" dirty="0" smtClean="0"/>
              <a:t> </a:t>
            </a:r>
            <a:r>
              <a:rPr lang="en-US" dirty="0" err="1" smtClean="0"/>
              <a:t>tiene</a:t>
            </a:r>
            <a:r>
              <a:rPr lang="en-US" dirty="0" smtClean="0"/>
              <a:t> la </a:t>
            </a:r>
            <a:r>
              <a:rPr lang="en-US" dirty="0" err="1" smtClean="0"/>
              <a:t>empresa</a:t>
            </a:r>
            <a:r>
              <a:rPr lang="en-US" dirty="0" smtClean="0"/>
              <a:t> de </a:t>
            </a:r>
            <a:r>
              <a:rPr lang="en-US" dirty="0" err="1" smtClean="0"/>
              <a:t>sí</a:t>
            </a:r>
            <a:r>
              <a:rPr lang="en-US" dirty="0" smtClean="0"/>
              <a:t> </a:t>
            </a:r>
            <a:r>
              <a:rPr lang="en-US" dirty="0" err="1" smtClean="0"/>
              <a:t>misma</a:t>
            </a:r>
            <a:endParaRPr lang="en-US" dirty="0" smtClean="0"/>
          </a:p>
          <a:p>
            <a:pPr marL="457200" indent="-457200">
              <a:buFont typeface="+mj-lt"/>
              <a:buAutoNum type="arabicPeriod"/>
            </a:pPr>
            <a:r>
              <a:rPr lang="en-US" dirty="0" err="1" smtClean="0"/>
              <a:t>Preocupación</a:t>
            </a:r>
            <a:r>
              <a:rPr lang="en-US" dirty="0" smtClean="0"/>
              <a:t> </a:t>
            </a:r>
            <a:r>
              <a:rPr lang="en-US" dirty="0" err="1" smtClean="0"/>
              <a:t>por</a:t>
            </a:r>
            <a:r>
              <a:rPr lang="en-US" dirty="0" smtClean="0"/>
              <a:t> </a:t>
            </a:r>
            <a:r>
              <a:rPr lang="en-US" dirty="0" err="1" smtClean="0"/>
              <a:t>su</a:t>
            </a:r>
            <a:r>
              <a:rPr lang="en-US" dirty="0" smtClean="0"/>
              <a:t> </a:t>
            </a:r>
            <a:r>
              <a:rPr lang="en-US" dirty="0" err="1" smtClean="0"/>
              <a:t>imagen</a:t>
            </a:r>
            <a:r>
              <a:rPr lang="en-US" dirty="0" smtClean="0"/>
              <a:t> </a:t>
            </a:r>
            <a:r>
              <a:rPr lang="en-US" dirty="0" err="1" smtClean="0"/>
              <a:t>pública</a:t>
            </a:r>
            <a:endParaRPr lang="en-US" dirty="0" smtClean="0"/>
          </a:p>
          <a:p>
            <a:pPr marL="457200" indent="-457200">
              <a:buFont typeface="+mj-lt"/>
              <a:buAutoNum type="arabicPeriod"/>
            </a:pPr>
            <a:r>
              <a:rPr lang="en-US" dirty="0" err="1" smtClean="0"/>
              <a:t>Preocupacion</a:t>
            </a:r>
            <a:r>
              <a:rPr lang="en-US" dirty="0" smtClean="0"/>
              <a:t> </a:t>
            </a:r>
            <a:r>
              <a:rPr lang="en-US" dirty="0" err="1" smtClean="0"/>
              <a:t>por</a:t>
            </a:r>
            <a:r>
              <a:rPr lang="en-US" dirty="0" smtClean="0"/>
              <a:t> </a:t>
            </a:r>
            <a:r>
              <a:rPr lang="en-US" dirty="0" err="1" smtClean="0"/>
              <a:t>sus</a:t>
            </a:r>
            <a:r>
              <a:rPr lang="en-US" dirty="0" smtClean="0"/>
              <a:t> </a:t>
            </a:r>
            <a:r>
              <a:rPr lang="en-US" dirty="0" err="1" smtClean="0"/>
              <a:t>empleados</a:t>
            </a:r>
            <a:endParaRPr lang="en-US" dirty="0"/>
          </a:p>
        </p:txBody>
      </p:sp>
      <p:sp>
        <p:nvSpPr>
          <p:cNvPr id="3" name="Title 2"/>
          <p:cNvSpPr>
            <a:spLocks noGrp="1"/>
          </p:cNvSpPr>
          <p:nvPr>
            <p:ph type="title"/>
          </p:nvPr>
        </p:nvSpPr>
        <p:spPr/>
        <p:txBody>
          <a:bodyPr>
            <a:normAutofit fontScale="90000"/>
          </a:bodyPr>
          <a:lstStyle/>
          <a:p>
            <a:r>
              <a:rPr lang="en-US" dirty="0" err="1" smtClean="0"/>
              <a:t>Componentes</a:t>
            </a:r>
            <a:r>
              <a:rPr lang="en-US" dirty="0" smtClean="0"/>
              <a:t> de la </a:t>
            </a:r>
            <a:r>
              <a:rPr lang="en-US" dirty="0" err="1" smtClean="0"/>
              <a:t>declaración</a:t>
            </a:r>
            <a:r>
              <a:rPr lang="en-US" dirty="0" smtClean="0"/>
              <a:t> de la </a:t>
            </a:r>
            <a:r>
              <a:rPr lang="en-US" dirty="0" err="1"/>
              <a:t>M</a:t>
            </a:r>
            <a:r>
              <a:rPr lang="en-US" dirty="0" err="1" smtClean="0"/>
              <a:t>isión</a:t>
            </a:r>
            <a:endParaRPr lang="en-US" dirty="0"/>
          </a:p>
        </p:txBody>
      </p:sp>
    </p:spTree>
    <p:extLst>
      <p:ext uri="{BB962C8B-B14F-4D97-AF65-F5344CB8AC3E}">
        <p14:creationId xmlns:p14="http://schemas.microsoft.com/office/powerpoint/2010/main" val="33517858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a:t>
            </a:r>
            <a:r>
              <a:rPr lang="en-US" dirty="0" err="1" smtClean="0"/>
              <a:t>Qué</a:t>
            </a:r>
            <a:r>
              <a:rPr lang="en-US" dirty="0" smtClean="0"/>
              <a:t> </a:t>
            </a:r>
            <a:r>
              <a:rPr lang="en-US" dirty="0" err="1" smtClean="0"/>
              <a:t>queremos</a:t>
            </a:r>
            <a:r>
              <a:rPr lang="en-US" dirty="0" smtClean="0"/>
              <a:t> </a:t>
            </a:r>
            <a:r>
              <a:rPr lang="en-US" dirty="0" err="1" smtClean="0"/>
              <a:t>llegar</a:t>
            </a:r>
            <a:r>
              <a:rPr lang="en-US" dirty="0" smtClean="0"/>
              <a:t> a </a:t>
            </a:r>
            <a:r>
              <a:rPr lang="en-US" dirty="0" err="1" smtClean="0"/>
              <a:t>ser</a:t>
            </a:r>
            <a:r>
              <a:rPr lang="en-US" dirty="0" smtClean="0"/>
              <a:t>?</a:t>
            </a:r>
          </a:p>
          <a:p>
            <a:pPr marL="0" indent="0" algn="ctr">
              <a:buNone/>
            </a:pPr>
            <a:endParaRPr lang="en-US" dirty="0"/>
          </a:p>
          <a:p>
            <a:pPr marL="0" indent="0" algn="ctr">
              <a:buNone/>
            </a:pPr>
            <a:r>
              <a:rPr lang="en-US" dirty="0" err="1" smtClean="0"/>
              <a:t>Refleja</a:t>
            </a:r>
            <a:r>
              <a:rPr lang="en-US" dirty="0" smtClean="0"/>
              <a:t> </a:t>
            </a:r>
            <a:r>
              <a:rPr lang="en-US" dirty="0" err="1" smtClean="0"/>
              <a:t>las</a:t>
            </a:r>
            <a:r>
              <a:rPr lang="en-US" dirty="0" smtClean="0"/>
              <a:t> </a:t>
            </a:r>
            <a:r>
              <a:rPr lang="en-US" dirty="0" err="1" smtClean="0"/>
              <a:t>aspiraciones</a:t>
            </a:r>
            <a:r>
              <a:rPr lang="en-US" dirty="0" smtClean="0"/>
              <a:t> de la </a:t>
            </a:r>
            <a:r>
              <a:rPr lang="en-US" dirty="0" err="1" smtClean="0"/>
              <a:t>administración</a:t>
            </a:r>
            <a:r>
              <a:rPr lang="en-US" dirty="0" smtClean="0"/>
              <a:t> </a:t>
            </a:r>
            <a:r>
              <a:rPr lang="en-US" dirty="0" err="1" smtClean="0"/>
              <a:t>respecto</a:t>
            </a:r>
            <a:r>
              <a:rPr lang="en-US" dirty="0" smtClean="0"/>
              <a:t> a la </a:t>
            </a:r>
            <a:r>
              <a:rPr lang="en-US" dirty="0" err="1" smtClean="0"/>
              <a:t>empresa</a:t>
            </a:r>
            <a:r>
              <a:rPr lang="en-US" dirty="0" smtClean="0"/>
              <a:t> y </a:t>
            </a:r>
            <a:r>
              <a:rPr lang="en-US" dirty="0" err="1" smtClean="0"/>
              <a:t>sus</a:t>
            </a:r>
            <a:r>
              <a:rPr lang="en-US" dirty="0" smtClean="0"/>
              <a:t> </a:t>
            </a:r>
            <a:r>
              <a:rPr lang="en-US" dirty="0" err="1" smtClean="0"/>
              <a:t>negocios</a:t>
            </a:r>
            <a:r>
              <a:rPr lang="en-US" dirty="0" smtClean="0"/>
              <a:t> al </a:t>
            </a:r>
            <a:r>
              <a:rPr lang="en-US" dirty="0" err="1" smtClean="0"/>
              <a:t>proporcionar</a:t>
            </a:r>
            <a:r>
              <a:rPr lang="en-US" dirty="0" smtClean="0"/>
              <a:t> </a:t>
            </a:r>
            <a:r>
              <a:rPr lang="en-US" dirty="0" err="1" smtClean="0"/>
              <a:t>una</a:t>
            </a:r>
            <a:r>
              <a:rPr lang="en-US" dirty="0" smtClean="0"/>
              <a:t> vista </a:t>
            </a:r>
            <a:r>
              <a:rPr lang="en-US" dirty="0" err="1" smtClean="0"/>
              <a:t>panorámica</a:t>
            </a:r>
            <a:r>
              <a:rPr lang="en-US" dirty="0" smtClean="0"/>
              <a:t> de “</a:t>
            </a:r>
            <a:r>
              <a:rPr lang="en-US" dirty="0" err="1" smtClean="0"/>
              <a:t>hacia</a:t>
            </a:r>
            <a:r>
              <a:rPr lang="en-US" dirty="0" smtClean="0"/>
              <a:t> </a:t>
            </a:r>
            <a:r>
              <a:rPr lang="en-US" dirty="0" err="1" smtClean="0"/>
              <a:t>donde</a:t>
            </a:r>
            <a:r>
              <a:rPr lang="en-US" dirty="0" smtClean="0"/>
              <a:t> </a:t>
            </a:r>
            <a:r>
              <a:rPr lang="en-US" dirty="0" err="1" smtClean="0"/>
              <a:t>vamos</a:t>
            </a:r>
            <a:r>
              <a:rPr lang="en-US" dirty="0" smtClean="0"/>
              <a:t>” y al </a:t>
            </a:r>
            <a:r>
              <a:rPr lang="en-US" dirty="0" err="1" smtClean="0"/>
              <a:t>suministrar</a:t>
            </a:r>
            <a:r>
              <a:rPr lang="en-US" dirty="0" smtClean="0"/>
              <a:t> </a:t>
            </a:r>
            <a:r>
              <a:rPr lang="en-US" dirty="0" err="1" smtClean="0"/>
              <a:t>elementos</a:t>
            </a:r>
            <a:r>
              <a:rPr lang="en-US" dirty="0" smtClean="0"/>
              <a:t> </a:t>
            </a:r>
            <a:r>
              <a:rPr lang="en-US" dirty="0" err="1" smtClean="0"/>
              <a:t>especificos</a:t>
            </a:r>
            <a:r>
              <a:rPr lang="en-US" dirty="0" smtClean="0"/>
              <a:t> </a:t>
            </a:r>
            <a:r>
              <a:rPr lang="en-US" dirty="0" err="1" smtClean="0"/>
              <a:t>relacionados</a:t>
            </a:r>
            <a:r>
              <a:rPr lang="en-US" dirty="0" smtClean="0"/>
              <a:t> con </a:t>
            </a:r>
            <a:r>
              <a:rPr lang="en-US" dirty="0" err="1" smtClean="0"/>
              <a:t>sus</a:t>
            </a:r>
            <a:r>
              <a:rPr lang="en-US" dirty="0" smtClean="0"/>
              <a:t> planes de </a:t>
            </a:r>
            <a:r>
              <a:rPr lang="en-US" dirty="0" err="1" smtClean="0"/>
              <a:t>negocios</a:t>
            </a:r>
            <a:r>
              <a:rPr lang="en-US" dirty="0" smtClean="0"/>
              <a:t> </a:t>
            </a:r>
            <a:r>
              <a:rPr lang="en-US" dirty="0" err="1" smtClean="0"/>
              <a:t>futuros</a:t>
            </a:r>
            <a:r>
              <a:rPr lang="en-US" dirty="0" smtClean="0"/>
              <a:t>.</a:t>
            </a:r>
          </a:p>
          <a:p>
            <a:pPr marL="0" indent="0" algn="ctr">
              <a:buNone/>
            </a:pPr>
            <a:endParaRPr lang="en-US" dirty="0"/>
          </a:p>
        </p:txBody>
      </p:sp>
      <p:sp>
        <p:nvSpPr>
          <p:cNvPr id="3" name="Title 2"/>
          <p:cNvSpPr>
            <a:spLocks noGrp="1"/>
          </p:cNvSpPr>
          <p:nvPr>
            <p:ph type="title"/>
          </p:nvPr>
        </p:nvSpPr>
        <p:spPr/>
        <p:txBody>
          <a:bodyPr/>
          <a:lstStyle/>
          <a:p>
            <a:r>
              <a:rPr lang="en-US" dirty="0" err="1" smtClean="0"/>
              <a:t>Visión</a:t>
            </a:r>
            <a:endParaRPr lang="en-US" dirty="0"/>
          </a:p>
        </p:txBody>
      </p:sp>
    </p:spTree>
    <p:extLst>
      <p:ext uri="{BB962C8B-B14F-4D97-AF65-F5344CB8AC3E}">
        <p14:creationId xmlns:p14="http://schemas.microsoft.com/office/powerpoint/2010/main" val="29393151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dirty="0" err="1" smtClean="0"/>
              <a:t>Una</a:t>
            </a:r>
            <a:r>
              <a:rPr lang="en-US" dirty="0" smtClean="0"/>
              <a:t> vision </a:t>
            </a:r>
            <a:r>
              <a:rPr lang="en-US" dirty="0" err="1" smtClean="0"/>
              <a:t>estrategica</a:t>
            </a:r>
            <a:r>
              <a:rPr lang="en-US" dirty="0" smtClean="0"/>
              <a:t> </a:t>
            </a:r>
            <a:r>
              <a:rPr lang="en-US" dirty="0" err="1" smtClean="0"/>
              <a:t>posee</a:t>
            </a:r>
            <a:r>
              <a:rPr lang="en-US" dirty="0" smtClean="0"/>
              <a:t> un valor </a:t>
            </a:r>
            <a:r>
              <a:rPr lang="en-US" dirty="0" err="1" smtClean="0"/>
              <a:t>muy</a:t>
            </a:r>
            <a:r>
              <a:rPr lang="en-US" dirty="0" smtClean="0"/>
              <a:t> </a:t>
            </a:r>
            <a:r>
              <a:rPr lang="en-US" dirty="0" err="1" smtClean="0"/>
              <a:t>grande</a:t>
            </a:r>
            <a:r>
              <a:rPr lang="en-US" dirty="0" smtClean="0"/>
              <a:t> en la </a:t>
            </a:r>
            <a:r>
              <a:rPr lang="en-US" dirty="0" err="1" smtClean="0"/>
              <a:t>determinacion</a:t>
            </a:r>
            <a:r>
              <a:rPr lang="en-US" dirty="0" smtClean="0"/>
              <a:t> de la </a:t>
            </a:r>
            <a:r>
              <a:rPr lang="en-US" dirty="0" err="1" smtClean="0"/>
              <a:t>dirección</a:t>
            </a:r>
            <a:r>
              <a:rPr lang="en-US" dirty="0" smtClean="0"/>
              <a:t> y en la </a:t>
            </a:r>
            <a:r>
              <a:rPr lang="en-US" dirty="0" err="1" smtClean="0"/>
              <a:t>elaboración</a:t>
            </a:r>
            <a:r>
              <a:rPr lang="en-US" dirty="0" smtClean="0"/>
              <a:t> de la </a:t>
            </a:r>
            <a:r>
              <a:rPr lang="en-US" dirty="0" err="1" smtClean="0"/>
              <a:t>estrategia</a:t>
            </a:r>
            <a:r>
              <a:rPr lang="en-US" dirty="0" smtClean="0"/>
              <a:t>.</a:t>
            </a:r>
          </a:p>
          <a:p>
            <a:pPr algn="just"/>
            <a:r>
              <a:rPr lang="en-US" dirty="0" smtClean="0"/>
              <a:t>Se </a:t>
            </a:r>
            <a:r>
              <a:rPr lang="en-US" dirty="0" err="1" smtClean="0"/>
              <a:t>puede</a:t>
            </a:r>
            <a:r>
              <a:rPr lang="en-US" dirty="0" smtClean="0"/>
              <a:t> </a:t>
            </a:r>
            <a:r>
              <a:rPr lang="en-US" dirty="0" err="1" smtClean="0"/>
              <a:t>describir</a:t>
            </a:r>
            <a:r>
              <a:rPr lang="en-US" dirty="0" smtClean="0"/>
              <a:t> </a:t>
            </a:r>
            <a:r>
              <a:rPr lang="en-US" dirty="0" err="1" smtClean="0"/>
              <a:t>como</a:t>
            </a:r>
            <a:r>
              <a:rPr lang="en-US" dirty="0" smtClean="0"/>
              <a:t> un </a:t>
            </a:r>
            <a:r>
              <a:rPr lang="en-US" dirty="0" err="1" smtClean="0"/>
              <a:t>mapa</a:t>
            </a:r>
            <a:r>
              <a:rPr lang="en-US" dirty="0" smtClean="0"/>
              <a:t> del </a:t>
            </a:r>
            <a:r>
              <a:rPr lang="en-US" dirty="0" err="1" smtClean="0"/>
              <a:t>futuro</a:t>
            </a:r>
            <a:r>
              <a:rPr lang="en-US" dirty="0" smtClean="0"/>
              <a:t> de la </a:t>
            </a:r>
            <a:r>
              <a:rPr lang="en-US" dirty="0" err="1" smtClean="0"/>
              <a:t>empresa</a:t>
            </a:r>
            <a:r>
              <a:rPr lang="en-US" dirty="0" smtClean="0"/>
              <a:t> </a:t>
            </a:r>
            <a:r>
              <a:rPr lang="en-US" dirty="0" err="1" smtClean="0"/>
              <a:t>que</a:t>
            </a:r>
            <a:r>
              <a:rPr lang="en-US" dirty="0" smtClean="0"/>
              <a:t> </a:t>
            </a:r>
            <a:r>
              <a:rPr lang="en-US" dirty="0" err="1" smtClean="0"/>
              <a:t>proporciona</a:t>
            </a:r>
            <a:r>
              <a:rPr lang="en-US" dirty="0" smtClean="0"/>
              <a:t> </a:t>
            </a:r>
            <a:r>
              <a:rPr lang="en-US" dirty="0" err="1" smtClean="0"/>
              <a:t>detalles</a:t>
            </a:r>
            <a:r>
              <a:rPr lang="en-US" dirty="0" smtClean="0"/>
              <a:t> </a:t>
            </a:r>
            <a:r>
              <a:rPr lang="en-US" dirty="0" err="1" smtClean="0"/>
              <a:t>especificos</a:t>
            </a:r>
            <a:r>
              <a:rPr lang="en-US" dirty="0" smtClean="0"/>
              <a:t> </a:t>
            </a:r>
            <a:r>
              <a:rPr lang="en-US" dirty="0" err="1" smtClean="0"/>
              <a:t>sobre</a:t>
            </a:r>
            <a:r>
              <a:rPr lang="en-US" dirty="0" smtClean="0"/>
              <a:t> </a:t>
            </a:r>
            <a:r>
              <a:rPr lang="en-US" dirty="0" err="1" smtClean="0"/>
              <a:t>su</a:t>
            </a:r>
            <a:r>
              <a:rPr lang="en-US" dirty="0" smtClean="0"/>
              <a:t> </a:t>
            </a:r>
            <a:r>
              <a:rPr lang="en-US" dirty="0" err="1" smtClean="0"/>
              <a:t>tecnología</a:t>
            </a:r>
            <a:r>
              <a:rPr lang="en-US" dirty="0" smtClean="0"/>
              <a:t> y </a:t>
            </a:r>
            <a:r>
              <a:rPr lang="en-US" dirty="0" err="1" smtClean="0"/>
              <a:t>su</a:t>
            </a:r>
            <a:r>
              <a:rPr lang="en-US" dirty="0" smtClean="0"/>
              <a:t> </a:t>
            </a:r>
            <a:r>
              <a:rPr lang="en-US" dirty="0" err="1" smtClean="0"/>
              <a:t>enfoque</a:t>
            </a:r>
            <a:r>
              <a:rPr lang="en-US" dirty="0" smtClean="0"/>
              <a:t> al </a:t>
            </a:r>
            <a:r>
              <a:rPr lang="en-US" dirty="0" err="1" smtClean="0"/>
              <a:t>cliente</a:t>
            </a:r>
            <a:r>
              <a:rPr lang="en-US" dirty="0" smtClean="0"/>
              <a:t>, la </a:t>
            </a:r>
            <a:r>
              <a:rPr lang="en-US" dirty="0" err="1" smtClean="0"/>
              <a:t>geografia</a:t>
            </a:r>
            <a:r>
              <a:rPr lang="en-US" dirty="0" smtClean="0"/>
              <a:t> y los </a:t>
            </a:r>
            <a:r>
              <a:rPr lang="en-US" dirty="0" err="1" smtClean="0"/>
              <a:t>mercados</a:t>
            </a:r>
            <a:r>
              <a:rPr lang="en-US" dirty="0" smtClean="0"/>
              <a:t> de </a:t>
            </a:r>
            <a:r>
              <a:rPr lang="en-US" dirty="0" err="1" smtClean="0"/>
              <a:t>perseguirá</a:t>
            </a:r>
            <a:r>
              <a:rPr lang="en-US" dirty="0" smtClean="0"/>
              <a:t>, </a:t>
            </a:r>
            <a:r>
              <a:rPr lang="en-US" dirty="0" err="1" smtClean="0"/>
              <a:t>las</a:t>
            </a:r>
            <a:r>
              <a:rPr lang="en-US" dirty="0" smtClean="0"/>
              <a:t> </a:t>
            </a:r>
            <a:r>
              <a:rPr lang="en-US" dirty="0" err="1" smtClean="0"/>
              <a:t>capacidades</a:t>
            </a:r>
            <a:r>
              <a:rPr lang="en-US" dirty="0" smtClean="0"/>
              <a:t> </a:t>
            </a:r>
            <a:r>
              <a:rPr lang="en-US" dirty="0" err="1" smtClean="0"/>
              <a:t>que</a:t>
            </a:r>
            <a:r>
              <a:rPr lang="en-US" dirty="0" smtClean="0"/>
              <a:t> </a:t>
            </a:r>
            <a:r>
              <a:rPr lang="en-US" dirty="0" err="1" smtClean="0"/>
              <a:t>planea</a:t>
            </a:r>
            <a:r>
              <a:rPr lang="en-US" dirty="0" smtClean="0"/>
              <a:t> </a:t>
            </a:r>
            <a:r>
              <a:rPr lang="en-US" dirty="0" err="1" smtClean="0"/>
              <a:t>desarrollar</a:t>
            </a:r>
            <a:r>
              <a:rPr lang="en-US" dirty="0" smtClean="0"/>
              <a:t> y el </a:t>
            </a:r>
            <a:r>
              <a:rPr lang="en-US" dirty="0" err="1" smtClean="0"/>
              <a:t>tipo</a:t>
            </a:r>
            <a:r>
              <a:rPr lang="en-US" dirty="0" smtClean="0"/>
              <a:t> de </a:t>
            </a:r>
            <a:r>
              <a:rPr lang="en-US" dirty="0" err="1" smtClean="0"/>
              <a:t>compañía</a:t>
            </a:r>
            <a:r>
              <a:rPr lang="en-US" dirty="0" smtClean="0"/>
              <a:t> </a:t>
            </a:r>
            <a:r>
              <a:rPr lang="en-US" dirty="0" err="1" smtClean="0"/>
              <a:t>que</a:t>
            </a:r>
            <a:r>
              <a:rPr lang="en-US" dirty="0" smtClean="0"/>
              <a:t> la </a:t>
            </a:r>
            <a:r>
              <a:rPr lang="en-US" dirty="0" err="1" smtClean="0"/>
              <a:t>administrarción</a:t>
            </a:r>
            <a:r>
              <a:rPr lang="en-US" dirty="0" smtClean="0"/>
              <a:t> </a:t>
            </a:r>
            <a:r>
              <a:rPr lang="en-US" dirty="0" err="1" smtClean="0"/>
              <a:t>está</a:t>
            </a:r>
            <a:r>
              <a:rPr lang="en-US" dirty="0" smtClean="0"/>
              <a:t> </a:t>
            </a:r>
            <a:r>
              <a:rPr lang="en-US" dirty="0" err="1" smtClean="0"/>
              <a:t>tratando</a:t>
            </a:r>
            <a:r>
              <a:rPr lang="en-US" dirty="0" smtClean="0"/>
              <a:t> de </a:t>
            </a:r>
            <a:r>
              <a:rPr lang="en-US" dirty="0" err="1" smtClean="0"/>
              <a:t>crear</a:t>
            </a:r>
            <a:r>
              <a:rPr lang="en-US" dirty="0" smtClean="0"/>
              <a:t>.</a:t>
            </a:r>
          </a:p>
        </p:txBody>
      </p:sp>
      <p:sp>
        <p:nvSpPr>
          <p:cNvPr id="3" name="Title 2"/>
          <p:cNvSpPr>
            <a:spLocks noGrp="1"/>
          </p:cNvSpPr>
          <p:nvPr>
            <p:ph type="title"/>
          </p:nvPr>
        </p:nvSpPr>
        <p:spPr/>
        <p:txBody>
          <a:bodyPr/>
          <a:lstStyle/>
          <a:p>
            <a:r>
              <a:rPr lang="en-US" dirty="0" err="1" smtClean="0"/>
              <a:t>Visión</a:t>
            </a:r>
            <a:endParaRPr lang="en-US" dirty="0"/>
          </a:p>
        </p:txBody>
      </p:sp>
    </p:spTree>
    <p:extLst>
      <p:ext uri="{BB962C8B-B14F-4D97-AF65-F5344CB8AC3E}">
        <p14:creationId xmlns:p14="http://schemas.microsoft.com/office/powerpoint/2010/main" val="21541419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10564117"/>
              </p:ext>
            </p:extLst>
          </p:nvPr>
        </p:nvGraphicFramePr>
        <p:xfrm>
          <a:off x="871538" y="2674938"/>
          <a:ext cx="7408862" cy="1463040"/>
        </p:xfrm>
        <a:graphic>
          <a:graphicData uri="http://schemas.openxmlformats.org/drawingml/2006/table">
            <a:tbl>
              <a:tblPr firstRow="1" bandRow="1">
                <a:tableStyleId>{5C22544A-7EE6-4342-B048-85BDC9FD1C3A}</a:tableStyleId>
              </a:tblPr>
              <a:tblGrid>
                <a:gridCol w="3704431"/>
                <a:gridCol w="3704431"/>
              </a:tblGrid>
              <a:tr h="301377">
                <a:tc>
                  <a:txBody>
                    <a:bodyPr/>
                    <a:lstStyle/>
                    <a:p>
                      <a:pPr algn="ctr"/>
                      <a:r>
                        <a:rPr lang="en-US" dirty="0" err="1" smtClean="0"/>
                        <a:t>Misión</a:t>
                      </a:r>
                      <a:endParaRPr lang="en-US" dirty="0"/>
                    </a:p>
                  </a:txBody>
                  <a:tcPr/>
                </a:tc>
                <a:tc>
                  <a:txBody>
                    <a:bodyPr/>
                    <a:lstStyle/>
                    <a:p>
                      <a:pPr algn="ctr"/>
                      <a:r>
                        <a:rPr lang="en-US" dirty="0" err="1" smtClean="0"/>
                        <a:t>Visión</a:t>
                      </a:r>
                      <a:endParaRPr lang="en-US" dirty="0"/>
                    </a:p>
                  </a:txBody>
                  <a:tcPr/>
                </a:tc>
              </a:tr>
              <a:tr h="301377">
                <a:tc>
                  <a:txBody>
                    <a:bodyPr/>
                    <a:lstStyle/>
                    <a:p>
                      <a:r>
                        <a:rPr lang="en-US" dirty="0" smtClean="0"/>
                        <a:t>¿</a:t>
                      </a:r>
                      <a:r>
                        <a:rPr lang="en-US" dirty="0" err="1" smtClean="0"/>
                        <a:t>Quienes</a:t>
                      </a:r>
                      <a:r>
                        <a:rPr lang="en-US" dirty="0" smtClean="0"/>
                        <a:t> </a:t>
                      </a:r>
                      <a:r>
                        <a:rPr lang="en-US" dirty="0" err="1" smtClean="0"/>
                        <a:t>somos</a:t>
                      </a:r>
                      <a:r>
                        <a:rPr lang="en-US" dirty="0" smtClean="0"/>
                        <a:t> y </a:t>
                      </a:r>
                      <a:r>
                        <a:rPr lang="en-US" dirty="0" err="1" smtClean="0"/>
                        <a:t>que</a:t>
                      </a:r>
                      <a:r>
                        <a:rPr lang="en-US" dirty="0" smtClean="0"/>
                        <a:t> </a:t>
                      </a:r>
                      <a:r>
                        <a:rPr lang="en-US" dirty="0" err="1" smtClean="0"/>
                        <a:t>hacemos</a:t>
                      </a:r>
                      <a:r>
                        <a:rPr lang="en-US" dirty="0" smtClean="0"/>
                        <a:t>?</a:t>
                      </a:r>
                      <a:endParaRPr lang="en-US" dirty="0"/>
                    </a:p>
                  </a:txBody>
                  <a:tcPr/>
                </a:tc>
                <a:tc>
                  <a:txBody>
                    <a:bodyPr/>
                    <a:lstStyle/>
                    <a:p>
                      <a:r>
                        <a:rPr lang="en-US" dirty="0" smtClean="0"/>
                        <a:t>¿</a:t>
                      </a:r>
                      <a:r>
                        <a:rPr lang="en-US" baseline="0" dirty="0" err="1" smtClean="0"/>
                        <a:t>Hacia</a:t>
                      </a:r>
                      <a:r>
                        <a:rPr lang="en-US" baseline="0" dirty="0" smtClean="0"/>
                        <a:t> </a:t>
                      </a:r>
                      <a:r>
                        <a:rPr lang="en-US" baseline="0" dirty="0" err="1" smtClean="0"/>
                        <a:t>donde</a:t>
                      </a:r>
                      <a:r>
                        <a:rPr lang="en-US" baseline="0" dirty="0" smtClean="0"/>
                        <a:t> </a:t>
                      </a:r>
                      <a:r>
                        <a:rPr lang="en-US" baseline="0" dirty="0" err="1" smtClean="0"/>
                        <a:t>Vamos</a:t>
                      </a:r>
                      <a:r>
                        <a:rPr lang="en-US" baseline="0" dirty="0" smtClean="0"/>
                        <a:t>?</a:t>
                      </a:r>
                      <a:endParaRPr lang="en-US" dirty="0"/>
                    </a:p>
                  </a:txBody>
                  <a:tcPr/>
                </a:tc>
              </a:tr>
              <a:tr h="301377">
                <a:tc>
                  <a:txBody>
                    <a:bodyPr/>
                    <a:lstStyle/>
                    <a:p>
                      <a:r>
                        <a:rPr lang="en-US" dirty="0" err="1" smtClean="0"/>
                        <a:t>Utiliza</a:t>
                      </a:r>
                      <a:r>
                        <a:rPr lang="en-US" baseline="0" dirty="0" smtClean="0"/>
                        <a:t> </a:t>
                      </a:r>
                      <a:r>
                        <a:rPr lang="en-US" baseline="0" dirty="0" err="1" smtClean="0"/>
                        <a:t>información</a:t>
                      </a:r>
                      <a:r>
                        <a:rPr lang="en-US" baseline="0" dirty="0" smtClean="0"/>
                        <a:t> </a:t>
                      </a:r>
                      <a:r>
                        <a:rPr lang="en-US" baseline="0" dirty="0" err="1" smtClean="0"/>
                        <a:t>estadística</a:t>
                      </a:r>
                      <a:endParaRPr lang="en-US" dirty="0"/>
                    </a:p>
                  </a:txBody>
                  <a:tcPr/>
                </a:tc>
                <a:tc>
                  <a:txBody>
                    <a:bodyPr/>
                    <a:lstStyle/>
                    <a:p>
                      <a:r>
                        <a:rPr lang="en-US" dirty="0" smtClean="0"/>
                        <a:t>Propone</a:t>
                      </a:r>
                      <a:r>
                        <a:rPr lang="en-US" baseline="0" dirty="0" smtClean="0"/>
                        <a:t> </a:t>
                      </a:r>
                      <a:r>
                        <a:rPr lang="en-US" baseline="0" dirty="0" err="1" smtClean="0"/>
                        <a:t>cambios</a:t>
                      </a:r>
                      <a:r>
                        <a:rPr lang="en-US" baseline="0" dirty="0" smtClean="0"/>
                        <a:t> </a:t>
                      </a:r>
                      <a:r>
                        <a:rPr lang="en-US" baseline="0" dirty="0" err="1" smtClean="0"/>
                        <a:t>para</a:t>
                      </a:r>
                      <a:r>
                        <a:rPr lang="en-US" baseline="0" dirty="0" smtClean="0"/>
                        <a:t> el </a:t>
                      </a:r>
                      <a:r>
                        <a:rPr lang="en-US" baseline="0" dirty="0" err="1" smtClean="0"/>
                        <a:t>futuro</a:t>
                      </a:r>
                      <a:endParaRPr lang="en-US" dirty="0"/>
                    </a:p>
                  </a:txBody>
                  <a:tcPr/>
                </a:tc>
              </a:tr>
              <a:tr h="301377">
                <a:tc>
                  <a:txBody>
                    <a:bodyPr/>
                    <a:lstStyle/>
                    <a:p>
                      <a:r>
                        <a:rPr lang="en-US" dirty="0" smtClean="0"/>
                        <a:t>Se</a:t>
                      </a:r>
                      <a:r>
                        <a:rPr lang="en-US" baseline="0" dirty="0" smtClean="0"/>
                        <a:t> </a:t>
                      </a:r>
                      <a:r>
                        <a:rPr lang="en-US" baseline="0" dirty="0" err="1" smtClean="0"/>
                        <a:t>comunica</a:t>
                      </a:r>
                      <a:r>
                        <a:rPr lang="en-US" baseline="0" dirty="0" smtClean="0"/>
                        <a:t> a </a:t>
                      </a:r>
                      <a:r>
                        <a:rPr lang="en-US" baseline="0" dirty="0" err="1" smtClean="0"/>
                        <a:t>todos</a:t>
                      </a:r>
                      <a:r>
                        <a:rPr lang="en-US" baseline="0" dirty="0" smtClean="0"/>
                        <a:t> </a:t>
                      </a:r>
                      <a:r>
                        <a:rPr lang="en-US" baseline="0" dirty="0" err="1" smtClean="0"/>
                        <a:t>niveles</a:t>
                      </a:r>
                      <a:endParaRPr lang="en-US" dirty="0"/>
                    </a:p>
                  </a:txBody>
                  <a:tcPr/>
                </a:tc>
                <a:tc>
                  <a:txBody>
                    <a:bodyPr/>
                    <a:lstStyle/>
                    <a:p>
                      <a:r>
                        <a:rPr lang="en-US" dirty="0" err="1" smtClean="0"/>
                        <a:t>Información</a:t>
                      </a:r>
                      <a:r>
                        <a:rPr lang="en-US" dirty="0" smtClean="0"/>
                        <a:t> mas </a:t>
                      </a:r>
                      <a:r>
                        <a:rPr lang="en-US" dirty="0" err="1" smtClean="0"/>
                        <a:t>reservada</a:t>
                      </a:r>
                      <a:endParaRPr lang="en-US" dirty="0"/>
                    </a:p>
                  </a:txBody>
                  <a:tcPr/>
                </a:tc>
              </a:tr>
            </a:tbl>
          </a:graphicData>
        </a:graphic>
      </p:graphicFrame>
      <p:sp>
        <p:nvSpPr>
          <p:cNvPr id="3" name="Title 2"/>
          <p:cNvSpPr>
            <a:spLocks noGrp="1"/>
          </p:cNvSpPr>
          <p:nvPr>
            <p:ph type="title"/>
          </p:nvPr>
        </p:nvSpPr>
        <p:spPr/>
        <p:txBody>
          <a:bodyPr/>
          <a:lstStyle/>
          <a:p>
            <a:r>
              <a:rPr lang="en-US" dirty="0" err="1" smtClean="0"/>
              <a:t>Misión</a:t>
            </a:r>
            <a:r>
              <a:rPr lang="en-US" dirty="0" smtClean="0"/>
              <a:t> </a:t>
            </a:r>
            <a:r>
              <a:rPr lang="en-US" dirty="0" err="1" smtClean="0"/>
              <a:t>vs</a:t>
            </a:r>
            <a:r>
              <a:rPr lang="en-US" dirty="0" smtClean="0"/>
              <a:t> </a:t>
            </a:r>
            <a:r>
              <a:rPr lang="en-US" dirty="0" err="1" smtClean="0"/>
              <a:t>Visión</a:t>
            </a:r>
            <a:endParaRPr lang="en-US" dirty="0"/>
          </a:p>
        </p:txBody>
      </p:sp>
      <p:sp>
        <p:nvSpPr>
          <p:cNvPr id="6" name="TextBox 5"/>
          <p:cNvSpPr txBox="1"/>
          <p:nvPr/>
        </p:nvSpPr>
        <p:spPr>
          <a:xfrm>
            <a:off x="871538" y="4464034"/>
            <a:ext cx="7408862" cy="923330"/>
          </a:xfrm>
          <a:prstGeom prst="rect">
            <a:avLst/>
          </a:prstGeom>
          <a:noFill/>
        </p:spPr>
        <p:txBody>
          <a:bodyPr wrap="square" rtlCol="0">
            <a:spAutoFit/>
          </a:bodyPr>
          <a:lstStyle/>
          <a:p>
            <a:pPr algn="just"/>
            <a:r>
              <a:rPr lang="en-US" dirty="0" smtClean="0"/>
              <a:t>En </a:t>
            </a:r>
            <a:r>
              <a:rPr lang="en-US" dirty="0" err="1" smtClean="0"/>
              <a:t>algunos</a:t>
            </a:r>
            <a:r>
              <a:rPr lang="en-US" dirty="0" smtClean="0"/>
              <a:t> </a:t>
            </a:r>
            <a:r>
              <a:rPr lang="en-US" dirty="0" err="1" smtClean="0"/>
              <a:t>casos</a:t>
            </a:r>
            <a:r>
              <a:rPr lang="en-US" dirty="0" smtClean="0"/>
              <a:t> la </a:t>
            </a:r>
            <a:r>
              <a:rPr lang="en-US" dirty="0" err="1" smtClean="0"/>
              <a:t>declaración</a:t>
            </a:r>
            <a:r>
              <a:rPr lang="en-US" dirty="0" smtClean="0"/>
              <a:t> de la </a:t>
            </a:r>
            <a:r>
              <a:rPr lang="en-US" dirty="0" err="1" smtClean="0"/>
              <a:t>misión</a:t>
            </a:r>
            <a:r>
              <a:rPr lang="en-US" dirty="0" smtClean="0"/>
              <a:t> </a:t>
            </a:r>
            <a:r>
              <a:rPr lang="en-US" dirty="0" err="1" smtClean="0"/>
              <a:t>indica</a:t>
            </a:r>
            <a:r>
              <a:rPr lang="en-US" dirty="0" smtClean="0"/>
              <a:t> </a:t>
            </a:r>
            <a:r>
              <a:rPr lang="en-US" dirty="0" err="1" smtClean="0"/>
              <a:t>hacia</a:t>
            </a:r>
            <a:r>
              <a:rPr lang="en-US" dirty="0" smtClean="0"/>
              <a:t> </a:t>
            </a:r>
            <a:r>
              <a:rPr lang="en-US" dirty="0" err="1" smtClean="0"/>
              <a:t>donde</a:t>
            </a:r>
            <a:r>
              <a:rPr lang="en-US" dirty="0" smtClean="0"/>
              <a:t> se </a:t>
            </a:r>
            <a:r>
              <a:rPr lang="en-US" dirty="0" err="1" smtClean="0"/>
              <a:t>dirige</a:t>
            </a:r>
            <a:r>
              <a:rPr lang="en-US" dirty="0" smtClean="0"/>
              <a:t> la </a:t>
            </a:r>
            <a:r>
              <a:rPr lang="en-US" dirty="0" err="1" smtClean="0"/>
              <a:t>compañía</a:t>
            </a:r>
            <a:r>
              <a:rPr lang="en-US" dirty="0" smtClean="0"/>
              <a:t> y en </a:t>
            </a:r>
            <a:r>
              <a:rPr lang="en-US" dirty="0" err="1" smtClean="0"/>
              <a:t>que</a:t>
            </a:r>
            <a:r>
              <a:rPr lang="en-US" dirty="0" smtClean="0"/>
              <a:t> se </a:t>
            </a:r>
            <a:r>
              <a:rPr lang="en-US" dirty="0" err="1" smtClean="0"/>
              <a:t>convertirá</a:t>
            </a:r>
            <a:r>
              <a:rPr lang="en-US" dirty="0" smtClean="0"/>
              <a:t>, con </a:t>
            </a:r>
            <a:r>
              <a:rPr lang="en-US" dirty="0" err="1" smtClean="0"/>
              <a:t>esto</a:t>
            </a:r>
            <a:r>
              <a:rPr lang="en-US" dirty="0" smtClean="0"/>
              <a:t> la </a:t>
            </a:r>
            <a:r>
              <a:rPr lang="en-US" dirty="0" err="1" smtClean="0"/>
              <a:t>misión</a:t>
            </a:r>
            <a:r>
              <a:rPr lang="en-US" dirty="0" smtClean="0"/>
              <a:t> y </a:t>
            </a:r>
            <a:r>
              <a:rPr lang="en-US" dirty="0" err="1" smtClean="0"/>
              <a:t>visión</a:t>
            </a:r>
            <a:r>
              <a:rPr lang="en-US" dirty="0" smtClean="0"/>
              <a:t> se </a:t>
            </a:r>
            <a:r>
              <a:rPr lang="en-US" dirty="0" err="1" smtClean="0"/>
              <a:t>han</a:t>
            </a:r>
            <a:r>
              <a:rPr lang="en-US" dirty="0" smtClean="0"/>
              <a:t> </a:t>
            </a:r>
            <a:r>
              <a:rPr lang="en-US" dirty="0" err="1" smtClean="0"/>
              <a:t>fusionado</a:t>
            </a:r>
            <a:r>
              <a:rPr lang="en-US" dirty="0" smtClean="0"/>
              <a:t> en </a:t>
            </a:r>
            <a:r>
              <a:rPr lang="en-US" dirty="0" err="1" smtClean="0"/>
              <a:t>uno</a:t>
            </a:r>
            <a:r>
              <a:rPr lang="en-US" dirty="0" smtClean="0"/>
              <a:t> solo.</a:t>
            </a:r>
            <a:endParaRPr lang="en-US" dirty="0"/>
          </a:p>
        </p:txBody>
      </p:sp>
    </p:spTree>
    <p:extLst>
      <p:ext uri="{BB962C8B-B14F-4D97-AF65-F5344CB8AC3E}">
        <p14:creationId xmlns:p14="http://schemas.microsoft.com/office/powerpoint/2010/main" val="9982500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es-ES_tradnl" dirty="0"/>
              <a:t>P</a:t>
            </a:r>
            <a:r>
              <a:rPr lang="es-ES_tradnl" dirty="0" smtClean="0"/>
              <a:t>lan </a:t>
            </a:r>
            <a:r>
              <a:rPr lang="es-ES_tradnl" dirty="0"/>
              <a:t>común que coordina las acciones y trabaja sobre ellas para lograr un objetivo, si esto lo aplicamos a la administración, podemos definir </a:t>
            </a:r>
            <a:r>
              <a:rPr lang="es-ES_tradnl" dirty="0" smtClean="0"/>
              <a:t>que: </a:t>
            </a:r>
          </a:p>
          <a:p>
            <a:endParaRPr lang="es-ES_tradnl" dirty="0" smtClean="0"/>
          </a:p>
          <a:p>
            <a:pPr marL="0" indent="0" algn="ctr">
              <a:buNone/>
            </a:pPr>
            <a:r>
              <a:rPr lang="es-ES_tradnl" dirty="0" smtClean="0"/>
              <a:t>“es </a:t>
            </a:r>
            <a:r>
              <a:rPr lang="es-ES_tradnl" dirty="0"/>
              <a:t>el arte y la ciencia de formular, implementar y evaluar decisiones multifuncionales que le permitan a una organización lograr sus </a:t>
            </a:r>
            <a:r>
              <a:rPr lang="es-ES_tradnl" dirty="0" smtClean="0"/>
              <a:t>objetivos”</a:t>
            </a:r>
            <a:endParaRPr lang="en-US" dirty="0"/>
          </a:p>
        </p:txBody>
      </p:sp>
      <p:sp>
        <p:nvSpPr>
          <p:cNvPr id="3" name="Title 2"/>
          <p:cNvSpPr>
            <a:spLocks noGrp="1"/>
          </p:cNvSpPr>
          <p:nvPr>
            <p:ph type="title"/>
          </p:nvPr>
        </p:nvSpPr>
        <p:spPr/>
        <p:txBody>
          <a:bodyPr/>
          <a:lstStyle/>
          <a:p>
            <a:r>
              <a:rPr lang="en-US" dirty="0" err="1" smtClean="0"/>
              <a:t>Estrategia</a:t>
            </a:r>
            <a:endParaRPr lang="en-US" dirty="0"/>
          </a:p>
        </p:txBody>
      </p:sp>
    </p:spTree>
    <p:extLst>
      <p:ext uri="{BB962C8B-B14F-4D97-AF65-F5344CB8AC3E}">
        <p14:creationId xmlns:p14="http://schemas.microsoft.com/office/powerpoint/2010/main" val="26798342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Las </a:t>
            </a:r>
            <a:r>
              <a:rPr lang="en-US" dirty="0" err="1" smtClean="0"/>
              <a:t>fortalezas</a:t>
            </a:r>
            <a:r>
              <a:rPr lang="en-US" dirty="0" smtClean="0"/>
              <a:t> y </a:t>
            </a:r>
            <a:r>
              <a:rPr lang="en-US" dirty="0" err="1" smtClean="0"/>
              <a:t>debilidades</a:t>
            </a:r>
            <a:r>
              <a:rPr lang="en-US" dirty="0" smtClean="0"/>
              <a:t> </a:t>
            </a:r>
            <a:r>
              <a:rPr lang="en-US" dirty="0" err="1" smtClean="0"/>
              <a:t>internas</a:t>
            </a:r>
            <a:r>
              <a:rPr lang="en-US" dirty="0" smtClean="0"/>
              <a:t> </a:t>
            </a:r>
            <a:r>
              <a:rPr lang="en-US" dirty="0" err="1" smtClean="0"/>
              <a:t>junto</a:t>
            </a:r>
            <a:r>
              <a:rPr lang="en-US" dirty="0" smtClean="0"/>
              <a:t> con </a:t>
            </a:r>
            <a:r>
              <a:rPr lang="en-US" dirty="0" err="1" smtClean="0"/>
              <a:t>las</a:t>
            </a:r>
            <a:r>
              <a:rPr lang="en-US" dirty="0" smtClean="0"/>
              <a:t> </a:t>
            </a:r>
            <a:r>
              <a:rPr lang="en-US" dirty="0" err="1" smtClean="0"/>
              <a:t>oportunidades</a:t>
            </a:r>
            <a:r>
              <a:rPr lang="en-US" dirty="0" smtClean="0"/>
              <a:t> y </a:t>
            </a:r>
            <a:r>
              <a:rPr lang="en-US" dirty="0" err="1" smtClean="0"/>
              <a:t>amenzas</a:t>
            </a:r>
            <a:r>
              <a:rPr lang="en-US" dirty="0" smtClean="0"/>
              <a:t> </a:t>
            </a:r>
            <a:r>
              <a:rPr lang="en-US" dirty="0" err="1" smtClean="0"/>
              <a:t>externas</a:t>
            </a:r>
            <a:r>
              <a:rPr lang="en-US" dirty="0" smtClean="0"/>
              <a:t> y </a:t>
            </a:r>
            <a:r>
              <a:rPr lang="en-US" dirty="0" err="1" smtClean="0"/>
              <a:t>una</a:t>
            </a:r>
            <a:r>
              <a:rPr lang="en-US" dirty="0" smtClean="0"/>
              <a:t> </a:t>
            </a:r>
            <a:r>
              <a:rPr lang="en-US" dirty="0" err="1" smtClean="0"/>
              <a:t>declaración</a:t>
            </a:r>
            <a:r>
              <a:rPr lang="en-US" dirty="0" smtClean="0"/>
              <a:t> de </a:t>
            </a:r>
            <a:r>
              <a:rPr lang="en-US" dirty="0" err="1" smtClean="0"/>
              <a:t>misión</a:t>
            </a:r>
            <a:r>
              <a:rPr lang="en-US" dirty="0" smtClean="0"/>
              <a:t> </a:t>
            </a:r>
            <a:r>
              <a:rPr lang="en-US" dirty="0" err="1" smtClean="0"/>
              <a:t>solida</a:t>
            </a:r>
            <a:r>
              <a:rPr lang="en-US" dirty="0" smtClean="0"/>
              <a:t> </a:t>
            </a:r>
            <a:r>
              <a:rPr lang="en-US" dirty="0" err="1" smtClean="0"/>
              <a:t>constituyen</a:t>
            </a:r>
            <a:r>
              <a:rPr lang="en-US" dirty="0" smtClean="0"/>
              <a:t> </a:t>
            </a:r>
            <a:r>
              <a:rPr lang="en-US" dirty="0" err="1" smtClean="0"/>
              <a:t>las</a:t>
            </a:r>
            <a:r>
              <a:rPr lang="en-US" dirty="0" smtClean="0"/>
              <a:t> bases </a:t>
            </a:r>
            <a:r>
              <a:rPr lang="en-US" dirty="0" err="1" smtClean="0"/>
              <a:t>para</a:t>
            </a:r>
            <a:r>
              <a:rPr lang="en-US" dirty="0" smtClean="0"/>
              <a:t> </a:t>
            </a:r>
            <a:r>
              <a:rPr lang="en-US" dirty="0" err="1" smtClean="0"/>
              <a:t>determinar</a:t>
            </a:r>
            <a:r>
              <a:rPr lang="en-US" dirty="0" smtClean="0"/>
              <a:t> </a:t>
            </a:r>
            <a:r>
              <a:rPr lang="en-US" dirty="0" err="1" smtClean="0"/>
              <a:t>objetivos</a:t>
            </a:r>
            <a:r>
              <a:rPr lang="en-US" dirty="0" smtClean="0"/>
              <a:t> y </a:t>
            </a:r>
            <a:r>
              <a:rPr lang="en-US" dirty="0" err="1" smtClean="0"/>
              <a:t>estrategias</a:t>
            </a:r>
            <a:r>
              <a:rPr lang="en-US" dirty="0" smtClean="0"/>
              <a:t>.</a:t>
            </a:r>
          </a:p>
          <a:p>
            <a:pPr algn="just"/>
            <a:endParaRPr lang="en-US" dirty="0" smtClean="0"/>
          </a:p>
          <a:p>
            <a:pPr algn="just"/>
            <a:r>
              <a:rPr lang="en-US" dirty="0" smtClean="0"/>
              <a:t>Las </a:t>
            </a:r>
            <a:r>
              <a:rPr lang="en-US" dirty="0" err="1" smtClean="0"/>
              <a:t>fortalezas</a:t>
            </a:r>
            <a:r>
              <a:rPr lang="en-US" dirty="0" smtClean="0"/>
              <a:t> </a:t>
            </a:r>
            <a:r>
              <a:rPr lang="en-US" dirty="0" err="1" smtClean="0"/>
              <a:t>que</a:t>
            </a:r>
            <a:r>
              <a:rPr lang="en-US" dirty="0" smtClean="0"/>
              <a:t> la </a:t>
            </a:r>
            <a:r>
              <a:rPr lang="en-US" dirty="0" err="1" smtClean="0"/>
              <a:t>competencia</a:t>
            </a:r>
            <a:r>
              <a:rPr lang="en-US" dirty="0" smtClean="0"/>
              <a:t> no </a:t>
            </a:r>
            <a:r>
              <a:rPr lang="en-US" dirty="0" err="1" smtClean="0"/>
              <a:t>puede</a:t>
            </a:r>
            <a:r>
              <a:rPr lang="en-US" dirty="0" smtClean="0"/>
              <a:t> </a:t>
            </a:r>
            <a:r>
              <a:rPr lang="en-US" dirty="0" err="1" smtClean="0"/>
              <a:t>igualar</a:t>
            </a:r>
            <a:r>
              <a:rPr lang="en-US" dirty="0" smtClean="0"/>
              <a:t> o </a:t>
            </a:r>
            <a:r>
              <a:rPr lang="en-US" dirty="0" err="1" smtClean="0"/>
              <a:t>imitar</a:t>
            </a:r>
            <a:r>
              <a:rPr lang="en-US" dirty="0" smtClean="0"/>
              <a:t> </a:t>
            </a:r>
            <a:r>
              <a:rPr lang="en-US" dirty="0" err="1" smtClean="0"/>
              <a:t>fácilmente</a:t>
            </a:r>
            <a:r>
              <a:rPr lang="en-US" dirty="0" smtClean="0"/>
              <a:t> se </a:t>
            </a:r>
            <a:r>
              <a:rPr lang="en-US" dirty="0" err="1" smtClean="0"/>
              <a:t>llaman</a:t>
            </a:r>
            <a:r>
              <a:rPr lang="en-US" dirty="0" smtClean="0"/>
              <a:t> </a:t>
            </a:r>
            <a:r>
              <a:rPr lang="en-US" b="1" dirty="0" err="1" smtClean="0"/>
              <a:t>competencias</a:t>
            </a:r>
            <a:r>
              <a:rPr lang="en-US" b="1" dirty="0" smtClean="0"/>
              <a:t> </a:t>
            </a:r>
            <a:r>
              <a:rPr lang="en-US" b="1" dirty="0" err="1" smtClean="0"/>
              <a:t>distintivas</a:t>
            </a:r>
            <a:r>
              <a:rPr lang="en-US" dirty="0" smtClean="0"/>
              <a:t>. </a:t>
            </a:r>
            <a:endParaRPr lang="en-US" dirty="0"/>
          </a:p>
        </p:txBody>
      </p:sp>
      <p:sp>
        <p:nvSpPr>
          <p:cNvPr id="3" name="Title 2"/>
          <p:cNvSpPr>
            <a:spLocks noGrp="1"/>
          </p:cNvSpPr>
          <p:nvPr>
            <p:ph type="title"/>
          </p:nvPr>
        </p:nvSpPr>
        <p:spPr/>
        <p:txBody>
          <a:bodyPr/>
          <a:lstStyle/>
          <a:p>
            <a:r>
              <a:rPr lang="en-US" dirty="0" err="1" smtClean="0"/>
              <a:t>Análisis</a:t>
            </a:r>
            <a:r>
              <a:rPr lang="en-US" dirty="0" smtClean="0"/>
              <a:t> </a:t>
            </a:r>
            <a:r>
              <a:rPr lang="en-US" dirty="0" err="1" smtClean="0"/>
              <a:t>Interno</a:t>
            </a:r>
            <a:endParaRPr lang="en-US" dirty="0"/>
          </a:p>
        </p:txBody>
      </p:sp>
    </p:spTree>
    <p:extLst>
      <p:ext uri="{BB962C8B-B14F-4D97-AF65-F5344CB8AC3E}">
        <p14:creationId xmlns:p14="http://schemas.microsoft.com/office/powerpoint/2010/main" val="7161862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a:r>
              <a:rPr lang="en-US" dirty="0" err="1" smtClean="0"/>
              <a:t>Es</a:t>
            </a:r>
            <a:r>
              <a:rPr lang="en-US" dirty="0" smtClean="0"/>
              <a:t> </a:t>
            </a:r>
            <a:r>
              <a:rPr lang="en-US" dirty="0" err="1" smtClean="0"/>
              <a:t>necesario</a:t>
            </a:r>
            <a:r>
              <a:rPr lang="en-US" dirty="0" smtClean="0"/>
              <a:t> </a:t>
            </a:r>
            <a:r>
              <a:rPr lang="en-US" dirty="0" err="1" smtClean="0"/>
              <a:t>que</a:t>
            </a:r>
            <a:r>
              <a:rPr lang="en-US" dirty="0" smtClean="0"/>
              <a:t> los </a:t>
            </a:r>
            <a:r>
              <a:rPr lang="en-US" dirty="0" err="1" smtClean="0"/>
              <a:t>gerentes</a:t>
            </a:r>
            <a:r>
              <a:rPr lang="en-US" dirty="0" smtClean="0"/>
              <a:t> y </a:t>
            </a:r>
            <a:r>
              <a:rPr lang="en-US" dirty="0" err="1" smtClean="0"/>
              <a:t>empleados</a:t>
            </a:r>
            <a:r>
              <a:rPr lang="en-US" dirty="0" smtClean="0"/>
              <a:t> </a:t>
            </a:r>
            <a:r>
              <a:rPr lang="en-US" dirty="0" err="1" smtClean="0"/>
              <a:t>representativos</a:t>
            </a:r>
            <a:r>
              <a:rPr lang="en-US" dirty="0" smtClean="0"/>
              <a:t> de </a:t>
            </a:r>
            <a:r>
              <a:rPr lang="en-US" dirty="0" err="1" smtClean="0"/>
              <a:t>toda</a:t>
            </a:r>
            <a:r>
              <a:rPr lang="en-US" dirty="0" smtClean="0"/>
              <a:t> la </a:t>
            </a:r>
            <a:r>
              <a:rPr lang="en-US" dirty="0" err="1" smtClean="0"/>
              <a:t>compañía</a:t>
            </a:r>
            <a:r>
              <a:rPr lang="en-US" dirty="0" smtClean="0"/>
              <a:t> </a:t>
            </a:r>
            <a:r>
              <a:rPr lang="en-US" dirty="0" err="1" smtClean="0"/>
              <a:t>participe</a:t>
            </a:r>
            <a:r>
              <a:rPr lang="en-US" dirty="0" smtClean="0"/>
              <a:t> con la </a:t>
            </a:r>
            <a:r>
              <a:rPr lang="en-US" dirty="0" err="1" smtClean="0"/>
              <a:t>identificación</a:t>
            </a:r>
            <a:r>
              <a:rPr lang="en-US" dirty="0" smtClean="0"/>
              <a:t> de </a:t>
            </a:r>
            <a:r>
              <a:rPr lang="en-US" dirty="0" err="1" smtClean="0"/>
              <a:t>las</a:t>
            </a:r>
            <a:r>
              <a:rPr lang="en-US" dirty="0" smtClean="0"/>
              <a:t> </a:t>
            </a:r>
            <a:r>
              <a:rPr lang="en-US" dirty="0" err="1" smtClean="0"/>
              <a:t>fortalezas</a:t>
            </a:r>
            <a:r>
              <a:rPr lang="en-US" dirty="0" smtClean="0"/>
              <a:t> y </a:t>
            </a:r>
            <a:r>
              <a:rPr lang="en-US" dirty="0" err="1" smtClean="0"/>
              <a:t>debilidades</a:t>
            </a:r>
            <a:r>
              <a:rPr lang="en-US" dirty="0" smtClean="0"/>
              <a:t>.</a:t>
            </a:r>
          </a:p>
          <a:p>
            <a:pPr algn="just"/>
            <a:r>
              <a:rPr lang="en-US" dirty="0"/>
              <a:t>E</a:t>
            </a:r>
            <a:r>
              <a:rPr lang="en-US" dirty="0" smtClean="0"/>
              <a:t>ste </a:t>
            </a:r>
            <a:r>
              <a:rPr lang="en-US" dirty="0" err="1" smtClean="0"/>
              <a:t>análisis</a:t>
            </a:r>
            <a:r>
              <a:rPr lang="en-US" dirty="0" smtClean="0"/>
              <a:t> </a:t>
            </a:r>
            <a:r>
              <a:rPr lang="en-US" dirty="0" err="1" smtClean="0"/>
              <a:t>requiere</a:t>
            </a:r>
            <a:r>
              <a:rPr lang="en-US" dirty="0" smtClean="0"/>
              <a:t> </a:t>
            </a:r>
            <a:r>
              <a:rPr lang="en-US" dirty="0" err="1" smtClean="0"/>
              <a:t>recopilar</a:t>
            </a:r>
            <a:r>
              <a:rPr lang="en-US" dirty="0" smtClean="0"/>
              <a:t> y </a:t>
            </a:r>
            <a:r>
              <a:rPr lang="en-US" dirty="0" err="1" smtClean="0"/>
              <a:t>asimilar</a:t>
            </a:r>
            <a:r>
              <a:rPr lang="en-US" dirty="0" smtClean="0"/>
              <a:t> </a:t>
            </a:r>
            <a:r>
              <a:rPr lang="en-US" dirty="0" err="1" smtClean="0"/>
              <a:t>información</a:t>
            </a:r>
            <a:r>
              <a:rPr lang="en-US" dirty="0" smtClean="0"/>
              <a:t> </a:t>
            </a:r>
            <a:r>
              <a:rPr lang="en-US" dirty="0" err="1" smtClean="0"/>
              <a:t>acerca</a:t>
            </a:r>
            <a:r>
              <a:rPr lang="en-US" dirty="0" smtClean="0"/>
              <a:t> de </a:t>
            </a:r>
            <a:r>
              <a:rPr lang="en-US" dirty="0" err="1" smtClean="0"/>
              <a:t>todas</a:t>
            </a:r>
            <a:r>
              <a:rPr lang="en-US" dirty="0" smtClean="0"/>
              <a:t> </a:t>
            </a:r>
            <a:r>
              <a:rPr lang="en-US" dirty="0" err="1" smtClean="0"/>
              <a:t>las</a:t>
            </a:r>
            <a:r>
              <a:rPr lang="en-US" dirty="0" smtClean="0"/>
              <a:t> </a:t>
            </a:r>
            <a:r>
              <a:rPr lang="en-US" dirty="0" err="1" smtClean="0"/>
              <a:t>funciones</a:t>
            </a:r>
            <a:r>
              <a:rPr lang="en-US" dirty="0" smtClean="0"/>
              <a:t> a </a:t>
            </a:r>
            <a:r>
              <a:rPr lang="en-US" dirty="0" err="1" smtClean="0"/>
              <a:t>todos</a:t>
            </a:r>
            <a:r>
              <a:rPr lang="en-US" dirty="0" smtClean="0"/>
              <a:t> los </a:t>
            </a:r>
            <a:r>
              <a:rPr lang="en-US" dirty="0" err="1" smtClean="0"/>
              <a:t>niveles</a:t>
            </a:r>
            <a:r>
              <a:rPr lang="en-US" dirty="0" smtClean="0"/>
              <a:t>, de </a:t>
            </a:r>
            <a:r>
              <a:rPr lang="en-US" dirty="0" err="1" smtClean="0"/>
              <a:t>tal</a:t>
            </a:r>
            <a:r>
              <a:rPr lang="en-US" dirty="0" smtClean="0"/>
              <a:t> forma </a:t>
            </a:r>
            <a:r>
              <a:rPr lang="en-US" dirty="0" err="1" smtClean="0"/>
              <a:t>que</a:t>
            </a:r>
            <a:r>
              <a:rPr lang="en-US" dirty="0" smtClean="0"/>
              <a:t> </a:t>
            </a:r>
            <a:r>
              <a:rPr lang="en-US" dirty="0" err="1" smtClean="0"/>
              <a:t>las</a:t>
            </a:r>
            <a:r>
              <a:rPr lang="en-US" dirty="0" smtClean="0"/>
              <a:t> </a:t>
            </a:r>
            <a:r>
              <a:rPr lang="en-US" dirty="0" err="1" smtClean="0"/>
              <a:t>fortalezas</a:t>
            </a:r>
            <a:r>
              <a:rPr lang="en-US" dirty="0" smtClean="0"/>
              <a:t> y </a:t>
            </a:r>
            <a:r>
              <a:rPr lang="en-US" dirty="0" err="1" smtClean="0"/>
              <a:t>las</a:t>
            </a:r>
            <a:r>
              <a:rPr lang="en-US" dirty="0" smtClean="0"/>
              <a:t> </a:t>
            </a:r>
            <a:r>
              <a:rPr lang="en-US" dirty="0" err="1" smtClean="0"/>
              <a:t>debilidades</a:t>
            </a:r>
            <a:r>
              <a:rPr lang="en-US" dirty="0" smtClean="0"/>
              <a:t> mas </a:t>
            </a:r>
            <a:r>
              <a:rPr lang="en-US" dirty="0" err="1" smtClean="0"/>
              <a:t>importantes</a:t>
            </a:r>
            <a:r>
              <a:rPr lang="en-US" dirty="0" smtClean="0"/>
              <a:t> </a:t>
            </a:r>
            <a:r>
              <a:rPr lang="en-US" dirty="0" err="1" smtClean="0"/>
              <a:t>puedan</a:t>
            </a:r>
            <a:r>
              <a:rPr lang="en-US" dirty="0" smtClean="0"/>
              <a:t> </a:t>
            </a:r>
            <a:r>
              <a:rPr lang="en-US" dirty="0" err="1" smtClean="0"/>
              <a:t>identificarse</a:t>
            </a:r>
            <a:r>
              <a:rPr lang="en-US" dirty="0" smtClean="0"/>
              <a:t> </a:t>
            </a:r>
            <a:r>
              <a:rPr lang="en-US" dirty="0" err="1" smtClean="0"/>
              <a:t>colectivamente</a:t>
            </a:r>
            <a:r>
              <a:rPr lang="en-US" dirty="0" smtClean="0"/>
              <a:t>.</a:t>
            </a:r>
          </a:p>
          <a:p>
            <a:pPr algn="just"/>
            <a:r>
              <a:rPr lang="en-US" dirty="0" smtClean="0"/>
              <a:t>Los </a:t>
            </a:r>
            <a:r>
              <a:rPr lang="en-US" dirty="0" err="1" smtClean="0"/>
              <a:t>participantes</a:t>
            </a:r>
            <a:r>
              <a:rPr lang="en-US" dirty="0" smtClean="0"/>
              <a:t> </a:t>
            </a:r>
            <a:r>
              <a:rPr lang="en-US" dirty="0" err="1" smtClean="0"/>
              <a:t>comprenderán</a:t>
            </a:r>
            <a:r>
              <a:rPr lang="en-US" dirty="0" smtClean="0"/>
              <a:t> la </a:t>
            </a:r>
            <a:r>
              <a:rPr lang="en-US" dirty="0" err="1" smtClean="0"/>
              <a:t>razón</a:t>
            </a:r>
            <a:r>
              <a:rPr lang="en-US" dirty="0" smtClean="0"/>
              <a:t> de </a:t>
            </a:r>
            <a:r>
              <a:rPr lang="en-US" dirty="0" err="1" smtClean="0"/>
              <a:t>sus</a:t>
            </a:r>
            <a:r>
              <a:rPr lang="en-US" dirty="0" smtClean="0"/>
              <a:t> </a:t>
            </a:r>
            <a:r>
              <a:rPr lang="en-US" dirty="0" err="1" smtClean="0"/>
              <a:t>puestos</a:t>
            </a:r>
            <a:r>
              <a:rPr lang="en-US" dirty="0" smtClean="0"/>
              <a:t>, </a:t>
            </a:r>
            <a:r>
              <a:rPr lang="en-US" dirty="0" err="1" smtClean="0"/>
              <a:t>departamentos</a:t>
            </a:r>
            <a:r>
              <a:rPr lang="en-US" dirty="0" smtClean="0"/>
              <a:t> y </a:t>
            </a:r>
            <a:r>
              <a:rPr lang="en-US" dirty="0" err="1" smtClean="0"/>
              <a:t>divisiones</a:t>
            </a:r>
            <a:r>
              <a:rPr lang="en-US" dirty="0" smtClean="0"/>
              <a:t> </a:t>
            </a:r>
            <a:r>
              <a:rPr lang="en-US" dirty="0" err="1" smtClean="0"/>
              <a:t>como</a:t>
            </a:r>
            <a:r>
              <a:rPr lang="en-US" dirty="0" smtClean="0"/>
              <a:t> parte de la </a:t>
            </a:r>
            <a:r>
              <a:rPr lang="en-US" dirty="0" err="1" smtClean="0"/>
              <a:t>organización</a:t>
            </a:r>
            <a:r>
              <a:rPr lang="en-US" dirty="0" smtClean="0"/>
              <a:t>.</a:t>
            </a:r>
            <a:endParaRPr lang="en-US" dirty="0"/>
          </a:p>
        </p:txBody>
      </p:sp>
      <p:sp>
        <p:nvSpPr>
          <p:cNvPr id="3" name="Title 2"/>
          <p:cNvSpPr>
            <a:spLocks noGrp="1"/>
          </p:cNvSpPr>
          <p:nvPr>
            <p:ph type="title"/>
          </p:nvPr>
        </p:nvSpPr>
        <p:spPr/>
        <p:txBody>
          <a:bodyPr/>
          <a:lstStyle/>
          <a:p>
            <a:r>
              <a:rPr lang="en-US" dirty="0" err="1" smtClean="0"/>
              <a:t>Análisis</a:t>
            </a:r>
            <a:r>
              <a:rPr lang="en-US" dirty="0" smtClean="0"/>
              <a:t> </a:t>
            </a:r>
            <a:r>
              <a:rPr lang="en-US" dirty="0" err="1" smtClean="0"/>
              <a:t>Interno</a:t>
            </a:r>
            <a:endParaRPr lang="en-US" dirty="0"/>
          </a:p>
        </p:txBody>
      </p:sp>
    </p:spTree>
    <p:extLst>
      <p:ext uri="{BB962C8B-B14F-4D97-AF65-F5344CB8AC3E}">
        <p14:creationId xmlns:p14="http://schemas.microsoft.com/office/powerpoint/2010/main" val="6972549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Para </a:t>
            </a:r>
            <a:r>
              <a:rPr lang="en-US" dirty="0" err="1" smtClean="0"/>
              <a:t>terminar</a:t>
            </a:r>
            <a:r>
              <a:rPr lang="en-US" dirty="0" smtClean="0"/>
              <a:t> el </a:t>
            </a:r>
            <a:r>
              <a:rPr lang="en-US" dirty="0" err="1" smtClean="0"/>
              <a:t>ánalisis</a:t>
            </a:r>
            <a:r>
              <a:rPr lang="en-US" dirty="0" smtClean="0"/>
              <a:t> </a:t>
            </a:r>
            <a:r>
              <a:rPr lang="en-US" dirty="0" err="1" smtClean="0"/>
              <a:t>debemos</a:t>
            </a:r>
            <a:r>
              <a:rPr lang="en-US" dirty="0" smtClean="0"/>
              <a:t> </a:t>
            </a:r>
            <a:r>
              <a:rPr lang="en-US" dirty="0" err="1" smtClean="0"/>
              <a:t>evaluar</a:t>
            </a:r>
            <a:r>
              <a:rPr lang="en-US" dirty="0" smtClean="0"/>
              <a:t> la </a:t>
            </a:r>
            <a:r>
              <a:rPr lang="en-US" dirty="0" err="1" smtClean="0"/>
              <a:t>información</a:t>
            </a:r>
            <a:r>
              <a:rPr lang="en-US" dirty="0" smtClean="0"/>
              <a:t> </a:t>
            </a:r>
            <a:r>
              <a:rPr lang="en-US" dirty="0" err="1" smtClean="0"/>
              <a:t>acerca</a:t>
            </a:r>
            <a:r>
              <a:rPr lang="en-US" dirty="0" smtClean="0"/>
              <a:t> de </a:t>
            </a:r>
            <a:r>
              <a:rPr lang="en-US" dirty="0" err="1" smtClean="0"/>
              <a:t>las</a:t>
            </a:r>
            <a:r>
              <a:rPr lang="en-US" dirty="0" smtClean="0"/>
              <a:t> </a:t>
            </a:r>
            <a:r>
              <a:rPr lang="en-US" dirty="0" err="1" smtClean="0"/>
              <a:t>operaciones</a:t>
            </a:r>
            <a:r>
              <a:rPr lang="en-US" dirty="0" smtClean="0"/>
              <a:t> de la </a:t>
            </a:r>
            <a:r>
              <a:rPr lang="en-US" dirty="0" err="1" smtClean="0"/>
              <a:t>empresa</a:t>
            </a:r>
            <a:r>
              <a:rPr lang="en-US" dirty="0" smtClean="0"/>
              <a:t>.</a:t>
            </a:r>
          </a:p>
          <a:p>
            <a:pPr algn="just"/>
            <a:endParaRPr lang="en-US" dirty="0" smtClean="0"/>
          </a:p>
          <a:p>
            <a:pPr algn="just"/>
            <a:r>
              <a:rPr lang="en-US" dirty="0" smtClean="0"/>
              <a:t>El </a:t>
            </a:r>
            <a:r>
              <a:rPr lang="en-US" dirty="0" err="1" smtClean="0"/>
              <a:t>hecho</a:t>
            </a:r>
            <a:r>
              <a:rPr lang="en-US" dirty="0" smtClean="0"/>
              <a:t> de </a:t>
            </a:r>
            <a:r>
              <a:rPr lang="en-US" dirty="0" err="1" smtClean="0"/>
              <a:t>identificar</a:t>
            </a:r>
            <a:r>
              <a:rPr lang="en-US" dirty="0" smtClean="0"/>
              <a:t> y </a:t>
            </a:r>
            <a:r>
              <a:rPr lang="en-US" dirty="0" err="1" smtClean="0"/>
              <a:t>entender</a:t>
            </a:r>
            <a:r>
              <a:rPr lang="en-US" dirty="0" smtClean="0"/>
              <a:t> </a:t>
            </a:r>
            <a:r>
              <a:rPr lang="en-US" dirty="0" err="1" smtClean="0"/>
              <a:t>las</a:t>
            </a:r>
            <a:r>
              <a:rPr lang="en-US" dirty="0" smtClean="0"/>
              <a:t> </a:t>
            </a:r>
            <a:r>
              <a:rPr lang="en-US" dirty="0" err="1" smtClean="0"/>
              <a:t>relaciones</a:t>
            </a:r>
            <a:r>
              <a:rPr lang="en-US" dirty="0" smtClean="0"/>
              <a:t> entre </a:t>
            </a:r>
            <a:r>
              <a:rPr lang="en-US" dirty="0" err="1" smtClean="0"/>
              <a:t>áreas</a:t>
            </a:r>
            <a:r>
              <a:rPr lang="en-US" dirty="0" smtClean="0"/>
              <a:t> </a:t>
            </a:r>
            <a:r>
              <a:rPr lang="en-US" dirty="0" err="1" smtClean="0"/>
              <a:t>funcionales</a:t>
            </a:r>
            <a:r>
              <a:rPr lang="en-US" dirty="0" smtClean="0"/>
              <a:t> de un </a:t>
            </a:r>
            <a:r>
              <a:rPr lang="en-US" dirty="0" err="1" smtClean="0"/>
              <a:t>negocio</a:t>
            </a:r>
            <a:r>
              <a:rPr lang="en-US" dirty="0" smtClean="0"/>
              <a:t>, </a:t>
            </a:r>
            <a:r>
              <a:rPr lang="en-US" dirty="0" err="1" smtClean="0"/>
              <a:t>resultará</a:t>
            </a:r>
            <a:r>
              <a:rPr lang="en-US" dirty="0" smtClean="0"/>
              <a:t> en </a:t>
            </a:r>
            <a:r>
              <a:rPr lang="en-US" dirty="0" err="1" smtClean="0"/>
              <a:t>establecer</a:t>
            </a:r>
            <a:r>
              <a:rPr lang="en-US" dirty="0" smtClean="0"/>
              <a:t> de </a:t>
            </a:r>
            <a:r>
              <a:rPr lang="en-US" dirty="0" err="1" smtClean="0"/>
              <a:t>manera</a:t>
            </a:r>
            <a:r>
              <a:rPr lang="en-US" dirty="0" smtClean="0"/>
              <a:t> </a:t>
            </a:r>
            <a:r>
              <a:rPr lang="en-US" dirty="0" err="1" smtClean="0"/>
              <a:t>eficaz</a:t>
            </a:r>
            <a:r>
              <a:rPr lang="en-US" dirty="0" smtClean="0"/>
              <a:t> los </a:t>
            </a:r>
            <a:r>
              <a:rPr lang="en-US" dirty="0" err="1" smtClean="0"/>
              <a:t>objetivos</a:t>
            </a:r>
            <a:r>
              <a:rPr lang="en-US" dirty="0" smtClean="0"/>
              <a:t> y </a:t>
            </a:r>
            <a:r>
              <a:rPr lang="en-US" dirty="0" err="1" smtClean="0"/>
              <a:t>estretagias</a:t>
            </a:r>
            <a:r>
              <a:rPr lang="en-US" dirty="0" smtClean="0"/>
              <a:t>.</a:t>
            </a:r>
          </a:p>
          <a:p>
            <a:pPr algn="just"/>
            <a:endParaRPr lang="en-US" dirty="0"/>
          </a:p>
        </p:txBody>
      </p:sp>
      <p:sp>
        <p:nvSpPr>
          <p:cNvPr id="3" name="Title 2"/>
          <p:cNvSpPr>
            <a:spLocks noGrp="1"/>
          </p:cNvSpPr>
          <p:nvPr>
            <p:ph type="title"/>
          </p:nvPr>
        </p:nvSpPr>
        <p:spPr/>
        <p:txBody>
          <a:bodyPr/>
          <a:lstStyle/>
          <a:p>
            <a:r>
              <a:rPr lang="en-US" dirty="0" err="1" smtClean="0"/>
              <a:t>Análisis</a:t>
            </a:r>
            <a:r>
              <a:rPr lang="en-US" dirty="0" smtClean="0"/>
              <a:t> </a:t>
            </a:r>
            <a:r>
              <a:rPr lang="en-US" dirty="0" err="1" smtClean="0"/>
              <a:t>Interno</a:t>
            </a:r>
            <a:endParaRPr lang="en-US" dirty="0"/>
          </a:p>
        </p:txBody>
      </p:sp>
    </p:spTree>
    <p:extLst>
      <p:ext uri="{BB962C8B-B14F-4D97-AF65-F5344CB8AC3E}">
        <p14:creationId xmlns:p14="http://schemas.microsoft.com/office/powerpoint/2010/main" val="37093593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n-US" dirty="0" err="1" smtClean="0"/>
              <a:t>Nacio</a:t>
            </a:r>
            <a:r>
              <a:rPr lang="en-US" dirty="0" smtClean="0"/>
              <a:t> en la </a:t>
            </a:r>
            <a:r>
              <a:rPr lang="en-US" dirty="0" err="1" smtClean="0"/>
              <a:t>decada</a:t>
            </a:r>
            <a:r>
              <a:rPr lang="en-US" dirty="0" smtClean="0"/>
              <a:t> de los 90s.</a:t>
            </a:r>
          </a:p>
          <a:p>
            <a:pPr algn="just"/>
            <a:r>
              <a:rPr lang="en-US" dirty="0" err="1" smtClean="0"/>
              <a:t>Afirma</a:t>
            </a:r>
            <a:r>
              <a:rPr lang="en-US" dirty="0" smtClean="0"/>
              <a:t> </a:t>
            </a:r>
            <a:r>
              <a:rPr lang="en-US" dirty="0" err="1" smtClean="0"/>
              <a:t>que</a:t>
            </a:r>
            <a:r>
              <a:rPr lang="en-US" dirty="0" smtClean="0"/>
              <a:t> el </a:t>
            </a:r>
            <a:r>
              <a:rPr lang="en-US" dirty="0" err="1" smtClean="0"/>
              <a:t>desempeño</a:t>
            </a:r>
            <a:r>
              <a:rPr lang="en-US" dirty="0" smtClean="0"/>
              <a:t> </a:t>
            </a:r>
            <a:r>
              <a:rPr lang="en-US" dirty="0" err="1" smtClean="0"/>
              <a:t>organizacional</a:t>
            </a:r>
            <a:r>
              <a:rPr lang="en-US" dirty="0" smtClean="0"/>
              <a:t> </a:t>
            </a:r>
            <a:r>
              <a:rPr lang="en-US" dirty="0" err="1" smtClean="0"/>
              <a:t>estará</a:t>
            </a:r>
            <a:r>
              <a:rPr lang="en-US" dirty="0" smtClean="0"/>
              <a:t> </a:t>
            </a:r>
            <a:r>
              <a:rPr lang="en-US" dirty="0" err="1" smtClean="0"/>
              <a:t>determinado</a:t>
            </a:r>
            <a:r>
              <a:rPr lang="en-US" dirty="0" smtClean="0"/>
              <a:t> </a:t>
            </a:r>
            <a:r>
              <a:rPr lang="en-US" dirty="0" err="1" smtClean="0"/>
              <a:t>por</a:t>
            </a:r>
            <a:r>
              <a:rPr lang="en-US" dirty="0" smtClean="0"/>
              <a:t> los </a:t>
            </a:r>
            <a:r>
              <a:rPr lang="en-US" dirty="0" err="1" smtClean="0"/>
              <a:t>recursos</a:t>
            </a:r>
            <a:r>
              <a:rPr lang="en-US" dirty="0" smtClean="0"/>
              <a:t> </a:t>
            </a:r>
            <a:r>
              <a:rPr lang="en-US" dirty="0" err="1" smtClean="0"/>
              <a:t>internos</a:t>
            </a:r>
            <a:r>
              <a:rPr lang="en-US" dirty="0" smtClean="0"/>
              <a:t>:</a:t>
            </a:r>
          </a:p>
          <a:p>
            <a:pPr lvl="2" algn="just"/>
            <a:r>
              <a:rPr lang="en-US" dirty="0" err="1"/>
              <a:t>Recursos</a:t>
            </a:r>
            <a:r>
              <a:rPr lang="en-US" dirty="0" smtClean="0"/>
              <a:t> </a:t>
            </a:r>
            <a:r>
              <a:rPr lang="en-US" dirty="0" err="1" smtClean="0"/>
              <a:t>físicos</a:t>
            </a:r>
            <a:r>
              <a:rPr lang="en-US" dirty="0" smtClean="0"/>
              <a:t>. </a:t>
            </a:r>
            <a:r>
              <a:rPr lang="en-US" dirty="0" err="1" smtClean="0"/>
              <a:t>Instalaciones</a:t>
            </a:r>
            <a:r>
              <a:rPr lang="en-US" dirty="0" smtClean="0"/>
              <a:t>, </a:t>
            </a:r>
            <a:r>
              <a:rPr lang="en-US" dirty="0" err="1" smtClean="0"/>
              <a:t>equipo</a:t>
            </a:r>
            <a:r>
              <a:rPr lang="en-US" dirty="0" smtClean="0"/>
              <a:t>, </a:t>
            </a:r>
            <a:r>
              <a:rPr lang="en-US" dirty="0" err="1" smtClean="0"/>
              <a:t>espacio</a:t>
            </a:r>
            <a:r>
              <a:rPr lang="en-US" dirty="0" smtClean="0"/>
              <a:t>, </a:t>
            </a:r>
            <a:r>
              <a:rPr lang="en-US" dirty="0" err="1" smtClean="0"/>
              <a:t>tecnología</a:t>
            </a:r>
            <a:r>
              <a:rPr lang="en-US" dirty="0" smtClean="0"/>
              <a:t>, etc.</a:t>
            </a:r>
            <a:endParaRPr lang="en-US" dirty="0"/>
          </a:p>
          <a:p>
            <a:pPr lvl="2" algn="just"/>
            <a:r>
              <a:rPr lang="en-US" dirty="0" err="1" smtClean="0"/>
              <a:t>Recursos</a:t>
            </a:r>
            <a:r>
              <a:rPr lang="en-US" dirty="0" smtClean="0"/>
              <a:t> </a:t>
            </a:r>
            <a:r>
              <a:rPr lang="en-US" dirty="0" err="1" smtClean="0"/>
              <a:t>humanos</a:t>
            </a:r>
            <a:r>
              <a:rPr lang="en-US" dirty="0" smtClean="0"/>
              <a:t>. </a:t>
            </a:r>
            <a:r>
              <a:rPr lang="en-US" dirty="0" err="1" smtClean="0"/>
              <a:t>Empleados</a:t>
            </a:r>
            <a:r>
              <a:rPr lang="en-US" dirty="0" smtClean="0"/>
              <a:t>, </a:t>
            </a:r>
            <a:r>
              <a:rPr lang="en-US" dirty="0" err="1" smtClean="0"/>
              <a:t>capacitaciones</a:t>
            </a:r>
            <a:r>
              <a:rPr lang="en-US" dirty="0" smtClean="0"/>
              <a:t>, </a:t>
            </a:r>
            <a:r>
              <a:rPr lang="en-US" dirty="0" err="1" smtClean="0"/>
              <a:t>experiencia</a:t>
            </a:r>
            <a:r>
              <a:rPr lang="en-US" dirty="0" smtClean="0"/>
              <a:t>, </a:t>
            </a:r>
            <a:r>
              <a:rPr lang="en-US" dirty="0" err="1" smtClean="0"/>
              <a:t>habilidades</a:t>
            </a:r>
            <a:r>
              <a:rPr lang="en-US" dirty="0" smtClean="0"/>
              <a:t> y </a:t>
            </a:r>
            <a:r>
              <a:rPr lang="en-US" dirty="0" err="1" smtClean="0"/>
              <a:t>capacidades</a:t>
            </a:r>
            <a:r>
              <a:rPr lang="en-US" dirty="0" smtClean="0"/>
              <a:t>.</a:t>
            </a:r>
          </a:p>
          <a:p>
            <a:pPr lvl="2" algn="just"/>
            <a:r>
              <a:rPr lang="en-US" dirty="0" err="1" smtClean="0"/>
              <a:t>Recursos</a:t>
            </a:r>
            <a:r>
              <a:rPr lang="en-US" dirty="0" smtClean="0"/>
              <a:t> </a:t>
            </a:r>
            <a:r>
              <a:rPr lang="en-US" dirty="0" err="1" smtClean="0"/>
              <a:t>Organizacionales</a:t>
            </a:r>
            <a:r>
              <a:rPr lang="en-US" dirty="0" smtClean="0"/>
              <a:t>. </a:t>
            </a:r>
            <a:r>
              <a:rPr lang="en-US" dirty="0" err="1" smtClean="0"/>
              <a:t>Estructura</a:t>
            </a:r>
            <a:r>
              <a:rPr lang="en-US" dirty="0" smtClean="0"/>
              <a:t> de la </a:t>
            </a:r>
            <a:r>
              <a:rPr lang="en-US" dirty="0" err="1" smtClean="0"/>
              <a:t>empresa</a:t>
            </a:r>
            <a:r>
              <a:rPr lang="en-US" dirty="0" smtClean="0"/>
              <a:t>, </a:t>
            </a:r>
            <a:r>
              <a:rPr lang="en-US" dirty="0" err="1" smtClean="0"/>
              <a:t>planeación</a:t>
            </a:r>
            <a:r>
              <a:rPr lang="en-US" dirty="0" smtClean="0"/>
              <a:t>, </a:t>
            </a:r>
            <a:r>
              <a:rPr lang="en-US" dirty="0" err="1" smtClean="0"/>
              <a:t>sistemas</a:t>
            </a:r>
            <a:r>
              <a:rPr lang="en-US" dirty="0" smtClean="0"/>
              <a:t> de </a:t>
            </a:r>
            <a:r>
              <a:rPr lang="en-US" dirty="0" err="1" smtClean="0"/>
              <a:t>información</a:t>
            </a:r>
            <a:r>
              <a:rPr lang="en-US" dirty="0" smtClean="0"/>
              <a:t>, </a:t>
            </a:r>
            <a:r>
              <a:rPr lang="en-US" dirty="0" err="1" smtClean="0"/>
              <a:t>marcas</a:t>
            </a:r>
            <a:r>
              <a:rPr lang="en-US" dirty="0" smtClean="0"/>
              <a:t> </a:t>
            </a:r>
            <a:r>
              <a:rPr lang="en-US" dirty="0" err="1" smtClean="0"/>
              <a:t>registradas</a:t>
            </a:r>
            <a:r>
              <a:rPr lang="en-US" dirty="0"/>
              <a:t> </a:t>
            </a:r>
            <a:r>
              <a:rPr lang="en-US" dirty="0" smtClean="0"/>
              <a:t>y bases de </a:t>
            </a:r>
            <a:r>
              <a:rPr lang="en-US" dirty="0" err="1" smtClean="0"/>
              <a:t>datos</a:t>
            </a:r>
            <a:r>
              <a:rPr lang="en-US" dirty="0" smtClean="0"/>
              <a:t>.</a:t>
            </a:r>
          </a:p>
          <a:p>
            <a:pPr algn="just"/>
            <a:r>
              <a:rPr lang="en-US" dirty="0" err="1" smtClean="0"/>
              <a:t>Estos</a:t>
            </a:r>
            <a:r>
              <a:rPr lang="en-US" dirty="0" smtClean="0"/>
              <a:t> </a:t>
            </a:r>
            <a:r>
              <a:rPr lang="en-US" dirty="0" err="1" smtClean="0"/>
              <a:t>recursos</a:t>
            </a:r>
            <a:r>
              <a:rPr lang="en-US" dirty="0" smtClean="0"/>
              <a:t> </a:t>
            </a:r>
            <a:r>
              <a:rPr lang="en-US" dirty="0" err="1" smtClean="0"/>
              <a:t>ayudan</a:t>
            </a:r>
            <a:r>
              <a:rPr lang="en-US" dirty="0" smtClean="0"/>
              <a:t> a </a:t>
            </a:r>
            <a:r>
              <a:rPr lang="en-US" dirty="0" err="1" smtClean="0"/>
              <a:t>una</a:t>
            </a:r>
            <a:r>
              <a:rPr lang="en-US" dirty="0" smtClean="0"/>
              <a:t> </a:t>
            </a:r>
            <a:r>
              <a:rPr lang="en-US" dirty="0" err="1" smtClean="0"/>
              <a:t>empresa</a:t>
            </a:r>
            <a:r>
              <a:rPr lang="en-US" dirty="0" smtClean="0"/>
              <a:t> a </a:t>
            </a:r>
            <a:r>
              <a:rPr lang="en-US" dirty="0" err="1" smtClean="0"/>
              <a:t>desarrollar</a:t>
            </a:r>
            <a:r>
              <a:rPr lang="en-US" dirty="0" smtClean="0"/>
              <a:t> </a:t>
            </a:r>
            <a:r>
              <a:rPr lang="en-US" dirty="0" err="1" smtClean="0"/>
              <a:t>las</a:t>
            </a:r>
            <a:r>
              <a:rPr lang="en-US" dirty="0" smtClean="0"/>
              <a:t> </a:t>
            </a:r>
            <a:r>
              <a:rPr lang="en-US" dirty="0" err="1" smtClean="0"/>
              <a:t>oportunidades</a:t>
            </a:r>
            <a:r>
              <a:rPr lang="en-US" dirty="0" smtClean="0"/>
              <a:t> y a </a:t>
            </a:r>
            <a:r>
              <a:rPr lang="en-US" dirty="0" err="1" smtClean="0"/>
              <a:t>neutralizar</a:t>
            </a:r>
            <a:r>
              <a:rPr lang="en-US" dirty="0" smtClean="0"/>
              <a:t> </a:t>
            </a:r>
            <a:r>
              <a:rPr lang="en-US" dirty="0" err="1" smtClean="0"/>
              <a:t>las</a:t>
            </a:r>
            <a:r>
              <a:rPr lang="en-US" dirty="0" smtClean="0"/>
              <a:t> </a:t>
            </a:r>
            <a:r>
              <a:rPr lang="en-US" dirty="0" err="1" smtClean="0"/>
              <a:t>amenazas</a:t>
            </a:r>
            <a:r>
              <a:rPr lang="en-US" dirty="0" smtClean="0"/>
              <a:t>.</a:t>
            </a:r>
            <a:endParaRPr lang="en-US" dirty="0"/>
          </a:p>
        </p:txBody>
      </p:sp>
      <p:sp>
        <p:nvSpPr>
          <p:cNvPr id="3" name="Title 2"/>
          <p:cNvSpPr>
            <a:spLocks noGrp="1"/>
          </p:cNvSpPr>
          <p:nvPr>
            <p:ph type="title"/>
          </p:nvPr>
        </p:nvSpPr>
        <p:spPr/>
        <p:txBody>
          <a:bodyPr/>
          <a:lstStyle/>
          <a:p>
            <a:r>
              <a:rPr lang="en-US" dirty="0" smtClean="0"/>
              <a:t>RBV ( </a:t>
            </a:r>
            <a:r>
              <a:rPr lang="es-ES_tradnl" dirty="0" smtClean="0"/>
              <a:t>Visión</a:t>
            </a:r>
            <a:r>
              <a:rPr lang="en-US" dirty="0" smtClean="0"/>
              <a:t> </a:t>
            </a:r>
            <a:r>
              <a:rPr lang="en-US" dirty="0" err="1" smtClean="0"/>
              <a:t>basada</a:t>
            </a:r>
            <a:r>
              <a:rPr lang="en-US" dirty="0" smtClean="0"/>
              <a:t> en </a:t>
            </a:r>
            <a:r>
              <a:rPr lang="en-US" dirty="0" err="1" smtClean="0"/>
              <a:t>Recursos</a:t>
            </a:r>
            <a:r>
              <a:rPr lang="en-US" dirty="0" smtClean="0"/>
              <a:t>)</a:t>
            </a:r>
            <a:endParaRPr lang="en-US" dirty="0"/>
          </a:p>
        </p:txBody>
      </p:sp>
    </p:spTree>
    <p:extLst>
      <p:ext uri="{BB962C8B-B14F-4D97-AF65-F5344CB8AC3E}">
        <p14:creationId xmlns:p14="http://schemas.microsoft.com/office/powerpoint/2010/main" val="21982268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s-ES_tradnl" dirty="0" smtClean="0"/>
              <a:t>La idea básica del enfoque RBV es que la mezcla, el tipo, la cantidad y la naturaleza de los recursos internos de una empresa son los aspectos mas importantes al momento de formular estrategias que puedan conducir a una ventaja competitiva sostenida.</a:t>
            </a:r>
          </a:p>
          <a:p>
            <a:pPr algn="just"/>
            <a:r>
              <a:rPr lang="es-ES_tradnl" dirty="0" smtClean="0"/>
              <a:t>Para que estos recursos sean valiosos deben ser:</a:t>
            </a:r>
          </a:p>
          <a:p>
            <a:pPr lvl="2" algn="just"/>
            <a:r>
              <a:rPr lang="es-ES_tradnl" dirty="0" smtClean="0"/>
              <a:t>Poco comunes</a:t>
            </a:r>
          </a:p>
          <a:p>
            <a:pPr lvl="2" algn="just"/>
            <a:r>
              <a:rPr lang="es-ES_tradnl" dirty="0" smtClean="0"/>
              <a:t>Difíciles de imitar</a:t>
            </a:r>
          </a:p>
          <a:p>
            <a:pPr lvl="2" algn="just"/>
            <a:r>
              <a:rPr lang="es-ES_tradnl" dirty="0" smtClean="0"/>
              <a:t>Difíciles de sustituir</a:t>
            </a:r>
          </a:p>
          <a:p>
            <a:pPr algn="just"/>
            <a:endParaRPr lang="en-US" dirty="0"/>
          </a:p>
        </p:txBody>
      </p:sp>
      <p:sp>
        <p:nvSpPr>
          <p:cNvPr id="3" name="Title 2"/>
          <p:cNvSpPr>
            <a:spLocks noGrp="1"/>
          </p:cNvSpPr>
          <p:nvPr>
            <p:ph type="title"/>
          </p:nvPr>
        </p:nvSpPr>
        <p:spPr/>
        <p:txBody>
          <a:bodyPr/>
          <a:lstStyle/>
          <a:p>
            <a:r>
              <a:rPr lang="en-US" dirty="0" smtClean="0"/>
              <a:t>RBV</a:t>
            </a:r>
            <a:endParaRPr lang="en-US" dirty="0"/>
          </a:p>
        </p:txBody>
      </p:sp>
    </p:spTree>
    <p:extLst>
      <p:ext uri="{BB962C8B-B14F-4D97-AF65-F5344CB8AC3E}">
        <p14:creationId xmlns:p14="http://schemas.microsoft.com/office/powerpoint/2010/main" val="36933463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Administración</a:t>
            </a:r>
            <a:endParaRPr lang="en-US" dirty="0" smtClean="0"/>
          </a:p>
          <a:p>
            <a:r>
              <a:rPr lang="en-US" dirty="0" smtClean="0"/>
              <a:t>Marketing</a:t>
            </a:r>
          </a:p>
          <a:p>
            <a:r>
              <a:rPr lang="en-US" dirty="0" err="1" smtClean="0"/>
              <a:t>Finanzas</a:t>
            </a:r>
            <a:r>
              <a:rPr lang="en-US" dirty="0" smtClean="0"/>
              <a:t> y </a:t>
            </a:r>
            <a:r>
              <a:rPr lang="en-US" dirty="0" err="1" smtClean="0"/>
              <a:t>contabilidad</a:t>
            </a:r>
            <a:endParaRPr lang="en-US" dirty="0" smtClean="0"/>
          </a:p>
          <a:p>
            <a:r>
              <a:rPr lang="en-US" dirty="0" err="1" smtClean="0"/>
              <a:t>Producción</a:t>
            </a:r>
            <a:r>
              <a:rPr lang="en-US" dirty="0" smtClean="0"/>
              <a:t> y </a:t>
            </a:r>
            <a:r>
              <a:rPr lang="en-US" dirty="0" err="1" smtClean="0"/>
              <a:t>operaciones</a:t>
            </a:r>
            <a:endParaRPr lang="en-US" dirty="0" smtClean="0"/>
          </a:p>
          <a:p>
            <a:r>
              <a:rPr lang="en-US" dirty="0" err="1" smtClean="0"/>
              <a:t>Investigación</a:t>
            </a:r>
            <a:r>
              <a:rPr lang="en-US" dirty="0" smtClean="0"/>
              <a:t> y </a:t>
            </a:r>
            <a:r>
              <a:rPr lang="en-US" dirty="0" err="1" smtClean="0"/>
              <a:t>desarrollo</a:t>
            </a:r>
            <a:endParaRPr lang="en-US" dirty="0" smtClean="0"/>
          </a:p>
          <a:p>
            <a:r>
              <a:rPr lang="en-US" dirty="0" err="1" smtClean="0"/>
              <a:t>Sistemas</a:t>
            </a:r>
            <a:r>
              <a:rPr lang="en-US" dirty="0" smtClean="0"/>
              <a:t> de </a:t>
            </a:r>
            <a:r>
              <a:rPr lang="en-US" dirty="0" err="1" smtClean="0"/>
              <a:t>información</a:t>
            </a:r>
            <a:r>
              <a:rPr lang="en-US" dirty="0" smtClean="0"/>
              <a:t> </a:t>
            </a:r>
            <a:r>
              <a:rPr lang="en-US" dirty="0" err="1" smtClean="0"/>
              <a:t>gerencial</a:t>
            </a:r>
            <a:endParaRPr lang="en-US" dirty="0" smtClean="0"/>
          </a:p>
        </p:txBody>
      </p:sp>
      <p:sp>
        <p:nvSpPr>
          <p:cNvPr id="3" name="Title 2"/>
          <p:cNvSpPr>
            <a:spLocks noGrp="1"/>
          </p:cNvSpPr>
          <p:nvPr>
            <p:ph type="title"/>
          </p:nvPr>
        </p:nvSpPr>
        <p:spPr/>
        <p:txBody>
          <a:bodyPr>
            <a:normAutofit fontScale="90000"/>
          </a:bodyPr>
          <a:lstStyle/>
          <a:p>
            <a:r>
              <a:rPr lang="en-US" dirty="0" err="1" smtClean="0"/>
              <a:t>Áreas</a:t>
            </a:r>
            <a:r>
              <a:rPr lang="en-US" dirty="0" smtClean="0"/>
              <a:t> de </a:t>
            </a:r>
            <a:r>
              <a:rPr lang="en-US" dirty="0" err="1" smtClean="0"/>
              <a:t>importancia</a:t>
            </a:r>
            <a:r>
              <a:rPr lang="en-US" dirty="0" smtClean="0"/>
              <a:t> de </a:t>
            </a:r>
            <a:r>
              <a:rPr lang="en-US" dirty="0" err="1" smtClean="0"/>
              <a:t>las</a:t>
            </a:r>
            <a:r>
              <a:rPr lang="en-US" dirty="0" smtClean="0"/>
              <a:t> </a:t>
            </a:r>
            <a:r>
              <a:rPr lang="en-US" dirty="0" err="1" smtClean="0"/>
              <a:t>operaciones</a:t>
            </a:r>
            <a:r>
              <a:rPr lang="en-US" dirty="0" smtClean="0"/>
              <a:t> </a:t>
            </a:r>
            <a:r>
              <a:rPr lang="en-US" dirty="0" err="1" smtClean="0"/>
              <a:t>Internas</a:t>
            </a:r>
            <a:endParaRPr lang="en-US" dirty="0"/>
          </a:p>
        </p:txBody>
      </p:sp>
    </p:spTree>
    <p:extLst>
      <p:ext uri="{BB962C8B-B14F-4D97-AF65-F5344CB8AC3E}">
        <p14:creationId xmlns:p14="http://schemas.microsoft.com/office/powerpoint/2010/main" val="37480672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64702"/>
            <a:ext cx="7408333" cy="3450696"/>
          </a:xfrm>
        </p:spPr>
        <p:txBody>
          <a:bodyPr/>
          <a:lstStyle/>
          <a:p>
            <a:pPr marL="0" indent="0">
              <a:buNone/>
            </a:pPr>
            <a:r>
              <a:rPr lang="en-US" dirty="0" smtClean="0"/>
              <a:t>5 </a:t>
            </a:r>
            <a:r>
              <a:rPr lang="en-US" dirty="0" err="1" smtClean="0"/>
              <a:t>Actividades</a:t>
            </a:r>
            <a:r>
              <a:rPr lang="en-US" dirty="0" smtClean="0"/>
              <a:t> </a:t>
            </a:r>
            <a:r>
              <a:rPr lang="en-US" dirty="0" err="1" smtClean="0"/>
              <a:t>básicas</a:t>
            </a:r>
            <a:r>
              <a:rPr lang="en-US" dirty="0" smtClean="0"/>
              <a:t>:</a:t>
            </a:r>
          </a:p>
        </p:txBody>
      </p:sp>
      <p:sp>
        <p:nvSpPr>
          <p:cNvPr id="3" name="Title 2"/>
          <p:cNvSpPr>
            <a:spLocks noGrp="1"/>
          </p:cNvSpPr>
          <p:nvPr>
            <p:ph type="title"/>
          </p:nvPr>
        </p:nvSpPr>
        <p:spPr/>
        <p:txBody>
          <a:bodyPr>
            <a:normAutofit fontScale="90000"/>
          </a:bodyPr>
          <a:lstStyle/>
          <a:p>
            <a:r>
              <a:rPr lang="en-US" dirty="0" err="1" smtClean="0"/>
              <a:t>Funciones</a:t>
            </a:r>
            <a:r>
              <a:rPr lang="en-US" dirty="0" smtClean="0"/>
              <a:t> de </a:t>
            </a:r>
            <a:r>
              <a:rPr lang="en-US" dirty="0" err="1" smtClean="0"/>
              <a:t>Administración</a:t>
            </a:r>
            <a:r>
              <a:rPr lang="en-US" dirty="0" smtClean="0"/>
              <a:t> en </a:t>
            </a:r>
            <a:r>
              <a:rPr lang="en-US" dirty="0" err="1" smtClean="0"/>
              <a:t>Análisis</a:t>
            </a:r>
            <a:r>
              <a:rPr lang="en-US" dirty="0" smtClean="0"/>
              <a:t> </a:t>
            </a:r>
            <a:r>
              <a:rPr lang="en-US" dirty="0" err="1" smtClean="0"/>
              <a:t>Interno</a:t>
            </a: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43873121"/>
              </p:ext>
            </p:extLst>
          </p:nvPr>
        </p:nvGraphicFramePr>
        <p:xfrm>
          <a:off x="501783" y="2345031"/>
          <a:ext cx="8185017" cy="4175759"/>
        </p:xfrm>
        <a:graphic>
          <a:graphicData uri="http://schemas.openxmlformats.org/drawingml/2006/table">
            <a:tbl>
              <a:tblPr firstRow="1" bandRow="1">
                <a:tableStyleId>{5C22544A-7EE6-4342-B048-85BDC9FD1C3A}</a:tableStyleId>
              </a:tblPr>
              <a:tblGrid>
                <a:gridCol w="1808913"/>
                <a:gridCol w="4862261"/>
                <a:gridCol w="1513843"/>
              </a:tblGrid>
              <a:tr h="370840">
                <a:tc>
                  <a:txBody>
                    <a:bodyPr/>
                    <a:lstStyle/>
                    <a:p>
                      <a:r>
                        <a:rPr lang="es-ES_tradnl" sz="1400" dirty="0" smtClean="0"/>
                        <a:t>Función</a:t>
                      </a:r>
                      <a:endParaRPr lang="es-ES_tradnl" sz="1400" dirty="0"/>
                    </a:p>
                  </a:txBody>
                  <a:tcPr/>
                </a:tc>
                <a:tc>
                  <a:txBody>
                    <a:bodyPr/>
                    <a:lstStyle/>
                    <a:p>
                      <a:r>
                        <a:rPr lang="es-ES_tradnl" sz="1400" dirty="0" smtClean="0"/>
                        <a:t>Descripción</a:t>
                      </a:r>
                      <a:endParaRPr lang="es-ES_tradnl" sz="1400" dirty="0"/>
                    </a:p>
                  </a:txBody>
                  <a:tcPr/>
                </a:tc>
                <a:tc>
                  <a:txBody>
                    <a:bodyPr/>
                    <a:lstStyle/>
                    <a:p>
                      <a:r>
                        <a:rPr lang="es-ES_tradnl" sz="1400" dirty="0" smtClean="0"/>
                        <a:t>Etapa en el</a:t>
                      </a:r>
                      <a:r>
                        <a:rPr lang="es-ES_tradnl" sz="1400" baseline="0" dirty="0" smtClean="0"/>
                        <a:t> Proceso</a:t>
                      </a:r>
                      <a:endParaRPr lang="es-ES_tradnl" sz="1400" dirty="0"/>
                    </a:p>
                  </a:txBody>
                  <a:tcPr/>
                </a:tc>
              </a:tr>
              <a:tr h="370840">
                <a:tc>
                  <a:txBody>
                    <a:bodyPr/>
                    <a:lstStyle/>
                    <a:p>
                      <a:r>
                        <a:rPr lang="es-ES_tradnl" sz="1400" dirty="0" smtClean="0"/>
                        <a:t>Planeación</a:t>
                      </a:r>
                      <a:endParaRPr lang="es-ES_tradnl" sz="1400" dirty="0"/>
                    </a:p>
                  </a:txBody>
                  <a:tcPr/>
                </a:tc>
                <a:tc>
                  <a:txBody>
                    <a:bodyPr/>
                    <a:lstStyle/>
                    <a:p>
                      <a:r>
                        <a:rPr lang="es-ES_tradnl" sz="1400" dirty="0" smtClean="0"/>
                        <a:t>Actividades</a:t>
                      </a:r>
                      <a:r>
                        <a:rPr lang="es-ES_tradnl" sz="1400" baseline="0" dirty="0" smtClean="0"/>
                        <a:t> administrativas relacionadas con la preparación para el futuro. Pronósticos, objetivos, estrategias, metas</a:t>
                      </a:r>
                      <a:endParaRPr lang="es-ES_tradnl" sz="1400" dirty="0"/>
                    </a:p>
                  </a:txBody>
                  <a:tcPr/>
                </a:tc>
                <a:tc>
                  <a:txBody>
                    <a:bodyPr/>
                    <a:lstStyle/>
                    <a:p>
                      <a:r>
                        <a:rPr lang="es-ES_tradnl" sz="1400" dirty="0" smtClean="0"/>
                        <a:t>Formulación de la estrategia</a:t>
                      </a:r>
                      <a:endParaRPr lang="es-ES_tradnl" sz="1400" dirty="0"/>
                    </a:p>
                  </a:txBody>
                  <a:tcPr/>
                </a:tc>
              </a:tr>
              <a:tr h="370840">
                <a:tc>
                  <a:txBody>
                    <a:bodyPr/>
                    <a:lstStyle/>
                    <a:p>
                      <a:r>
                        <a:rPr lang="es-ES_tradnl" sz="1400" dirty="0" smtClean="0"/>
                        <a:t>Organización</a:t>
                      </a:r>
                      <a:endParaRPr lang="es-ES_tradnl" sz="1400" dirty="0"/>
                    </a:p>
                  </a:txBody>
                  <a:tcPr/>
                </a:tc>
                <a:tc>
                  <a:txBody>
                    <a:bodyPr/>
                    <a:lstStyle/>
                    <a:p>
                      <a:r>
                        <a:rPr lang="es-ES_tradnl" sz="1400" dirty="0" smtClean="0"/>
                        <a:t>Todas las actividades administrativas, organización, especialización,</a:t>
                      </a:r>
                      <a:r>
                        <a:rPr lang="es-ES_tradnl" sz="1400" baseline="0" dirty="0" smtClean="0"/>
                        <a:t> descripción de puestos, grado de control, unidad de mando, diseño, coordinación y análisis de puestos</a:t>
                      </a:r>
                      <a:endParaRPr lang="es-ES_tradnl" sz="1400" dirty="0"/>
                    </a:p>
                  </a:txBody>
                  <a:tcPr/>
                </a:tc>
                <a:tc>
                  <a:txBody>
                    <a:bodyPr/>
                    <a:lstStyle/>
                    <a:p>
                      <a:r>
                        <a:rPr lang="es-ES_tradnl" sz="1400" dirty="0" smtClean="0"/>
                        <a:t>Implementación de la estrategia</a:t>
                      </a:r>
                      <a:endParaRPr lang="es-ES_tradnl" sz="1400" dirty="0"/>
                    </a:p>
                  </a:txBody>
                  <a:tcPr/>
                </a:tc>
              </a:tr>
              <a:tr h="370840">
                <a:tc>
                  <a:txBody>
                    <a:bodyPr/>
                    <a:lstStyle/>
                    <a:p>
                      <a:r>
                        <a:rPr lang="es-ES_tradnl" sz="1400" dirty="0" smtClean="0"/>
                        <a:t>Dirección</a:t>
                      </a:r>
                      <a:endParaRPr lang="es-ES_tradnl" sz="1400" dirty="0"/>
                    </a:p>
                  </a:txBody>
                  <a:tcPr/>
                </a:tc>
                <a:tc>
                  <a:txBody>
                    <a:bodyPr/>
                    <a:lstStyle/>
                    <a:p>
                      <a:r>
                        <a:rPr lang="es-ES_tradnl" sz="1400" dirty="0" smtClean="0"/>
                        <a:t>Liderazgo, comunicación, grupos de trabajo, </a:t>
                      </a:r>
                      <a:r>
                        <a:rPr lang="es-ES_tradnl" sz="1400" dirty="0" err="1" smtClean="0"/>
                        <a:t>empowerment</a:t>
                      </a:r>
                      <a:r>
                        <a:rPr lang="es-ES_tradnl" sz="1400" dirty="0" smtClean="0"/>
                        <a:t>,</a:t>
                      </a:r>
                      <a:r>
                        <a:rPr lang="es-ES_tradnl" sz="1400" baseline="0" dirty="0" smtClean="0"/>
                        <a:t> satisfacción laboral, cambio organizacional y administración</a:t>
                      </a:r>
                      <a:endParaRPr lang="es-ES_tradnl"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400" dirty="0" smtClean="0"/>
                        <a:t>Implementación de la estrategia</a:t>
                      </a:r>
                    </a:p>
                    <a:p>
                      <a:endParaRPr lang="es-ES_tradnl" sz="1400" dirty="0"/>
                    </a:p>
                  </a:txBody>
                  <a:tcPr/>
                </a:tc>
              </a:tr>
              <a:tr h="370840">
                <a:tc>
                  <a:txBody>
                    <a:bodyPr/>
                    <a:lstStyle/>
                    <a:p>
                      <a:r>
                        <a:rPr lang="es-ES_tradnl" sz="1400" dirty="0" smtClean="0"/>
                        <a:t>Integración de personal</a:t>
                      </a:r>
                      <a:endParaRPr lang="es-ES_tradnl" sz="1400" dirty="0"/>
                    </a:p>
                  </a:txBody>
                  <a:tcPr/>
                </a:tc>
                <a:tc>
                  <a:txBody>
                    <a:bodyPr/>
                    <a:lstStyle/>
                    <a:p>
                      <a:r>
                        <a:rPr lang="es-ES_tradnl" sz="1400" dirty="0" smtClean="0"/>
                        <a:t>Recursos</a:t>
                      </a:r>
                      <a:r>
                        <a:rPr lang="es-ES_tradnl" sz="1400" baseline="0" dirty="0" smtClean="0"/>
                        <a:t> humanos,  sueldos y salarios, prestaciones, contrataciones, capacitación,  desarrollo, seguridad, etc.</a:t>
                      </a:r>
                      <a:endParaRPr lang="es-ES_tradnl"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400" dirty="0" smtClean="0"/>
                        <a:t>Implementación de la estrategia</a:t>
                      </a:r>
                    </a:p>
                    <a:p>
                      <a:endParaRPr lang="es-ES_tradnl" sz="1400" dirty="0"/>
                    </a:p>
                  </a:txBody>
                  <a:tcPr/>
                </a:tc>
              </a:tr>
              <a:tr h="370840">
                <a:tc>
                  <a:txBody>
                    <a:bodyPr/>
                    <a:lstStyle/>
                    <a:p>
                      <a:r>
                        <a:rPr lang="es-ES_tradnl" sz="1400" dirty="0" smtClean="0"/>
                        <a:t>Control</a:t>
                      </a:r>
                      <a:endParaRPr lang="es-ES_tradnl" sz="1400" dirty="0"/>
                    </a:p>
                  </a:txBody>
                  <a:tcPr/>
                </a:tc>
                <a:tc>
                  <a:txBody>
                    <a:bodyPr/>
                    <a:lstStyle/>
                    <a:p>
                      <a:r>
                        <a:rPr lang="es-ES_tradnl" sz="1400" dirty="0" smtClean="0"/>
                        <a:t>Toda actividad administrativa centrada</a:t>
                      </a:r>
                      <a:r>
                        <a:rPr lang="es-ES_tradnl" sz="1400" baseline="0" dirty="0" smtClean="0"/>
                        <a:t> en asegurar que los resultados obtenidos sean congruentes con los proyectados. Control de calidad, financiero, de ventas, inventarios, gastos, recompensas, etc.</a:t>
                      </a:r>
                      <a:endParaRPr lang="es-ES_tradnl" sz="1400" dirty="0"/>
                    </a:p>
                  </a:txBody>
                  <a:tcPr/>
                </a:tc>
                <a:tc>
                  <a:txBody>
                    <a:bodyPr/>
                    <a:lstStyle/>
                    <a:p>
                      <a:r>
                        <a:rPr lang="es-ES_tradnl" sz="1400" dirty="0" smtClean="0"/>
                        <a:t>Evaluación de la estrategia</a:t>
                      </a:r>
                      <a:endParaRPr lang="es-ES_tradnl" sz="1400" dirty="0"/>
                    </a:p>
                  </a:txBody>
                  <a:tcPr/>
                </a:tc>
              </a:tr>
            </a:tbl>
          </a:graphicData>
        </a:graphic>
      </p:graphicFrame>
    </p:spTree>
    <p:extLst>
      <p:ext uri="{BB962C8B-B14F-4D97-AF65-F5344CB8AC3E}">
        <p14:creationId xmlns:p14="http://schemas.microsoft.com/office/powerpoint/2010/main" val="22927371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2321811"/>
            <a:ext cx="8229600" cy="3804352"/>
          </a:xfrm>
        </p:spPr>
        <p:txBody>
          <a:bodyPr>
            <a:normAutofit fontScale="77500" lnSpcReduction="20000"/>
          </a:bodyPr>
          <a:lstStyle/>
          <a:p>
            <a:pPr marL="457200" indent="-457200">
              <a:buFont typeface="+mj-lt"/>
              <a:buAutoNum type="arabicPeriod"/>
            </a:pPr>
            <a:r>
              <a:rPr lang="en-US" dirty="0" smtClean="0"/>
              <a:t>¿La </a:t>
            </a:r>
            <a:r>
              <a:rPr lang="en-US" dirty="0" err="1" smtClean="0"/>
              <a:t>empresa</a:t>
            </a:r>
            <a:r>
              <a:rPr lang="en-US" dirty="0" smtClean="0"/>
              <a:t> </a:t>
            </a:r>
            <a:r>
              <a:rPr lang="en-US" dirty="0" err="1" smtClean="0"/>
              <a:t>utiliza</a:t>
            </a:r>
            <a:r>
              <a:rPr lang="en-US" dirty="0" smtClean="0"/>
              <a:t> </a:t>
            </a:r>
            <a:r>
              <a:rPr lang="en-US" dirty="0" err="1" smtClean="0"/>
              <a:t>conceptos</a:t>
            </a:r>
            <a:r>
              <a:rPr lang="en-US" dirty="0" smtClean="0"/>
              <a:t> de </a:t>
            </a:r>
            <a:r>
              <a:rPr lang="en-US" dirty="0" err="1" smtClean="0"/>
              <a:t>administración</a:t>
            </a:r>
            <a:r>
              <a:rPr lang="en-US" dirty="0" smtClean="0"/>
              <a:t> </a:t>
            </a:r>
            <a:r>
              <a:rPr lang="en-US" dirty="0" err="1" smtClean="0"/>
              <a:t>estratégica</a:t>
            </a:r>
            <a:r>
              <a:rPr lang="en-US" dirty="0" smtClean="0"/>
              <a:t>?</a:t>
            </a:r>
          </a:p>
          <a:p>
            <a:pPr marL="457200" indent="-457200">
              <a:buFont typeface="+mj-lt"/>
              <a:buAutoNum type="arabicPeriod"/>
            </a:pPr>
            <a:r>
              <a:rPr lang="en-US" dirty="0" smtClean="0"/>
              <a:t>¿Los </a:t>
            </a:r>
            <a:r>
              <a:rPr lang="en-US" dirty="0" err="1" smtClean="0"/>
              <a:t>objetivos</a:t>
            </a:r>
            <a:r>
              <a:rPr lang="en-US" dirty="0" smtClean="0"/>
              <a:t> y </a:t>
            </a:r>
            <a:r>
              <a:rPr lang="en-US" dirty="0" err="1" smtClean="0"/>
              <a:t>metas</a:t>
            </a:r>
            <a:r>
              <a:rPr lang="en-US" dirty="0" smtClean="0"/>
              <a:t> de la </a:t>
            </a:r>
            <a:r>
              <a:rPr lang="en-US" dirty="0" err="1" smtClean="0"/>
              <a:t>compañía</a:t>
            </a:r>
            <a:r>
              <a:rPr lang="en-US" dirty="0" smtClean="0"/>
              <a:t> son </a:t>
            </a:r>
            <a:r>
              <a:rPr lang="en-US" dirty="0" err="1" smtClean="0"/>
              <a:t>mesurables</a:t>
            </a:r>
            <a:r>
              <a:rPr lang="en-US" dirty="0" smtClean="0"/>
              <a:t> y se </a:t>
            </a:r>
            <a:r>
              <a:rPr lang="en-US" dirty="0" err="1" smtClean="0"/>
              <a:t>comunican</a:t>
            </a:r>
            <a:r>
              <a:rPr lang="en-US" dirty="0" smtClean="0"/>
              <a:t> </a:t>
            </a:r>
            <a:r>
              <a:rPr lang="en-US" dirty="0" err="1" smtClean="0"/>
              <a:t>adecuadamente</a:t>
            </a:r>
            <a:r>
              <a:rPr lang="en-US" dirty="0" smtClean="0"/>
              <a:t>?</a:t>
            </a:r>
          </a:p>
          <a:p>
            <a:pPr marL="457200" indent="-457200">
              <a:buFont typeface="+mj-lt"/>
              <a:buAutoNum type="arabicPeriod"/>
            </a:pPr>
            <a:r>
              <a:rPr lang="en-US" dirty="0" smtClean="0"/>
              <a:t>¿Los </a:t>
            </a:r>
            <a:r>
              <a:rPr lang="en-US" dirty="0" err="1" smtClean="0"/>
              <a:t>gerentes</a:t>
            </a:r>
            <a:r>
              <a:rPr lang="en-US" dirty="0" smtClean="0"/>
              <a:t> de </a:t>
            </a:r>
            <a:r>
              <a:rPr lang="en-US" dirty="0" err="1" smtClean="0"/>
              <a:t>todos</a:t>
            </a:r>
            <a:r>
              <a:rPr lang="en-US" dirty="0" smtClean="0"/>
              <a:t> los </a:t>
            </a:r>
            <a:r>
              <a:rPr lang="en-US" dirty="0" err="1" smtClean="0"/>
              <a:t>niveles</a:t>
            </a:r>
            <a:r>
              <a:rPr lang="en-US" dirty="0" smtClean="0"/>
              <a:t> </a:t>
            </a:r>
            <a:r>
              <a:rPr lang="en-US" dirty="0" err="1" smtClean="0"/>
              <a:t>llevan</a:t>
            </a:r>
            <a:r>
              <a:rPr lang="en-US" dirty="0" smtClean="0"/>
              <a:t> a </a:t>
            </a:r>
            <a:r>
              <a:rPr lang="en-US" dirty="0" err="1" smtClean="0"/>
              <a:t>cabo</a:t>
            </a:r>
            <a:r>
              <a:rPr lang="en-US" dirty="0" smtClean="0"/>
              <a:t> </a:t>
            </a:r>
            <a:r>
              <a:rPr lang="en-US" dirty="0" err="1" smtClean="0"/>
              <a:t>una</a:t>
            </a:r>
            <a:r>
              <a:rPr lang="en-US" dirty="0" smtClean="0"/>
              <a:t> </a:t>
            </a:r>
            <a:r>
              <a:rPr lang="en-US" dirty="0" err="1" smtClean="0"/>
              <a:t>planeación</a:t>
            </a:r>
            <a:r>
              <a:rPr lang="en-US" dirty="0" smtClean="0"/>
              <a:t>?</a:t>
            </a:r>
          </a:p>
          <a:p>
            <a:pPr marL="457200" indent="-457200">
              <a:buFont typeface="+mj-lt"/>
              <a:buAutoNum type="arabicPeriod"/>
            </a:pPr>
            <a:r>
              <a:rPr lang="en-US" dirty="0" smtClean="0"/>
              <a:t>¿Los </a:t>
            </a:r>
            <a:r>
              <a:rPr lang="en-US" dirty="0" err="1" smtClean="0"/>
              <a:t>gerentes</a:t>
            </a:r>
            <a:r>
              <a:rPr lang="en-US" dirty="0" smtClean="0"/>
              <a:t> </a:t>
            </a:r>
            <a:r>
              <a:rPr lang="en-US" dirty="0" err="1" smtClean="0"/>
              <a:t>delegan</a:t>
            </a:r>
            <a:r>
              <a:rPr lang="en-US" dirty="0" smtClean="0"/>
              <a:t> </a:t>
            </a:r>
            <a:r>
              <a:rPr lang="en-US" dirty="0" err="1" smtClean="0"/>
              <a:t>bien</a:t>
            </a:r>
            <a:r>
              <a:rPr lang="en-US" dirty="0" smtClean="0"/>
              <a:t> la </a:t>
            </a:r>
            <a:r>
              <a:rPr lang="en-US" dirty="0" err="1" smtClean="0"/>
              <a:t>autoridad</a:t>
            </a:r>
            <a:r>
              <a:rPr lang="en-US" dirty="0" smtClean="0"/>
              <a:t>?</a:t>
            </a:r>
          </a:p>
          <a:p>
            <a:pPr marL="457200" indent="-457200">
              <a:buFont typeface="+mj-lt"/>
              <a:buAutoNum type="arabicPeriod"/>
            </a:pPr>
            <a:r>
              <a:rPr lang="en-US" dirty="0" smtClean="0"/>
              <a:t>¿</a:t>
            </a:r>
            <a:r>
              <a:rPr lang="en-US" dirty="0" err="1" smtClean="0"/>
              <a:t>Es</a:t>
            </a:r>
            <a:r>
              <a:rPr lang="en-US" dirty="0" smtClean="0"/>
              <a:t> </a:t>
            </a:r>
            <a:r>
              <a:rPr lang="en-US" dirty="0" err="1" smtClean="0"/>
              <a:t>apropiada</a:t>
            </a:r>
            <a:r>
              <a:rPr lang="en-US" dirty="0" smtClean="0"/>
              <a:t> la </a:t>
            </a:r>
            <a:r>
              <a:rPr lang="en-US" dirty="0" err="1" smtClean="0"/>
              <a:t>estructura</a:t>
            </a:r>
            <a:r>
              <a:rPr lang="en-US" dirty="0" smtClean="0"/>
              <a:t> de la </a:t>
            </a:r>
            <a:r>
              <a:rPr lang="en-US" dirty="0" err="1" smtClean="0"/>
              <a:t>organización</a:t>
            </a:r>
            <a:r>
              <a:rPr lang="en-US" dirty="0" smtClean="0"/>
              <a:t>?</a:t>
            </a:r>
          </a:p>
          <a:p>
            <a:pPr marL="457200" indent="-457200">
              <a:buFont typeface="+mj-lt"/>
              <a:buAutoNum type="arabicPeriod"/>
            </a:pPr>
            <a:r>
              <a:rPr lang="en-US" dirty="0" smtClean="0"/>
              <a:t>¿Son </a:t>
            </a:r>
            <a:r>
              <a:rPr lang="en-US" dirty="0" err="1" smtClean="0"/>
              <a:t>claras</a:t>
            </a:r>
            <a:r>
              <a:rPr lang="en-US" dirty="0" smtClean="0"/>
              <a:t> </a:t>
            </a:r>
            <a:r>
              <a:rPr lang="en-US" dirty="0" err="1" smtClean="0"/>
              <a:t>las</a:t>
            </a:r>
            <a:r>
              <a:rPr lang="en-US" dirty="0" smtClean="0"/>
              <a:t> </a:t>
            </a:r>
            <a:r>
              <a:rPr lang="en-US" dirty="0" err="1" smtClean="0"/>
              <a:t>descripciones</a:t>
            </a:r>
            <a:r>
              <a:rPr lang="en-US" dirty="0" smtClean="0"/>
              <a:t> y </a:t>
            </a:r>
            <a:r>
              <a:rPr lang="en-US" dirty="0" err="1" smtClean="0"/>
              <a:t>especificaciones</a:t>
            </a:r>
            <a:r>
              <a:rPr lang="en-US" dirty="0" smtClean="0"/>
              <a:t> </a:t>
            </a:r>
            <a:r>
              <a:rPr lang="en-US" dirty="0" err="1" smtClean="0"/>
              <a:t>delos</a:t>
            </a:r>
            <a:r>
              <a:rPr lang="en-US" dirty="0" smtClean="0"/>
              <a:t> </a:t>
            </a:r>
            <a:r>
              <a:rPr lang="en-US" dirty="0" err="1" smtClean="0"/>
              <a:t>puestos</a:t>
            </a:r>
            <a:r>
              <a:rPr lang="en-US" dirty="0" smtClean="0"/>
              <a:t>?</a:t>
            </a:r>
          </a:p>
          <a:p>
            <a:pPr marL="457200" indent="-457200">
              <a:buFont typeface="+mj-lt"/>
              <a:buAutoNum type="arabicPeriod"/>
            </a:pPr>
            <a:r>
              <a:rPr lang="en-US" dirty="0" smtClean="0"/>
              <a:t>¿</a:t>
            </a:r>
            <a:r>
              <a:rPr lang="en-US" dirty="0" err="1" smtClean="0"/>
              <a:t>Es</a:t>
            </a:r>
            <a:r>
              <a:rPr lang="en-US" dirty="0" smtClean="0"/>
              <a:t> </a:t>
            </a:r>
            <a:r>
              <a:rPr lang="en-US" dirty="0" err="1" smtClean="0"/>
              <a:t>alta</a:t>
            </a:r>
            <a:r>
              <a:rPr lang="en-US" dirty="0" smtClean="0"/>
              <a:t> la moral de los </a:t>
            </a:r>
            <a:r>
              <a:rPr lang="en-US" dirty="0" err="1" smtClean="0"/>
              <a:t>empleados</a:t>
            </a:r>
            <a:r>
              <a:rPr lang="en-US" dirty="0" smtClean="0"/>
              <a:t>?</a:t>
            </a:r>
          </a:p>
          <a:p>
            <a:pPr marL="457200" indent="-457200">
              <a:buFont typeface="+mj-lt"/>
              <a:buAutoNum type="arabicPeriod"/>
            </a:pPr>
            <a:r>
              <a:rPr lang="en-US" dirty="0" smtClean="0"/>
              <a:t>¿La </a:t>
            </a:r>
            <a:r>
              <a:rPr lang="en-US" dirty="0" err="1" smtClean="0"/>
              <a:t>rotación</a:t>
            </a:r>
            <a:r>
              <a:rPr lang="en-US" dirty="0" smtClean="0"/>
              <a:t> de personal y el </a:t>
            </a:r>
            <a:r>
              <a:rPr lang="en-US" dirty="0" err="1" smtClean="0"/>
              <a:t>ausentismo</a:t>
            </a:r>
            <a:r>
              <a:rPr lang="en-US" dirty="0" smtClean="0"/>
              <a:t> se </a:t>
            </a:r>
            <a:r>
              <a:rPr lang="en-US" dirty="0" err="1" smtClean="0"/>
              <a:t>mantienen</a:t>
            </a:r>
            <a:r>
              <a:rPr lang="en-US" dirty="0" smtClean="0"/>
              <a:t> en </a:t>
            </a:r>
            <a:r>
              <a:rPr lang="en-US" dirty="0" err="1" smtClean="0"/>
              <a:t>nivel</a:t>
            </a:r>
            <a:r>
              <a:rPr lang="en-US" dirty="0" smtClean="0"/>
              <a:t> </a:t>
            </a:r>
            <a:r>
              <a:rPr lang="en-US" dirty="0" err="1" smtClean="0"/>
              <a:t>bajo</a:t>
            </a:r>
            <a:r>
              <a:rPr lang="en-US" dirty="0" smtClean="0"/>
              <a:t>?</a:t>
            </a:r>
          </a:p>
          <a:p>
            <a:pPr marL="457200" indent="-457200">
              <a:buFont typeface="+mj-lt"/>
              <a:buAutoNum type="arabicPeriod"/>
            </a:pPr>
            <a:r>
              <a:rPr lang="en-US" dirty="0" smtClean="0"/>
              <a:t>¿Son </a:t>
            </a:r>
            <a:r>
              <a:rPr lang="en-US" dirty="0" err="1" smtClean="0"/>
              <a:t>eficaces</a:t>
            </a:r>
            <a:r>
              <a:rPr lang="en-US" dirty="0" smtClean="0"/>
              <a:t> los </a:t>
            </a:r>
            <a:r>
              <a:rPr lang="en-US" dirty="0" err="1" smtClean="0"/>
              <a:t>mecanismos</a:t>
            </a:r>
            <a:r>
              <a:rPr lang="en-US" dirty="0" smtClean="0"/>
              <a:t> de </a:t>
            </a:r>
            <a:r>
              <a:rPr lang="en-US" dirty="0" err="1" smtClean="0"/>
              <a:t>recompensas</a:t>
            </a:r>
            <a:r>
              <a:rPr lang="en-US" dirty="0" smtClean="0"/>
              <a:t> del control de la </a:t>
            </a:r>
            <a:r>
              <a:rPr lang="en-US" dirty="0" err="1" smtClean="0"/>
              <a:t>empresa</a:t>
            </a:r>
            <a:r>
              <a:rPr lang="en-US" dirty="0" smtClean="0"/>
              <a:t>?</a:t>
            </a:r>
          </a:p>
          <a:p>
            <a:pPr marL="0" indent="0">
              <a:buNone/>
            </a:pPr>
            <a:endParaRPr lang="en-US" dirty="0" smtClean="0"/>
          </a:p>
          <a:p>
            <a:pPr marL="0" indent="0">
              <a:buNone/>
            </a:pPr>
            <a:r>
              <a:rPr lang="en-US" dirty="0" smtClean="0"/>
              <a:t>Un </a:t>
            </a:r>
            <a:r>
              <a:rPr lang="en-US" b="1" dirty="0" smtClean="0"/>
              <a:t>NO</a:t>
            </a:r>
            <a:r>
              <a:rPr lang="en-US" dirty="0" smtClean="0"/>
              <a:t> </a:t>
            </a:r>
            <a:r>
              <a:rPr lang="en-US" dirty="0" err="1" smtClean="0"/>
              <a:t>como</a:t>
            </a:r>
            <a:r>
              <a:rPr lang="en-US" dirty="0" smtClean="0"/>
              <a:t> </a:t>
            </a:r>
            <a:r>
              <a:rPr lang="en-US" dirty="0" err="1" smtClean="0"/>
              <a:t>respuesta</a:t>
            </a:r>
            <a:r>
              <a:rPr lang="en-US" dirty="0" smtClean="0"/>
              <a:t> en </a:t>
            </a:r>
            <a:r>
              <a:rPr lang="en-US" dirty="0" err="1" smtClean="0"/>
              <a:t>cualquiera</a:t>
            </a:r>
            <a:r>
              <a:rPr lang="en-US" dirty="0" smtClean="0"/>
              <a:t> de </a:t>
            </a:r>
            <a:r>
              <a:rPr lang="en-US" dirty="0" err="1" smtClean="0"/>
              <a:t>las</a:t>
            </a:r>
            <a:r>
              <a:rPr lang="en-US" dirty="0" smtClean="0"/>
              <a:t> </a:t>
            </a:r>
            <a:r>
              <a:rPr lang="en-US" dirty="0" err="1" smtClean="0"/>
              <a:t>preguntas</a:t>
            </a:r>
            <a:r>
              <a:rPr lang="en-US" dirty="0" smtClean="0"/>
              <a:t> </a:t>
            </a:r>
            <a:r>
              <a:rPr lang="en-US" dirty="0" err="1" smtClean="0"/>
              <a:t>indica</a:t>
            </a:r>
            <a:r>
              <a:rPr lang="en-US" dirty="0" smtClean="0"/>
              <a:t> </a:t>
            </a:r>
            <a:r>
              <a:rPr lang="en-US" dirty="0" err="1" smtClean="0"/>
              <a:t>una</a:t>
            </a:r>
            <a:r>
              <a:rPr lang="en-US" dirty="0" smtClean="0"/>
              <a:t> </a:t>
            </a:r>
            <a:r>
              <a:rPr lang="en-US" dirty="0" err="1" smtClean="0"/>
              <a:t>debilidad</a:t>
            </a:r>
            <a:r>
              <a:rPr lang="en-US" dirty="0" smtClean="0"/>
              <a:t> </a:t>
            </a:r>
            <a:r>
              <a:rPr lang="en-US" dirty="0" err="1" smtClean="0"/>
              <a:t>potencial</a:t>
            </a:r>
            <a:r>
              <a:rPr lang="en-US" dirty="0" smtClean="0"/>
              <a:t>, en el </a:t>
            </a:r>
            <a:r>
              <a:rPr lang="en-US" dirty="0" err="1" smtClean="0"/>
              <a:t>caso</a:t>
            </a:r>
            <a:r>
              <a:rPr lang="en-US" dirty="0" smtClean="0"/>
              <a:t> </a:t>
            </a:r>
            <a:r>
              <a:rPr lang="en-US" dirty="0" err="1" smtClean="0"/>
              <a:t>contrario</a:t>
            </a:r>
            <a:r>
              <a:rPr lang="en-US" dirty="0" smtClean="0"/>
              <a:t> </a:t>
            </a:r>
            <a:r>
              <a:rPr lang="en-US" dirty="0" err="1" smtClean="0"/>
              <a:t>serán</a:t>
            </a:r>
            <a:r>
              <a:rPr lang="en-US" dirty="0" smtClean="0"/>
              <a:t> </a:t>
            </a:r>
            <a:r>
              <a:rPr lang="en-US" dirty="0" err="1" smtClean="0"/>
              <a:t>áreas</a:t>
            </a:r>
            <a:r>
              <a:rPr lang="en-US" dirty="0" smtClean="0"/>
              <a:t> </a:t>
            </a:r>
            <a:r>
              <a:rPr lang="en-US" dirty="0" err="1" smtClean="0"/>
              <a:t>potenciales</a:t>
            </a:r>
            <a:r>
              <a:rPr lang="en-US" dirty="0" smtClean="0"/>
              <a:t> de </a:t>
            </a:r>
            <a:r>
              <a:rPr lang="en-US" dirty="0" err="1" smtClean="0"/>
              <a:t>fortaleza</a:t>
            </a:r>
            <a:r>
              <a:rPr lang="en-US" dirty="0" smtClean="0"/>
              <a:t>.</a:t>
            </a:r>
            <a:endParaRPr lang="en-US" dirty="0"/>
          </a:p>
        </p:txBody>
      </p:sp>
      <p:sp>
        <p:nvSpPr>
          <p:cNvPr id="3" name="Title 2"/>
          <p:cNvSpPr>
            <a:spLocks noGrp="1"/>
          </p:cNvSpPr>
          <p:nvPr>
            <p:ph type="title"/>
          </p:nvPr>
        </p:nvSpPr>
        <p:spPr/>
        <p:txBody>
          <a:bodyPr>
            <a:normAutofit/>
          </a:bodyPr>
          <a:lstStyle/>
          <a:p>
            <a:r>
              <a:rPr lang="en-US" dirty="0" err="1" smtClean="0"/>
              <a:t>Administración</a:t>
            </a:r>
            <a:endParaRPr lang="en-US" dirty="0"/>
          </a:p>
        </p:txBody>
      </p:sp>
    </p:spTree>
    <p:extLst>
      <p:ext uri="{BB962C8B-B14F-4D97-AF65-F5344CB8AC3E}">
        <p14:creationId xmlns:p14="http://schemas.microsoft.com/office/powerpoint/2010/main" val="38459655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dirty="0" smtClean="0"/>
              <a:t>Con </a:t>
            </a:r>
            <a:r>
              <a:rPr lang="en-US" dirty="0" err="1" smtClean="0"/>
              <a:t>las</a:t>
            </a:r>
            <a:r>
              <a:rPr lang="en-US" dirty="0" smtClean="0"/>
              <a:t> </a:t>
            </a:r>
            <a:r>
              <a:rPr lang="en-US" dirty="0" err="1" smtClean="0"/>
              <a:t>funciones</a:t>
            </a:r>
            <a:r>
              <a:rPr lang="en-US" dirty="0" smtClean="0"/>
              <a:t> del Marketing el </a:t>
            </a:r>
            <a:r>
              <a:rPr lang="en-US" dirty="0" err="1" smtClean="0"/>
              <a:t>estratega</a:t>
            </a:r>
            <a:r>
              <a:rPr lang="en-US" dirty="0" smtClean="0"/>
              <a:t> </a:t>
            </a:r>
            <a:r>
              <a:rPr lang="en-US" dirty="0" err="1" smtClean="0"/>
              <a:t>identificará</a:t>
            </a:r>
            <a:r>
              <a:rPr lang="en-US" dirty="0" smtClean="0"/>
              <a:t> y </a:t>
            </a:r>
            <a:r>
              <a:rPr lang="en-US" dirty="0" err="1" smtClean="0"/>
              <a:t>evaluará</a:t>
            </a:r>
            <a:r>
              <a:rPr lang="en-US" dirty="0" smtClean="0"/>
              <a:t> </a:t>
            </a:r>
            <a:r>
              <a:rPr lang="en-US" dirty="0" err="1" smtClean="0"/>
              <a:t>las</a:t>
            </a:r>
            <a:r>
              <a:rPr lang="en-US" dirty="0" smtClean="0"/>
              <a:t> </a:t>
            </a:r>
            <a:r>
              <a:rPr lang="en-US" dirty="0" err="1" smtClean="0"/>
              <a:t>fortalezas</a:t>
            </a:r>
            <a:r>
              <a:rPr lang="en-US" dirty="0" smtClean="0"/>
              <a:t> y </a:t>
            </a:r>
            <a:r>
              <a:rPr lang="en-US" dirty="0" err="1" smtClean="0"/>
              <a:t>debilidades</a:t>
            </a:r>
            <a:r>
              <a:rPr lang="en-US" dirty="0" smtClean="0"/>
              <a:t> de la </a:t>
            </a:r>
            <a:r>
              <a:rPr lang="en-US" dirty="0" err="1" smtClean="0"/>
              <a:t>empresa</a:t>
            </a:r>
            <a:r>
              <a:rPr lang="en-US" dirty="0" smtClean="0"/>
              <a:t> </a:t>
            </a:r>
            <a:r>
              <a:rPr lang="en-US" dirty="0" err="1" smtClean="0"/>
              <a:t>frente</a:t>
            </a:r>
            <a:r>
              <a:rPr lang="en-US" dirty="0" smtClean="0"/>
              <a:t> al </a:t>
            </a:r>
            <a:r>
              <a:rPr lang="en-US" dirty="0" err="1" smtClean="0"/>
              <a:t>cliente</a:t>
            </a:r>
            <a:r>
              <a:rPr lang="en-US" dirty="0" smtClean="0"/>
              <a:t>. </a:t>
            </a:r>
          </a:p>
          <a:p>
            <a:pPr marL="0" indent="0">
              <a:buNone/>
            </a:pPr>
            <a:endParaRPr lang="en-US" dirty="0"/>
          </a:p>
          <a:p>
            <a:pPr marL="457200" indent="-457200">
              <a:buFont typeface="+mj-lt"/>
              <a:buAutoNum type="arabicPeriod"/>
            </a:pPr>
            <a:r>
              <a:rPr lang="en-US" dirty="0" smtClean="0"/>
              <a:t>¿ Los </a:t>
            </a:r>
            <a:r>
              <a:rPr lang="en-US" dirty="0" err="1" smtClean="0"/>
              <a:t>mercados</a:t>
            </a:r>
            <a:r>
              <a:rPr lang="en-US" dirty="0" smtClean="0"/>
              <a:t> </a:t>
            </a:r>
            <a:r>
              <a:rPr lang="en-US" dirty="0" err="1" smtClean="0"/>
              <a:t>estan</a:t>
            </a:r>
            <a:r>
              <a:rPr lang="en-US" dirty="0" smtClean="0"/>
              <a:t> </a:t>
            </a:r>
            <a:r>
              <a:rPr lang="en-US" dirty="0" err="1" smtClean="0"/>
              <a:t>segmentados</a:t>
            </a:r>
            <a:r>
              <a:rPr lang="en-US" dirty="0" smtClean="0"/>
              <a:t> </a:t>
            </a:r>
            <a:r>
              <a:rPr lang="en-US" dirty="0" err="1" smtClean="0"/>
              <a:t>eficazmente</a:t>
            </a:r>
            <a:r>
              <a:rPr lang="en-US" dirty="0" smtClean="0"/>
              <a:t>?</a:t>
            </a:r>
          </a:p>
          <a:p>
            <a:pPr marL="457200" indent="-457200">
              <a:buFont typeface="+mj-lt"/>
              <a:buAutoNum type="arabicPeriod"/>
            </a:pPr>
            <a:r>
              <a:rPr lang="en-US" dirty="0" smtClean="0"/>
              <a:t>¿</a:t>
            </a:r>
            <a:r>
              <a:rPr lang="en-US" dirty="0" err="1" smtClean="0"/>
              <a:t>Esta</a:t>
            </a:r>
            <a:r>
              <a:rPr lang="en-US" dirty="0" smtClean="0"/>
              <a:t> </a:t>
            </a:r>
            <a:r>
              <a:rPr lang="en-US" dirty="0" err="1" smtClean="0"/>
              <a:t>bien</a:t>
            </a:r>
            <a:r>
              <a:rPr lang="en-US" dirty="0" smtClean="0"/>
              <a:t> </a:t>
            </a:r>
            <a:r>
              <a:rPr lang="en-US" dirty="0" err="1" smtClean="0"/>
              <a:t>posicionada</a:t>
            </a:r>
            <a:r>
              <a:rPr lang="en-US" dirty="0" smtClean="0"/>
              <a:t> la </a:t>
            </a:r>
            <a:r>
              <a:rPr lang="en-US" dirty="0" err="1" smtClean="0"/>
              <a:t>organización</a:t>
            </a:r>
            <a:r>
              <a:rPr lang="en-US" dirty="0" smtClean="0"/>
              <a:t> entre </a:t>
            </a:r>
            <a:r>
              <a:rPr lang="en-US" dirty="0" err="1" smtClean="0"/>
              <a:t>sus</a:t>
            </a:r>
            <a:r>
              <a:rPr lang="en-US" dirty="0" smtClean="0"/>
              <a:t> </a:t>
            </a:r>
            <a:r>
              <a:rPr lang="en-US" dirty="0" err="1" smtClean="0"/>
              <a:t>competidores</a:t>
            </a:r>
            <a:r>
              <a:rPr lang="en-US" dirty="0" smtClean="0"/>
              <a:t>?</a:t>
            </a:r>
          </a:p>
          <a:p>
            <a:pPr marL="457200" indent="-457200">
              <a:buFont typeface="+mj-lt"/>
              <a:buAutoNum type="arabicPeriod"/>
            </a:pPr>
            <a:r>
              <a:rPr lang="en-US" dirty="0" smtClean="0"/>
              <a:t>¿Se ha </a:t>
            </a:r>
            <a:r>
              <a:rPr lang="en-US" dirty="0" err="1" smtClean="0"/>
              <a:t>incrementado</a:t>
            </a:r>
            <a:r>
              <a:rPr lang="en-US" dirty="0" smtClean="0"/>
              <a:t> la </a:t>
            </a:r>
            <a:r>
              <a:rPr lang="en-US" dirty="0" err="1" smtClean="0"/>
              <a:t>participación</a:t>
            </a:r>
            <a:r>
              <a:rPr lang="en-US" dirty="0" smtClean="0"/>
              <a:t> de </a:t>
            </a:r>
            <a:r>
              <a:rPr lang="en-US" dirty="0" err="1" smtClean="0"/>
              <a:t>mercado</a:t>
            </a:r>
            <a:r>
              <a:rPr lang="en-US" dirty="0" smtClean="0"/>
              <a:t> de la </a:t>
            </a:r>
            <a:r>
              <a:rPr lang="en-US" dirty="0" err="1" smtClean="0"/>
              <a:t>empresa</a:t>
            </a:r>
            <a:r>
              <a:rPr lang="en-US" dirty="0" smtClean="0"/>
              <a:t>?</a:t>
            </a:r>
          </a:p>
          <a:p>
            <a:pPr marL="457200" indent="-457200">
              <a:buFont typeface="+mj-lt"/>
              <a:buAutoNum type="arabicPeriod"/>
            </a:pPr>
            <a:r>
              <a:rPr lang="en-US" dirty="0" smtClean="0"/>
              <a:t>¿Los </a:t>
            </a:r>
            <a:r>
              <a:rPr lang="en-US" dirty="0" err="1" smtClean="0"/>
              <a:t>actuales</a:t>
            </a:r>
            <a:r>
              <a:rPr lang="en-US" dirty="0" smtClean="0"/>
              <a:t> </a:t>
            </a:r>
            <a:r>
              <a:rPr lang="en-US" dirty="0" err="1" smtClean="0"/>
              <a:t>canales</a:t>
            </a:r>
            <a:r>
              <a:rPr lang="en-US" dirty="0" smtClean="0"/>
              <a:t> de </a:t>
            </a:r>
            <a:r>
              <a:rPr lang="en-US" dirty="0" err="1" smtClean="0"/>
              <a:t>distribución</a:t>
            </a:r>
            <a:r>
              <a:rPr lang="en-US" dirty="0" smtClean="0"/>
              <a:t> son </a:t>
            </a:r>
            <a:r>
              <a:rPr lang="en-US" dirty="0" err="1" smtClean="0"/>
              <a:t>confiables</a:t>
            </a:r>
            <a:r>
              <a:rPr lang="en-US" dirty="0" smtClean="0"/>
              <a:t> y </a:t>
            </a:r>
            <a:r>
              <a:rPr lang="en-US" dirty="0" err="1" smtClean="0"/>
              <a:t>rentables</a:t>
            </a:r>
            <a:r>
              <a:rPr lang="en-US" dirty="0" smtClean="0"/>
              <a:t>?</a:t>
            </a:r>
          </a:p>
          <a:p>
            <a:pPr marL="457200" indent="-457200">
              <a:buFont typeface="+mj-lt"/>
              <a:buAutoNum type="arabicPeriod"/>
            </a:pPr>
            <a:r>
              <a:rPr lang="en-US" dirty="0" smtClean="0"/>
              <a:t>La </a:t>
            </a:r>
            <a:r>
              <a:rPr lang="en-US" dirty="0" err="1" smtClean="0"/>
              <a:t>empresa</a:t>
            </a:r>
            <a:r>
              <a:rPr lang="en-US" dirty="0" smtClean="0"/>
              <a:t> </a:t>
            </a:r>
            <a:r>
              <a:rPr lang="en-US" dirty="0" err="1" smtClean="0"/>
              <a:t>cuenta</a:t>
            </a:r>
            <a:r>
              <a:rPr lang="en-US" dirty="0" smtClean="0"/>
              <a:t> con </a:t>
            </a:r>
            <a:r>
              <a:rPr lang="en-US" dirty="0" err="1" smtClean="0"/>
              <a:t>una</a:t>
            </a:r>
            <a:r>
              <a:rPr lang="en-US" dirty="0" smtClean="0"/>
              <a:t> </a:t>
            </a:r>
            <a:r>
              <a:rPr lang="en-US" dirty="0" err="1" smtClean="0"/>
              <a:t>organización</a:t>
            </a:r>
            <a:r>
              <a:rPr lang="en-US" dirty="0" smtClean="0"/>
              <a:t> </a:t>
            </a:r>
            <a:r>
              <a:rPr lang="en-US" dirty="0" err="1" smtClean="0"/>
              <a:t>eficaz</a:t>
            </a:r>
            <a:r>
              <a:rPr lang="en-US" dirty="0" smtClean="0"/>
              <a:t> de </a:t>
            </a:r>
            <a:r>
              <a:rPr lang="en-US" dirty="0" err="1" smtClean="0"/>
              <a:t>ventas</a:t>
            </a:r>
            <a:r>
              <a:rPr lang="en-US" dirty="0" smtClean="0"/>
              <a:t>?</a:t>
            </a:r>
          </a:p>
          <a:p>
            <a:pPr marL="457200" indent="-457200">
              <a:buFont typeface="+mj-lt"/>
              <a:buAutoNum type="arabicPeriod"/>
            </a:pPr>
            <a:r>
              <a:rPr lang="en-US" dirty="0" smtClean="0"/>
              <a:t>¿La </a:t>
            </a:r>
            <a:r>
              <a:rPr lang="en-US" dirty="0" err="1" smtClean="0"/>
              <a:t>empresa</a:t>
            </a:r>
            <a:r>
              <a:rPr lang="en-US" dirty="0" smtClean="0"/>
              <a:t> </a:t>
            </a:r>
            <a:r>
              <a:rPr lang="en-US" dirty="0" err="1" smtClean="0"/>
              <a:t>realiza</a:t>
            </a:r>
            <a:r>
              <a:rPr lang="en-US" dirty="0" smtClean="0"/>
              <a:t> </a:t>
            </a:r>
            <a:r>
              <a:rPr lang="en-US" dirty="0" err="1" smtClean="0"/>
              <a:t>investigaciones</a:t>
            </a:r>
            <a:r>
              <a:rPr lang="en-US" dirty="0" smtClean="0"/>
              <a:t> de </a:t>
            </a:r>
            <a:r>
              <a:rPr lang="en-US" dirty="0" err="1" smtClean="0"/>
              <a:t>mercado</a:t>
            </a:r>
            <a:r>
              <a:rPr lang="en-US" dirty="0" smtClean="0"/>
              <a:t>?</a:t>
            </a:r>
          </a:p>
          <a:p>
            <a:pPr marL="457200" indent="-457200">
              <a:buFont typeface="+mj-lt"/>
              <a:buAutoNum type="arabicPeriod"/>
            </a:pPr>
            <a:r>
              <a:rPr lang="en-US" dirty="0" smtClean="0"/>
              <a:t>¿La </a:t>
            </a:r>
            <a:r>
              <a:rPr lang="en-US" dirty="0" err="1" smtClean="0"/>
              <a:t>calidad</a:t>
            </a:r>
            <a:r>
              <a:rPr lang="en-US" dirty="0" smtClean="0"/>
              <a:t> del </a:t>
            </a:r>
            <a:r>
              <a:rPr lang="en-US" dirty="0" err="1" smtClean="0"/>
              <a:t>producto</a:t>
            </a:r>
            <a:r>
              <a:rPr lang="en-US" dirty="0" smtClean="0"/>
              <a:t> y el </a:t>
            </a:r>
            <a:r>
              <a:rPr lang="en-US" dirty="0" err="1" smtClean="0"/>
              <a:t>servicio</a:t>
            </a:r>
            <a:r>
              <a:rPr lang="en-US" dirty="0" smtClean="0"/>
              <a:t> al </a:t>
            </a:r>
            <a:r>
              <a:rPr lang="en-US" dirty="0" err="1" smtClean="0"/>
              <a:t>cliente</a:t>
            </a:r>
            <a:r>
              <a:rPr lang="en-US" dirty="0" smtClean="0"/>
              <a:t> son </a:t>
            </a:r>
            <a:r>
              <a:rPr lang="en-US" dirty="0" err="1" smtClean="0"/>
              <a:t>buenos</a:t>
            </a:r>
            <a:r>
              <a:rPr lang="en-US" dirty="0" smtClean="0"/>
              <a:t>?</a:t>
            </a:r>
          </a:p>
          <a:p>
            <a:pPr marL="457200" indent="-457200">
              <a:buFont typeface="+mj-lt"/>
              <a:buAutoNum type="arabicPeriod"/>
            </a:pPr>
            <a:r>
              <a:rPr lang="en-US" dirty="0" smtClean="0"/>
              <a:t>¿Los </a:t>
            </a:r>
            <a:r>
              <a:rPr lang="en-US" dirty="0" err="1" smtClean="0"/>
              <a:t>precios</a:t>
            </a:r>
            <a:r>
              <a:rPr lang="en-US" dirty="0" smtClean="0"/>
              <a:t> de los </a:t>
            </a:r>
            <a:r>
              <a:rPr lang="en-US" dirty="0" err="1" smtClean="0"/>
              <a:t>productos</a:t>
            </a:r>
            <a:r>
              <a:rPr lang="en-US" dirty="0" smtClean="0"/>
              <a:t> son </a:t>
            </a:r>
            <a:r>
              <a:rPr lang="en-US" dirty="0" err="1" smtClean="0"/>
              <a:t>adecuados</a:t>
            </a:r>
            <a:r>
              <a:rPr lang="en-US" dirty="0" smtClean="0"/>
              <a:t>?</a:t>
            </a:r>
          </a:p>
          <a:p>
            <a:pPr marL="457200" indent="-457200">
              <a:buFont typeface="+mj-lt"/>
              <a:buAutoNum type="arabicPeriod"/>
            </a:pPr>
            <a:endParaRPr lang="en-US" dirty="0"/>
          </a:p>
        </p:txBody>
      </p:sp>
      <p:sp>
        <p:nvSpPr>
          <p:cNvPr id="3" name="Title 2"/>
          <p:cNvSpPr>
            <a:spLocks noGrp="1"/>
          </p:cNvSpPr>
          <p:nvPr>
            <p:ph type="title"/>
          </p:nvPr>
        </p:nvSpPr>
        <p:spPr/>
        <p:txBody>
          <a:bodyPr/>
          <a:lstStyle/>
          <a:p>
            <a:r>
              <a:rPr lang="en-US" dirty="0" smtClean="0"/>
              <a:t>Marketing</a:t>
            </a:r>
            <a:endParaRPr lang="en-US" dirty="0"/>
          </a:p>
        </p:txBody>
      </p:sp>
    </p:spTree>
    <p:extLst>
      <p:ext uri="{BB962C8B-B14F-4D97-AF65-F5344CB8AC3E}">
        <p14:creationId xmlns:p14="http://schemas.microsoft.com/office/powerpoint/2010/main" val="2422833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21812"/>
            <a:ext cx="7408333" cy="4168996"/>
          </a:xfrm>
        </p:spPr>
        <p:txBody>
          <a:bodyPr>
            <a:normAutofit fontScale="92500"/>
          </a:bodyPr>
          <a:lstStyle/>
          <a:p>
            <a:r>
              <a:rPr lang="en-US" dirty="0" smtClean="0"/>
              <a:t>¿En </a:t>
            </a:r>
            <a:r>
              <a:rPr lang="en-US" dirty="0" err="1" smtClean="0"/>
              <a:t>donde</a:t>
            </a:r>
            <a:r>
              <a:rPr lang="en-US" dirty="0" smtClean="0"/>
              <a:t> </a:t>
            </a:r>
            <a:r>
              <a:rPr lang="en-US" dirty="0" err="1" smtClean="0"/>
              <a:t>es</a:t>
            </a:r>
            <a:r>
              <a:rPr lang="en-US" dirty="0" smtClean="0"/>
              <a:t> </a:t>
            </a:r>
            <a:r>
              <a:rPr lang="en-US" dirty="0" err="1" smtClean="0"/>
              <a:t>financieramente</a:t>
            </a:r>
            <a:r>
              <a:rPr lang="en-US" dirty="0" smtClean="0"/>
              <a:t> </a:t>
            </a:r>
            <a:r>
              <a:rPr lang="en-US" dirty="0" err="1" smtClean="0"/>
              <a:t>fuerte</a:t>
            </a:r>
            <a:r>
              <a:rPr lang="en-US" dirty="0" smtClean="0"/>
              <a:t> y </a:t>
            </a:r>
            <a:r>
              <a:rPr lang="en-US" dirty="0" err="1" smtClean="0"/>
              <a:t>débil</a:t>
            </a:r>
            <a:r>
              <a:rPr lang="en-US" dirty="0" smtClean="0"/>
              <a:t> la </a:t>
            </a:r>
            <a:r>
              <a:rPr lang="en-US" dirty="0" err="1" smtClean="0"/>
              <a:t>empresa</a:t>
            </a:r>
            <a:r>
              <a:rPr lang="en-US" dirty="0" smtClean="0"/>
              <a:t> de </a:t>
            </a:r>
            <a:r>
              <a:rPr lang="en-US" dirty="0" err="1" smtClean="0"/>
              <a:t>acuerdo</a:t>
            </a:r>
            <a:r>
              <a:rPr lang="en-US" dirty="0" smtClean="0"/>
              <a:t> con el </a:t>
            </a:r>
            <a:r>
              <a:rPr lang="en-US" dirty="0" err="1" smtClean="0"/>
              <a:t>análisis</a:t>
            </a:r>
            <a:r>
              <a:rPr lang="en-US" dirty="0" smtClean="0"/>
              <a:t> de </a:t>
            </a:r>
            <a:r>
              <a:rPr lang="en-US" dirty="0" err="1" smtClean="0"/>
              <a:t>indicadores</a:t>
            </a:r>
            <a:r>
              <a:rPr lang="en-US" dirty="0" smtClean="0"/>
              <a:t> </a:t>
            </a:r>
            <a:r>
              <a:rPr lang="en-US" dirty="0" err="1" smtClean="0"/>
              <a:t>financieros</a:t>
            </a:r>
            <a:r>
              <a:rPr lang="en-US" dirty="0" smtClean="0"/>
              <a:t>?</a:t>
            </a:r>
          </a:p>
          <a:p>
            <a:r>
              <a:rPr lang="en-US" dirty="0" smtClean="0"/>
              <a:t>¿La </a:t>
            </a:r>
            <a:r>
              <a:rPr lang="en-US" dirty="0" err="1" smtClean="0"/>
              <a:t>empresa</a:t>
            </a:r>
            <a:r>
              <a:rPr lang="en-US" dirty="0" smtClean="0"/>
              <a:t> </a:t>
            </a:r>
            <a:r>
              <a:rPr lang="en-US" dirty="0" err="1" smtClean="0"/>
              <a:t>está</a:t>
            </a:r>
            <a:r>
              <a:rPr lang="en-US" dirty="0" smtClean="0"/>
              <a:t> en </a:t>
            </a:r>
            <a:r>
              <a:rPr lang="en-US" dirty="0" err="1" smtClean="0"/>
              <a:t>condiciones</a:t>
            </a:r>
            <a:r>
              <a:rPr lang="en-US" dirty="0" smtClean="0"/>
              <a:t> de </a:t>
            </a:r>
            <a:r>
              <a:rPr lang="en-US" dirty="0" err="1" smtClean="0"/>
              <a:t>obtener</a:t>
            </a:r>
            <a:r>
              <a:rPr lang="en-US" dirty="0" smtClean="0"/>
              <a:t> el capital </a:t>
            </a:r>
            <a:r>
              <a:rPr lang="en-US" dirty="0" err="1" smtClean="0"/>
              <a:t>que</a:t>
            </a:r>
            <a:r>
              <a:rPr lang="en-US" dirty="0" smtClean="0"/>
              <a:t> </a:t>
            </a:r>
            <a:r>
              <a:rPr lang="en-US" dirty="0" err="1" smtClean="0"/>
              <a:t>necesita</a:t>
            </a:r>
            <a:r>
              <a:rPr lang="en-US" dirty="0" smtClean="0"/>
              <a:t> a </a:t>
            </a:r>
            <a:r>
              <a:rPr lang="en-US" dirty="0" err="1" smtClean="0"/>
              <a:t>corto</a:t>
            </a:r>
            <a:r>
              <a:rPr lang="en-US" dirty="0" smtClean="0"/>
              <a:t> </a:t>
            </a:r>
            <a:r>
              <a:rPr lang="en-US" dirty="0" err="1" smtClean="0"/>
              <a:t>plazo</a:t>
            </a:r>
            <a:r>
              <a:rPr lang="en-US" dirty="0" smtClean="0"/>
              <a:t>?</a:t>
            </a:r>
          </a:p>
          <a:p>
            <a:r>
              <a:rPr lang="en-US" dirty="0" smtClean="0"/>
              <a:t>¿La </a:t>
            </a:r>
            <a:r>
              <a:rPr lang="en-US" dirty="0" err="1" smtClean="0"/>
              <a:t>empresa</a:t>
            </a:r>
            <a:r>
              <a:rPr lang="en-US" dirty="0" smtClean="0"/>
              <a:t> </a:t>
            </a:r>
            <a:r>
              <a:rPr lang="en-US" dirty="0" err="1" smtClean="0"/>
              <a:t>puede</a:t>
            </a:r>
            <a:r>
              <a:rPr lang="en-US" dirty="0" smtClean="0"/>
              <a:t> </a:t>
            </a:r>
            <a:r>
              <a:rPr lang="en-US" dirty="0" err="1" smtClean="0"/>
              <a:t>obtener</a:t>
            </a:r>
            <a:r>
              <a:rPr lang="en-US" dirty="0" smtClean="0"/>
              <a:t> el capital </a:t>
            </a:r>
            <a:r>
              <a:rPr lang="en-US" dirty="0" err="1" smtClean="0"/>
              <a:t>que</a:t>
            </a:r>
            <a:r>
              <a:rPr lang="en-US" dirty="0" smtClean="0"/>
              <a:t> </a:t>
            </a:r>
            <a:r>
              <a:rPr lang="en-US" dirty="0" err="1" smtClean="0"/>
              <a:t>necesita</a:t>
            </a:r>
            <a:r>
              <a:rPr lang="en-US" dirty="0" smtClean="0"/>
              <a:t> a largo </a:t>
            </a:r>
            <a:r>
              <a:rPr lang="en-US" dirty="0" err="1" smtClean="0"/>
              <a:t>plazo</a:t>
            </a:r>
            <a:r>
              <a:rPr lang="en-US" dirty="0" smtClean="0"/>
              <a:t> </a:t>
            </a:r>
            <a:r>
              <a:rPr lang="en-US" dirty="0" err="1" smtClean="0"/>
              <a:t>por</a:t>
            </a:r>
            <a:r>
              <a:rPr lang="en-US" dirty="0" smtClean="0"/>
              <a:t> </a:t>
            </a:r>
            <a:r>
              <a:rPr lang="en-US" dirty="0" err="1" smtClean="0"/>
              <a:t>medio</a:t>
            </a:r>
            <a:r>
              <a:rPr lang="en-US" dirty="0" smtClean="0"/>
              <a:t> de </a:t>
            </a:r>
            <a:r>
              <a:rPr lang="en-US" dirty="0" err="1" smtClean="0"/>
              <a:t>una</a:t>
            </a:r>
            <a:r>
              <a:rPr lang="en-US" dirty="0" smtClean="0"/>
              <a:t> </a:t>
            </a:r>
            <a:r>
              <a:rPr lang="en-US" dirty="0" err="1" smtClean="0"/>
              <a:t>deuda</a:t>
            </a:r>
            <a:r>
              <a:rPr lang="en-US" dirty="0" smtClean="0"/>
              <a:t> o de </a:t>
            </a:r>
            <a:r>
              <a:rPr lang="en-US" dirty="0" err="1" smtClean="0"/>
              <a:t>acciones</a:t>
            </a:r>
            <a:r>
              <a:rPr lang="en-US" dirty="0" smtClean="0"/>
              <a:t>?</a:t>
            </a:r>
          </a:p>
          <a:p>
            <a:r>
              <a:rPr lang="en-US" dirty="0" smtClean="0"/>
              <a:t>¿La </a:t>
            </a:r>
            <a:r>
              <a:rPr lang="en-US" dirty="0" err="1" smtClean="0"/>
              <a:t>empresa</a:t>
            </a:r>
            <a:r>
              <a:rPr lang="en-US" dirty="0" smtClean="0"/>
              <a:t> </a:t>
            </a:r>
            <a:r>
              <a:rPr lang="en-US" dirty="0" err="1" smtClean="0"/>
              <a:t>cuenta</a:t>
            </a:r>
            <a:r>
              <a:rPr lang="en-US" dirty="0" smtClean="0"/>
              <a:t> con </a:t>
            </a:r>
            <a:r>
              <a:rPr lang="en-US" dirty="0" err="1" smtClean="0"/>
              <a:t>suficiente</a:t>
            </a:r>
            <a:r>
              <a:rPr lang="en-US" dirty="0" smtClean="0"/>
              <a:t> capital de </a:t>
            </a:r>
            <a:r>
              <a:rPr lang="en-US" dirty="0" err="1" smtClean="0"/>
              <a:t>trabajo</a:t>
            </a:r>
            <a:r>
              <a:rPr lang="en-US" dirty="0" smtClean="0"/>
              <a:t>?</a:t>
            </a:r>
          </a:p>
          <a:p>
            <a:r>
              <a:rPr lang="en-US" dirty="0" smtClean="0"/>
              <a:t>¿La </a:t>
            </a:r>
            <a:r>
              <a:rPr lang="en-US" dirty="0" err="1" smtClean="0"/>
              <a:t>empresa</a:t>
            </a:r>
            <a:r>
              <a:rPr lang="en-US" dirty="0" smtClean="0"/>
              <a:t> </a:t>
            </a:r>
            <a:r>
              <a:rPr lang="en-US" dirty="0" err="1" smtClean="0"/>
              <a:t>tiene</a:t>
            </a:r>
            <a:r>
              <a:rPr lang="en-US" dirty="0" smtClean="0"/>
              <a:t> </a:t>
            </a:r>
            <a:r>
              <a:rPr lang="en-US" dirty="0" err="1" smtClean="0"/>
              <a:t>buenas</a:t>
            </a:r>
            <a:r>
              <a:rPr lang="en-US" dirty="0" smtClean="0"/>
              <a:t> </a:t>
            </a:r>
            <a:r>
              <a:rPr lang="en-US" dirty="0" err="1" smtClean="0"/>
              <a:t>relaciones</a:t>
            </a:r>
            <a:r>
              <a:rPr lang="en-US" dirty="0" smtClean="0"/>
              <a:t> con </a:t>
            </a:r>
            <a:r>
              <a:rPr lang="en-US" dirty="0" err="1" smtClean="0"/>
              <a:t>sus</a:t>
            </a:r>
            <a:r>
              <a:rPr lang="en-US" dirty="0" smtClean="0"/>
              <a:t> </a:t>
            </a:r>
            <a:r>
              <a:rPr lang="en-US" dirty="0" err="1" smtClean="0"/>
              <a:t>inversionistas</a:t>
            </a:r>
            <a:r>
              <a:rPr lang="en-US" dirty="0" smtClean="0"/>
              <a:t> y </a:t>
            </a:r>
            <a:r>
              <a:rPr lang="en-US" dirty="0" err="1" smtClean="0"/>
              <a:t>accionistas</a:t>
            </a:r>
            <a:r>
              <a:rPr lang="en-US" dirty="0" smtClean="0"/>
              <a:t>?</a:t>
            </a:r>
          </a:p>
          <a:p>
            <a:r>
              <a:rPr lang="en-US" dirty="0" smtClean="0"/>
              <a:t>¿Los </a:t>
            </a:r>
            <a:r>
              <a:rPr lang="en-US" dirty="0" err="1" smtClean="0"/>
              <a:t>gerentes</a:t>
            </a:r>
            <a:r>
              <a:rPr lang="en-US" dirty="0" smtClean="0"/>
              <a:t> de </a:t>
            </a:r>
            <a:r>
              <a:rPr lang="en-US" dirty="0" err="1" smtClean="0"/>
              <a:t>finanzas</a:t>
            </a:r>
            <a:r>
              <a:rPr lang="en-US" dirty="0" smtClean="0"/>
              <a:t> de la </a:t>
            </a:r>
            <a:r>
              <a:rPr lang="en-US" dirty="0" err="1" smtClean="0"/>
              <a:t>empresa</a:t>
            </a:r>
            <a:r>
              <a:rPr lang="en-US" dirty="0" smtClean="0"/>
              <a:t> </a:t>
            </a:r>
            <a:r>
              <a:rPr lang="en-US" dirty="0" err="1" smtClean="0"/>
              <a:t>cuentan</a:t>
            </a:r>
            <a:r>
              <a:rPr lang="en-US" dirty="0" smtClean="0"/>
              <a:t> con la </a:t>
            </a:r>
            <a:r>
              <a:rPr lang="en-US" dirty="0" err="1" smtClean="0"/>
              <a:t>experiencia</a:t>
            </a:r>
            <a:r>
              <a:rPr lang="en-US" dirty="0" smtClean="0"/>
              <a:t> y la </a:t>
            </a:r>
            <a:r>
              <a:rPr lang="en-US" dirty="0" err="1" smtClean="0"/>
              <a:t>capacitación</a:t>
            </a:r>
            <a:r>
              <a:rPr lang="en-US" dirty="0" smtClean="0"/>
              <a:t> </a:t>
            </a:r>
            <a:r>
              <a:rPr lang="en-US" dirty="0" err="1" smtClean="0"/>
              <a:t>adecuadas</a:t>
            </a:r>
            <a:r>
              <a:rPr lang="en-US" dirty="0" smtClean="0"/>
              <a:t>?</a:t>
            </a:r>
          </a:p>
          <a:p>
            <a:pPr marL="0" indent="0">
              <a:buNone/>
            </a:pPr>
            <a:endParaRPr lang="en-US" dirty="0"/>
          </a:p>
        </p:txBody>
      </p:sp>
      <p:sp>
        <p:nvSpPr>
          <p:cNvPr id="3" name="Title 2"/>
          <p:cNvSpPr>
            <a:spLocks noGrp="1"/>
          </p:cNvSpPr>
          <p:nvPr>
            <p:ph type="title"/>
          </p:nvPr>
        </p:nvSpPr>
        <p:spPr/>
        <p:txBody>
          <a:bodyPr/>
          <a:lstStyle/>
          <a:p>
            <a:r>
              <a:rPr lang="en-US" dirty="0" err="1" smtClean="0"/>
              <a:t>Finanzas</a:t>
            </a:r>
            <a:r>
              <a:rPr lang="en-US" dirty="0" smtClean="0"/>
              <a:t> y </a:t>
            </a:r>
            <a:r>
              <a:rPr lang="en-US" dirty="0" err="1" smtClean="0"/>
              <a:t>contabilidad</a:t>
            </a:r>
            <a:endParaRPr lang="en-US" dirty="0"/>
          </a:p>
        </p:txBody>
      </p:sp>
    </p:spTree>
    <p:extLst>
      <p:ext uri="{BB962C8B-B14F-4D97-AF65-F5344CB8AC3E}">
        <p14:creationId xmlns:p14="http://schemas.microsoft.com/office/powerpoint/2010/main" val="15169316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endParaRPr lang="es-ES_tradnl" dirty="0" smtClean="0"/>
          </a:p>
          <a:p>
            <a:pPr marL="0" indent="0" algn="just">
              <a:buNone/>
            </a:pPr>
            <a:r>
              <a:rPr lang="es-ES_tradnl" dirty="0" smtClean="0"/>
              <a:t>Se </a:t>
            </a:r>
            <a:r>
              <a:rPr lang="es-ES_tradnl" dirty="0"/>
              <a:t>enfoca en integrar la administración, el marketing, las finanzas y la contabilidad, la producción y las operaciones, las actividades de investigación y desarrollo así como los sistemas computarizados de información, para lograr el éxito de la organización. Es el plan de juego de la empresa.</a:t>
            </a:r>
          </a:p>
          <a:p>
            <a:endParaRPr lang="en-US" dirty="0"/>
          </a:p>
        </p:txBody>
      </p:sp>
      <p:sp>
        <p:nvSpPr>
          <p:cNvPr id="3" name="Title 2"/>
          <p:cNvSpPr>
            <a:spLocks noGrp="1"/>
          </p:cNvSpPr>
          <p:nvPr>
            <p:ph type="title"/>
          </p:nvPr>
        </p:nvSpPr>
        <p:spPr/>
        <p:txBody>
          <a:bodyPr/>
          <a:lstStyle/>
          <a:p>
            <a:r>
              <a:rPr lang="en-US" dirty="0" err="1" smtClean="0"/>
              <a:t>Administración</a:t>
            </a:r>
            <a:r>
              <a:rPr lang="en-US" dirty="0" smtClean="0"/>
              <a:t> </a:t>
            </a:r>
            <a:r>
              <a:rPr lang="en-US" dirty="0" err="1" smtClean="0"/>
              <a:t>Estratégica</a:t>
            </a:r>
            <a:endParaRPr lang="en-US" dirty="0"/>
          </a:p>
        </p:txBody>
      </p:sp>
    </p:spTree>
    <p:extLst>
      <p:ext uri="{BB962C8B-B14F-4D97-AF65-F5344CB8AC3E}">
        <p14:creationId xmlns:p14="http://schemas.microsoft.com/office/powerpoint/2010/main" val="28408828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03740"/>
            <a:ext cx="7408333" cy="4022423"/>
          </a:xfrm>
        </p:spPr>
        <p:txBody>
          <a:bodyPr>
            <a:normAutofit fontScale="92500" lnSpcReduction="10000"/>
          </a:bodyPr>
          <a:lstStyle/>
          <a:p>
            <a:r>
              <a:rPr lang="en-US" dirty="0" smtClean="0"/>
              <a:t>¿Los </a:t>
            </a:r>
            <a:r>
              <a:rPr lang="en-US" dirty="0" err="1" smtClean="0"/>
              <a:t>suministros</a:t>
            </a:r>
            <a:r>
              <a:rPr lang="en-US" dirty="0" smtClean="0"/>
              <a:t> de </a:t>
            </a:r>
            <a:r>
              <a:rPr lang="en-US" dirty="0" err="1" smtClean="0"/>
              <a:t>materias</a:t>
            </a:r>
            <a:r>
              <a:rPr lang="en-US" dirty="0" smtClean="0"/>
              <a:t> </a:t>
            </a:r>
            <a:r>
              <a:rPr lang="en-US" dirty="0" err="1" smtClean="0"/>
              <a:t>primas</a:t>
            </a:r>
            <a:r>
              <a:rPr lang="en-US" dirty="0" smtClean="0"/>
              <a:t> y </a:t>
            </a:r>
            <a:r>
              <a:rPr lang="en-US" dirty="0" err="1" smtClean="0"/>
              <a:t>componentes</a:t>
            </a:r>
            <a:r>
              <a:rPr lang="en-US" dirty="0" smtClean="0"/>
              <a:t> son </a:t>
            </a:r>
            <a:r>
              <a:rPr lang="en-US" dirty="0" err="1" smtClean="0"/>
              <a:t>confiables</a:t>
            </a:r>
            <a:r>
              <a:rPr lang="en-US" dirty="0" smtClean="0"/>
              <a:t> y </a:t>
            </a:r>
            <a:r>
              <a:rPr lang="en-US" dirty="0" err="1" smtClean="0"/>
              <a:t>razonables</a:t>
            </a:r>
            <a:r>
              <a:rPr lang="en-US" dirty="0" smtClean="0"/>
              <a:t>?</a:t>
            </a:r>
          </a:p>
          <a:p>
            <a:r>
              <a:rPr lang="en-US" dirty="0" smtClean="0"/>
              <a:t>¿Las </a:t>
            </a:r>
            <a:r>
              <a:rPr lang="en-US" dirty="0" err="1" smtClean="0"/>
              <a:t>instalaciones</a:t>
            </a:r>
            <a:r>
              <a:rPr lang="en-US" dirty="0" smtClean="0"/>
              <a:t>, el </a:t>
            </a:r>
            <a:r>
              <a:rPr lang="en-US" dirty="0" err="1" smtClean="0"/>
              <a:t>equipo</a:t>
            </a:r>
            <a:r>
              <a:rPr lang="en-US" dirty="0" smtClean="0"/>
              <a:t>, la </a:t>
            </a:r>
            <a:r>
              <a:rPr lang="en-US" dirty="0" err="1" smtClean="0"/>
              <a:t>maquinaria</a:t>
            </a:r>
            <a:r>
              <a:rPr lang="en-US" dirty="0" smtClean="0"/>
              <a:t> y </a:t>
            </a:r>
            <a:r>
              <a:rPr lang="en-US" dirty="0" err="1" smtClean="0"/>
              <a:t>las</a:t>
            </a:r>
            <a:r>
              <a:rPr lang="en-US" dirty="0" smtClean="0"/>
              <a:t> </a:t>
            </a:r>
            <a:r>
              <a:rPr lang="en-US" dirty="0" err="1" smtClean="0"/>
              <a:t>oficinas</a:t>
            </a:r>
            <a:r>
              <a:rPr lang="en-US" dirty="0" smtClean="0"/>
              <a:t> </a:t>
            </a:r>
            <a:r>
              <a:rPr lang="en-US" dirty="0" err="1" smtClean="0"/>
              <a:t>están</a:t>
            </a:r>
            <a:r>
              <a:rPr lang="en-US" dirty="0" smtClean="0"/>
              <a:t> en </a:t>
            </a:r>
            <a:r>
              <a:rPr lang="en-US" dirty="0" err="1" smtClean="0"/>
              <a:t>buenas</a:t>
            </a:r>
            <a:r>
              <a:rPr lang="en-US" dirty="0" smtClean="0"/>
              <a:t> </a:t>
            </a:r>
            <a:r>
              <a:rPr lang="en-US" dirty="0" err="1" smtClean="0"/>
              <a:t>condiciones</a:t>
            </a:r>
            <a:r>
              <a:rPr lang="en-US" dirty="0" smtClean="0"/>
              <a:t>?</a:t>
            </a:r>
          </a:p>
          <a:p>
            <a:r>
              <a:rPr lang="en-US" dirty="0" smtClean="0"/>
              <a:t>¿Son </a:t>
            </a:r>
            <a:r>
              <a:rPr lang="en-US" dirty="0" err="1" smtClean="0"/>
              <a:t>eficaces</a:t>
            </a:r>
            <a:r>
              <a:rPr lang="en-US" dirty="0" smtClean="0"/>
              <a:t> </a:t>
            </a:r>
            <a:r>
              <a:rPr lang="en-US" dirty="0" err="1" smtClean="0"/>
              <a:t>las</a:t>
            </a:r>
            <a:r>
              <a:rPr lang="en-US" dirty="0" smtClean="0"/>
              <a:t> </a:t>
            </a:r>
            <a:r>
              <a:rPr lang="en-US" dirty="0" err="1" smtClean="0"/>
              <a:t>políticas</a:t>
            </a:r>
            <a:r>
              <a:rPr lang="en-US" dirty="0" smtClean="0"/>
              <a:t> y los </a:t>
            </a:r>
            <a:r>
              <a:rPr lang="en-US" dirty="0" err="1" smtClean="0"/>
              <a:t>procedimientos</a:t>
            </a:r>
            <a:r>
              <a:rPr lang="en-US" dirty="0" smtClean="0"/>
              <a:t> de control de </a:t>
            </a:r>
            <a:r>
              <a:rPr lang="en-US" dirty="0" err="1" smtClean="0"/>
              <a:t>inventarios</a:t>
            </a:r>
            <a:r>
              <a:rPr lang="en-US" dirty="0" smtClean="0"/>
              <a:t>?</a:t>
            </a:r>
          </a:p>
          <a:p>
            <a:r>
              <a:rPr lang="en-US" dirty="0"/>
              <a:t>¿Son </a:t>
            </a:r>
            <a:r>
              <a:rPr lang="en-US" dirty="0" err="1"/>
              <a:t>eficaces</a:t>
            </a:r>
            <a:r>
              <a:rPr lang="en-US" dirty="0"/>
              <a:t> </a:t>
            </a:r>
            <a:r>
              <a:rPr lang="en-US" dirty="0" err="1"/>
              <a:t>las</a:t>
            </a:r>
            <a:r>
              <a:rPr lang="en-US" dirty="0"/>
              <a:t> </a:t>
            </a:r>
            <a:r>
              <a:rPr lang="en-US" dirty="0" err="1"/>
              <a:t>políticas</a:t>
            </a:r>
            <a:r>
              <a:rPr lang="en-US" dirty="0"/>
              <a:t> y los </a:t>
            </a:r>
            <a:r>
              <a:rPr lang="en-US" dirty="0" err="1"/>
              <a:t>procedimientos</a:t>
            </a:r>
            <a:r>
              <a:rPr lang="en-US" dirty="0"/>
              <a:t> de control de </a:t>
            </a:r>
            <a:r>
              <a:rPr lang="en-US" dirty="0" err="1" smtClean="0"/>
              <a:t>calidad</a:t>
            </a:r>
            <a:r>
              <a:rPr lang="en-US" dirty="0" smtClean="0"/>
              <a:t>?</a:t>
            </a:r>
          </a:p>
          <a:p>
            <a:r>
              <a:rPr lang="en-US" dirty="0" smtClean="0"/>
              <a:t>¿Las </a:t>
            </a:r>
            <a:r>
              <a:rPr lang="en-US" dirty="0" err="1" smtClean="0"/>
              <a:t>instalaciones</a:t>
            </a:r>
            <a:r>
              <a:rPr lang="en-US" dirty="0" smtClean="0"/>
              <a:t>, los </a:t>
            </a:r>
            <a:r>
              <a:rPr lang="en-US" dirty="0" err="1" smtClean="0"/>
              <a:t>recursos</a:t>
            </a:r>
            <a:r>
              <a:rPr lang="en-US" dirty="0" smtClean="0"/>
              <a:t> y los </a:t>
            </a:r>
            <a:r>
              <a:rPr lang="en-US" dirty="0" err="1" smtClean="0"/>
              <a:t>mercados</a:t>
            </a:r>
            <a:r>
              <a:rPr lang="en-US" dirty="0" smtClean="0"/>
              <a:t> </a:t>
            </a:r>
            <a:r>
              <a:rPr lang="en-US" dirty="0" err="1" smtClean="0"/>
              <a:t>están</a:t>
            </a:r>
            <a:r>
              <a:rPr lang="en-US" dirty="0" smtClean="0"/>
              <a:t> </a:t>
            </a:r>
            <a:r>
              <a:rPr lang="en-US" dirty="0" err="1" smtClean="0"/>
              <a:t>localizados</a:t>
            </a:r>
            <a:r>
              <a:rPr lang="en-US" dirty="0" smtClean="0"/>
              <a:t> </a:t>
            </a:r>
            <a:r>
              <a:rPr lang="en-US" dirty="0" err="1" smtClean="0"/>
              <a:t>estratégicamente</a:t>
            </a:r>
            <a:r>
              <a:rPr lang="en-US" dirty="0" smtClean="0"/>
              <a:t>?</a:t>
            </a:r>
          </a:p>
          <a:p>
            <a:r>
              <a:rPr lang="en-US" dirty="0" smtClean="0"/>
              <a:t>¿La </a:t>
            </a:r>
            <a:r>
              <a:rPr lang="en-US" dirty="0" err="1" smtClean="0"/>
              <a:t>empresa</a:t>
            </a:r>
            <a:r>
              <a:rPr lang="en-US" dirty="0" smtClean="0"/>
              <a:t> </a:t>
            </a:r>
            <a:r>
              <a:rPr lang="en-US" dirty="0" err="1" smtClean="0"/>
              <a:t>cuenta</a:t>
            </a:r>
            <a:r>
              <a:rPr lang="en-US" dirty="0" smtClean="0"/>
              <a:t> con la </a:t>
            </a:r>
            <a:r>
              <a:rPr lang="en-US" dirty="0" err="1" smtClean="0"/>
              <a:t>capacidad</a:t>
            </a:r>
            <a:r>
              <a:rPr lang="en-US" dirty="0" smtClean="0"/>
              <a:t> </a:t>
            </a:r>
            <a:r>
              <a:rPr lang="en-US" dirty="0" err="1" smtClean="0"/>
              <a:t>tecnológica</a:t>
            </a:r>
            <a:r>
              <a:rPr lang="en-US" dirty="0" smtClean="0"/>
              <a:t>?</a:t>
            </a:r>
            <a:endParaRPr lang="en-US" dirty="0"/>
          </a:p>
          <a:p>
            <a:endParaRPr lang="en-US" dirty="0"/>
          </a:p>
        </p:txBody>
      </p:sp>
      <p:sp>
        <p:nvSpPr>
          <p:cNvPr id="3" name="Title 2"/>
          <p:cNvSpPr>
            <a:spLocks noGrp="1"/>
          </p:cNvSpPr>
          <p:nvPr>
            <p:ph type="title"/>
          </p:nvPr>
        </p:nvSpPr>
        <p:spPr/>
        <p:txBody>
          <a:bodyPr/>
          <a:lstStyle/>
          <a:p>
            <a:r>
              <a:rPr lang="en-US" dirty="0" err="1" smtClean="0"/>
              <a:t>Producción</a:t>
            </a:r>
            <a:r>
              <a:rPr lang="en-US" dirty="0" smtClean="0"/>
              <a:t> y </a:t>
            </a:r>
            <a:r>
              <a:rPr lang="en-US" dirty="0" err="1" smtClean="0"/>
              <a:t>Operaciones</a:t>
            </a:r>
            <a:endParaRPr lang="en-US" dirty="0"/>
          </a:p>
        </p:txBody>
      </p:sp>
    </p:spTree>
    <p:extLst>
      <p:ext uri="{BB962C8B-B14F-4D97-AF65-F5344CB8AC3E}">
        <p14:creationId xmlns:p14="http://schemas.microsoft.com/office/powerpoint/2010/main" val="81203623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¿La </a:t>
            </a:r>
            <a:r>
              <a:rPr lang="en-US" dirty="0" err="1" smtClean="0"/>
              <a:t>empresa</a:t>
            </a:r>
            <a:r>
              <a:rPr lang="en-US" dirty="0" smtClean="0"/>
              <a:t> </a:t>
            </a:r>
            <a:r>
              <a:rPr lang="en-US" dirty="0" err="1" smtClean="0"/>
              <a:t>cuenta</a:t>
            </a:r>
            <a:r>
              <a:rPr lang="en-US" dirty="0" smtClean="0"/>
              <a:t> con </a:t>
            </a:r>
            <a:r>
              <a:rPr lang="en-US" dirty="0" err="1" smtClean="0"/>
              <a:t>instalaciones</a:t>
            </a:r>
            <a:r>
              <a:rPr lang="en-US" dirty="0" smtClean="0"/>
              <a:t> </a:t>
            </a:r>
            <a:r>
              <a:rPr lang="en-US" dirty="0" err="1" smtClean="0"/>
              <a:t>para</a:t>
            </a:r>
            <a:r>
              <a:rPr lang="en-US" dirty="0" smtClean="0"/>
              <a:t> I&amp;D? ¿Son </a:t>
            </a:r>
            <a:r>
              <a:rPr lang="en-US" dirty="0" err="1" smtClean="0"/>
              <a:t>adecuadas</a:t>
            </a:r>
            <a:r>
              <a:rPr lang="en-US" dirty="0" smtClean="0"/>
              <a:t>?</a:t>
            </a:r>
          </a:p>
          <a:p>
            <a:r>
              <a:rPr lang="en-US" dirty="0" smtClean="0"/>
              <a:t>Si se </a:t>
            </a:r>
            <a:r>
              <a:rPr lang="en-US" dirty="0" err="1" smtClean="0"/>
              <a:t>emplean</a:t>
            </a:r>
            <a:r>
              <a:rPr lang="en-US" dirty="0" smtClean="0"/>
              <a:t> </a:t>
            </a:r>
            <a:r>
              <a:rPr lang="en-US" dirty="0" err="1" smtClean="0"/>
              <a:t>empresas</a:t>
            </a:r>
            <a:r>
              <a:rPr lang="en-US" dirty="0" smtClean="0"/>
              <a:t> </a:t>
            </a:r>
            <a:r>
              <a:rPr lang="en-US" dirty="0" err="1" smtClean="0"/>
              <a:t>externas</a:t>
            </a:r>
            <a:r>
              <a:rPr lang="en-US" dirty="0" smtClean="0"/>
              <a:t> </a:t>
            </a:r>
            <a:r>
              <a:rPr lang="en-US" dirty="0" err="1" smtClean="0"/>
              <a:t>para</a:t>
            </a:r>
            <a:r>
              <a:rPr lang="en-US" dirty="0" smtClean="0"/>
              <a:t> I&amp;D, ¿son </a:t>
            </a:r>
            <a:r>
              <a:rPr lang="en-US" dirty="0" err="1" smtClean="0"/>
              <a:t>rentables</a:t>
            </a:r>
            <a:r>
              <a:rPr lang="en-US" dirty="0" smtClean="0"/>
              <a:t>?</a:t>
            </a:r>
          </a:p>
          <a:p>
            <a:r>
              <a:rPr lang="en-US" dirty="0" smtClean="0"/>
              <a:t>¿</a:t>
            </a:r>
            <a:r>
              <a:rPr lang="en-US" dirty="0" err="1" smtClean="0"/>
              <a:t>Esta</a:t>
            </a:r>
            <a:r>
              <a:rPr lang="en-US" dirty="0" smtClean="0"/>
              <a:t> </a:t>
            </a:r>
            <a:r>
              <a:rPr lang="en-US" dirty="0" err="1" smtClean="0"/>
              <a:t>bien</a:t>
            </a:r>
            <a:r>
              <a:rPr lang="en-US" dirty="0" smtClean="0"/>
              <a:t> </a:t>
            </a:r>
            <a:r>
              <a:rPr lang="en-US" dirty="0" err="1" smtClean="0"/>
              <a:t>calificado</a:t>
            </a:r>
            <a:r>
              <a:rPr lang="en-US" dirty="0" smtClean="0"/>
              <a:t> el personal de I&amp;D de la </a:t>
            </a:r>
            <a:r>
              <a:rPr lang="en-US" dirty="0" err="1" smtClean="0"/>
              <a:t>organización</a:t>
            </a:r>
            <a:r>
              <a:rPr lang="en-US" dirty="0" smtClean="0"/>
              <a:t>?</a:t>
            </a:r>
          </a:p>
          <a:p>
            <a:r>
              <a:rPr lang="en-US" dirty="0" smtClean="0"/>
              <a:t>¿Se </a:t>
            </a:r>
            <a:r>
              <a:rPr lang="en-US" dirty="0" err="1" smtClean="0"/>
              <a:t>asignan</a:t>
            </a:r>
            <a:r>
              <a:rPr lang="en-US" dirty="0" smtClean="0"/>
              <a:t> </a:t>
            </a:r>
            <a:r>
              <a:rPr lang="en-US" dirty="0" err="1" smtClean="0"/>
              <a:t>eficazmente</a:t>
            </a:r>
            <a:r>
              <a:rPr lang="en-US" dirty="0" smtClean="0"/>
              <a:t> los </a:t>
            </a:r>
            <a:r>
              <a:rPr lang="en-US" dirty="0" err="1" smtClean="0"/>
              <a:t>recursos</a:t>
            </a:r>
            <a:r>
              <a:rPr lang="en-US" dirty="0" smtClean="0"/>
              <a:t> </a:t>
            </a:r>
            <a:r>
              <a:rPr lang="en-US" dirty="0" err="1" smtClean="0"/>
              <a:t>para</a:t>
            </a:r>
            <a:r>
              <a:rPr lang="en-US" dirty="0" smtClean="0"/>
              <a:t> I&amp;D?</a:t>
            </a:r>
          </a:p>
          <a:p>
            <a:r>
              <a:rPr lang="en-US" dirty="0" smtClean="0"/>
              <a:t>¿Son </a:t>
            </a:r>
            <a:r>
              <a:rPr lang="en-US" dirty="0" err="1" smtClean="0"/>
              <a:t>adecuados</a:t>
            </a:r>
            <a:r>
              <a:rPr lang="en-US" dirty="0" smtClean="0"/>
              <a:t> los </a:t>
            </a:r>
            <a:r>
              <a:rPr lang="en-US" dirty="0" err="1" smtClean="0"/>
              <a:t>sistemas</a:t>
            </a:r>
            <a:r>
              <a:rPr lang="en-US" dirty="0" smtClean="0"/>
              <a:t> de </a:t>
            </a:r>
            <a:r>
              <a:rPr lang="en-US" dirty="0" err="1" smtClean="0"/>
              <a:t>cómputo</a:t>
            </a:r>
            <a:r>
              <a:rPr lang="en-US" dirty="0" smtClean="0"/>
              <a:t> y de </a:t>
            </a:r>
            <a:r>
              <a:rPr lang="en-US" dirty="0" err="1" smtClean="0"/>
              <a:t>administración</a:t>
            </a:r>
            <a:r>
              <a:rPr lang="en-US" dirty="0" smtClean="0"/>
              <a:t> de la </a:t>
            </a:r>
            <a:r>
              <a:rPr lang="en-US" dirty="0" err="1" smtClean="0"/>
              <a:t>información</a:t>
            </a:r>
            <a:r>
              <a:rPr lang="en-US" dirty="0" smtClean="0"/>
              <a:t>?</a:t>
            </a:r>
          </a:p>
          <a:p>
            <a:r>
              <a:rPr lang="en-US" dirty="0" smtClean="0"/>
              <a:t>¿</a:t>
            </a:r>
            <a:r>
              <a:rPr lang="en-US" dirty="0" err="1" smtClean="0"/>
              <a:t>Es</a:t>
            </a:r>
            <a:r>
              <a:rPr lang="en-US" dirty="0" smtClean="0"/>
              <a:t> </a:t>
            </a:r>
            <a:r>
              <a:rPr lang="en-US" dirty="0" err="1" smtClean="0"/>
              <a:t>eficaz</a:t>
            </a:r>
            <a:r>
              <a:rPr lang="en-US" dirty="0" smtClean="0"/>
              <a:t> la </a:t>
            </a:r>
            <a:r>
              <a:rPr lang="en-US" dirty="0" err="1" smtClean="0"/>
              <a:t>comunicación</a:t>
            </a:r>
            <a:r>
              <a:rPr lang="en-US" dirty="0" smtClean="0"/>
              <a:t> entre I&amp;D y </a:t>
            </a:r>
            <a:r>
              <a:rPr lang="en-US" dirty="0" err="1" smtClean="0"/>
              <a:t>las</a:t>
            </a:r>
            <a:r>
              <a:rPr lang="en-US" dirty="0" smtClean="0"/>
              <a:t> </a:t>
            </a:r>
            <a:r>
              <a:rPr lang="en-US" dirty="0" err="1" smtClean="0"/>
              <a:t>otras</a:t>
            </a:r>
            <a:r>
              <a:rPr lang="en-US" dirty="0" smtClean="0"/>
              <a:t> </a:t>
            </a:r>
            <a:r>
              <a:rPr lang="en-US" dirty="0" err="1" smtClean="0"/>
              <a:t>unidades</a:t>
            </a:r>
            <a:r>
              <a:rPr lang="en-US" dirty="0" smtClean="0"/>
              <a:t> </a:t>
            </a:r>
            <a:r>
              <a:rPr lang="en-US" dirty="0" err="1" smtClean="0"/>
              <a:t>organizacionales</a:t>
            </a:r>
            <a:r>
              <a:rPr lang="en-US" dirty="0" smtClean="0"/>
              <a:t>?</a:t>
            </a:r>
          </a:p>
          <a:p>
            <a:r>
              <a:rPr lang="en-US" dirty="0" smtClean="0"/>
              <a:t>¿Los </a:t>
            </a:r>
            <a:r>
              <a:rPr lang="en-US" dirty="0" err="1" smtClean="0"/>
              <a:t>productos</a:t>
            </a:r>
            <a:r>
              <a:rPr lang="en-US" dirty="0" smtClean="0"/>
              <a:t> </a:t>
            </a:r>
            <a:r>
              <a:rPr lang="en-US" dirty="0" err="1" smtClean="0"/>
              <a:t>actuales</a:t>
            </a:r>
            <a:r>
              <a:rPr lang="en-US" dirty="0" smtClean="0"/>
              <a:t> son </a:t>
            </a:r>
            <a:r>
              <a:rPr lang="en-US" dirty="0" err="1" smtClean="0"/>
              <a:t>tecnológicamente</a:t>
            </a:r>
            <a:r>
              <a:rPr lang="en-US" dirty="0" smtClean="0"/>
              <a:t> </a:t>
            </a:r>
            <a:r>
              <a:rPr lang="en-US" dirty="0" err="1" smtClean="0"/>
              <a:t>competitivos</a:t>
            </a:r>
            <a:r>
              <a:rPr lang="en-US" dirty="0" smtClean="0"/>
              <a:t>?</a:t>
            </a:r>
            <a:endParaRPr lang="en-US" dirty="0"/>
          </a:p>
        </p:txBody>
      </p:sp>
      <p:sp>
        <p:nvSpPr>
          <p:cNvPr id="3" name="Title 2"/>
          <p:cNvSpPr>
            <a:spLocks noGrp="1"/>
          </p:cNvSpPr>
          <p:nvPr>
            <p:ph type="title"/>
          </p:nvPr>
        </p:nvSpPr>
        <p:spPr/>
        <p:txBody>
          <a:bodyPr/>
          <a:lstStyle/>
          <a:p>
            <a:r>
              <a:rPr lang="en-US" dirty="0" err="1" smtClean="0"/>
              <a:t>Investigación</a:t>
            </a:r>
            <a:r>
              <a:rPr lang="en-US" dirty="0" smtClean="0"/>
              <a:t> y </a:t>
            </a:r>
            <a:r>
              <a:rPr lang="en-US" dirty="0" err="1" smtClean="0"/>
              <a:t>Desarrollo</a:t>
            </a:r>
            <a:endParaRPr lang="en-US" dirty="0"/>
          </a:p>
        </p:txBody>
      </p:sp>
      <p:sp>
        <p:nvSpPr>
          <p:cNvPr id="4" name="TextBox 3"/>
          <p:cNvSpPr txBox="1"/>
          <p:nvPr/>
        </p:nvSpPr>
        <p:spPr>
          <a:xfrm>
            <a:off x="2386228" y="6388186"/>
            <a:ext cx="6468876" cy="369332"/>
          </a:xfrm>
          <a:prstGeom prst="rect">
            <a:avLst/>
          </a:prstGeom>
          <a:noFill/>
        </p:spPr>
        <p:txBody>
          <a:bodyPr wrap="none" rtlCol="0">
            <a:spAutoFit/>
          </a:bodyPr>
          <a:lstStyle/>
          <a:p>
            <a:r>
              <a:rPr lang="es-ES_tradnl" dirty="0" smtClean="0"/>
              <a:t>Tarea: Investigar Tipos fundamentales de indicadores financieros</a:t>
            </a:r>
            <a:endParaRPr lang="es-ES_tradnl" dirty="0"/>
          </a:p>
        </p:txBody>
      </p:sp>
    </p:spTree>
    <p:extLst>
      <p:ext uri="{BB962C8B-B14F-4D97-AF65-F5344CB8AC3E}">
        <p14:creationId xmlns:p14="http://schemas.microsoft.com/office/powerpoint/2010/main" val="25739425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0143" y="2411604"/>
            <a:ext cx="8096658" cy="3976581"/>
          </a:xfrm>
        </p:spPr>
        <p:txBody>
          <a:bodyPr>
            <a:normAutofit fontScale="70000" lnSpcReduction="20000"/>
          </a:bodyPr>
          <a:lstStyle/>
          <a:p>
            <a:r>
              <a:rPr lang="en-US" dirty="0" smtClean="0"/>
              <a:t>¿</a:t>
            </a:r>
            <a:r>
              <a:rPr lang="en-US" dirty="0" err="1" smtClean="0"/>
              <a:t>Todos</a:t>
            </a:r>
            <a:r>
              <a:rPr lang="en-US" dirty="0" smtClean="0"/>
              <a:t> los </a:t>
            </a:r>
            <a:r>
              <a:rPr lang="en-US" dirty="0" err="1" smtClean="0"/>
              <a:t>administradores</a:t>
            </a:r>
            <a:r>
              <a:rPr lang="en-US" dirty="0" smtClean="0"/>
              <a:t> en la </a:t>
            </a:r>
            <a:r>
              <a:rPr lang="en-US" dirty="0" err="1" smtClean="0"/>
              <a:t>empresa</a:t>
            </a:r>
            <a:r>
              <a:rPr lang="en-US" dirty="0" smtClean="0"/>
              <a:t> </a:t>
            </a:r>
            <a:r>
              <a:rPr lang="en-US" dirty="0" err="1" smtClean="0"/>
              <a:t>utilizan</a:t>
            </a:r>
            <a:r>
              <a:rPr lang="en-US" dirty="0" smtClean="0"/>
              <a:t> </a:t>
            </a:r>
            <a:r>
              <a:rPr lang="en-US" dirty="0" err="1" smtClean="0"/>
              <a:t>sistemas</a:t>
            </a:r>
            <a:r>
              <a:rPr lang="en-US" dirty="0" smtClean="0"/>
              <a:t> de </a:t>
            </a:r>
            <a:r>
              <a:rPr lang="en-US" dirty="0" err="1" smtClean="0"/>
              <a:t>información</a:t>
            </a:r>
            <a:r>
              <a:rPr lang="en-US" dirty="0" smtClean="0"/>
              <a:t> </a:t>
            </a:r>
            <a:r>
              <a:rPr lang="en-US" dirty="0" err="1" smtClean="0"/>
              <a:t>para</a:t>
            </a:r>
            <a:r>
              <a:rPr lang="en-US" dirty="0" smtClean="0"/>
              <a:t> </a:t>
            </a:r>
            <a:r>
              <a:rPr lang="en-US" dirty="0" err="1" smtClean="0"/>
              <a:t>tomar</a:t>
            </a:r>
            <a:r>
              <a:rPr lang="en-US" dirty="0" smtClean="0"/>
              <a:t> </a:t>
            </a:r>
            <a:r>
              <a:rPr lang="en-US" dirty="0" err="1" smtClean="0"/>
              <a:t>decisiones</a:t>
            </a:r>
            <a:r>
              <a:rPr lang="en-US" dirty="0" smtClean="0"/>
              <a:t>?</a:t>
            </a:r>
          </a:p>
          <a:p>
            <a:r>
              <a:rPr lang="en-US" dirty="0" smtClean="0"/>
              <a:t>¿</a:t>
            </a:r>
            <a:r>
              <a:rPr lang="en-US" dirty="0" err="1" smtClean="0"/>
              <a:t>Existe</a:t>
            </a:r>
            <a:r>
              <a:rPr lang="en-US" dirty="0" smtClean="0"/>
              <a:t> el </a:t>
            </a:r>
            <a:r>
              <a:rPr lang="en-US" dirty="0" err="1" smtClean="0"/>
              <a:t>puesto</a:t>
            </a:r>
            <a:r>
              <a:rPr lang="en-US" dirty="0" smtClean="0"/>
              <a:t> de </a:t>
            </a:r>
            <a:r>
              <a:rPr lang="en-US" dirty="0" err="1" smtClean="0"/>
              <a:t>jefe</a:t>
            </a:r>
            <a:r>
              <a:rPr lang="en-US" dirty="0" smtClean="0"/>
              <a:t> de </a:t>
            </a:r>
            <a:r>
              <a:rPr lang="en-US" dirty="0" err="1" smtClean="0"/>
              <a:t>información</a:t>
            </a:r>
            <a:r>
              <a:rPr lang="en-US" dirty="0" smtClean="0"/>
              <a:t> o director de </a:t>
            </a:r>
            <a:r>
              <a:rPr lang="en-US" dirty="0" err="1" smtClean="0"/>
              <a:t>sistemas</a:t>
            </a:r>
            <a:r>
              <a:rPr lang="en-US" dirty="0" smtClean="0"/>
              <a:t> de </a:t>
            </a:r>
            <a:r>
              <a:rPr lang="en-US" dirty="0" err="1" smtClean="0"/>
              <a:t>información</a:t>
            </a:r>
            <a:r>
              <a:rPr lang="en-US" dirty="0" smtClean="0"/>
              <a:t> en la </a:t>
            </a:r>
            <a:r>
              <a:rPr lang="en-US" dirty="0" err="1" smtClean="0"/>
              <a:t>empresa</a:t>
            </a:r>
            <a:r>
              <a:rPr lang="en-US" dirty="0" smtClean="0"/>
              <a:t>?</a:t>
            </a:r>
          </a:p>
          <a:p>
            <a:r>
              <a:rPr lang="en-US" dirty="0" smtClean="0"/>
              <a:t>¿Se </a:t>
            </a:r>
            <a:r>
              <a:rPr lang="en-US" dirty="0" err="1" smtClean="0"/>
              <a:t>actualizan</a:t>
            </a:r>
            <a:r>
              <a:rPr lang="en-US" dirty="0" smtClean="0"/>
              <a:t> los </a:t>
            </a:r>
            <a:r>
              <a:rPr lang="en-US" dirty="0" err="1" smtClean="0"/>
              <a:t>datos</a:t>
            </a:r>
            <a:r>
              <a:rPr lang="en-US" dirty="0" smtClean="0"/>
              <a:t> en el </a:t>
            </a:r>
            <a:r>
              <a:rPr lang="en-US" dirty="0" err="1" smtClean="0"/>
              <a:t>sistema</a:t>
            </a:r>
            <a:r>
              <a:rPr lang="en-US" dirty="0" smtClean="0"/>
              <a:t> de </a:t>
            </a:r>
            <a:r>
              <a:rPr lang="en-US" dirty="0" err="1" smtClean="0"/>
              <a:t>información</a:t>
            </a:r>
            <a:r>
              <a:rPr lang="en-US" dirty="0" smtClean="0"/>
              <a:t> con </a:t>
            </a:r>
            <a:r>
              <a:rPr lang="en-US" dirty="0" err="1" smtClean="0"/>
              <a:t>regularidad</a:t>
            </a:r>
            <a:r>
              <a:rPr lang="en-US" dirty="0" smtClean="0"/>
              <a:t>?</a:t>
            </a:r>
          </a:p>
          <a:p>
            <a:r>
              <a:rPr lang="en-US" dirty="0" smtClean="0"/>
              <a:t>¿Los </a:t>
            </a:r>
            <a:r>
              <a:rPr lang="en-US" dirty="0" err="1" smtClean="0"/>
              <a:t>gerentes</a:t>
            </a:r>
            <a:r>
              <a:rPr lang="en-US" dirty="0" smtClean="0"/>
              <a:t> de </a:t>
            </a:r>
            <a:r>
              <a:rPr lang="en-US" dirty="0" err="1" smtClean="0"/>
              <a:t>todas</a:t>
            </a:r>
            <a:r>
              <a:rPr lang="en-US" dirty="0" smtClean="0"/>
              <a:t> </a:t>
            </a:r>
            <a:r>
              <a:rPr lang="en-US" dirty="0" err="1" smtClean="0"/>
              <a:t>las</a:t>
            </a:r>
            <a:r>
              <a:rPr lang="en-US" dirty="0" smtClean="0"/>
              <a:t> </a:t>
            </a:r>
            <a:r>
              <a:rPr lang="en-US" dirty="0" err="1" smtClean="0"/>
              <a:t>áreas</a:t>
            </a:r>
            <a:r>
              <a:rPr lang="en-US" dirty="0" smtClean="0"/>
              <a:t> </a:t>
            </a:r>
            <a:r>
              <a:rPr lang="en-US" dirty="0" err="1" smtClean="0"/>
              <a:t>funcionales</a:t>
            </a:r>
            <a:r>
              <a:rPr lang="en-US" dirty="0" smtClean="0"/>
              <a:t> de la </a:t>
            </a:r>
            <a:r>
              <a:rPr lang="en-US" dirty="0" err="1" smtClean="0"/>
              <a:t>empresa</a:t>
            </a:r>
            <a:r>
              <a:rPr lang="en-US" dirty="0" smtClean="0"/>
              <a:t> </a:t>
            </a:r>
            <a:r>
              <a:rPr lang="en-US" dirty="0" err="1" smtClean="0"/>
              <a:t>alimentan</a:t>
            </a:r>
            <a:r>
              <a:rPr lang="en-US" dirty="0" smtClean="0"/>
              <a:t> con </a:t>
            </a:r>
            <a:r>
              <a:rPr lang="en-US" dirty="0" err="1" smtClean="0"/>
              <a:t>sus</a:t>
            </a:r>
            <a:r>
              <a:rPr lang="en-US" dirty="0" smtClean="0"/>
              <a:t> </a:t>
            </a:r>
            <a:r>
              <a:rPr lang="en-US" dirty="0" err="1" smtClean="0"/>
              <a:t>datos</a:t>
            </a:r>
            <a:r>
              <a:rPr lang="en-US" dirty="0" smtClean="0"/>
              <a:t> al </a:t>
            </a:r>
            <a:r>
              <a:rPr lang="en-US" dirty="0" err="1" smtClean="0"/>
              <a:t>sistema</a:t>
            </a:r>
            <a:r>
              <a:rPr lang="en-US" dirty="0" smtClean="0"/>
              <a:t> de </a:t>
            </a:r>
            <a:r>
              <a:rPr lang="en-US" dirty="0" err="1" smtClean="0"/>
              <a:t>información</a:t>
            </a:r>
            <a:r>
              <a:rPr lang="en-US" dirty="0" smtClean="0"/>
              <a:t>?</a:t>
            </a:r>
          </a:p>
          <a:p>
            <a:r>
              <a:rPr lang="en-US" dirty="0" smtClean="0"/>
              <a:t>¿</a:t>
            </a:r>
            <a:r>
              <a:rPr lang="en-US" dirty="0" err="1" smtClean="0"/>
              <a:t>Existe</a:t>
            </a:r>
            <a:r>
              <a:rPr lang="en-US" dirty="0" smtClean="0"/>
              <a:t> un </a:t>
            </a:r>
            <a:r>
              <a:rPr lang="en-US" dirty="0" err="1" smtClean="0"/>
              <a:t>esquema</a:t>
            </a:r>
            <a:r>
              <a:rPr lang="en-US" dirty="0" smtClean="0"/>
              <a:t> de </a:t>
            </a:r>
            <a:r>
              <a:rPr lang="en-US" dirty="0" err="1" smtClean="0"/>
              <a:t>contraseñas</a:t>
            </a:r>
            <a:r>
              <a:rPr lang="en-US" dirty="0" smtClean="0"/>
              <a:t> </a:t>
            </a:r>
            <a:r>
              <a:rPr lang="en-US" dirty="0" err="1" smtClean="0"/>
              <a:t>efectivo</a:t>
            </a:r>
            <a:r>
              <a:rPr lang="en-US" dirty="0" smtClean="0"/>
              <a:t> </a:t>
            </a:r>
            <a:r>
              <a:rPr lang="en-US" dirty="0" err="1" smtClean="0"/>
              <a:t>para</a:t>
            </a:r>
            <a:r>
              <a:rPr lang="en-US" dirty="0" smtClean="0"/>
              <a:t> </a:t>
            </a:r>
            <a:r>
              <a:rPr lang="en-US" dirty="0" err="1" smtClean="0"/>
              <a:t>entrar</a:t>
            </a:r>
            <a:r>
              <a:rPr lang="en-US" dirty="0" smtClean="0"/>
              <a:t> al </a:t>
            </a:r>
            <a:r>
              <a:rPr lang="en-US" dirty="0" err="1" smtClean="0"/>
              <a:t>sistema</a:t>
            </a:r>
            <a:r>
              <a:rPr lang="en-US" dirty="0" smtClean="0"/>
              <a:t> de </a:t>
            </a:r>
            <a:r>
              <a:rPr lang="en-US" dirty="0" err="1" smtClean="0"/>
              <a:t>información</a:t>
            </a:r>
            <a:r>
              <a:rPr lang="en-US" dirty="0" smtClean="0"/>
              <a:t>?</a:t>
            </a:r>
          </a:p>
          <a:p>
            <a:r>
              <a:rPr lang="en-US" dirty="0" smtClean="0"/>
              <a:t>¿El </a:t>
            </a:r>
            <a:r>
              <a:rPr lang="en-US" dirty="0" err="1" smtClean="0"/>
              <a:t>sistema</a:t>
            </a:r>
            <a:r>
              <a:rPr lang="en-US" dirty="0" smtClean="0"/>
              <a:t> de </a:t>
            </a:r>
            <a:r>
              <a:rPr lang="en-US" dirty="0" err="1" smtClean="0"/>
              <a:t>información</a:t>
            </a:r>
            <a:r>
              <a:rPr lang="en-US" dirty="0" smtClean="0"/>
              <a:t> </a:t>
            </a:r>
            <a:r>
              <a:rPr lang="en-US" dirty="0" err="1" smtClean="0"/>
              <a:t>es</a:t>
            </a:r>
            <a:r>
              <a:rPr lang="en-US" dirty="0" smtClean="0"/>
              <a:t> </a:t>
            </a:r>
            <a:r>
              <a:rPr lang="en-US" dirty="0" err="1" smtClean="0"/>
              <a:t>amigable</a:t>
            </a:r>
            <a:r>
              <a:rPr lang="en-US" dirty="0" smtClean="0"/>
              <a:t> con el </a:t>
            </a:r>
            <a:r>
              <a:rPr lang="en-US" dirty="0" err="1" smtClean="0"/>
              <a:t>usuario</a:t>
            </a:r>
            <a:r>
              <a:rPr lang="en-US" dirty="0" smtClean="0"/>
              <a:t>?</a:t>
            </a:r>
          </a:p>
          <a:p>
            <a:r>
              <a:rPr lang="en-US" dirty="0" smtClean="0"/>
              <a:t>¿</a:t>
            </a:r>
            <a:r>
              <a:rPr lang="en-US" dirty="0" err="1" smtClean="0"/>
              <a:t>Todos</a:t>
            </a:r>
            <a:r>
              <a:rPr lang="en-US" dirty="0" smtClean="0"/>
              <a:t> los </a:t>
            </a:r>
            <a:r>
              <a:rPr lang="en-US" dirty="0" err="1" smtClean="0"/>
              <a:t>usuarios</a:t>
            </a:r>
            <a:r>
              <a:rPr lang="en-US" dirty="0" smtClean="0"/>
              <a:t> del </a:t>
            </a:r>
            <a:r>
              <a:rPr lang="en-US" dirty="0" err="1" smtClean="0"/>
              <a:t>sistema</a:t>
            </a:r>
            <a:r>
              <a:rPr lang="en-US" dirty="0" smtClean="0"/>
              <a:t> </a:t>
            </a:r>
            <a:r>
              <a:rPr lang="en-US" dirty="0" err="1" smtClean="0"/>
              <a:t>comprenden</a:t>
            </a:r>
            <a:r>
              <a:rPr lang="en-US" dirty="0" smtClean="0"/>
              <a:t> </a:t>
            </a:r>
            <a:r>
              <a:rPr lang="en-US" dirty="0" err="1" smtClean="0"/>
              <a:t>las</a:t>
            </a:r>
            <a:r>
              <a:rPr lang="en-US" dirty="0" smtClean="0"/>
              <a:t> </a:t>
            </a:r>
            <a:r>
              <a:rPr lang="en-US" dirty="0" err="1" smtClean="0"/>
              <a:t>ventajas</a:t>
            </a:r>
            <a:r>
              <a:rPr lang="en-US" dirty="0" smtClean="0"/>
              <a:t> </a:t>
            </a:r>
            <a:r>
              <a:rPr lang="en-US" dirty="0" err="1" smtClean="0"/>
              <a:t>competitivas</a:t>
            </a:r>
            <a:r>
              <a:rPr lang="en-US" dirty="0" smtClean="0"/>
              <a:t> </a:t>
            </a:r>
            <a:r>
              <a:rPr lang="en-US" dirty="0" err="1" smtClean="0"/>
              <a:t>que</a:t>
            </a:r>
            <a:r>
              <a:rPr lang="en-US" dirty="0" smtClean="0"/>
              <a:t> la </a:t>
            </a:r>
            <a:r>
              <a:rPr lang="en-US" dirty="0" err="1" smtClean="0"/>
              <a:t>información</a:t>
            </a:r>
            <a:r>
              <a:rPr lang="en-US" dirty="0" smtClean="0"/>
              <a:t> </a:t>
            </a:r>
            <a:r>
              <a:rPr lang="en-US" dirty="0" err="1" smtClean="0"/>
              <a:t>puede</a:t>
            </a:r>
            <a:r>
              <a:rPr lang="en-US" dirty="0" smtClean="0"/>
              <a:t> </a:t>
            </a:r>
            <a:r>
              <a:rPr lang="en-US" dirty="0" err="1" smtClean="0"/>
              <a:t>brindar</a:t>
            </a:r>
            <a:r>
              <a:rPr lang="en-US" dirty="0" smtClean="0"/>
              <a:t> a la </a:t>
            </a:r>
            <a:r>
              <a:rPr lang="en-US" dirty="0" err="1" smtClean="0"/>
              <a:t>empresa</a:t>
            </a:r>
            <a:r>
              <a:rPr lang="en-US" dirty="0" smtClean="0"/>
              <a:t>?</a:t>
            </a:r>
          </a:p>
          <a:p>
            <a:r>
              <a:rPr lang="en-US" dirty="0" smtClean="0"/>
              <a:t>¿Se </a:t>
            </a:r>
            <a:r>
              <a:rPr lang="en-US" dirty="0" err="1" smtClean="0"/>
              <a:t>imparten</a:t>
            </a:r>
            <a:r>
              <a:rPr lang="en-US" dirty="0" smtClean="0"/>
              <a:t> </a:t>
            </a:r>
            <a:r>
              <a:rPr lang="en-US" dirty="0" err="1" smtClean="0"/>
              <a:t>talleres</a:t>
            </a:r>
            <a:r>
              <a:rPr lang="en-US" dirty="0" smtClean="0"/>
              <a:t> de </a:t>
            </a:r>
            <a:r>
              <a:rPr lang="en-US" dirty="0" err="1" smtClean="0"/>
              <a:t>capacitación</a:t>
            </a:r>
            <a:r>
              <a:rPr lang="en-US" dirty="0" smtClean="0"/>
              <a:t> en </a:t>
            </a:r>
            <a:r>
              <a:rPr lang="en-US" dirty="0" err="1" smtClean="0"/>
              <a:t>computación</a:t>
            </a:r>
            <a:r>
              <a:rPr lang="en-US" dirty="0" smtClean="0"/>
              <a:t> a los </a:t>
            </a:r>
            <a:r>
              <a:rPr lang="en-US" dirty="0" err="1" smtClean="0"/>
              <a:t>usuarios</a:t>
            </a:r>
            <a:r>
              <a:rPr lang="en-US" dirty="0" smtClean="0"/>
              <a:t> del </a:t>
            </a:r>
            <a:r>
              <a:rPr lang="en-US" dirty="0" err="1" smtClean="0"/>
              <a:t>sistema</a:t>
            </a:r>
            <a:r>
              <a:rPr lang="en-US" dirty="0" smtClean="0"/>
              <a:t> de </a:t>
            </a:r>
            <a:r>
              <a:rPr lang="en-US" dirty="0" err="1" smtClean="0"/>
              <a:t>información</a:t>
            </a:r>
            <a:r>
              <a:rPr lang="en-US" dirty="0" smtClean="0"/>
              <a:t>?</a:t>
            </a:r>
          </a:p>
          <a:p>
            <a:r>
              <a:rPr lang="en-US" dirty="0" smtClean="0"/>
              <a:t>¿El </a:t>
            </a:r>
            <a:r>
              <a:rPr lang="en-US" dirty="0" err="1" smtClean="0"/>
              <a:t>sistema</a:t>
            </a:r>
            <a:r>
              <a:rPr lang="en-US" dirty="0" smtClean="0"/>
              <a:t> de </a:t>
            </a:r>
            <a:r>
              <a:rPr lang="en-US" dirty="0" err="1" smtClean="0"/>
              <a:t>información</a:t>
            </a:r>
            <a:r>
              <a:rPr lang="en-US" dirty="0" smtClean="0"/>
              <a:t> de la </a:t>
            </a:r>
            <a:r>
              <a:rPr lang="en-US" dirty="0" err="1" smtClean="0"/>
              <a:t>compañía</a:t>
            </a:r>
            <a:r>
              <a:rPr lang="en-US" dirty="0" smtClean="0"/>
              <a:t> se </a:t>
            </a:r>
            <a:r>
              <a:rPr lang="en-US" dirty="0" err="1" smtClean="0"/>
              <a:t>mejora</a:t>
            </a:r>
            <a:r>
              <a:rPr lang="en-US" dirty="0" smtClean="0"/>
              <a:t> </a:t>
            </a:r>
            <a:r>
              <a:rPr lang="en-US" dirty="0" err="1" smtClean="0"/>
              <a:t>continuamente</a:t>
            </a:r>
            <a:r>
              <a:rPr lang="en-US" dirty="0" smtClean="0"/>
              <a:t> en </a:t>
            </a:r>
            <a:r>
              <a:rPr lang="en-US" dirty="0" err="1" smtClean="0"/>
              <a:t>cuanto</a:t>
            </a:r>
            <a:r>
              <a:rPr lang="en-US" dirty="0" smtClean="0"/>
              <a:t> a </a:t>
            </a:r>
            <a:r>
              <a:rPr lang="en-US" dirty="0" err="1" smtClean="0"/>
              <a:t>contenido</a:t>
            </a:r>
            <a:r>
              <a:rPr lang="en-US" dirty="0" smtClean="0"/>
              <a:t> y </a:t>
            </a:r>
            <a:r>
              <a:rPr lang="en-US" dirty="0" err="1" smtClean="0"/>
              <a:t>facilidad</a:t>
            </a:r>
            <a:r>
              <a:rPr lang="en-US" dirty="0" smtClean="0"/>
              <a:t> de </a:t>
            </a:r>
            <a:r>
              <a:rPr lang="en-US" dirty="0" err="1" smtClean="0"/>
              <a:t>uso</a:t>
            </a:r>
            <a:r>
              <a:rPr lang="en-US" dirty="0" smtClean="0"/>
              <a:t>?</a:t>
            </a:r>
          </a:p>
        </p:txBody>
      </p:sp>
      <p:sp>
        <p:nvSpPr>
          <p:cNvPr id="3" name="Title 2"/>
          <p:cNvSpPr>
            <a:spLocks noGrp="1"/>
          </p:cNvSpPr>
          <p:nvPr>
            <p:ph type="title"/>
          </p:nvPr>
        </p:nvSpPr>
        <p:spPr/>
        <p:txBody>
          <a:bodyPr/>
          <a:lstStyle/>
          <a:p>
            <a:r>
              <a:rPr lang="en-US" dirty="0" err="1" smtClean="0"/>
              <a:t>Sistemas</a:t>
            </a:r>
            <a:r>
              <a:rPr lang="en-US" dirty="0" smtClean="0"/>
              <a:t> de </a:t>
            </a:r>
            <a:r>
              <a:rPr lang="en-US" dirty="0" err="1" smtClean="0"/>
              <a:t>Información</a:t>
            </a:r>
            <a:endParaRPr lang="en-US" dirty="0"/>
          </a:p>
        </p:txBody>
      </p:sp>
    </p:spTree>
    <p:extLst>
      <p:ext uri="{BB962C8B-B14F-4D97-AF65-F5344CB8AC3E}">
        <p14:creationId xmlns:p14="http://schemas.microsoft.com/office/powerpoint/2010/main" val="40717700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6"/>
            <a:ext cx="7408333" cy="3648581"/>
          </a:xfrm>
        </p:spPr>
        <p:txBody>
          <a:bodyPr>
            <a:normAutofit fontScale="77500" lnSpcReduction="20000"/>
          </a:bodyPr>
          <a:lstStyle/>
          <a:p>
            <a:r>
              <a:rPr lang="en-US" dirty="0" err="1" smtClean="0"/>
              <a:t>Administración</a:t>
            </a:r>
            <a:r>
              <a:rPr lang="en-US" dirty="0" smtClean="0"/>
              <a:t>, marketing, </a:t>
            </a:r>
            <a:r>
              <a:rPr lang="en-US" dirty="0" err="1" smtClean="0"/>
              <a:t>finanzas</a:t>
            </a:r>
            <a:r>
              <a:rPr lang="en-US" dirty="0" smtClean="0"/>
              <a:t> y </a:t>
            </a:r>
            <a:r>
              <a:rPr lang="en-US" dirty="0" err="1" smtClean="0"/>
              <a:t>contabilidad</a:t>
            </a:r>
            <a:r>
              <a:rPr lang="en-US" dirty="0" smtClean="0"/>
              <a:t>, </a:t>
            </a:r>
            <a:r>
              <a:rPr lang="en-US" dirty="0" err="1" smtClean="0"/>
              <a:t>producción</a:t>
            </a:r>
            <a:r>
              <a:rPr lang="en-US" dirty="0" smtClean="0"/>
              <a:t> y </a:t>
            </a:r>
            <a:r>
              <a:rPr lang="en-US" dirty="0" err="1" smtClean="0"/>
              <a:t>operaciones</a:t>
            </a:r>
            <a:r>
              <a:rPr lang="en-US" dirty="0" smtClean="0"/>
              <a:t>, </a:t>
            </a:r>
            <a:r>
              <a:rPr lang="en-US" dirty="0" err="1" smtClean="0"/>
              <a:t>investigación</a:t>
            </a:r>
            <a:r>
              <a:rPr lang="en-US" dirty="0" smtClean="0"/>
              <a:t> y </a:t>
            </a:r>
            <a:r>
              <a:rPr lang="en-US" dirty="0" err="1" smtClean="0"/>
              <a:t>desarrollo</a:t>
            </a:r>
            <a:r>
              <a:rPr lang="en-US" dirty="0" smtClean="0"/>
              <a:t>, y los </a:t>
            </a:r>
            <a:r>
              <a:rPr lang="en-US" dirty="0" err="1" smtClean="0"/>
              <a:t>sistemas</a:t>
            </a:r>
            <a:r>
              <a:rPr lang="en-US" dirty="0" smtClean="0"/>
              <a:t> de </a:t>
            </a:r>
            <a:r>
              <a:rPr lang="en-US" dirty="0" err="1" smtClean="0"/>
              <a:t>información</a:t>
            </a:r>
            <a:r>
              <a:rPr lang="en-US" dirty="0" smtClean="0"/>
              <a:t> general </a:t>
            </a:r>
            <a:r>
              <a:rPr lang="en-US" dirty="0" err="1" smtClean="0"/>
              <a:t>representan</a:t>
            </a:r>
            <a:r>
              <a:rPr lang="en-US" dirty="0" smtClean="0"/>
              <a:t> </a:t>
            </a:r>
            <a:r>
              <a:rPr lang="en-US" dirty="0" err="1" smtClean="0"/>
              <a:t>las</a:t>
            </a:r>
            <a:r>
              <a:rPr lang="en-US" dirty="0" smtClean="0"/>
              <a:t> </a:t>
            </a:r>
            <a:r>
              <a:rPr lang="en-US" dirty="0" err="1" smtClean="0"/>
              <a:t>operaciones</a:t>
            </a:r>
            <a:r>
              <a:rPr lang="en-US" dirty="0" smtClean="0"/>
              <a:t> </a:t>
            </a:r>
            <a:r>
              <a:rPr lang="en-US" dirty="0" err="1" smtClean="0"/>
              <a:t>esenciales</a:t>
            </a:r>
            <a:r>
              <a:rPr lang="en-US" dirty="0" smtClean="0"/>
              <a:t> de la </a:t>
            </a:r>
            <a:r>
              <a:rPr lang="en-US" dirty="0" err="1" smtClean="0"/>
              <a:t>mayoría</a:t>
            </a:r>
            <a:r>
              <a:rPr lang="en-US" dirty="0" smtClean="0"/>
              <a:t> de los </a:t>
            </a:r>
            <a:r>
              <a:rPr lang="en-US" dirty="0" err="1" smtClean="0"/>
              <a:t>negocios</a:t>
            </a:r>
            <a:r>
              <a:rPr lang="en-US" dirty="0" smtClean="0"/>
              <a:t>.</a:t>
            </a:r>
          </a:p>
          <a:p>
            <a:r>
              <a:rPr lang="en-US" dirty="0" err="1" smtClean="0"/>
              <a:t>Una</a:t>
            </a:r>
            <a:r>
              <a:rPr lang="en-US" dirty="0" smtClean="0"/>
              <a:t> auditoria de la </a:t>
            </a:r>
            <a:r>
              <a:rPr lang="en-US" dirty="0" err="1" smtClean="0"/>
              <a:t>administración</a:t>
            </a:r>
            <a:r>
              <a:rPr lang="en-US" dirty="0" smtClean="0"/>
              <a:t> </a:t>
            </a:r>
            <a:r>
              <a:rPr lang="en-US" dirty="0" err="1" smtClean="0"/>
              <a:t>estratégica</a:t>
            </a:r>
            <a:r>
              <a:rPr lang="en-US" dirty="0" smtClean="0"/>
              <a:t> de </a:t>
            </a:r>
            <a:r>
              <a:rPr lang="en-US" dirty="0" err="1" smtClean="0"/>
              <a:t>las</a:t>
            </a:r>
            <a:r>
              <a:rPr lang="en-US" dirty="0" smtClean="0"/>
              <a:t> </a:t>
            </a:r>
            <a:r>
              <a:rPr lang="en-US" dirty="0" err="1" smtClean="0"/>
              <a:t>operaciones</a:t>
            </a:r>
            <a:r>
              <a:rPr lang="en-US" dirty="0" smtClean="0"/>
              <a:t> </a:t>
            </a:r>
            <a:r>
              <a:rPr lang="en-US" dirty="0" err="1" smtClean="0"/>
              <a:t>internas</a:t>
            </a:r>
            <a:r>
              <a:rPr lang="en-US" dirty="0" smtClean="0"/>
              <a:t> de </a:t>
            </a:r>
            <a:r>
              <a:rPr lang="en-US" dirty="0" err="1" smtClean="0"/>
              <a:t>una</a:t>
            </a:r>
            <a:r>
              <a:rPr lang="en-US" dirty="0" smtClean="0"/>
              <a:t> </a:t>
            </a:r>
            <a:r>
              <a:rPr lang="en-US" dirty="0" err="1" smtClean="0"/>
              <a:t>empresa</a:t>
            </a:r>
            <a:r>
              <a:rPr lang="en-US" dirty="0" smtClean="0"/>
              <a:t> </a:t>
            </a:r>
            <a:r>
              <a:rPr lang="en-US" dirty="0" err="1" smtClean="0"/>
              <a:t>es</a:t>
            </a:r>
            <a:r>
              <a:rPr lang="en-US" dirty="0" smtClean="0"/>
              <a:t> vital </a:t>
            </a:r>
            <a:r>
              <a:rPr lang="en-US" dirty="0" err="1" smtClean="0"/>
              <a:t>para</a:t>
            </a:r>
            <a:r>
              <a:rPr lang="en-US" dirty="0" smtClean="0"/>
              <a:t> la </a:t>
            </a:r>
            <a:r>
              <a:rPr lang="en-US" dirty="0" err="1" smtClean="0"/>
              <a:t>salud</a:t>
            </a:r>
            <a:r>
              <a:rPr lang="en-US" dirty="0" smtClean="0"/>
              <a:t> de la </a:t>
            </a:r>
            <a:r>
              <a:rPr lang="en-US" dirty="0" err="1" smtClean="0"/>
              <a:t>organización</a:t>
            </a:r>
            <a:r>
              <a:rPr lang="en-US" dirty="0" smtClean="0"/>
              <a:t>.</a:t>
            </a:r>
          </a:p>
          <a:p>
            <a:r>
              <a:rPr lang="en-US" dirty="0" err="1" smtClean="0"/>
              <a:t>Muchas</a:t>
            </a:r>
            <a:r>
              <a:rPr lang="en-US" dirty="0" smtClean="0"/>
              <a:t> </a:t>
            </a:r>
            <a:r>
              <a:rPr lang="en-US" dirty="0" err="1" smtClean="0"/>
              <a:t>compañías</a:t>
            </a:r>
            <a:r>
              <a:rPr lang="en-US" dirty="0" smtClean="0"/>
              <a:t> </a:t>
            </a:r>
            <a:r>
              <a:rPr lang="en-US" dirty="0" err="1" smtClean="0"/>
              <a:t>prefieren</a:t>
            </a:r>
            <a:r>
              <a:rPr lang="en-US" dirty="0" smtClean="0"/>
              <a:t> </a:t>
            </a:r>
            <a:r>
              <a:rPr lang="en-US" dirty="0" err="1" smtClean="0"/>
              <a:t>ser</a:t>
            </a:r>
            <a:r>
              <a:rPr lang="en-US" dirty="0" smtClean="0"/>
              <a:t> </a:t>
            </a:r>
            <a:r>
              <a:rPr lang="en-US" dirty="0" err="1" smtClean="0"/>
              <a:t>juzgadas</a:t>
            </a:r>
            <a:r>
              <a:rPr lang="en-US" dirty="0" smtClean="0"/>
              <a:t> </a:t>
            </a:r>
            <a:r>
              <a:rPr lang="en-US" dirty="0" err="1" smtClean="0"/>
              <a:t>solamente</a:t>
            </a:r>
            <a:r>
              <a:rPr lang="en-US" dirty="0" smtClean="0"/>
              <a:t> </a:t>
            </a:r>
            <a:r>
              <a:rPr lang="en-US" dirty="0" err="1" smtClean="0"/>
              <a:t>por</a:t>
            </a:r>
            <a:r>
              <a:rPr lang="en-US" dirty="0" smtClean="0"/>
              <a:t> </a:t>
            </a:r>
            <a:r>
              <a:rPr lang="en-US" dirty="0" err="1" smtClean="0"/>
              <a:t>su</a:t>
            </a:r>
            <a:r>
              <a:rPr lang="en-US" dirty="0" smtClean="0"/>
              <a:t> </a:t>
            </a:r>
            <a:r>
              <a:rPr lang="en-US" dirty="0" err="1" smtClean="0"/>
              <a:t>desempeño</a:t>
            </a:r>
            <a:r>
              <a:rPr lang="en-US" dirty="0" smtClean="0"/>
              <a:t> en el </a:t>
            </a:r>
            <a:r>
              <a:rPr lang="en-US" dirty="0" err="1" smtClean="0"/>
              <a:t>saldo</a:t>
            </a:r>
            <a:r>
              <a:rPr lang="en-US" dirty="0" smtClean="0"/>
              <a:t> final, sin embargo, un </a:t>
            </a:r>
            <a:r>
              <a:rPr lang="en-US" dirty="0" err="1" smtClean="0"/>
              <a:t>número</a:t>
            </a:r>
            <a:r>
              <a:rPr lang="en-US" dirty="0" smtClean="0"/>
              <a:t> </a:t>
            </a:r>
            <a:r>
              <a:rPr lang="en-US" dirty="0" err="1" smtClean="0"/>
              <a:t>creciente</a:t>
            </a:r>
            <a:r>
              <a:rPr lang="en-US" dirty="0" smtClean="0"/>
              <a:t> de </a:t>
            </a:r>
            <a:r>
              <a:rPr lang="en-US" dirty="0" err="1" smtClean="0"/>
              <a:t>organizaciones</a:t>
            </a:r>
            <a:r>
              <a:rPr lang="en-US" dirty="0" smtClean="0"/>
              <a:t> de </a:t>
            </a:r>
            <a:r>
              <a:rPr lang="en-US" dirty="0" err="1" smtClean="0"/>
              <a:t>éxito</a:t>
            </a:r>
            <a:r>
              <a:rPr lang="en-US" dirty="0" smtClean="0"/>
              <a:t> </a:t>
            </a:r>
            <a:r>
              <a:rPr lang="en-US" dirty="0" err="1" smtClean="0"/>
              <a:t>están</a:t>
            </a:r>
            <a:r>
              <a:rPr lang="en-US" dirty="0" smtClean="0"/>
              <a:t> </a:t>
            </a:r>
            <a:r>
              <a:rPr lang="en-US" dirty="0" err="1" smtClean="0"/>
              <a:t>haciendo</a:t>
            </a:r>
            <a:r>
              <a:rPr lang="en-US" dirty="0" smtClean="0"/>
              <a:t> </a:t>
            </a:r>
            <a:r>
              <a:rPr lang="en-US" dirty="0" err="1" smtClean="0"/>
              <a:t>uso</a:t>
            </a:r>
            <a:r>
              <a:rPr lang="en-US" dirty="0" smtClean="0"/>
              <a:t> de la </a:t>
            </a:r>
            <a:r>
              <a:rPr lang="en-US" dirty="0" err="1" smtClean="0"/>
              <a:t>auditoría</a:t>
            </a:r>
            <a:r>
              <a:rPr lang="en-US" dirty="0" smtClean="0"/>
              <a:t> </a:t>
            </a:r>
            <a:r>
              <a:rPr lang="en-US" dirty="0" err="1" smtClean="0"/>
              <a:t>interna</a:t>
            </a:r>
            <a:r>
              <a:rPr lang="en-US" dirty="0" smtClean="0"/>
              <a:t> </a:t>
            </a:r>
            <a:r>
              <a:rPr lang="en-US" dirty="0" err="1" smtClean="0"/>
              <a:t>para</a:t>
            </a:r>
            <a:r>
              <a:rPr lang="en-US" dirty="0" smtClean="0"/>
              <a:t> </a:t>
            </a:r>
            <a:r>
              <a:rPr lang="en-US" dirty="0" err="1" smtClean="0"/>
              <a:t>obtener</a:t>
            </a:r>
            <a:r>
              <a:rPr lang="en-US" dirty="0" smtClean="0"/>
              <a:t> </a:t>
            </a:r>
            <a:r>
              <a:rPr lang="en-US" dirty="0" err="1" smtClean="0"/>
              <a:t>ventajas</a:t>
            </a:r>
            <a:r>
              <a:rPr lang="en-US" dirty="0" smtClean="0"/>
              <a:t> </a:t>
            </a:r>
            <a:r>
              <a:rPr lang="en-US" dirty="0" err="1" smtClean="0"/>
              <a:t>competitivas</a:t>
            </a:r>
            <a:r>
              <a:rPr lang="en-US" dirty="0" smtClean="0"/>
              <a:t> </a:t>
            </a:r>
            <a:r>
              <a:rPr lang="en-US" dirty="0" err="1" smtClean="0"/>
              <a:t>sobre</a:t>
            </a:r>
            <a:r>
              <a:rPr lang="en-US" dirty="0" smtClean="0"/>
              <a:t> </a:t>
            </a:r>
            <a:r>
              <a:rPr lang="en-US" dirty="0" err="1" smtClean="0"/>
              <a:t>sus</a:t>
            </a:r>
            <a:r>
              <a:rPr lang="en-US" dirty="0" smtClean="0"/>
              <a:t> </a:t>
            </a:r>
            <a:r>
              <a:rPr lang="en-US" dirty="0" err="1" smtClean="0"/>
              <a:t>rivales</a:t>
            </a:r>
            <a:r>
              <a:rPr lang="en-US" dirty="0" smtClean="0"/>
              <a:t>.</a:t>
            </a:r>
          </a:p>
          <a:p>
            <a:r>
              <a:rPr lang="en-US" dirty="0" smtClean="0"/>
              <a:t>El </a:t>
            </a:r>
            <a:r>
              <a:rPr lang="en-US" dirty="0" err="1" smtClean="0"/>
              <a:t>proceso</a:t>
            </a:r>
            <a:r>
              <a:rPr lang="en-US" dirty="0" smtClean="0"/>
              <a:t> de </a:t>
            </a:r>
            <a:r>
              <a:rPr lang="en-US" dirty="0" err="1" smtClean="0"/>
              <a:t>llevar</a:t>
            </a:r>
            <a:r>
              <a:rPr lang="en-US" dirty="0" smtClean="0"/>
              <a:t> a </a:t>
            </a:r>
            <a:r>
              <a:rPr lang="en-US" dirty="0" err="1" smtClean="0"/>
              <a:t>cabo</a:t>
            </a:r>
            <a:r>
              <a:rPr lang="en-US" dirty="0" smtClean="0"/>
              <a:t> </a:t>
            </a:r>
            <a:r>
              <a:rPr lang="en-US" dirty="0" err="1" smtClean="0"/>
              <a:t>una</a:t>
            </a:r>
            <a:r>
              <a:rPr lang="en-US" dirty="0" smtClean="0"/>
              <a:t> </a:t>
            </a:r>
            <a:r>
              <a:rPr lang="en-US" dirty="0" err="1" smtClean="0"/>
              <a:t>auditoría</a:t>
            </a:r>
            <a:r>
              <a:rPr lang="en-US" dirty="0" smtClean="0"/>
              <a:t> </a:t>
            </a:r>
            <a:r>
              <a:rPr lang="en-US" dirty="0" err="1" smtClean="0"/>
              <a:t>interna</a:t>
            </a:r>
            <a:r>
              <a:rPr lang="en-US" dirty="0" smtClean="0"/>
              <a:t> </a:t>
            </a:r>
            <a:r>
              <a:rPr lang="en-US" dirty="0" err="1" smtClean="0"/>
              <a:t>representa</a:t>
            </a:r>
            <a:r>
              <a:rPr lang="en-US" dirty="0" smtClean="0"/>
              <a:t> </a:t>
            </a:r>
            <a:r>
              <a:rPr lang="en-US" dirty="0" err="1" smtClean="0"/>
              <a:t>una</a:t>
            </a:r>
            <a:r>
              <a:rPr lang="en-US" dirty="0" smtClean="0"/>
              <a:t> </a:t>
            </a:r>
            <a:r>
              <a:rPr lang="en-US" dirty="0" err="1" smtClean="0"/>
              <a:t>oportunidad</a:t>
            </a:r>
            <a:r>
              <a:rPr lang="en-US" dirty="0" smtClean="0"/>
              <a:t> </a:t>
            </a:r>
            <a:r>
              <a:rPr lang="en-US" dirty="0" err="1" smtClean="0"/>
              <a:t>para</a:t>
            </a:r>
            <a:r>
              <a:rPr lang="en-US" dirty="0" smtClean="0"/>
              <a:t> </a:t>
            </a:r>
            <a:r>
              <a:rPr lang="en-US" dirty="0" err="1" smtClean="0"/>
              <a:t>que</a:t>
            </a:r>
            <a:r>
              <a:rPr lang="en-US" dirty="0" smtClean="0"/>
              <a:t> los </a:t>
            </a:r>
            <a:r>
              <a:rPr lang="en-US" dirty="0" err="1" smtClean="0"/>
              <a:t>gerentes</a:t>
            </a:r>
            <a:r>
              <a:rPr lang="en-US" dirty="0" smtClean="0"/>
              <a:t> y </a:t>
            </a:r>
            <a:r>
              <a:rPr lang="en-US" dirty="0" err="1" smtClean="0"/>
              <a:t>empleados</a:t>
            </a:r>
            <a:r>
              <a:rPr lang="en-US" dirty="0" smtClean="0"/>
              <a:t> de </a:t>
            </a:r>
            <a:r>
              <a:rPr lang="en-US" dirty="0" err="1" smtClean="0"/>
              <a:t>toda</a:t>
            </a:r>
            <a:r>
              <a:rPr lang="en-US" dirty="0" smtClean="0"/>
              <a:t> la </a:t>
            </a:r>
            <a:r>
              <a:rPr lang="en-US" dirty="0" err="1" smtClean="0"/>
              <a:t>organización</a:t>
            </a:r>
            <a:r>
              <a:rPr lang="en-US" dirty="0" smtClean="0"/>
              <a:t> </a:t>
            </a:r>
            <a:r>
              <a:rPr lang="en-US" dirty="0" err="1" smtClean="0"/>
              <a:t>participen</a:t>
            </a:r>
            <a:r>
              <a:rPr lang="en-US" dirty="0" smtClean="0"/>
              <a:t> en la </a:t>
            </a:r>
            <a:r>
              <a:rPr lang="en-US" dirty="0" err="1" smtClean="0"/>
              <a:t>determinación</a:t>
            </a:r>
            <a:r>
              <a:rPr lang="en-US" dirty="0" smtClean="0"/>
              <a:t> del </a:t>
            </a:r>
            <a:r>
              <a:rPr lang="en-US" dirty="0" err="1" smtClean="0"/>
              <a:t>futuro</a:t>
            </a:r>
            <a:r>
              <a:rPr lang="en-US" dirty="0" smtClean="0"/>
              <a:t> de la </a:t>
            </a:r>
            <a:r>
              <a:rPr lang="en-US" dirty="0" err="1" smtClean="0"/>
              <a:t>empresa</a:t>
            </a:r>
            <a:r>
              <a:rPr lang="en-US" dirty="0" smtClean="0"/>
              <a:t>.</a:t>
            </a:r>
          </a:p>
          <a:p>
            <a:endParaRPr lang="en-US" dirty="0" smtClean="0"/>
          </a:p>
          <a:p>
            <a:endParaRPr lang="en-US" dirty="0"/>
          </a:p>
        </p:txBody>
      </p:sp>
      <p:sp>
        <p:nvSpPr>
          <p:cNvPr id="3" name="Title 2"/>
          <p:cNvSpPr>
            <a:spLocks noGrp="1"/>
          </p:cNvSpPr>
          <p:nvPr>
            <p:ph type="title"/>
          </p:nvPr>
        </p:nvSpPr>
        <p:spPr/>
        <p:txBody>
          <a:bodyPr/>
          <a:lstStyle/>
          <a:p>
            <a:r>
              <a:rPr lang="en-US" dirty="0" err="1" smtClean="0"/>
              <a:t>Resumen</a:t>
            </a:r>
            <a:r>
              <a:rPr lang="en-US" dirty="0" smtClean="0"/>
              <a:t> </a:t>
            </a:r>
            <a:r>
              <a:rPr lang="en-US" dirty="0" err="1" smtClean="0"/>
              <a:t>Análisis</a:t>
            </a:r>
            <a:r>
              <a:rPr lang="en-US" dirty="0" smtClean="0"/>
              <a:t> </a:t>
            </a:r>
            <a:r>
              <a:rPr lang="en-US" dirty="0" err="1" smtClean="0"/>
              <a:t>Interno</a:t>
            </a:r>
            <a:endParaRPr lang="en-US" dirty="0"/>
          </a:p>
        </p:txBody>
      </p:sp>
    </p:spTree>
    <p:extLst>
      <p:ext uri="{BB962C8B-B14F-4D97-AF65-F5344CB8AC3E}">
        <p14:creationId xmlns:p14="http://schemas.microsoft.com/office/powerpoint/2010/main" val="50820495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08427"/>
            <a:ext cx="7408333" cy="3450696"/>
          </a:xfrm>
        </p:spPr>
        <p:txBody>
          <a:bodyPr>
            <a:normAutofit fontScale="92500" lnSpcReduction="10000"/>
          </a:bodyPr>
          <a:lstStyle/>
          <a:p>
            <a:pPr marL="0" indent="0" algn="just">
              <a:buNone/>
            </a:pPr>
            <a:r>
              <a:rPr lang="en-US" dirty="0" smtClean="0"/>
              <a:t>Su </a:t>
            </a:r>
            <a:r>
              <a:rPr lang="en-US" dirty="0" err="1" smtClean="0"/>
              <a:t>objetivo</a:t>
            </a:r>
            <a:r>
              <a:rPr lang="en-US" dirty="0" smtClean="0"/>
              <a:t> </a:t>
            </a:r>
            <a:r>
              <a:rPr lang="en-US" dirty="0" err="1" smtClean="0"/>
              <a:t>es</a:t>
            </a:r>
            <a:r>
              <a:rPr lang="en-US" dirty="0" smtClean="0"/>
              <a:t> </a:t>
            </a:r>
            <a:r>
              <a:rPr lang="en-US" dirty="0" err="1" smtClean="0"/>
              <a:t>desarrollar</a:t>
            </a:r>
            <a:r>
              <a:rPr lang="en-US" dirty="0" smtClean="0"/>
              <a:t> </a:t>
            </a:r>
            <a:r>
              <a:rPr lang="en-US" dirty="0" err="1" smtClean="0"/>
              <a:t>una</a:t>
            </a:r>
            <a:r>
              <a:rPr lang="en-US" dirty="0" smtClean="0"/>
              <a:t> </a:t>
            </a:r>
            <a:r>
              <a:rPr lang="en-US" dirty="0" err="1" smtClean="0"/>
              <a:t>lista</a:t>
            </a:r>
            <a:r>
              <a:rPr lang="en-US" dirty="0" smtClean="0"/>
              <a:t> </a:t>
            </a:r>
            <a:r>
              <a:rPr lang="en-US" dirty="0" err="1" smtClean="0"/>
              <a:t>finita</a:t>
            </a:r>
            <a:r>
              <a:rPr lang="en-US" dirty="0" smtClean="0"/>
              <a:t> de </a:t>
            </a:r>
            <a:r>
              <a:rPr lang="en-US" dirty="0" err="1" smtClean="0"/>
              <a:t>oportunidades</a:t>
            </a:r>
            <a:r>
              <a:rPr lang="en-US" dirty="0" smtClean="0"/>
              <a:t> </a:t>
            </a:r>
            <a:r>
              <a:rPr lang="en-US" dirty="0" err="1" smtClean="0"/>
              <a:t>que</a:t>
            </a:r>
            <a:r>
              <a:rPr lang="en-US" dirty="0" smtClean="0"/>
              <a:t> </a:t>
            </a:r>
            <a:r>
              <a:rPr lang="en-US" dirty="0" err="1" smtClean="0"/>
              <a:t>podrían</a:t>
            </a:r>
            <a:r>
              <a:rPr lang="en-US" dirty="0" smtClean="0"/>
              <a:t> </a:t>
            </a:r>
            <a:r>
              <a:rPr lang="en-US" dirty="0" err="1" smtClean="0"/>
              <a:t>beneficiar</a:t>
            </a:r>
            <a:r>
              <a:rPr lang="en-US" dirty="0" smtClean="0"/>
              <a:t> a </a:t>
            </a:r>
            <a:r>
              <a:rPr lang="en-US" dirty="0" err="1" smtClean="0"/>
              <a:t>una</a:t>
            </a:r>
            <a:r>
              <a:rPr lang="en-US" dirty="0" smtClean="0"/>
              <a:t> </a:t>
            </a:r>
            <a:r>
              <a:rPr lang="en-US" dirty="0" err="1" smtClean="0"/>
              <a:t>empresa</a:t>
            </a:r>
            <a:r>
              <a:rPr lang="en-US" dirty="0" smtClean="0"/>
              <a:t> y de </a:t>
            </a:r>
            <a:r>
              <a:rPr lang="en-US" dirty="0" err="1" smtClean="0"/>
              <a:t>amenzas</a:t>
            </a:r>
            <a:r>
              <a:rPr lang="en-US" dirty="0" smtClean="0"/>
              <a:t> </a:t>
            </a:r>
            <a:r>
              <a:rPr lang="en-US" dirty="0" err="1" smtClean="0"/>
              <a:t>que</a:t>
            </a:r>
            <a:r>
              <a:rPr lang="en-US" dirty="0" smtClean="0"/>
              <a:t> </a:t>
            </a:r>
            <a:r>
              <a:rPr lang="en-US" dirty="0" err="1" smtClean="0"/>
              <a:t>esta</a:t>
            </a:r>
            <a:r>
              <a:rPr lang="en-US" dirty="0" smtClean="0"/>
              <a:t> </a:t>
            </a:r>
            <a:r>
              <a:rPr lang="en-US" dirty="0" err="1" smtClean="0"/>
              <a:t>debería</a:t>
            </a:r>
            <a:r>
              <a:rPr lang="en-US" dirty="0" smtClean="0"/>
              <a:t> </a:t>
            </a:r>
            <a:r>
              <a:rPr lang="en-US" dirty="0" err="1" smtClean="0"/>
              <a:t>evitar</a:t>
            </a:r>
            <a:r>
              <a:rPr lang="en-US" dirty="0" smtClean="0"/>
              <a:t>, con lo </a:t>
            </a:r>
            <a:r>
              <a:rPr lang="en-US" dirty="0" err="1" smtClean="0"/>
              <a:t>finito</a:t>
            </a:r>
            <a:r>
              <a:rPr lang="en-US" dirty="0" smtClean="0"/>
              <a:t> se </a:t>
            </a:r>
            <a:r>
              <a:rPr lang="en-US" dirty="0" err="1" smtClean="0"/>
              <a:t>refiere</a:t>
            </a:r>
            <a:r>
              <a:rPr lang="en-US" dirty="0" smtClean="0"/>
              <a:t> a </a:t>
            </a:r>
            <a:r>
              <a:rPr lang="en-US" dirty="0" err="1" smtClean="0"/>
              <a:t>las</a:t>
            </a:r>
            <a:r>
              <a:rPr lang="en-US" dirty="0" smtClean="0"/>
              <a:t> variables clave </a:t>
            </a:r>
            <a:r>
              <a:rPr lang="en-US" dirty="0" err="1" smtClean="0"/>
              <a:t>que</a:t>
            </a:r>
            <a:r>
              <a:rPr lang="en-US" dirty="0" smtClean="0"/>
              <a:t> </a:t>
            </a:r>
            <a:r>
              <a:rPr lang="en-US" dirty="0" err="1" smtClean="0"/>
              <a:t>pueden</a:t>
            </a:r>
            <a:r>
              <a:rPr lang="en-US" dirty="0" smtClean="0"/>
              <a:t> </a:t>
            </a:r>
            <a:r>
              <a:rPr lang="en-US" dirty="0" err="1" smtClean="0"/>
              <a:t>ofrecer</a:t>
            </a:r>
            <a:r>
              <a:rPr lang="en-US" dirty="0" smtClean="0"/>
              <a:t> </a:t>
            </a:r>
            <a:r>
              <a:rPr lang="en-US" dirty="0" err="1" smtClean="0"/>
              <a:t>respuestar</a:t>
            </a:r>
            <a:r>
              <a:rPr lang="en-US" dirty="0" smtClean="0"/>
              <a:t> </a:t>
            </a:r>
            <a:r>
              <a:rPr lang="en-US" dirty="0" err="1" smtClean="0"/>
              <a:t>factibles</a:t>
            </a:r>
            <a:r>
              <a:rPr lang="en-US" dirty="0" smtClean="0"/>
              <a:t>.</a:t>
            </a:r>
          </a:p>
          <a:p>
            <a:pPr marL="0" indent="0">
              <a:buNone/>
            </a:pPr>
            <a:endParaRPr lang="en-US" dirty="0" smtClean="0"/>
          </a:p>
          <a:p>
            <a:pPr marL="0" indent="0" algn="just">
              <a:buNone/>
            </a:pPr>
            <a:r>
              <a:rPr lang="en-US" dirty="0" smtClean="0"/>
              <a:t>Para </a:t>
            </a:r>
            <a:r>
              <a:rPr lang="en-US" dirty="0" err="1" smtClean="0"/>
              <a:t>poder</a:t>
            </a:r>
            <a:r>
              <a:rPr lang="en-US" dirty="0" smtClean="0"/>
              <a:t> </a:t>
            </a:r>
            <a:r>
              <a:rPr lang="en-US" dirty="0" err="1" smtClean="0"/>
              <a:t>llevar</a:t>
            </a:r>
            <a:r>
              <a:rPr lang="en-US" dirty="0" smtClean="0"/>
              <a:t> a </a:t>
            </a:r>
            <a:r>
              <a:rPr lang="en-US" dirty="0" err="1" smtClean="0"/>
              <a:t>cabo</a:t>
            </a:r>
            <a:r>
              <a:rPr lang="en-US" dirty="0" smtClean="0"/>
              <a:t> un </a:t>
            </a:r>
            <a:r>
              <a:rPr lang="en-US" dirty="0" err="1" smtClean="0"/>
              <a:t>análisis</a:t>
            </a:r>
            <a:r>
              <a:rPr lang="en-US" dirty="0" smtClean="0"/>
              <a:t> </a:t>
            </a:r>
            <a:r>
              <a:rPr lang="en-US" dirty="0" err="1" smtClean="0"/>
              <a:t>externo</a:t>
            </a:r>
            <a:r>
              <a:rPr lang="en-US" dirty="0" smtClean="0"/>
              <a:t>, </a:t>
            </a:r>
            <a:r>
              <a:rPr lang="en-US" dirty="0" err="1" smtClean="0"/>
              <a:t>una</a:t>
            </a:r>
            <a:r>
              <a:rPr lang="en-US" dirty="0" smtClean="0"/>
              <a:t> </a:t>
            </a:r>
            <a:r>
              <a:rPr lang="en-US" dirty="0" err="1" smtClean="0"/>
              <a:t>compañía</a:t>
            </a:r>
            <a:r>
              <a:rPr lang="en-US" dirty="0" smtClean="0"/>
              <a:t> </a:t>
            </a:r>
            <a:r>
              <a:rPr lang="en-US" dirty="0" err="1" smtClean="0"/>
              <a:t>debe</a:t>
            </a:r>
            <a:r>
              <a:rPr lang="en-US" dirty="0" smtClean="0"/>
              <a:t> </a:t>
            </a:r>
            <a:r>
              <a:rPr lang="en-US" dirty="0" err="1" smtClean="0"/>
              <a:t>reunir</a:t>
            </a:r>
            <a:r>
              <a:rPr lang="en-US" dirty="0" smtClean="0"/>
              <a:t> </a:t>
            </a:r>
            <a:r>
              <a:rPr lang="en-US" dirty="0" err="1" smtClean="0"/>
              <a:t>conocimientos</a:t>
            </a:r>
            <a:r>
              <a:rPr lang="en-US" dirty="0" smtClean="0"/>
              <a:t> e </a:t>
            </a:r>
            <a:r>
              <a:rPr lang="en-US" dirty="0" err="1" smtClean="0"/>
              <a:t>información</a:t>
            </a:r>
            <a:r>
              <a:rPr lang="en-US" dirty="0" smtClean="0"/>
              <a:t> </a:t>
            </a:r>
            <a:r>
              <a:rPr lang="en-US" dirty="0" err="1" smtClean="0"/>
              <a:t>valiosa</a:t>
            </a:r>
            <a:r>
              <a:rPr lang="en-US" dirty="0" smtClean="0"/>
              <a:t> </a:t>
            </a:r>
            <a:r>
              <a:rPr lang="en-US" dirty="0" err="1" smtClean="0"/>
              <a:t>acerca</a:t>
            </a:r>
            <a:r>
              <a:rPr lang="en-US" dirty="0" smtClean="0"/>
              <a:t> de </a:t>
            </a:r>
            <a:r>
              <a:rPr lang="en-US" dirty="0" err="1" smtClean="0"/>
              <a:t>tendencias</a:t>
            </a:r>
            <a:r>
              <a:rPr lang="en-US" dirty="0" smtClean="0"/>
              <a:t> </a:t>
            </a:r>
            <a:r>
              <a:rPr lang="en-US" dirty="0" err="1" smtClean="0"/>
              <a:t>económicas</a:t>
            </a:r>
            <a:r>
              <a:rPr lang="en-US" dirty="0" smtClean="0"/>
              <a:t>, </a:t>
            </a:r>
            <a:r>
              <a:rPr lang="en-US" dirty="0" err="1" smtClean="0"/>
              <a:t>sociales</a:t>
            </a:r>
            <a:r>
              <a:rPr lang="en-US" dirty="0" smtClean="0"/>
              <a:t>, </a:t>
            </a:r>
            <a:r>
              <a:rPr lang="en-US" dirty="0" err="1" smtClean="0"/>
              <a:t>culturales</a:t>
            </a:r>
            <a:r>
              <a:rPr lang="en-US" dirty="0" smtClean="0"/>
              <a:t>, </a:t>
            </a:r>
            <a:r>
              <a:rPr lang="en-US" dirty="0" err="1" smtClean="0"/>
              <a:t>demográficas</a:t>
            </a:r>
            <a:r>
              <a:rPr lang="en-US" dirty="0" smtClean="0"/>
              <a:t>, </a:t>
            </a:r>
            <a:r>
              <a:rPr lang="en-US" dirty="0" err="1" smtClean="0"/>
              <a:t>ambientales</a:t>
            </a:r>
            <a:r>
              <a:rPr lang="en-US" dirty="0" smtClean="0"/>
              <a:t>, </a:t>
            </a:r>
            <a:r>
              <a:rPr lang="en-US" dirty="0" err="1" smtClean="0"/>
              <a:t>políticas</a:t>
            </a:r>
            <a:r>
              <a:rPr lang="en-US" dirty="0" smtClean="0"/>
              <a:t>, </a:t>
            </a:r>
            <a:r>
              <a:rPr lang="en-US" dirty="0" err="1" smtClean="0"/>
              <a:t>gubernamentales</a:t>
            </a:r>
            <a:r>
              <a:rPr lang="en-US" dirty="0" smtClean="0"/>
              <a:t>, </a:t>
            </a:r>
            <a:r>
              <a:rPr lang="en-US" dirty="0" err="1" smtClean="0"/>
              <a:t>legales</a:t>
            </a:r>
            <a:r>
              <a:rPr lang="en-US" dirty="0" smtClean="0"/>
              <a:t> y </a:t>
            </a:r>
            <a:r>
              <a:rPr lang="en-US" dirty="0" err="1" smtClean="0"/>
              <a:t>tecnológicas</a:t>
            </a:r>
            <a:r>
              <a:rPr lang="en-US" dirty="0" smtClean="0"/>
              <a:t>.</a:t>
            </a:r>
            <a:endParaRPr lang="en-US" dirty="0"/>
          </a:p>
        </p:txBody>
      </p:sp>
      <p:sp>
        <p:nvSpPr>
          <p:cNvPr id="3" name="Title 2"/>
          <p:cNvSpPr>
            <a:spLocks noGrp="1"/>
          </p:cNvSpPr>
          <p:nvPr>
            <p:ph type="title"/>
          </p:nvPr>
        </p:nvSpPr>
        <p:spPr/>
        <p:txBody>
          <a:bodyPr/>
          <a:lstStyle/>
          <a:p>
            <a:r>
              <a:rPr lang="en-US" dirty="0" err="1" smtClean="0"/>
              <a:t>Análisis</a:t>
            </a:r>
            <a:r>
              <a:rPr lang="en-US" dirty="0" smtClean="0"/>
              <a:t> </a:t>
            </a:r>
            <a:r>
              <a:rPr lang="en-US" dirty="0" err="1" smtClean="0"/>
              <a:t>Externo</a:t>
            </a:r>
            <a:endParaRPr lang="en-US" dirty="0"/>
          </a:p>
        </p:txBody>
      </p:sp>
    </p:spTree>
    <p:extLst>
      <p:ext uri="{BB962C8B-B14F-4D97-AF65-F5344CB8AC3E}">
        <p14:creationId xmlns:p14="http://schemas.microsoft.com/office/powerpoint/2010/main" val="16676813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Fuerzas</a:t>
            </a:r>
            <a:r>
              <a:rPr lang="en-US" dirty="0" smtClean="0"/>
              <a:t> </a:t>
            </a:r>
            <a:r>
              <a:rPr lang="en-US" dirty="0" err="1" smtClean="0"/>
              <a:t>externas</a:t>
            </a:r>
            <a:r>
              <a:rPr lang="en-US" dirty="0" smtClean="0"/>
              <a:t> Clave</a:t>
            </a:r>
            <a:endParaRPr lang="en-US" dirty="0"/>
          </a:p>
        </p:txBody>
      </p:sp>
      <p:pic>
        <p:nvPicPr>
          <p:cNvPr id="6" name="Content Placeholder 5" descr="Captura de pantalla 2013-02-25 a la(s) 10.34.48.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309" r="-2309"/>
          <a:stretch/>
        </p:blipFill>
        <p:spPr>
          <a:xfrm>
            <a:off x="1513842" y="2235414"/>
            <a:ext cx="6420169" cy="3767912"/>
          </a:xfrm>
        </p:spPr>
      </p:pic>
    </p:spTree>
    <p:extLst>
      <p:ext uri="{BB962C8B-B14F-4D97-AF65-F5344CB8AC3E}">
        <p14:creationId xmlns:p14="http://schemas.microsoft.com/office/powerpoint/2010/main" val="268354722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Alta </a:t>
            </a:r>
            <a:r>
              <a:rPr lang="en-US" dirty="0" err="1" smtClean="0"/>
              <a:t>participación</a:t>
            </a:r>
            <a:r>
              <a:rPr lang="en-US" dirty="0" smtClean="0"/>
              <a:t> del personal.</a:t>
            </a:r>
          </a:p>
          <a:p>
            <a:r>
              <a:rPr lang="en-US" dirty="0" err="1" smtClean="0"/>
              <a:t>Atender</a:t>
            </a:r>
            <a:r>
              <a:rPr lang="en-US" dirty="0" smtClean="0"/>
              <a:t> </a:t>
            </a:r>
            <a:r>
              <a:rPr lang="en-US" dirty="0" err="1" smtClean="0"/>
              <a:t>diversas</a:t>
            </a:r>
            <a:r>
              <a:rPr lang="en-US" dirty="0" smtClean="0"/>
              <a:t> </a:t>
            </a:r>
            <a:r>
              <a:rPr lang="en-US" dirty="0" err="1" smtClean="0"/>
              <a:t>fuentes</a:t>
            </a:r>
            <a:r>
              <a:rPr lang="en-US" dirty="0" smtClean="0"/>
              <a:t> clave de </a:t>
            </a:r>
            <a:r>
              <a:rPr lang="en-US" dirty="0" err="1" smtClean="0"/>
              <a:t>información</a:t>
            </a:r>
            <a:r>
              <a:rPr lang="en-US" dirty="0" smtClean="0"/>
              <a:t>.</a:t>
            </a:r>
          </a:p>
          <a:p>
            <a:r>
              <a:rPr lang="en-US" dirty="0" err="1" smtClean="0"/>
              <a:t>Informar</a:t>
            </a:r>
            <a:r>
              <a:rPr lang="en-US" dirty="0" smtClean="0"/>
              <a:t> de </a:t>
            </a:r>
            <a:r>
              <a:rPr lang="en-US" dirty="0" err="1" smtClean="0"/>
              <a:t>estos</a:t>
            </a:r>
            <a:r>
              <a:rPr lang="en-US" dirty="0" smtClean="0"/>
              <a:t> </a:t>
            </a:r>
            <a:r>
              <a:rPr lang="en-US" dirty="0" err="1" smtClean="0"/>
              <a:t>sondeos</a:t>
            </a:r>
            <a:r>
              <a:rPr lang="en-US" dirty="0" smtClean="0"/>
              <a:t> al </a:t>
            </a:r>
            <a:r>
              <a:rPr lang="en-US" dirty="0" err="1" smtClean="0"/>
              <a:t>encargado</a:t>
            </a:r>
            <a:r>
              <a:rPr lang="en-US" dirty="0" smtClean="0"/>
              <a:t> del </a:t>
            </a:r>
            <a:r>
              <a:rPr lang="en-US" dirty="0" err="1" smtClean="0"/>
              <a:t>análisis</a:t>
            </a:r>
            <a:r>
              <a:rPr lang="en-US" dirty="0" smtClean="0"/>
              <a:t>.</a:t>
            </a:r>
          </a:p>
          <a:p>
            <a:r>
              <a:rPr lang="en-US" dirty="0" smtClean="0"/>
              <a:t>Hay </a:t>
            </a:r>
            <a:r>
              <a:rPr lang="en-US" dirty="0" err="1" smtClean="0"/>
              <a:t>que</a:t>
            </a:r>
            <a:r>
              <a:rPr lang="en-US" dirty="0" smtClean="0"/>
              <a:t> </a:t>
            </a:r>
            <a:r>
              <a:rPr lang="en-US" dirty="0" err="1" smtClean="0"/>
              <a:t>asimilar</a:t>
            </a:r>
            <a:r>
              <a:rPr lang="en-US" dirty="0" smtClean="0"/>
              <a:t> y </a:t>
            </a:r>
            <a:r>
              <a:rPr lang="en-US" dirty="0" err="1" smtClean="0"/>
              <a:t>evaluar</a:t>
            </a:r>
            <a:r>
              <a:rPr lang="en-US" dirty="0" smtClean="0"/>
              <a:t> </a:t>
            </a:r>
            <a:r>
              <a:rPr lang="en-US" dirty="0" err="1" smtClean="0"/>
              <a:t>esta</a:t>
            </a:r>
            <a:r>
              <a:rPr lang="en-US" dirty="0" smtClean="0"/>
              <a:t> </a:t>
            </a:r>
            <a:r>
              <a:rPr lang="en-US" dirty="0" err="1" smtClean="0"/>
              <a:t>información</a:t>
            </a:r>
            <a:r>
              <a:rPr lang="en-US" dirty="0" smtClean="0"/>
              <a:t>.</a:t>
            </a:r>
          </a:p>
          <a:p>
            <a:r>
              <a:rPr lang="en-US" dirty="0" smtClean="0"/>
              <a:t>En </a:t>
            </a:r>
            <a:r>
              <a:rPr lang="en-US" dirty="0" err="1" smtClean="0"/>
              <a:t>reunión</a:t>
            </a:r>
            <a:r>
              <a:rPr lang="en-US" dirty="0" smtClean="0"/>
              <a:t> con </a:t>
            </a:r>
            <a:r>
              <a:rPr lang="en-US" dirty="0" err="1" smtClean="0"/>
              <a:t>gerentes</a:t>
            </a:r>
            <a:r>
              <a:rPr lang="en-US" dirty="0" smtClean="0"/>
              <a:t> se </a:t>
            </a:r>
            <a:r>
              <a:rPr lang="en-US" dirty="0" err="1" smtClean="0"/>
              <a:t>identificará</a:t>
            </a:r>
            <a:r>
              <a:rPr lang="en-US" dirty="0" smtClean="0"/>
              <a:t> de </a:t>
            </a:r>
            <a:r>
              <a:rPr lang="en-US" dirty="0" err="1" smtClean="0"/>
              <a:t>manera</a:t>
            </a:r>
            <a:r>
              <a:rPr lang="en-US" dirty="0" smtClean="0"/>
              <a:t> </a:t>
            </a:r>
            <a:r>
              <a:rPr lang="en-US" dirty="0" err="1" smtClean="0"/>
              <a:t>colectiva</a:t>
            </a:r>
            <a:r>
              <a:rPr lang="en-US" dirty="0" smtClean="0"/>
              <a:t> </a:t>
            </a:r>
            <a:r>
              <a:rPr lang="en-US" dirty="0" err="1" smtClean="0"/>
              <a:t>las</a:t>
            </a:r>
            <a:r>
              <a:rPr lang="en-US" dirty="0" smtClean="0"/>
              <a:t> </a:t>
            </a:r>
            <a:r>
              <a:rPr lang="en-US" b="1" dirty="0" err="1" smtClean="0"/>
              <a:t>oportunidades</a:t>
            </a:r>
            <a:r>
              <a:rPr lang="en-US" dirty="0" smtClean="0"/>
              <a:t> y </a:t>
            </a:r>
            <a:r>
              <a:rPr lang="en-US" b="1" dirty="0" err="1" smtClean="0"/>
              <a:t>amenzas</a:t>
            </a:r>
            <a:r>
              <a:rPr lang="en-US" dirty="0" smtClean="0"/>
              <a:t> a </a:t>
            </a:r>
            <a:r>
              <a:rPr lang="en-US" dirty="0" err="1" smtClean="0"/>
              <a:t>las</a:t>
            </a:r>
            <a:r>
              <a:rPr lang="en-US" dirty="0" smtClean="0"/>
              <a:t> </a:t>
            </a:r>
            <a:r>
              <a:rPr lang="en-US" dirty="0" err="1" smtClean="0"/>
              <a:t>que</a:t>
            </a:r>
            <a:r>
              <a:rPr lang="en-US" dirty="0" smtClean="0"/>
              <a:t> se </a:t>
            </a:r>
            <a:r>
              <a:rPr lang="en-US" dirty="0" err="1" smtClean="0"/>
              <a:t>enfrenta</a:t>
            </a:r>
            <a:r>
              <a:rPr lang="en-US" dirty="0" smtClean="0"/>
              <a:t> la </a:t>
            </a:r>
            <a:r>
              <a:rPr lang="en-US" dirty="0" err="1" smtClean="0"/>
              <a:t>compañía</a:t>
            </a:r>
            <a:r>
              <a:rPr lang="en-US" dirty="0" smtClean="0"/>
              <a:t>.</a:t>
            </a:r>
          </a:p>
          <a:p>
            <a:r>
              <a:rPr lang="en-US" dirty="0" err="1" smtClean="0"/>
              <a:t>Distribuir</a:t>
            </a:r>
            <a:r>
              <a:rPr lang="en-US" dirty="0" smtClean="0"/>
              <a:t>  </a:t>
            </a:r>
            <a:r>
              <a:rPr lang="en-US" dirty="0" err="1" smtClean="0"/>
              <a:t>ampliamente</a:t>
            </a:r>
            <a:r>
              <a:rPr lang="en-US" dirty="0" smtClean="0"/>
              <a:t> </a:t>
            </a:r>
            <a:r>
              <a:rPr lang="en-US" dirty="0" err="1" smtClean="0"/>
              <a:t>dentro</a:t>
            </a:r>
            <a:r>
              <a:rPr lang="en-US" dirty="0" smtClean="0"/>
              <a:t> de la </a:t>
            </a:r>
            <a:r>
              <a:rPr lang="en-US" dirty="0" err="1" smtClean="0"/>
              <a:t>compañía</a:t>
            </a:r>
            <a:r>
              <a:rPr lang="en-US" dirty="0" smtClean="0"/>
              <a:t> la </a:t>
            </a:r>
            <a:r>
              <a:rPr lang="en-US" dirty="0" err="1" smtClean="0"/>
              <a:t>lista</a:t>
            </a:r>
            <a:r>
              <a:rPr lang="en-US" dirty="0" smtClean="0"/>
              <a:t> de </a:t>
            </a:r>
            <a:r>
              <a:rPr lang="en-US" dirty="0" err="1" smtClean="0"/>
              <a:t>factores</a:t>
            </a:r>
            <a:r>
              <a:rPr lang="en-US" dirty="0" smtClean="0"/>
              <a:t> </a:t>
            </a:r>
            <a:r>
              <a:rPr lang="en-US" dirty="0" err="1" smtClean="0"/>
              <a:t>críticos</a:t>
            </a:r>
            <a:r>
              <a:rPr lang="en-US" dirty="0" smtClean="0"/>
              <a:t>.</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err="1" smtClean="0"/>
              <a:t>Proceso</a:t>
            </a:r>
            <a:r>
              <a:rPr lang="en-US" dirty="0" smtClean="0"/>
              <a:t> de </a:t>
            </a:r>
            <a:r>
              <a:rPr lang="en-US" dirty="0" err="1" smtClean="0"/>
              <a:t>Análisis</a:t>
            </a:r>
            <a:r>
              <a:rPr lang="en-US" dirty="0" smtClean="0"/>
              <a:t> </a:t>
            </a:r>
            <a:r>
              <a:rPr lang="en-US" dirty="0" err="1" smtClean="0"/>
              <a:t>externo</a:t>
            </a:r>
            <a:endParaRPr lang="en-US" dirty="0"/>
          </a:p>
        </p:txBody>
      </p:sp>
    </p:spTree>
    <p:extLst>
      <p:ext uri="{BB962C8B-B14F-4D97-AF65-F5344CB8AC3E}">
        <p14:creationId xmlns:p14="http://schemas.microsoft.com/office/powerpoint/2010/main" val="127757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Importantes</a:t>
            </a:r>
            <a:r>
              <a:rPr lang="en-US" dirty="0" smtClean="0"/>
              <a:t> </a:t>
            </a:r>
            <a:r>
              <a:rPr lang="en-US" dirty="0" err="1" smtClean="0"/>
              <a:t>para</a:t>
            </a:r>
            <a:r>
              <a:rPr lang="en-US" dirty="0" smtClean="0"/>
              <a:t> </a:t>
            </a:r>
            <a:r>
              <a:rPr lang="en-US" dirty="0" err="1" smtClean="0"/>
              <a:t>lograr</a:t>
            </a:r>
            <a:r>
              <a:rPr lang="en-US" dirty="0" smtClean="0"/>
              <a:t> </a:t>
            </a:r>
            <a:r>
              <a:rPr lang="en-US" dirty="0" err="1" smtClean="0"/>
              <a:t>objetivos</a:t>
            </a:r>
            <a:r>
              <a:rPr lang="en-US" dirty="0" smtClean="0"/>
              <a:t> </a:t>
            </a:r>
            <a:r>
              <a:rPr lang="en-US" dirty="0" err="1" smtClean="0"/>
              <a:t>anuales</a:t>
            </a:r>
            <a:r>
              <a:rPr lang="en-US" dirty="0" smtClean="0"/>
              <a:t> y de largo </a:t>
            </a:r>
            <a:r>
              <a:rPr lang="en-US" dirty="0" err="1" smtClean="0"/>
              <a:t>plazo</a:t>
            </a:r>
            <a:r>
              <a:rPr lang="en-US" dirty="0" smtClean="0"/>
              <a:t>.</a:t>
            </a:r>
          </a:p>
          <a:p>
            <a:r>
              <a:rPr lang="en-US" dirty="0" err="1" smtClean="0"/>
              <a:t>Mensurables</a:t>
            </a:r>
            <a:endParaRPr lang="en-US" dirty="0" smtClean="0"/>
          </a:p>
          <a:p>
            <a:r>
              <a:rPr lang="en-US" dirty="0" err="1" smtClean="0"/>
              <a:t>Aplicables</a:t>
            </a:r>
            <a:r>
              <a:rPr lang="en-US" dirty="0" smtClean="0"/>
              <a:t> a </a:t>
            </a:r>
            <a:r>
              <a:rPr lang="en-US" dirty="0" err="1" smtClean="0"/>
              <a:t>todas</a:t>
            </a:r>
            <a:r>
              <a:rPr lang="en-US" dirty="0" smtClean="0"/>
              <a:t> </a:t>
            </a:r>
            <a:r>
              <a:rPr lang="en-US" dirty="0" err="1" smtClean="0"/>
              <a:t>las</a:t>
            </a:r>
            <a:r>
              <a:rPr lang="en-US" dirty="0" smtClean="0"/>
              <a:t> </a:t>
            </a:r>
            <a:r>
              <a:rPr lang="en-US" dirty="0" err="1" smtClean="0"/>
              <a:t>empresas</a:t>
            </a:r>
            <a:r>
              <a:rPr lang="en-US" dirty="0" smtClean="0"/>
              <a:t> </a:t>
            </a:r>
            <a:r>
              <a:rPr lang="en-US" dirty="0" err="1" smtClean="0"/>
              <a:t>competidoras</a:t>
            </a:r>
            <a:endParaRPr lang="en-US" dirty="0" smtClean="0"/>
          </a:p>
          <a:p>
            <a:r>
              <a:rPr lang="en-US" dirty="0" err="1" smtClean="0"/>
              <a:t>Jerárquicos</a:t>
            </a:r>
            <a:endParaRPr lang="en-US" dirty="0"/>
          </a:p>
        </p:txBody>
      </p:sp>
      <p:sp>
        <p:nvSpPr>
          <p:cNvPr id="3" name="Title 2"/>
          <p:cNvSpPr>
            <a:spLocks noGrp="1"/>
          </p:cNvSpPr>
          <p:nvPr>
            <p:ph type="title"/>
          </p:nvPr>
        </p:nvSpPr>
        <p:spPr/>
        <p:txBody>
          <a:bodyPr>
            <a:normAutofit fontScale="90000"/>
          </a:bodyPr>
          <a:lstStyle/>
          <a:p>
            <a:r>
              <a:rPr lang="en-US" dirty="0" err="1" smtClean="0"/>
              <a:t>Características</a:t>
            </a:r>
            <a:r>
              <a:rPr lang="en-US" dirty="0" smtClean="0"/>
              <a:t> de los </a:t>
            </a:r>
            <a:r>
              <a:rPr lang="en-US" dirty="0" err="1" smtClean="0"/>
              <a:t>factores</a:t>
            </a:r>
            <a:r>
              <a:rPr lang="en-US" dirty="0" smtClean="0"/>
              <a:t> </a:t>
            </a:r>
            <a:r>
              <a:rPr lang="en-US" dirty="0" err="1" smtClean="0"/>
              <a:t>externos</a:t>
            </a:r>
            <a:endParaRPr lang="en-US" dirty="0"/>
          </a:p>
        </p:txBody>
      </p:sp>
    </p:spTree>
    <p:extLst>
      <p:ext uri="{BB962C8B-B14F-4D97-AF65-F5344CB8AC3E}">
        <p14:creationId xmlns:p14="http://schemas.microsoft.com/office/powerpoint/2010/main" val="2064578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s-ES_tradnl" dirty="0"/>
              <a:t>Niveles de Ingreso </a:t>
            </a:r>
            <a:r>
              <a:rPr lang="es-ES_tradnl" dirty="0" smtClean="0"/>
              <a:t>Disponible</a:t>
            </a:r>
            <a:endParaRPr lang="es-ES_tradnl" dirty="0"/>
          </a:p>
          <a:p>
            <a:r>
              <a:rPr lang="es-ES_tradnl" dirty="0"/>
              <a:t>Tasas de </a:t>
            </a:r>
            <a:r>
              <a:rPr lang="es-ES_tradnl" dirty="0" smtClean="0"/>
              <a:t>Interés</a:t>
            </a:r>
            <a:endParaRPr lang="es-ES_tradnl" dirty="0"/>
          </a:p>
          <a:p>
            <a:r>
              <a:rPr lang="es-ES_tradnl" dirty="0" smtClean="0"/>
              <a:t>Inflación</a:t>
            </a:r>
            <a:endParaRPr lang="es-ES_tradnl" dirty="0"/>
          </a:p>
          <a:p>
            <a:r>
              <a:rPr lang="es-ES_tradnl" dirty="0"/>
              <a:t>Tendencias de </a:t>
            </a:r>
            <a:r>
              <a:rPr lang="es-ES_tradnl" dirty="0" smtClean="0"/>
              <a:t>Desempleo</a:t>
            </a:r>
            <a:endParaRPr lang="es-ES_tradnl" dirty="0"/>
          </a:p>
          <a:p>
            <a:r>
              <a:rPr lang="es-ES_tradnl" dirty="0" smtClean="0"/>
              <a:t>Devaluación</a:t>
            </a:r>
            <a:endParaRPr lang="es-ES_tradnl" dirty="0"/>
          </a:p>
          <a:p>
            <a:r>
              <a:rPr lang="es-ES_tradnl" dirty="0" smtClean="0"/>
              <a:t>Impuestos</a:t>
            </a:r>
            <a:endParaRPr lang="es-ES_tradnl" dirty="0"/>
          </a:p>
          <a:p>
            <a:r>
              <a:rPr lang="es-ES_tradnl" dirty="0"/>
              <a:t>Déficits </a:t>
            </a:r>
            <a:r>
              <a:rPr lang="es-ES_tradnl" dirty="0" smtClean="0"/>
              <a:t>Presupuestales</a:t>
            </a:r>
            <a:endParaRPr lang="es-ES_tradnl" dirty="0"/>
          </a:p>
          <a:p>
            <a:r>
              <a:rPr lang="es-ES_tradnl" dirty="0"/>
              <a:t>Tendencias en la </a:t>
            </a:r>
            <a:r>
              <a:rPr lang="es-ES_tradnl" dirty="0" smtClean="0"/>
              <a:t>Bolsa</a:t>
            </a:r>
            <a:endParaRPr lang="es-ES_tradnl" dirty="0"/>
          </a:p>
          <a:p>
            <a:r>
              <a:rPr lang="es-ES_tradnl" dirty="0"/>
              <a:t>Condiciones Económicas Externas</a:t>
            </a:r>
            <a:endParaRPr lang="en-US" dirty="0"/>
          </a:p>
        </p:txBody>
      </p:sp>
      <p:sp>
        <p:nvSpPr>
          <p:cNvPr id="3" name="Title 2"/>
          <p:cNvSpPr>
            <a:spLocks noGrp="1"/>
          </p:cNvSpPr>
          <p:nvPr>
            <p:ph type="title"/>
          </p:nvPr>
        </p:nvSpPr>
        <p:spPr/>
        <p:txBody>
          <a:bodyPr/>
          <a:lstStyle/>
          <a:p>
            <a:r>
              <a:rPr lang="en-US" dirty="0" err="1" smtClean="0"/>
              <a:t>Fuerzas</a:t>
            </a:r>
            <a:r>
              <a:rPr lang="en-US" dirty="0" smtClean="0"/>
              <a:t> </a:t>
            </a:r>
            <a:r>
              <a:rPr lang="en-US" dirty="0" err="1" smtClean="0"/>
              <a:t>Económicas</a:t>
            </a:r>
            <a:endParaRPr lang="en-US" dirty="0"/>
          </a:p>
        </p:txBody>
      </p:sp>
    </p:spTree>
    <p:extLst>
      <p:ext uri="{BB962C8B-B14F-4D97-AF65-F5344CB8AC3E}">
        <p14:creationId xmlns:p14="http://schemas.microsoft.com/office/powerpoint/2010/main" val="2678605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ES_tradnl" dirty="0"/>
              <a:t>Niveles de Ingreso </a:t>
            </a:r>
            <a:r>
              <a:rPr lang="es-ES_tradnl" dirty="0" smtClean="0"/>
              <a:t>Disponible</a:t>
            </a:r>
            <a:endParaRPr lang="en-US" b="1" dirty="0"/>
          </a:p>
          <a:p>
            <a:r>
              <a:rPr lang="es-ES_tradnl" dirty="0"/>
              <a:t>Cambios en la Población por </a:t>
            </a:r>
            <a:r>
              <a:rPr lang="es-ES_tradnl" dirty="0" smtClean="0"/>
              <a:t>edad, región.</a:t>
            </a:r>
            <a:endParaRPr lang="en-US" b="1" dirty="0"/>
          </a:p>
          <a:p>
            <a:r>
              <a:rPr lang="es-ES_tradnl" dirty="0"/>
              <a:t>Actitudes hacia las horas de “ocio</a:t>
            </a:r>
            <a:r>
              <a:rPr lang="es-ES_tradnl" dirty="0" smtClean="0"/>
              <a:t>”</a:t>
            </a:r>
            <a:endParaRPr lang="en-US" b="1" dirty="0"/>
          </a:p>
          <a:p>
            <a:r>
              <a:rPr lang="es-ES_tradnl" dirty="0"/>
              <a:t>Nivel promedio de educación</a:t>
            </a:r>
            <a:r>
              <a:rPr lang="es-ES_tradnl" dirty="0" smtClean="0"/>
              <a:t>.</a:t>
            </a:r>
            <a:endParaRPr lang="en-US" b="1" dirty="0"/>
          </a:p>
          <a:p>
            <a:r>
              <a:rPr lang="es-ES_tradnl" dirty="0"/>
              <a:t>Actitudes hacia Servicios al Consumidor </a:t>
            </a:r>
            <a:endParaRPr lang="en-US" b="1" dirty="0"/>
          </a:p>
          <a:p>
            <a:r>
              <a:rPr lang="es-ES_tradnl" dirty="0"/>
              <a:t>Cambios en Gustos y </a:t>
            </a:r>
            <a:r>
              <a:rPr lang="es-ES_tradnl" dirty="0" smtClean="0"/>
              <a:t>Preferencias</a:t>
            </a:r>
            <a:endParaRPr lang="en-US" b="1" dirty="0"/>
          </a:p>
          <a:p>
            <a:r>
              <a:rPr lang="es-ES_tradnl" dirty="0"/>
              <a:t>Incremento en la “Conciencia Ambiental”</a:t>
            </a:r>
            <a:endParaRPr lang="en-US" dirty="0"/>
          </a:p>
        </p:txBody>
      </p:sp>
      <p:sp>
        <p:nvSpPr>
          <p:cNvPr id="3" name="Title 2"/>
          <p:cNvSpPr>
            <a:spLocks noGrp="1"/>
          </p:cNvSpPr>
          <p:nvPr>
            <p:ph type="title"/>
          </p:nvPr>
        </p:nvSpPr>
        <p:spPr/>
        <p:txBody>
          <a:bodyPr>
            <a:noAutofit/>
          </a:bodyPr>
          <a:lstStyle/>
          <a:p>
            <a:r>
              <a:rPr lang="es-ES_tradnl" sz="3200" dirty="0"/>
              <a:t>Fuerzas Sociales, Culturales</a:t>
            </a:r>
            <a:r>
              <a:rPr lang="es-ES_tradnl" sz="3200" dirty="0" smtClean="0"/>
              <a:t>, Demográficas</a:t>
            </a:r>
            <a:r>
              <a:rPr lang="es-ES_tradnl" sz="3200" dirty="0"/>
              <a:t/>
            </a:r>
            <a:br>
              <a:rPr lang="es-ES_tradnl" sz="3200" dirty="0"/>
            </a:br>
            <a:r>
              <a:rPr lang="es-ES_tradnl" sz="3200" dirty="0"/>
              <a:t>y Ambientales</a:t>
            </a:r>
            <a:endParaRPr lang="en-US" sz="3200" dirty="0"/>
          </a:p>
        </p:txBody>
      </p:sp>
    </p:spTree>
    <p:extLst>
      <p:ext uri="{BB962C8B-B14F-4D97-AF65-F5344CB8AC3E}">
        <p14:creationId xmlns:p14="http://schemas.microsoft.com/office/powerpoint/2010/main" val="231583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1" algn="ctr" rtl="0">
              <a:spcBef>
                <a:spcPct val="0"/>
              </a:spcBef>
            </a:pPr>
            <a:r>
              <a:rPr lang="es-ES_tradnl" sz="4400" kern="1200" dirty="0">
                <a:solidFill>
                  <a:srgbClr val="FFFFFF"/>
                </a:solidFill>
                <a:latin typeface="+mj-lt"/>
                <a:ea typeface="+mj-ea"/>
                <a:cs typeface="+mj-cs"/>
              </a:rPr>
              <a:t>Proceso</a:t>
            </a:r>
            <a:r>
              <a:rPr lang="es-ES_tradnl" b="1" dirty="0"/>
              <a:t> </a:t>
            </a:r>
            <a:r>
              <a:rPr lang="es-ES_tradnl" sz="4400" kern="1200" dirty="0">
                <a:solidFill>
                  <a:srgbClr val="FFFFFF"/>
                </a:solidFill>
                <a:latin typeface="+mj-lt"/>
                <a:ea typeface="+mj-ea"/>
                <a:cs typeface="+mj-cs"/>
              </a:rPr>
              <a:t>de la Administración </a:t>
            </a:r>
            <a:r>
              <a:rPr lang="es-ES_tradnl" sz="4400" kern="1200" dirty="0" smtClean="0">
                <a:solidFill>
                  <a:srgbClr val="FFFFFF"/>
                </a:solidFill>
                <a:latin typeface="+mj-lt"/>
                <a:ea typeface="+mj-ea"/>
                <a:cs typeface="+mj-cs"/>
              </a:rPr>
              <a:t>Estratégica</a:t>
            </a:r>
            <a:endParaRPr lang="en-US" sz="4400" kern="1200" dirty="0">
              <a:solidFill>
                <a:srgbClr val="FFFFFF"/>
              </a:solidFill>
              <a:latin typeface="+mj-lt"/>
              <a:ea typeface="+mj-ea"/>
              <a:cs typeface="+mj-cs"/>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96950" y="1972025"/>
            <a:ext cx="8422542" cy="4644264"/>
          </a:xfrm>
          <a:prstGeom prst="rect">
            <a:avLst/>
          </a:prstGeom>
          <a:noFill/>
          <a:ln>
            <a:noFill/>
          </a:ln>
        </p:spPr>
      </p:pic>
    </p:spTree>
    <p:extLst>
      <p:ext uri="{BB962C8B-B14F-4D97-AF65-F5344CB8AC3E}">
        <p14:creationId xmlns:p14="http://schemas.microsoft.com/office/powerpoint/2010/main" val="103715431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s-ES_tradnl" dirty="0"/>
              <a:t>Privatización</a:t>
            </a:r>
            <a:r>
              <a:rPr lang="es-ES_tradnl" dirty="0" smtClean="0"/>
              <a:t>, democratización</a:t>
            </a:r>
            <a:endParaRPr lang="en-US" b="1" dirty="0"/>
          </a:p>
          <a:p>
            <a:r>
              <a:rPr lang="es-ES_tradnl" dirty="0" smtClean="0"/>
              <a:t>Institucionalización</a:t>
            </a:r>
            <a:endParaRPr lang="en-US" b="1" dirty="0"/>
          </a:p>
          <a:p>
            <a:r>
              <a:rPr lang="es-ES_tradnl" dirty="0"/>
              <a:t>Gasto en </a:t>
            </a:r>
            <a:r>
              <a:rPr lang="es-ES_tradnl" dirty="0" smtClean="0"/>
              <a:t>Educación</a:t>
            </a:r>
            <a:endParaRPr lang="en-US" b="1" dirty="0"/>
          </a:p>
          <a:p>
            <a:r>
              <a:rPr lang="es-ES_tradnl" dirty="0"/>
              <a:t>Relaciones </a:t>
            </a:r>
            <a:r>
              <a:rPr lang="es-ES_tradnl" dirty="0" smtClean="0"/>
              <a:t>Internacionales</a:t>
            </a:r>
            <a:endParaRPr lang="en-US" b="1" dirty="0"/>
          </a:p>
          <a:p>
            <a:r>
              <a:rPr lang="es-ES_tradnl" dirty="0"/>
              <a:t>Leyes </a:t>
            </a:r>
            <a:r>
              <a:rPr lang="es-ES_tradnl" dirty="0" smtClean="0"/>
              <a:t>Ambientales</a:t>
            </a:r>
            <a:endParaRPr lang="en-US" b="1" dirty="0"/>
          </a:p>
          <a:p>
            <a:r>
              <a:rPr lang="es-ES_tradnl" dirty="0"/>
              <a:t>Regulaciones /</a:t>
            </a:r>
            <a:r>
              <a:rPr lang="es-ES_tradnl" dirty="0" smtClean="0"/>
              <a:t>Desregulaciones</a:t>
            </a:r>
            <a:endParaRPr lang="en-US" b="1" dirty="0"/>
          </a:p>
          <a:p>
            <a:r>
              <a:rPr lang="es-ES_tradnl" dirty="0"/>
              <a:t>Leyes sobre Importación / </a:t>
            </a:r>
            <a:r>
              <a:rPr lang="es-ES_tradnl" dirty="0" smtClean="0"/>
              <a:t>Exportación</a:t>
            </a:r>
            <a:endParaRPr lang="en-US" b="1" dirty="0"/>
          </a:p>
          <a:p>
            <a:r>
              <a:rPr lang="es-ES_tradnl" dirty="0"/>
              <a:t>Políticas Sectoriales</a:t>
            </a:r>
            <a:endParaRPr lang="en-US" dirty="0"/>
          </a:p>
        </p:txBody>
      </p:sp>
      <p:sp>
        <p:nvSpPr>
          <p:cNvPr id="3" name="Title 2"/>
          <p:cNvSpPr>
            <a:spLocks noGrp="1"/>
          </p:cNvSpPr>
          <p:nvPr>
            <p:ph type="title"/>
          </p:nvPr>
        </p:nvSpPr>
        <p:spPr/>
        <p:txBody>
          <a:bodyPr>
            <a:normAutofit fontScale="90000"/>
          </a:bodyPr>
          <a:lstStyle/>
          <a:p>
            <a:r>
              <a:rPr lang="es-ES_tradnl" dirty="0"/>
              <a:t>Fuerzas Políticas, Gubernamentales y</a:t>
            </a:r>
            <a:br>
              <a:rPr lang="es-ES_tradnl" dirty="0"/>
            </a:br>
            <a:r>
              <a:rPr lang="fr-FR" dirty="0" err="1"/>
              <a:t>Legales</a:t>
            </a:r>
            <a:endParaRPr lang="en-US" dirty="0"/>
          </a:p>
        </p:txBody>
      </p:sp>
    </p:spTree>
    <p:extLst>
      <p:ext uri="{BB962C8B-B14F-4D97-AF65-F5344CB8AC3E}">
        <p14:creationId xmlns:p14="http://schemas.microsoft.com/office/powerpoint/2010/main" val="1641767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ES_tradnl" dirty="0"/>
              <a:t>¿Qué tecnologías usa mi empresa </a:t>
            </a:r>
            <a:r>
              <a:rPr lang="es-ES_tradnl" dirty="0" smtClean="0"/>
              <a:t>?</a:t>
            </a:r>
            <a:endParaRPr lang="en-US" b="1" dirty="0"/>
          </a:p>
          <a:p>
            <a:r>
              <a:rPr lang="es-ES_tradnl" dirty="0"/>
              <a:t>¿Qué importancia tiene c/u de ellas </a:t>
            </a:r>
            <a:r>
              <a:rPr lang="es-ES_tradnl" dirty="0" smtClean="0"/>
              <a:t>en c</a:t>
            </a:r>
            <a:r>
              <a:rPr lang="es-ES_tradnl" dirty="0"/>
              <a:t>/u de los productos</a:t>
            </a:r>
            <a:r>
              <a:rPr lang="es-ES_tradnl" dirty="0" smtClean="0"/>
              <a:t>?</a:t>
            </a:r>
            <a:endParaRPr lang="en-US" b="1" dirty="0"/>
          </a:p>
          <a:p>
            <a:r>
              <a:rPr lang="es-ES_tradnl" dirty="0"/>
              <a:t>¿ Qué tecnologías hay en los </a:t>
            </a:r>
            <a:r>
              <a:rPr lang="es-ES_tradnl" dirty="0" smtClean="0"/>
              <a:t>insumos que </a:t>
            </a:r>
            <a:r>
              <a:rPr lang="es-ES_tradnl" dirty="0"/>
              <a:t>uso? ¿ Cómo evolucionaran en </a:t>
            </a:r>
            <a:r>
              <a:rPr lang="es-ES_tradnl" dirty="0" smtClean="0"/>
              <a:t>el </a:t>
            </a:r>
            <a:r>
              <a:rPr lang="en-US" dirty="0" err="1"/>
              <a:t>f</a:t>
            </a:r>
            <a:r>
              <a:rPr lang="en-US" dirty="0" err="1" smtClean="0"/>
              <a:t>uturo</a:t>
            </a:r>
            <a:r>
              <a:rPr lang="en-US" dirty="0" smtClean="0"/>
              <a:t>?</a:t>
            </a:r>
            <a:endParaRPr lang="en-US" b="1" dirty="0"/>
          </a:p>
          <a:p>
            <a:r>
              <a:rPr lang="es-ES_tradnl" dirty="0"/>
              <a:t>¿Cómo está mi tecnología en relación </a:t>
            </a:r>
            <a:r>
              <a:rPr lang="es-ES_tradnl" dirty="0" smtClean="0"/>
              <a:t>al de </a:t>
            </a:r>
            <a:r>
              <a:rPr lang="cs-CZ" dirty="0" smtClean="0"/>
              <a:t>mi </a:t>
            </a:r>
            <a:r>
              <a:rPr lang="cs-CZ" dirty="0" err="1"/>
              <a:t>industria</a:t>
            </a:r>
            <a:r>
              <a:rPr lang="cs-CZ" dirty="0" smtClean="0"/>
              <a:t>?</a:t>
            </a:r>
            <a:endParaRPr lang="en-US" b="1" dirty="0"/>
          </a:p>
          <a:p>
            <a:r>
              <a:rPr lang="es-ES_tradnl" dirty="0"/>
              <a:t>¿ Cual es la tasa de cambio </a:t>
            </a:r>
            <a:r>
              <a:rPr lang="es-ES_tradnl" dirty="0" smtClean="0"/>
              <a:t>tecnológico </a:t>
            </a:r>
            <a:r>
              <a:rPr lang="en-US" dirty="0" smtClean="0"/>
              <a:t>de </a:t>
            </a:r>
            <a:r>
              <a:rPr lang="en-US" dirty="0"/>
              <a:t>mi sector </a:t>
            </a:r>
            <a:r>
              <a:rPr lang="en-US" dirty="0" smtClean="0"/>
              <a:t>?</a:t>
            </a:r>
            <a:endParaRPr lang="en-US" dirty="0"/>
          </a:p>
        </p:txBody>
      </p:sp>
      <p:sp>
        <p:nvSpPr>
          <p:cNvPr id="3" name="Title 2"/>
          <p:cNvSpPr>
            <a:spLocks noGrp="1"/>
          </p:cNvSpPr>
          <p:nvPr>
            <p:ph type="title"/>
          </p:nvPr>
        </p:nvSpPr>
        <p:spPr/>
        <p:txBody>
          <a:bodyPr/>
          <a:lstStyle/>
          <a:p>
            <a:r>
              <a:rPr lang="es-ES_tradnl" dirty="0"/>
              <a:t>Fuerzas Tecnológicas</a:t>
            </a:r>
            <a:endParaRPr lang="en-US" dirty="0"/>
          </a:p>
        </p:txBody>
      </p:sp>
    </p:spTree>
    <p:extLst>
      <p:ext uri="{BB962C8B-B14F-4D97-AF65-F5344CB8AC3E}">
        <p14:creationId xmlns:p14="http://schemas.microsoft.com/office/powerpoint/2010/main" val="1526711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5211" r="-15211"/>
          <a:stretch>
            <a:fillRect/>
          </a:stretch>
        </p:blipFill>
        <p:spPr>
          <a:xfrm>
            <a:off x="3147093" y="3463474"/>
            <a:ext cx="3503754" cy="1632401"/>
          </a:xfrm>
        </p:spPr>
      </p:pic>
      <p:sp>
        <p:nvSpPr>
          <p:cNvPr id="3" name="Title 2"/>
          <p:cNvSpPr>
            <a:spLocks noGrp="1"/>
          </p:cNvSpPr>
          <p:nvPr>
            <p:ph type="title"/>
          </p:nvPr>
        </p:nvSpPr>
        <p:spPr/>
        <p:txBody>
          <a:bodyPr/>
          <a:lstStyle/>
          <a:p>
            <a:r>
              <a:rPr lang="en-US" dirty="0" err="1" smtClean="0"/>
              <a:t>Fuerzas</a:t>
            </a:r>
            <a:r>
              <a:rPr lang="en-US" dirty="0" smtClean="0"/>
              <a:t> </a:t>
            </a:r>
            <a:r>
              <a:rPr lang="en-US" dirty="0" err="1" smtClean="0"/>
              <a:t>Competitivas</a:t>
            </a:r>
            <a:endParaRPr lang="en-US" dirty="0"/>
          </a:p>
        </p:txBody>
      </p:sp>
      <p:sp>
        <p:nvSpPr>
          <p:cNvPr id="5" name="Rounded Rectangular Callout 4"/>
          <p:cNvSpPr/>
          <p:nvPr/>
        </p:nvSpPr>
        <p:spPr>
          <a:xfrm>
            <a:off x="1397907" y="1800471"/>
            <a:ext cx="1617423" cy="457200"/>
          </a:xfrm>
          <a:prstGeom prst="wedgeRoundRectCallout">
            <a:avLst/>
          </a:prstGeom>
          <a:ln/>
        </p:spPr>
        <p:style>
          <a:lnRef idx="1">
            <a:schemeClr val="accent3"/>
          </a:lnRef>
          <a:fillRef idx="3">
            <a:schemeClr val="accent3"/>
          </a:fillRef>
          <a:effectRef idx="2">
            <a:schemeClr val="accent3"/>
          </a:effectRef>
          <a:fontRef idx="minor">
            <a:schemeClr val="lt1"/>
          </a:fontRef>
        </p:style>
        <p:txBody>
          <a:bodyPr/>
          <a:lstStyle/>
          <a:p>
            <a:r>
              <a:rPr lang="en-US" dirty="0" smtClean="0"/>
              <a:t>¿</a:t>
            </a:r>
            <a:r>
              <a:rPr lang="en-US" dirty="0" err="1" smtClean="0"/>
              <a:t>Dónde</a:t>
            </a:r>
            <a:r>
              <a:rPr lang="en-US" dirty="0" smtClean="0"/>
              <a:t> </a:t>
            </a:r>
            <a:r>
              <a:rPr lang="en-US" dirty="0" err="1" smtClean="0"/>
              <a:t>están</a:t>
            </a:r>
            <a:r>
              <a:rPr lang="en-US" dirty="0" smtClean="0"/>
              <a:t>?</a:t>
            </a:r>
            <a:endParaRPr lang="en-US" dirty="0"/>
          </a:p>
        </p:txBody>
      </p:sp>
      <p:sp>
        <p:nvSpPr>
          <p:cNvPr id="6" name="Rounded Rectangular Callout 5"/>
          <p:cNvSpPr/>
          <p:nvPr/>
        </p:nvSpPr>
        <p:spPr>
          <a:xfrm>
            <a:off x="6390441" y="1785345"/>
            <a:ext cx="1756652" cy="1100883"/>
          </a:xfrm>
          <a:prstGeom prst="wedgeRoundRect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_tradnl" dirty="0" smtClean="0"/>
              <a:t>¿Quienes son nuestros competidores?</a:t>
            </a:r>
            <a:endParaRPr lang="es-ES_tradnl" dirty="0"/>
          </a:p>
        </p:txBody>
      </p:sp>
      <p:sp>
        <p:nvSpPr>
          <p:cNvPr id="9" name="Rounded Rectangular Callout 8"/>
          <p:cNvSpPr/>
          <p:nvPr/>
        </p:nvSpPr>
        <p:spPr>
          <a:xfrm>
            <a:off x="3674477" y="2579904"/>
            <a:ext cx="1950036" cy="61264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t>¿Cuáles son sus debilidades?</a:t>
            </a:r>
            <a:endParaRPr lang="es-ES_tradnl" dirty="0"/>
          </a:p>
        </p:txBody>
      </p:sp>
      <p:sp>
        <p:nvSpPr>
          <p:cNvPr id="10" name="Rounded Rectangular Callout 9"/>
          <p:cNvSpPr/>
          <p:nvPr/>
        </p:nvSpPr>
        <p:spPr>
          <a:xfrm>
            <a:off x="6078038" y="5413280"/>
            <a:ext cx="2142474" cy="859455"/>
          </a:xfrm>
          <a:prstGeom prst="wedgeRoundRectCallout">
            <a:avLst>
              <a:gd name="adj1" fmla="val -22031"/>
              <a:gd name="adj2" fmla="val -65859"/>
              <a:gd name="adj3" fmla="val 16667"/>
            </a:avLst>
          </a:prstGeom>
          <a:solidFill>
            <a:srgbClr val="FF008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t>¿Cuáles son sus fuerzas?</a:t>
            </a:r>
            <a:endParaRPr lang="es-ES_tradnl" dirty="0"/>
          </a:p>
        </p:txBody>
      </p:sp>
      <p:sp>
        <p:nvSpPr>
          <p:cNvPr id="11" name="Rounded Rectangular Callout 10"/>
          <p:cNvSpPr/>
          <p:nvPr/>
        </p:nvSpPr>
        <p:spPr>
          <a:xfrm>
            <a:off x="6781411" y="3771339"/>
            <a:ext cx="2274293" cy="1010306"/>
          </a:xfrm>
          <a:prstGeom prst="wedgeRoundRectCallout">
            <a:avLst>
              <a:gd name="adj1" fmla="val -55243"/>
              <a:gd name="adj2" fmla="val -22569"/>
              <a:gd name="adj3" fmla="val 16667"/>
            </a:avLst>
          </a:prstGeom>
          <a:solidFill>
            <a:srgbClr val="804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t>¿Cuáles son sus objetivos y estrategias?</a:t>
            </a:r>
            <a:endParaRPr lang="es-ES_tradnl" dirty="0"/>
          </a:p>
        </p:txBody>
      </p:sp>
      <p:sp>
        <p:nvSpPr>
          <p:cNvPr id="12" name="Rounded Rectangular Callout 11"/>
          <p:cNvSpPr/>
          <p:nvPr/>
        </p:nvSpPr>
        <p:spPr>
          <a:xfrm>
            <a:off x="1262590" y="5272178"/>
            <a:ext cx="2945382" cy="1055154"/>
          </a:xfrm>
          <a:prstGeom prst="wedgeRoundRectCallout">
            <a:avLst>
              <a:gd name="adj1" fmla="val 26644"/>
              <a:gd name="adj2" fmla="val -68797"/>
              <a:gd name="adj3" fmla="val 16667"/>
            </a:avLst>
          </a:prstGeom>
          <a:solidFill>
            <a:srgbClr val="66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t>¿</a:t>
            </a:r>
            <a:r>
              <a:rPr lang="fr-FR" dirty="0" err="1" smtClean="0"/>
              <a:t>Qué</a:t>
            </a:r>
            <a:r>
              <a:rPr lang="fr-FR" dirty="0" smtClean="0"/>
              <a:t> tan </a:t>
            </a:r>
            <a:r>
              <a:rPr lang="fr-FR" dirty="0" err="1" smtClean="0"/>
              <a:t>vulnerables</a:t>
            </a:r>
            <a:r>
              <a:rPr lang="fr-FR" dirty="0" smtClean="0"/>
              <a:t> </a:t>
            </a:r>
            <a:r>
              <a:rPr lang="fr-FR" dirty="0" err="1" smtClean="0"/>
              <a:t>somos</a:t>
            </a:r>
            <a:r>
              <a:rPr lang="fr-FR" dirty="0" smtClean="0"/>
              <a:t> ante sus </a:t>
            </a:r>
            <a:r>
              <a:rPr lang="fr-FR" dirty="0" err="1" smtClean="0"/>
              <a:t>estrategias</a:t>
            </a:r>
            <a:r>
              <a:rPr lang="fr-FR" dirty="0" smtClean="0"/>
              <a:t>?</a:t>
            </a:r>
            <a:endParaRPr lang="es-ES_tradnl" dirty="0"/>
          </a:p>
        </p:txBody>
      </p:sp>
      <p:sp>
        <p:nvSpPr>
          <p:cNvPr id="13" name="Rounded Rectangular Callout 12"/>
          <p:cNvSpPr/>
          <p:nvPr/>
        </p:nvSpPr>
        <p:spPr>
          <a:xfrm>
            <a:off x="564956" y="3296713"/>
            <a:ext cx="2450374" cy="1244285"/>
          </a:xfrm>
          <a:prstGeom prst="wedgeRoundRectCallout">
            <a:avLst>
              <a:gd name="adj1" fmla="val 54036"/>
              <a:gd name="adj2" fmla="val 18981"/>
              <a:gd name="adj3" fmla="val 16667"/>
            </a:avLst>
          </a:prstGeom>
          <a:solidFill>
            <a:srgbClr val="4C4C4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smtClean="0"/>
          </a:p>
          <a:p>
            <a:pPr algn="ctr"/>
            <a:r>
              <a:rPr lang="es-ES_tradnl" dirty="0" smtClean="0"/>
              <a:t>¿Qué empresas son nuevas y cuales antiguas salen del mercado?</a:t>
            </a:r>
          </a:p>
          <a:p>
            <a:pPr algn="ctr"/>
            <a:endParaRPr lang="es-ES_tradnl" dirty="0"/>
          </a:p>
        </p:txBody>
      </p:sp>
    </p:spTree>
    <p:extLst>
      <p:ext uri="{BB962C8B-B14F-4D97-AF65-F5344CB8AC3E}">
        <p14:creationId xmlns:p14="http://schemas.microsoft.com/office/powerpoint/2010/main" val="220745618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70500"/>
            <a:ext cx="7408333" cy="3855663"/>
          </a:xfrm>
        </p:spPr>
        <p:txBody>
          <a:bodyPr>
            <a:normAutofit fontScale="85000" lnSpcReduction="20000"/>
          </a:bodyPr>
          <a:lstStyle/>
          <a:p>
            <a:pPr marL="0" indent="0">
              <a:buNone/>
            </a:pPr>
            <a:r>
              <a:rPr lang="es-ES_tradnl" dirty="0"/>
              <a:t>Misiones básicas</a:t>
            </a:r>
          </a:p>
          <a:p>
            <a:pPr marL="0" indent="0">
              <a:buNone/>
            </a:pPr>
            <a:endParaRPr lang="en-US" dirty="0"/>
          </a:p>
          <a:p>
            <a:r>
              <a:rPr lang="es-ES_tradnl" dirty="0"/>
              <a:t>Proporcionar un entendimiento general sobre </a:t>
            </a:r>
            <a:r>
              <a:rPr lang="es-ES_tradnl" dirty="0" smtClean="0"/>
              <a:t>la Industria </a:t>
            </a:r>
            <a:r>
              <a:rPr lang="es-ES_tradnl" dirty="0"/>
              <a:t>y sus “jugadores”</a:t>
            </a:r>
          </a:p>
          <a:p>
            <a:r>
              <a:rPr lang="es-ES_tradnl" dirty="0" smtClean="0"/>
              <a:t>Identificar </a:t>
            </a:r>
            <a:r>
              <a:rPr lang="es-ES_tradnl" dirty="0"/>
              <a:t>las áreas débiles de la competencia </a:t>
            </a:r>
            <a:r>
              <a:rPr lang="es-ES_tradnl" dirty="0" smtClean="0"/>
              <a:t>y estimar </a:t>
            </a:r>
            <a:r>
              <a:rPr lang="es-ES_tradnl" dirty="0"/>
              <a:t>el impacto que los </a:t>
            </a:r>
            <a:r>
              <a:rPr lang="es-ES_tradnl" dirty="0" smtClean="0"/>
              <a:t>movimientos estratégicos </a:t>
            </a:r>
            <a:r>
              <a:rPr lang="es-ES_tradnl" dirty="0"/>
              <a:t>tiene sobre ellos.</a:t>
            </a:r>
          </a:p>
          <a:p>
            <a:r>
              <a:rPr lang="es-ES_tradnl" dirty="0" smtClean="0"/>
              <a:t>Identificar </a:t>
            </a:r>
            <a:r>
              <a:rPr lang="es-ES_tradnl" dirty="0"/>
              <a:t>las posibles represalias y su impacto </a:t>
            </a:r>
            <a:r>
              <a:rPr lang="es-ES_tradnl" dirty="0" smtClean="0"/>
              <a:t>en </a:t>
            </a:r>
            <a:r>
              <a:rPr lang="pt-BR" dirty="0" err="1" smtClean="0"/>
              <a:t>nuestra</a:t>
            </a:r>
            <a:r>
              <a:rPr lang="pt-BR" dirty="0" smtClean="0"/>
              <a:t> empresa</a:t>
            </a:r>
            <a:r>
              <a:rPr lang="pt-BR" dirty="0"/>
              <a:t>.</a:t>
            </a:r>
          </a:p>
          <a:p>
            <a:endParaRPr lang="en-US" b="1" dirty="0"/>
          </a:p>
          <a:p>
            <a:pPr marL="0" indent="0">
              <a:buNone/>
            </a:pPr>
            <a:r>
              <a:rPr lang="es-ES_tradnl" dirty="0"/>
              <a:t>Características</a:t>
            </a:r>
          </a:p>
          <a:p>
            <a:pPr marL="0" indent="0">
              <a:buNone/>
            </a:pPr>
            <a:endParaRPr lang="en-US" dirty="0"/>
          </a:p>
          <a:p>
            <a:r>
              <a:rPr lang="es-ES_tradnl" dirty="0"/>
              <a:t>Flexibilidad, oportunidad, </a:t>
            </a:r>
            <a:r>
              <a:rPr lang="es-ES_tradnl" dirty="0" smtClean="0"/>
              <a:t>cooperación</a:t>
            </a:r>
          </a:p>
          <a:p>
            <a:r>
              <a:rPr lang="es-ES_tradnl" dirty="0" smtClean="0"/>
              <a:t>Todos </a:t>
            </a:r>
            <a:r>
              <a:rPr lang="es-ES_tradnl" dirty="0"/>
              <a:t>los empleados son agentes </a:t>
            </a:r>
            <a:r>
              <a:rPr lang="es-ES_tradnl" dirty="0" smtClean="0"/>
              <a:t>de inteligencia</a:t>
            </a:r>
            <a:r>
              <a:rPr lang="es-ES_tradnl" dirty="0"/>
              <a:t>.</a:t>
            </a:r>
          </a:p>
          <a:p>
            <a:endParaRPr lang="en-US" dirty="0"/>
          </a:p>
        </p:txBody>
      </p:sp>
      <p:sp>
        <p:nvSpPr>
          <p:cNvPr id="3" name="Title 2"/>
          <p:cNvSpPr>
            <a:spLocks noGrp="1"/>
          </p:cNvSpPr>
          <p:nvPr>
            <p:ph type="title"/>
          </p:nvPr>
        </p:nvSpPr>
        <p:spPr/>
        <p:txBody>
          <a:bodyPr/>
          <a:lstStyle/>
          <a:p>
            <a:r>
              <a:rPr lang="en-US" dirty="0" err="1" smtClean="0"/>
              <a:t>Inteligencia</a:t>
            </a:r>
            <a:r>
              <a:rPr lang="en-US" dirty="0" smtClean="0"/>
              <a:t> </a:t>
            </a:r>
            <a:r>
              <a:rPr lang="en-US" dirty="0" err="1" smtClean="0"/>
              <a:t>Competitiva</a:t>
            </a:r>
            <a:endParaRPr lang="en-US" dirty="0"/>
          </a:p>
        </p:txBody>
      </p:sp>
    </p:spTree>
    <p:extLst>
      <p:ext uri="{BB962C8B-B14F-4D97-AF65-F5344CB8AC3E}">
        <p14:creationId xmlns:p14="http://schemas.microsoft.com/office/powerpoint/2010/main" val="450009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smtClean="0"/>
              <a:t>Son </a:t>
            </a:r>
            <a:r>
              <a:rPr lang="en-US" dirty="0" err="1" smtClean="0"/>
              <a:t>suposiciones</a:t>
            </a:r>
            <a:r>
              <a:rPr lang="en-US" dirty="0" smtClean="0"/>
              <a:t> </a:t>
            </a:r>
            <a:r>
              <a:rPr lang="en-US" dirty="0" err="1" smtClean="0"/>
              <a:t>informadas</a:t>
            </a:r>
            <a:r>
              <a:rPr lang="en-US" dirty="0" smtClean="0"/>
              <a:t> a </a:t>
            </a:r>
            <a:r>
              <a:rPr lang="en-US" dirty="0" err="1" smtClean="0"/>
              <a:t>cerca</a:t>
            </a:r>
            <a:r>
              <a:rPr lang="en-US" dirty="0" smtClean="0"/>
              <a:t> de </a:t>
            </a:r>
            <a:r>
              <a:rPr lang="en-US" dirty="0" err="1" smtClean="0"/>
              <a:t>las</a:t>
            </a:r>
            <a:r>
              <a:rPr lang="en-US" dirty="0" smtClean="0"/>
              <a:t> </a:t>
            </a:r>
            <a:r>
              <a:rPr lang="en-US" dirty="0" err="1" smtClean="0"/>
              <a:t>tendencias</a:t>
            </a:r>
            <a:r>
              <a:rPr lang="en-US" dirty="0" smtClean="0"/>
              <a:t> y los </a:t>
            </a:r>
            <a:r>
              <a:rPr lang="en-US" dirty="0" err="1" smtClean="0"/>
              <a:t>acontecimientos</a:t>
            </a:r>
            <a:r>
              <a:rPr lang="en-US" dirty="0" smtClean="0"/>
              <a:t> </a:t>
            </a:r>
            <a:r>
              <a:rPr lang="en-US" dirty="0" err="1" smtClean="0"/>
              <a:t>futuros</a:t>
            </a:r>
            <a:r>
              <a:rPr lang="en-US" dirty="0" smtClean="0"/>
              <a:t>. </a:t>
            </a:r>
          </a:p>
          <a:p>
            <a:pPr marL="0" indent="0">
              <a:buNone/>
            </a:pPr>
            <a:r>
              <a:rPr lang="en-US" dirty="0" err="1" smtClean="0"/>
              <a:t>Herramientas</a:t>
            </a:r>
            <a:r>
              <a:rPr lang="en-US" dirty="0" smtClean="0"/>
              <a:t>:</a:t>
            </a:r>
          </a:p>
          <a:p>
            <a:pPr marL="0" indent="0">
              <a:buNone/>
            </a:pPr>
            <a:r>
              <a:rPr lang="en-US" dirty="0" err="1" smtClean="0"/>
              <a:t>Técnicas</a:t>
            </a:r>
            <a:r>
              <a:rPr lang="en-US" dirty="0" smtClean="0"/>
              <a:t> </a:t>
            </a:r>
            <a:r>
              <a:rPr lang="en-US" dirty="0" err="1" smtClean="0"/>
              <a:t>cuantitivas</a:t>
            </a:r>
            <a:r>
              <a:rPr lang="en-US" dirty="0" smtClean="0"/>
              <a:t>. Se </a:t>
            </a:r>
            <a:r>
              <a:rPr lang="en-US" dirty="0" err="1" smtClean="0"/>
              <a:t>basa</a:t>
            </a:r>
            <a:r>
              <a:rPr lang="en-US" dirty="0" smtClean="0"/>
              <a:t> en </a:t>
            </a:r>
            <a:r>
              <a:rPr lang="en-US" dirty="0" err="1" smtClean="0"/>
              <a:t>datos</a:t>
            </a:r>
            <a:r>
              <a:rPr lang="en-US" dirty="0" smtClean="0"/>
              <a:t> </a:t>
            </a:r>
            <a:r>
              <a:rPr lang="en-US" dirty="0" err="1" smtClean="0"/>
              <a:t>históricos</a:t>
            </a:r>
            <a:r>
              <a:rPr lang="en-US" dirty="0" smtClean="0"/>
              <a:t> y </a:t>
            </a:r>
            <a:r>
              <a:rPr lang="en-US" dirty="0" err="1" smtClean="0"/>
              <a:t>cuando</a:t>
            </a:r>
            <a:r>
              <a:rPr lang="en-US" dirty="0" smtClean="0"/>
              <a:t> se </a:t>
            </a:r>
            <a:r>
              <a:rPr lang="en-US" dirty="0" err="1" smtClean="0"/>
              <a:t>espera</a:t>
            </a:r>
            <a:r>
              <a:rPr lang="en-US" dirty="0" smtClean="0"/>
              <a:t> </a:t>
            </a:r>
            <a:r>
              <a:rPr lang="en-US" dirty="0" err="1" smtClean="0"/>
              <a:t>que</a:t>
            </a:r>
            <a:r>
              <a:rPr lang="en-US" dirty="0" smtClean="0"/>
              <a:t> la </a:t>
            </a:r>
            <a:r>
              <a:rPr lang="en-US" dirty="0" err="1" smtClean="0"/>
              <a:t>relación</a:t>
            </a:r>
            <a:r>
              <a:rPr lang="en-US" dirty="0" smtClean="0"/>
              <a:t> entre variables </a:t>
            </a:r>
            <a:r>
              <a:rPr lang="en-US" dirty="0" err="1" smtClean="0"/>
              <a:t>sigan</a:t>
            </a:r>
            <a:r>
              <a:rPr lang="en-US" dirty="0" smtClean="0"/>
              <a:t> </a:t>
            </a:r>
            <a:r>
              <a:rPr lang="en-US" dirty="0" err="1" smtClean="0"/>
              <a:t>siendo</a:t>
            </a:r>
            <a:r>
              <a:rPr lang="en-US" dirty="0" smtClean="0"/>
              <a:t> </a:t>
            </a:r>
            <a:r>
              <a:rPr lang="en-US" dirty="0" err="1" smtClean="0"/>
              <a:t>las</a:t>
            </a:r>
            <a:r>
              <a:rPr lang="en-US" dirty="0" smtClean="0"/>
              <a:t> </a:t>
            </a:r>
            <a:r>
              <a:rPr lang="en-US" dirty="0" err="1" smtClean="0"/>
              <a:t>mismas</a:t>
            </a:r>
            <a:r>
              <a:rPr lang="en-US" dirty="0" smtClean="0"/>
              <a:t> en el </a:t>
            </a:r>
            <a:r>
              <a:rPr lang="en-US" dirty="0" err="1" smtClean="0"/>
              <a:t>futuro</a:t>
            </a:r>
            <a:r>
              <a:rPr lang="en-US" dirty="0" smtClean="0"/>
              <a:t>. (</a:t>
            </a:r>
            <a:r>
              <a:rPr lang="en-US" dirty="0" err="1" smtClean="0"/>
              <a:t>Modelos</a:t>
            </a:r>
            <a:r>
              <a:rPr lang="en-US" dirty="0" smtClean="0"/>
              <a:t> </a:t>
            </a:r>
            <a:r>
              <a:rPr lang="en-US" dirty="0" err="1" smtClean="0"/>
              <a:t>estadísticos</a:t>
            </a:r>
            <a:r>
              <a:rPr lang="en-US" dirty="0"/>
              <a:t>)</a:t>
            </a:r>
          </a:p>
          <a:p>
            <a:pPr marL="0" indent="0">
              <a:buNone/>
            </a:pPr>
            <a:r>
              <a:rPr lang="en-US" dirty="0" err="1" smtClean="0"/>
              <a:t>Técnicas</a:t>
            </a:r>
            <a:r>
              <a:rPr lang="en-US" dirty="0" smtClean="0"/>
              <a:t> </a:t>
            </a:r>
            <a:r>
              <a:rPr lang="en-US" dirty="0" err="1" smtClean="0"/>
              <a:t>cualitativas</a:t>
            </a:r>
            <a:r>
              <a:rPr lang="en-US" dirty="0" smtClean="0"/>
              <a:t>. Se </a:t>
            </a:r>
            <a:r>
              <a:rPr lang="en-US" dirty="0" err="1" smtClean="0"/>
              <a:t>basa</a:t>
            </a:r>
            <a:r>
              <a:rPr lang="en-US" dirty="0" smtClean="0"/>
              <a:t> en </a:t>
            </a:r>
            <a:r>
              <a:rPr lang="en-US" dirty="0" err="1" smtClean="0"/>
              <a:t>supuestos</a:t>
            </a:r>
            <a:r>
              <a:rPr lang="en-US" dirty="0" smtClean="0"/>
              <a:t> </a:t>
            </a:r>
            <a:r>
              <a:rPr lang="en-US" dirty="0" err="1" smtClean="0"/>
              <a:t>como</a:t>
            </a:r>
            <a:r>
              <a:rPr lang="en-US" dirty="0" smtClean="0"/>
              <a:t> </a:t>
            </a:r>
            <a:r>
              <a:rPr lang="en-US" dirty="0" err="1" smtClean="0"/>
              <a:t>estimaciones</a:t>
            </a:r>
            <a:r>
              <a:rPr lang="en-US" dirty="0" smtClean="0"/>
              <a:t> de </a:t>
            </a:r>
            <a:r>
              <a:rPr lang="en-US" dirty="0" err="1" smtClean="0"/>
              <a:t>vendedores</a:t>
            </a:r>
            <a:r>
              <a:rPr lang="en-US" dirty="0" smtClean="0"/>
              <a:t>, </a:t>
            </a:r>
            <a:r>
              <a:rPr lang="en-US" dirty="0" err="1" smtClean="0"/>
              <a:t>opiniones</a:t>
            </a:r>
            <a:r>
              <a:rPr lang="en-US" dirty="0" smtClean="0"/>
              <a:t> de </a:t>
            </a:r>
            <a:r>
              <a:rPr lang="en-US" dirty="0" err="1" smtClean="0"/>
              <a:t>grupos</a:t>
            </a:r>
            <a:r>
              <a:rPr lang="en-US" dirty="0" smtClean="0"/>
              <a:t> de </a:t>
            </a:r>
            <a:r>
              <a:rPr lang="en-US" dirty="0" err="1" smtClean="0"/>
              <a:t>ejecutivos</a:t>
            </a:r>
            <a:r>
              <a:rPr lang="en-US" dirty="0" smtClean="0"/>
              <a:t>, </a:t>
            </a:r>
            <a:r>
              <a:rPr lang="en-US" dirty="0" err="1" smtClean="0"/>
              <a:t>investigaciones</a:t>
            </a:r>
            <a:r>
              <a:rPr lang="en-US" dirty="0" smtClean="0"/>
              <a:t> de </a:t>
            </a:r>
            <a:r>
              <a:rPr lang="en-US" dirty="0" err="1" smtClean="0"/>
              <a:t>mercados</a:t>
            </a:r>
            <a:r>
              <a:rPr lang="en-US" dirty="0" smtClean="0"/>
              <a:t>, </a:t>
            </a:r>
            <a:r>
              <a:rPr lang="en-US" dirty="0" err="1" smtClean="0"/>
              <a:t>lluvia</a:t>
            </a:r>
            <a:r>
              <a:rPr lang="en-US" dirty="0" smtClean="0"/>
              <a:t> de ideas, etc.</a:t>
            </a:r>
          </a:p>
        </p:txBody>
      </p:sp>
      <p:sp>
        <p:nvSpPr>
          <p:cNvPr id="3" name="Title 2"/>
          <p:cNvSpPr>
            <a:spLocks noGrp="1"/>
          </p:cNvSpPr>
          <p:nvPr>
            <p:ph type="title"/>
          </p:nvPr>
        </p:nvSpPr>
        <p:spPr/>
        <p:txBody>
          <a:bodyPr/>
          <a:lstStyle/>
          <a:p>
            <a:r>
              <a:rPr lang="en-US" dirty="0" err="1" smtClean="0"/>
              <a:t>Pronóstico</a:t>
            </a:r>
            <a:endParaRPr lang="en-US" dirty="0"/>
          </a:p>
        </p:txBody>
      </p:sp>
    </p:spTree>
    <p:extLst>
      <p:ext uri="{BB962C8B-B14F-4D97-AF65-F5344CB8AC3E}">
        <p14:creationId xmlns:p14="http://schemas.microsoft.com/office/powerpoint/2010/main" val="2208472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3980" y="2861500"/>
            <a:ext cx="4893496" cy="1775739"/>
          </a:xfrm>
        </p:spPr>
        <p:txBody>
          <a:bodyPr/>
          <a:lstStyle/>
          <a:p>
            <a:pPr marL="0" indent="0">
              <a:buNone/>
            </a:pPr>
            <a:r>
              <a:rPr lang="en-US" b="1" dirty="0" err="1" smtClean="0"/>
              <a:t>F</a:t>
            </a:r>
            <a:r>
              <a:rPr lang="en-US" dirty="0" err="1" smtClean="0"/>
              <a:t>ortalezas</a:t>
            </a:r>
            <a:endParaRPr lang="en-US" dirty="0" smtClean="0"/>
          </a:p>
          <a:p>
            <a:pPr marL="0" indent="0">
              <a:buNone/>
            </a:pPr>
            <a:r>
              <a:rPr lang="en-US" b="1" dirty="0" err="1" smtClean="0"/>
              <a:t>O</a:t>
            </a:r>
            <a:r>
              <a:rPr lang="en-US" dirty="0" err="1" smtClean="0"/>
              <a:t>portunidades</a:t>
            </a:r>
            <a:endParaRPr lang="en-US" dirty="0" smtClean="0"/>
          </a:p>
          <a:p>
            <a:pPr marL="0" indent="0">
              <a:buNone/>
            </a:pPr>
            <a:r>
              <a:rPr lang="en-US" b="1" dirty="0" err="1" smtClean="0"/>
              <a:t>D</a:t>
            </a:r>
            <a:r>
              <a:rPr lang="en-US" dirty="0" err="1" smtClean="0"/>
              <a:t>ebilidades</a:t>
            </a:r>
            <a:endParaRPr lang="en-US" dirty="0" smtClean="0"/>
          </a:p>
          <a:p>
            <a:pPr marL="0" indent="0">
              <a:buNone/>
            </a:pPr>
            <a:r>
              <a:rPr lang="en-US" b="1" dirty="0" err="1" smtClean="0"/>
              <a:t>A</a:t>
            </a:r>
            <a:r>
              <a:rPr lang="en-US" dirty="0" err="1" smtClean="0"/>
              <a:t>menzas</a:t>
            </a:r>
            <a:endParaRPr lang="en-US" dirty="0"/>
          </a:p>
        </p:txBody>
      </p:sp>
      <p:sp>
        <p:nvSpPr>
          <p:cNvPr id="3" name="Title 2"/>
          <p:cNvSpPr>
            <a:spLocks noGrp="1"/>
          </p:cNvSpPr>
          <p:nvPr>
            <p:ph type="title"/>
          </p:nvPr>
        </p:nvSpPr>
        <p:spPr/>
        <p:txBody>
          <a:bodyPr/>
          <a:lstStyle/>
          <a:p>
            <a:r>
              <a:rPr lang="en-US" dirty="0" smtClean="0"/>
              <a:t>FODA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89480482"/>
              </p:ext>
            </p:extLst>
          </p:nvPr>
        </p:nvGraphicFramePr>
        <p:xfrm>
          <a:off x="3721100" y="2727159"/>
          <a:ext cx="4965700" cy="1910080"/>
        </p:xfrm>
        <a:graphic>
          <a:graphicData uri="http://schemas.openxmlformats.org/drawingml/2006/table">
            <a:tbl>
              <a:tblPr/>
              <a:tblGrid>
                <a:gridCol w="266700"/>
                <a:gridCol w="2349500"/>
                <a:gridCol w="2349500"/>
              </a:tblGrid>
              <a:tr h="190500">
                <a:tc>
                  <a:txBody>
                    <a:bodyPr/>
                    <a:lstStyle/>
                    <a:p>
                      <a:pPr algn="l" fontAlgn="b"/>
                      <a:r>
                        <a:rPr lang="en-US" sz="1200" b="0" i="0" u="none" strike="noStrike">
                          <a:solidFill>
                            <a:srgbClr val="FFFFFF"/>
                          </a:solidFill>
                          <a:effectLst/>
                          <a:latin typeface="Calibri"/>
                        </a:rPr>
                        <a:t> </a:t>
                      </a:r>
                    </a:p>
                  </a:txBody>
                  <a:tcPr marL="12700" marR="12700" marT="12700" marB="0" anchor="b">
                    <a:lnL>
                      <a:noFill/>
                    </a:lnL>
                    <a:lnR>
                      <a:noFill/>
                    </a:lnR>
                    <a:lnT>
                      <a:noFill/>
                    </a:lnT>
                    <a:lnB>
                      <a:noFill/>
                    </a:lnB>
                    <a:solidFill>
                      <a:srgbClr val="297FD5"/>
                    </a:solidFill>
                  </a:tcPr>
                </a:tc>
                <a:tc>
                  <a:txBody>
                    <a:bodyPr/>
                    <a:lstStyle/>
                    <a:p>
                      <a:pPr algn="ctr" fontAlgn="b"/>
                      <a:r>
                        <a:rPr lang="pt-BR" sz="1200" b="0" i="0" u="none" strike="noStrike">
                          <a:solidFill>
                            <a:srgbClr val="FFFFFF"/>
                          </a:solidFill>
                          <a:effectLst/>
                          <a:latin typeface="Calibri"/>
                        </a:rPr>
                        <a:t>Oportunidades</a:t>
                      </a:r>
                    </a:p>
                  </a:txBody>
                  <a:tcPr marL="12700" marR="12700" marT="12700" marB="0" anchor="b">
                    <a:lnL>
                      <a:noFill/>
                    </a:lnL>
                    <a:lnR>
                      <a:noFill/>
                    </a:lnR>
                    <a:lnT>
                      <a:noFill/>
                    </a:lnT>
                    <a:lnB>
                      <a:noFill/>
                    </a:lnB>
                    <a:solidFill>
                      <a:srgbClr val="297FD5"/>
                    </a:solidFill>
                  </a:tcPr>
                </a:tc>
                <a:tc>
                  <a:txBody>
                    <a:bodyPr/>
                    <a:lstStyle/>
                    <a:p>
                      <a:pPr algn="ctr" fontAlgn="b"/>
                      <a:r>
                        <a:rPr lang="it-IT" sz="1200" b="0" i="0" u="none" strike="noStrike">
                          <a:solidFill>
                            <a:srgbClr val="FFFFFF"/>
                          </a:solidFill>
                          <a:effectLst/>
                          <a:latin typeface="Calibri"/>
                        </a:rPr>
                        <a:t>Amenzas</a:t>
                      </a:r>
                    </a:p>
                  </a:txBody>
                  <a:tcPr marL="12700" marR="12700" marT="12700" marB="0" anchor="b">
                    <a:lnL>
                      <a:noFill/>
                    </a:lnL>
                    <a:lnR>
                      <a:noFill/>
                    </a:lnR>
                    <a:lnT>
                      <a:noFill/>
                    </a:lnT>
                    <a:lnB>
                      <a:noFill/>
                    </a:lnB>
                    <a:solidFill>
                      <a:srgbClr val="297FD5"/>
                    </a:solidFill>
                  </a:tcPr>
                </a:tc>
              </a:tr>
              <a:tr h="762000">
                <a:tc>
                  <a:txBody>
                    <a:bodyPr/>
                    <a:lstStyle/>
                    <a:p>
                      <a:pPr algn="r" fontAlgn="ctr"/>
                      <a:r>
                        <a:rPr lang="pl-PL" sz="1200" b="0" i="0" u="none" strike="noStrike">
                          <a:solidFill>
                            <a:srgbClr val="FFFFFF"/>
                          </a:solidFill>
                          <a:effectLst/>
                          <a:latin typeface="Calibri"/>
                        </a:rPr>
                        <a:t>Fortalezas</a:t>
                      </a:r>
                    </a:p>
                  </a:txBody>
                  <a:tcPr marL="12700" marR="12700" marT="12700" marB="0" vert="vert270" anchor="ctr">
                    <a:lnL>
                      <a:noFill/>
                    </a:lnL>
                    <a:lnR>
                      <a:noFill/>
                    </a:lnR>
                    <a:lnT>
                      <a:noFill/>
                    </a:lnT>
                    <a:lnB>
                      <a:noFill/>
                    </a:lnB>
                    <a:solidFill>
                      <a:srgbClr val="297FD5"/>
                    </a:solidFill>
                  </a:tcPr>
                </a:tc>
                <a:tc>
                  <a:txBody>
                    <a:bodyPr/>
                    <a:lstStyle/>
                    <a:p>
                      <a:pPr algn="ctr" fontAlgn="ctr"/>
                      <a:r>
                        <a:rPr lang="es-ES_tradnl" sz="1200" b="0" i="0" u="none" strike="noStrike">
                          <a:solidFill>
                            <a:srgbClr val="000000"/>
                          </a:solidFill>
                          <a:effectLst/>
                          <a:latin typeface="Calibri"/>
                        </a:rPr>
                        <a:t>Zona en la que la empresa debe explotar al máximo sus recursos y lograr los máximos beneficios</a:t>
                      </a:r>
                    </a:p>
                  </a:txBody>
                  <a:tcPr marL="12700" marR="12700" marT="1270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FC4E3"/>
                    </a:solidFill>
                  </a:tcPr>
                </a:tc>
                <a:tc>
                  <a:txBody>
                    <a:bodyPr/>
                    <a:lstStyle/>
                    <a:p>
                      <a:pPr algn="ctr" fontAlgn="ctr"/>
                      <a:r>
                        <a:rPr lang="es-ES_tradnl" sz="1200" b="0" i="0" u="none" strike="noStrike">
                          <a:solidFill>
                            <a:srgbClr val="000000"/>
                          </a:solidFill>
                          <a:effectLst/>
                          <a:latin typeface="Calibri"/>
                        </a:rPr>
                        <a:t>Zona en la que la empresa debe tratar de neutralizar los efectos externos y transferir fortalezas a las áreas de Oportunidades</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FC4E3"/>
                    </a:solidFill>
                  </a:tcPr>
                </a:tc>
              </a:tr>
              <a:tr h="952500">
                <a:tc>
                  <a:txBody>
                    <a:bodyPr/>
                    <a:lstStyle/>
                    <a:p>
                      <a:pPr algn="r" fontAlgn="ctr"/>
                      <a:r>
                        <a:rPr lang="pt-BR" sz="1200" b="0" i="0" u="none" strike="noStrike">
                          <a:solidFill>
                            <a:srgbClr val="FFFFFF"/>
                          </a:solidFill>
                          <a:effectLst/>
                          <a:latin typeface="Calibri"/>
                        </a:rPr>
                        <a:t>Debilidades</a:t>
                      </a:r>
                    </a:p>
                  </a:txBody>
                  <a:tcPr marL="12700" marR="12700" marT="12700" marB="0" vert="vert270" anchor="ctr">
                    <a:lnL>
                      <a:noFill/>
                    </a:lnL>
                    <a:lnR>
                      <a:noFill/>
                    </a:lnR>
                    <a:lnT>
                      <a:noFill/>
                    </a:lnT>
                    <a:lnB>
                      <a:noFill/>
                    </a:lnB>
                    <a:solidFill>
                      <a:srgbClr val="297FD5"/>
                    </a:solidFill>
                  </a:tcPr>
                </a:tc>
                <a:tc>
                  <a:txBody>
                    <a:bodyPr/>
                    <a:lstStyle/>
                    <a:p>
                      <a:pPr algn="ctr" fontAlgn="ctr"/>
                      <a:r>
                        <a:rPr lang="es-ES_tradnl" sz="1200" b="0" i="0" u="none" strike="noStrike">
                          <a:solidFill>
                            <a:srgbClr val="000000"/>
                          </a:solidFill>
                          <a:effectLst/>
                          <a:latin typeface="Calibri"/>
                        </a:rPr>
                        <a:t>Zona en la que la empresa debe invertir recursos, capacitación, tecnología para superar sus debilidades y aprovechar las oportunidades que se ofrecen.</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FC4E3"/>
                    </a:solidFill>
                  </a:tcPr>
                </a:tc>
                <a:tc>
                  <a:txBody>
                    <a:bodyPr/>
                    <a:lstStyle/>
                    <a:p>
                      <a:pPr algn="ctr" fontAlgn="ctr"/>
                      <a:r>
                        <a:rPr lang="es-ES_tradnl" sz="1200" b="0" i="0" u="none" strike="noStrike" dirty="0">
                          <a:solidFill>
                            <a:srgbClr val="000000"/>
                          </a:solidFill>
                          <a:effectLst/>
                          <a:latin typeface="Calibri"/>
                        </a:rPr>
                        <a:t>Zona en la que la empresa ve amenazada su existencia y de la que debe salir rápidamente con acciones de mejora o cambio para reconvertirse</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FC4E3"/>
                    </a:solidFill>
                  </a:tcPr>
                </a:tc>
              </a:tr>
            </a:tbl>
          </a:graphicData>
        </a:graphic>
      </p:graphicFrame>
    </p:spTree>
    <p:extLst>
      <p:ext uri="{BB962C8B-B14F-4D97-AF65-F5344CB8AC3E}">
        <p14:creationId xmlns:p14="http://schemas.microsoft.com/office/powerpoint/2010/main" val="1462067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a de pantalla 2013-02-25 a la(s) 12.32.33.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421" t="301" r="-1" b="2576"/>
          <a:stretch/>
        </p:blipFill>
        <p:spPr>
          <a:xfrm>
            <a:off x="1000676" y="1767787"/>
            <a:ext cx="7068587" cy="4697365"/>
          </a:xfrm>
        </p:spPr>
      </p:pic>
      <p:sp>
        <p:nvSpPr>
          <p:cNvPr id="3" name="Title 2"/>
          <p:cNvSpPr>
            <a:spLocks noGrp="1"/>
          </p:cNvSpPr>
          <p:nvPr>
            <p:ph type="title"/>
          </p:nvPr>
        </p:nvSpPr>
        <p:spPr/>
        <p:txBody>
          <a:bodyPr/>
          <a:lstStyle/>
          <a:p>
            <a:r>
              <a:rPr lang="en-US" dirty="0" err="1" smtClean="0"/>
              <a:t>Matriz</a:t>
            </a:r>
            <a:r>
              <a:rPr lang="en-US" dirty="0" smtClean="0"/>
              <a:t> FODA</a:t>
            </a:r>
            <a:endParaRPr lang="en-US" dirty="0"/>
          </a:p>
        </p:txBody>
      </p:sp>
    </p:spTree>
    <p:extLst>
      <p:ext uri="{BB962C8B-B14F-4D97-AF65-F5344CB8AC3E}">
        <p14:creationId xmlns:p14="http://schemas.microsoft.com/office/powerpoint/2010/main" val="3053455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lgn="ctr">
              <a:buNone/>
            </a:pPr>
            <a:r>
              <a:rPr lang="en-US" dirty="0" err="1" smtClean="0"/>
              <a:t>Representan</a:t>
            </a:r>
            <a:r>
              <a:rPr lang="en-US" dirty="0" smtClean="0"/>
              <a:t> el </a:t>
            </a:r>
            <a:r>
              <a:rPr lang="en-US" dirty="0" err="1" smtClean="0"/>
              <a:t>compromiso</a:t>
            </a:r>
            <a:r>
              <a:rPr lang="en-US" dirty="0" smtClean="0"/>
              <a:t> </a:t>
            </a:r>
            <a:r>
              <a:rPr lang="en-US" dirty="0" err="1" smtClean="0"/>
              <a:t>administrativo</a:t>
            </a:r>
            <a:r>
              <a:rPr lang="en-US" dirty="0" smtClean="0"/>
              <a:t> con el </a:t>
            </a:r>
            <a:r>
              <a:rPr lang="en-US" dirty="0" err="1" smtClean="0"/>
              <a:t>logro</a:t>
            </a:r>
            <a:r>
              <a:rPr lang="en-US" dirty="0" smtClean="0"/>
              <a:t> de </a:t>
            </a:r>
            <a:r>
              <a:rPr lang="en-US" dirty="0" err="1" smtClean="0"/>
              <a:t>tareas</a:t>
            </a:r>
            <a:r>
              <a:rPr lang="en-US" dirty="0" smtClean="0"/>
              <a:t> de </a:t>
            </a:r>
            <a:r>
              <a:rPr lang="en-US" dirty="0" err="1" smtClean="0"/>
              <a:t>desempeño</a:t>
            </a:r>
            <a:r>
              <a:rPr lang="en-US" dirty="0" smtClean="0"/>
              <a:t> </a:t>
            </a:r>
            <a:r>
              <a:rPr lang="en-US" dirty="0" err="1" smtClean="0"/>
              <a:t>específicas</a:t>
            </a:r>
            <a:r>
              <a:rPr lang="en-US" dirty="0" smtClean="0"/>
              <a:t> </a:t>
            </a:r>
            <a:r>
              <a:rPr lang="en-US" dirty="0" err="1" smtClean="0"/>
              <a:t>dentro</a:t>
            </a:r>
            <a:r>
              <a:rPr lang="en-US" dirty="0" smtClean="0"/>
              <a:t> de un </a:t>
            </a:r>
            <a:r>
              <a:rPr lang="en-US" dirty="0" err="1" smtClean="0"/>
              <a:t>lapso</a:t>
            </a:r>
            <a:r>
              <a:rPr lang="en-US" dirty="0" smtClean="0"/>
              <a:t> de </a:t>
            </a:r>
            <a:r>
              <a:rPr lang="en-US" dirty="0" err="1" smtClean="0"/>
              <a:t>tiempo</a:t>
            </a:r>
            <a:r>
              <a:rPr lang="en-US" dirty="0" smtClean="0"/>
              <a:t> </a:t>
            </a:r>
            <a:r>
              <a:rPr lang="en-US" dirty="0" err="1" smtClean="0"/>
              <a:t>específico</a:t>
            </a:r>
            <a:r>
              <a:rPr lang="en-US" dirty="0" smtClean="0"/>
              <a:t>: </a:t>
            </a:r>
            <a:r>
              <a:rPr lang="en-US" dirty="0" err="1" smtClean="0"/>
              <a:t>exigen</a:t>
            </a:r>
            <a:r>
              <a:rPr lang="en-US" dirty="0" smtClean="0"/>
              <a:t> </a:t>
            </a:r>
            <a:r>
              <a:rPr lang="en-US" dirty="0" err="1" smtClean="0"/>
              <a:t>resultados</a:t>
            </a:r>
            <a:r>
              <a:rPr lang="en-US" dirty="0" smtClean="0"/>
              <a:t> </a:t>
            </a:r>
            <a:r>
              <a:rPr lang="en-US" dirty="0" err="1" smtClean="0"/>
              <a:t>que</a:t>
            </a:r>
            <a:r>
              <a:rPr lang="en-US" dirty="0" smtClean="0"/>
              <a:t> se </a:t>
            </a:r>
            <a:r>
              <a:rPr lang="en-US" dirty="0" err="1" smtClean="0"/>
              <a:t>vinculen</a:t>
            </a:r>
            <a:r>
              <a:rPr lang="en-US" dirty="0" smtClean="0"/>
              <a:t> de </a:t>
            </a:r>
            <a:r>
              <a:rPr lang="en-US" dirty="0" err="1" smtClean="0"/>
              <a:t>manera</a:t>
            </a:r>
            <a:r>
              <a:rPr lang="en-US" dirty="0" smtClean="0"/>
              <a:t> </a:t>
            </a:r>
            <a:r>
              <a:rPr lang="en-US" dirty="0" err="1" smtClean="0"/>
              <a:t>directa</a:t>
            </a:r>
            <a:r>
              <a:rPr lang="en-US" dirty="0" smtClean="0"/>
              <a:t> con la </a:t>
            </a:r>
            <a:r>
              <a:rPr lang="en-US" dirty="0" err="1" smtClean="0"/>
              <a:t>visión</a:t>
            </a:r>
            <a:r>
              <a:rPr lang="en-US" dirty="0" smtClean="0"/>
              <a:t> y los </a:t>
            </a:r>
            <a:r>
              <a:rPr lang="en-US" dirty="0" err="1" smtClean="0"/>
              <a:t>valores</a:t>
            </a:r>
            <a:r>
              <a:rPr lang="en-US" dirty="0" smtClean="0"/>
              <a:t> </a:t>
            </a:r>
            <a:r>
              <a:rPr lang="en-US" dirty="0" err="1" smtClean="0"/>
              <a:t>fundamentales</a:t>
            </a:r>
            <a:r>
              <a:rPr lang="en-US" dirty="0" smtClean="0"/>
              <a:t> de la </a:t>
            </a:r>
            <a:r>
              <a:rPr lang="en-US" dirty="0" err="1" smtClean="0"/>
              <a:t>compañía</a:t>
            </a:r>
            <a:r>
              <a:rPr lang="en-US" dirty="0" smtClean="0"/>
              <a:t>.</a:t>
            </a:r>
          </a:p>
          <a:p>
            <a:pPr marL="0" indent="0" algn="ctr">
              <a:buNone/>
            </a:pPr>
            <a:endParaRPr lang="en-US" dirty="0" smtClean="0"/>
          </a:p>
          <a:p>
            <a:pPr marL="0" indent="0" algn="ctr">
              <a:buNone/>
            </a:pPr>
            <a:r>
              <a:rPr lang="en-US" dirty="0" smtClean="0"/>
              <a:t>El </a:t>
            </a:r>
            <a:r>
              <a:rPr lang="en-US" dirty="0" err="1" smtClean="0"/>
              <a:t>proposito</a:t>
            </a:r>
            <a:r>
              <a:rPr lang="en-US" dirty="0" smtClean="0"/>
              <a:t> de los </a:t>
            </a:r>
            <a:r>
              <a:rPr lang="en-US" dirty="0" err="1" smtClean="0"/>
              <a:t>objetivos</a:t>
            </a:r>
            <a:r>
              <a:rPr lang="en-US" dirty="0" smtClean="0"/>
              <a:t> </a:t>
            </a:r>
            <a:r>
              <a:rPr lang="en-US" dirty="0" err="1" smtClean="0"/>
              <a:t>es</a:t>
            </a:r>
            <a:r>
              <a:rPr lang="en-US" dirty="0" smtClean="0"/>
              <a:t> </a:t>
            </a:r>
            <a:r>
              <a:rPr lang="en-US" dirty="0" err="1" smtClean="0"/>
              <a:t>convertir</a:t>
            </a:r>
            <a:r>
              <a:rPr lang="en-US" dirty="0" smtClean="0"/>
              <a:t> y </a:t>
            </a:r>
            <a:r>
              <a:rPr lang="en-US" dirty="0" err="1" smtClean="0"/>
              <a:t>concretar</a:t>
            </a:r>
            <a:r>
              <a:rPr lang="en-US" dirty="0" smtClean="0"/>
              <a:t> los </a:t>
            </a:r>
            <a:r>
              <a:rPr lang="en-US" dirty="0" err="1" smtClean="0"/>
              <a:t>lineamientos</a:t>
            </a:r>
            <a:r>
              <a:rPr lang="en-US" dirty="0" smtClean="0"/>
              <a:t> </a:t>
            </a:r>
            <a:r>
              <a:rPr lang="en-US" dirty="0" err="1" smtClean="0"/>
              <a:t>generales</a:t>
            </a:r>
            <a:r>
              <a:rPr lang="en-US" dirty="0" smtClean="0"/>
              <a:t> </a:t>
            </a:r>
            <a:r>
              <a:rPr lang="en-US" dirty="0" err="1" smtClean="0"/>
              <a:t>planteados</a:t>
            </a:r>
            <a:r>
              <a:rPr lang="en-US" dirty="0" smtClean="0"/>
              <a:t> en la </a:t>
            </a:r>
            <a:r>
              <a:rPr lang="en-US" dirty="0" err="1" smtClean="0"/>
              <a:t>misión</a:t>
            </a:r>
            <a:r>
              <a:rPr lang="en-US" dirty="0" smtClean="0"/>
              <a:t> y la </a:t>
            </a:r>
            <a:r>
              <a:rPr lang="en-US" dirty="0" err="1" smtClean="0"/>
              <a:t>visión</a:t>
            </a:r>
            <a:r>
              <a:rPr lang="en-US" dirty="0" smtClean="0"/>
              <a:t>, en </a:t>
            </a:r>
            <a:r>
              <a:rPr lang="en-US" dirty="0" err="1" smtClean="0"/>
              <a:t>indicadores</a:t>
            </a:r>
            <a:r>
              <a:rPr lang="en-US" dirty="0" smtClean="0"/>
              <a:t> </a:t>
            </a:r>
            <a:r>
              <a:rPr lang="en-US" dirty="0" err="1" smtClean="0"/>
              <a:t>específicos</a:t>
            </a:r>
            <a:r>
              <a:rPr lang="en-US" dirty="0" smtClean="0"/>
              <a:t>.</a:t>
            </a:r>
          </a:p>
          <a:p>
            <a:pPr marL="0" indent="0" algn="ctr">
              <a:buNone/>
            </a:pPr>
            <a:endParaRPr lang="en-US" dirty="0"/>
          </a:p>
          <a:p>
            <a:pPr marL="0" indent="0">
              <a:buNone/>
            </a:pPr>
            <a:r>
              <a:rPr lang="en-US" dirty="0" err="1" smtClean="0"/>
              <a:t>Tipos</a:t>
            </a:r>
            <a:r>
              <a:rPr lang="en-US" dirty="0" smtClean="0"/>
              <a:t> de </a:t>
            </a:r>
            <a:r>
              <a:rPr lang="en-US" dirty="0" err="1" smtClean="0"/>
              <a:t>Objetivos</a:t>
            </a:r>
            <a:r>
              <a:rPr lang="en-US" dirty="0" smtClean="0"/>
              <a:t>:</a:t>
            </a:r>
          </a:p>
          <a:p>
            <a:r>
              <a:rPr lang="en-US" dirty="0" err="1" smtClean="0"/>
              <a:t>Financiero</a:t>
            </a:r>
            <a:r>
              <a:rPr lang="en-US" dirty="0" smtClean="0"/>
              <a:t>. </a:t>
            </a:r>
            <a:r>
              <a:rPr lang="en-US" dirty="0" err="1" smtClean="0"/>
              <a:t>Incluyen</a:t>
            </a:r>
            <a:r>
              <a:rPr lang="en-US" dirty="0" smtClean="0"/>
              <a:t> </a:t>
            </a:r>
            <a:r>
              <a:rPr lang="en-US" dirty="0" err="1" smtClean="0"/>
              <a:t>ingresos</a:t>
            </a:r>
            <a:r>
              <a:rPr lang="en-US" dirty="0" smtClean="0"/>
              <a:t> y </a:t>
            </a:r>
            <a:r>
              <a:rPr lang="en-US" dirty="0" err="1" smtClean="0"/>
              <a:t>ganancias</a:t>
            </a:r>
            <a:r>
              <a:rPr lang="en-US" dirty="0" smtClean="0"/>
              <a:t>, etc.</a:t>
            </a:r>
          </a:p>
          <a:p>
            <a:r>
              <a:rPr lang="en-US" dirty="0" err="1" smtClean="0"/>
              <a:t>Estratégico</a:t>
            </a:r>
            <a:r>
              <a:rPr lang="en-US" dirty="0" smtClean="0"/>
              <a:t>. Mercado, </a:t>
            </a:r>
            <a:r>
              <a:rPr lang="en-US" dirty="0" err="1" smtClean="0"/>
              <a:t>competidores</a:t>
            </a:r>
            <a:r>
              <a:rPr lang="en-US" dirty="0" smtClean="0"/>
              <a:t>, </a:t>
            </a:r>
            <a:r>
              <a:rPr lang="en-US" dirty="0" err="1" smtClean="0"/>
              <a:t>productos</a:t>
            </a:r>
            <a:r>
              <a:rPr lang="en-US" dirty="0" smtClean="0"/>
              <a:t>, etc.</a:t>
            </a:r>
          </a:p>
          <a:p>
            <a:pPr marL="0" indent="0">
              <a:buNone/>
            </a:pPr>
            <a:endParaRPr lang="en-US" dirty="0"/>
          </a:p>
        </p:txBody>
      </p:sp>
      <p:sp>
        <p:nvSpPr>
          <p:cNvPr id="3" name="Title 2"/>
          <p:cNvSpPr>
            <a:spLocks noGrp="1"/>
          </p:cNvSpPr>
          <p:nvPr>
            <p:ph type="title"/>
          </p:nvPr>
        </p:nvSpPr>
        <p:spPr/>
        <p:txBody>
          <a:bodyPr/>
          <a:lstStyle/>
          <a:p>
            <a:r>
              <a:rPr lang="en-US" dirty="0" err="1" smtClean="0"/>
              <a:t>Objetivos</a:t>
            </a:r>
            <a:endParaRPr lang="en-US" dirty="0"/>
          </a:p>
        </p:txBody>
      </p:sp>
    </p:spTree>
    <p:extLst>
      <p:ext uri="{BB962C8B-B14F-4D97-AF65-F5344CB8AC3E}">
        <p14:creationId xmlns:p14="http://schemas.microsoft.com/office/powerpoint/2010/main" val="2446512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Expresarse</a:t>
            </a:r>
            <a:r>
              <a:rPr lang="en-US" dirty="0" smtClean="0"/>
              <a:t> en </a:t>
            </a:r>
            <a:r>
              <a:rPr lang="en-US" dirty="0" err="1" smtClean="0"/>
              <a:t>términos</a:t>
            </a:r>
            <a:r>
              <a:rPr lang="en-US" dirty="0" smtClean="0"/>
              <a:t> </a:t>
            </a:r>
            <a:r>
              <a:rPr lang="en-US" dirty="0" err="1" smtClean="0"/>
              <a:t>cuantificables</a:t>
            </a:r>
            <a:r>
              <a:rPr lang="en-US" dirty="0" smtClean="0"/>
              <a:t> ¿</a:t>
            </a:r>
            <a:r>
              <a:rPr lang="en-US" dirty="0" err="1" smtClean="0"/>
              <a:t>Cuánto</a:t>
            </a:r>
            <a:r>
              <a:rPr lang="en-US" dirty="0" smtClean="0"/>
              <a:t>? ¿</a:t>
            </a:r>
            <a:r>
              <a:rPr lang="en-US" dirty="0" err="1" smtClean="0"/>
              <a:t>Qué</a:t>
            </a:r>
            <a:r>
              <a:rPr lang="en-US" dirty="0" smtClean="0"/>
              <a:t>?</a:t>
            </a:r>
          </a:p>
          <a:p>
            <a:r>
              <a:rPr lang="en-US" dirty="0" err="1" smtClean="0"/>
              <a:t>Incluir</a:t>
            </a:r>
            <a:r>
              <a:rPr lang="en-US" dirty="0" smtClean="0"/>
              <a:t> un </a:t>
            </a:r>
            <a:r>
              <a:rPr lang="en-US" dirty="0" err="1" smtClean="0"/>
              <a:t>limite</a:t>
            </a:r>
            <a:r>
              <a:rPr lang="en-US" dirty="0" smtClean="0"/>
              <a:t> de </a:t>
            </a:r>
            <a:r>
              <a:rPr lang="en-US" dirty="0" err="1" smtClean="0"/>
              <a:t>tiempo</a:t>
            </a:r>
            <a:r>
              <a:rPr lang="en-US" dirty="0" smtClean="0"/>
              <a:t> </a:t>
            </a:r>
            <a:r>
              <a:rPr lang="en-US" dirty="0" err="1" smtClean="0"/>
              <a:t>para</a:t>
            </a:r>
            <a:r>
              <a:rPr lang="en-US" dirty="0" smtClean="0"/>
              <a:t> </a:t>
            </a:r>
            <a:r>
              <a:rPr lang="en-US" dirty="0" err="1" smtClean="0"/>
              <a:t>su</a:t>
            </a:r>
            <a:r>
              <a:rPr lang="en-US" dirty="0" smtClean="0"/>
              <a:t> </a:t>
            </a:r>
            <a:r>
              <a:rPr lang="en-US" dirty="0" err="1" smtClean="0"/>
              <a:t>logro</a:t>
            </a:r>
            <a:r>
              <a:rPr lang="en-US" dirty="0" smtClean="0"/>
              <a:t> ¿</a:t>
            </a:r>
            <a:r>
              <a:rPr lang="en-US" dirty="0" err="1" smtClean="0"/>
              <a:t>Cuándo</a:t>
            </a:r>
            <a:r>
              <a:rPr lang="en-US" dirty="0" smtClean="0"/>
              <a:t>?</a:t>
            </a:r>
          </a:p>
          <a:p>
            <a:r>
              <a:rPr lang="en-US" dirty="0" err="1" smtClean="0"/>
              <a:t>Asignar</a:t>
            </a:r>
            <a:r>
              <a:rPr lang="en-US" dirty="0" smtClean="0"/>
              <a:t> </a:t>
            </a:r>
            <a:r>
              <a:rPr lang="en-US" dirty="0" err="1" smtClean="0"/>
              <a:t>responsables</a:t>
            </a:r>
            <a:r>
              <a:rPr lang="en-US" dirty="0" smtClean="0"/>
              <a:t> ¿</a:t>
            </a:r>
            <a:r>
              <a:rPr lang="en-US" dirty="0" err="1" smtClean="0"/>
              <a:t>Quién</a:t>
            </a:r>
            <a:r>
              <a:rPr lang="en-US" dirty="0" smtClean="0"/>
              <a:t> o </a:t>
            </a:r>
            <a:r>
              <a:rPr lang="en-US" dirty="0" err="1" smtClean="0"/>
              <a:t>quienes</a:t>
            </a:r>
            <a:r>
              <a:rPr lang="en-US" dirty="0" smtClean="0"/>
              <a:t>?</a:t>
            </a:r>
          </a:p>
          <a:p>
            <a:endParaRPr lang="en-US" dirty="0"/>
          </a:p>
        </p:txBody>
      </p:sp>
      <p:sp>
        <p:nvSpPr>
          <p:cNvPr id="3" name="Title 2"/>
          <p:cNvSpPr>
            <a:spLocks noGrp="1"/>
          </p:cNvSpPr>
          <p:nvPr>
            <p:ph type="title"/>
          </p:nvPr>
        </p:nvSpPr>
        <p:spPr/>
        <p:txBody>
          <a:bodyPr/>
          <a:lstStyle/>
          <a:p>
            <a:r>
              <a:rPr lang="en-US" dirty="0" err="1" smtClean="0"/>
              <a:t>Características</a:t>
            </a:r>
            <a:r>
              <a:rPr lang="en-US" dirty="0" smtClean="0"/>
              <a:t> de los </a:t>
            </a:r>
            <a:r>
              <a:rPr lang="en-US" dirty="0" err="1" smtClean="0"/>
              <a:t>Objetivos</a:t>
            </a:r>
            <a:endParaRPr lang="en-US" dirty="0"/>
          </a:p>
        </p:txBody>
      </p:sp>
    </p:spTree>
    <p:extLst>
      <p:ext uri="{BB962C8B-B14F-4D97-AF65-F5344CB8AC3E}">
        <p14:creationId xmlns:p14="http://schemas.microsoft.com/office/powerpoint/2010/main" val="2069650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err="1" smtClean="0"/>
              <a:t>Pueden</a:t>
            </a:r>
            <a:r>
              <a:rPr lang="en-US" dirty="0" smtClean="0"/>
              <a:t> </a:t>
            </a:r>
            <a:r>
              <a:rPr lang="en-US" dirty="0" err="1" smtClean="0"/>
              <a:t>ser</a:t>
            </a:r>
            <a:r>
              <a:rPr lang="en-US" dirty="0" smtClean="0"/>
              <a:t> de:</a:t>
            </a:r>
          </a:p>
          <a:p>
            <a:r>
              <a:rPr lang="en-US" dirty="0" err="1" smtClean="0"/>
              <a:t>Generales</a:t>
            </a:r>
            <a:r>
              <a:rPr lang="en-US" dirty="0" smtClean="0"/>
              <a:t>. </a:t>
            </a:r>
            <a:r>
              <a:rPr lang="en-US" dirty="0" err="1" smtClean="0"/>
              <a:t>Que</a:t>
            </a:r>
            <a:r>
              <a:rPr lang="en-US" dirty="0" smtClean="0"/>
              <a:t> </a:t>
            </a:r>
            <a:r>
              <a:rPr lang="en-US" dirty="0" err="1" smtClean="0"/>
              <a:t>comprenden</a:t>
            </a:r>
            <a:r>
              <a:rPr lang="en-US" dirty="0" smtClean="0"/>
              <a:t> </a:t>
            </a:r>
            <a:r>
              <a:rPr lang="en-US" dirty="0" err="1" smtClean="0"/>
              <a:t>toda</a:t>
            </a:r>
            <a:r>
              <a:rPr lang="en-US" dirty="0" smtClean="0"/>
              <a:t> la </a:t>
            </a:r>
            <a:r>
              <a:rPr lang="en-US" dirty="0" err="1" smtClean="0"/>
              <a:t>empresa</a:t>
            </a:r>
            <a:endParaRPr lang="en-US" dirty="0" smtClean="0"/>
          </a:p>
          <a:p>
            <a:r>
              <a:rPr lang="en-US" dirty="0" err="1" smtClean="0"/>
              <a:t>Departamentales</a:t>
            </a:r>
            <a:r>
              <a:rPr lang="en-US" dirty="0" smtClean="0"/>
              <a:t>. </a:t>
            </a:r>
            <a:r>
              <a:rPr lang="en-US" dirty="0" err="1" smtClean="0"/>
              <a:t>Orientados</a:t>
            </a:r>
            <a:r>
              <a:rPr lang="en-US" dirty="0" smtClean="0"/>
              <a:t> solo a un </a:t>
            </a:r>
            <a:r>
              <a:rPr lang="en-US" dirty="0" err="1" smtClean="0"/>
              <a:t>departamento</a:t>
            </a:r>
            <a:r>
              <a:rPr lang="en-US" dirty="0" smtClean="0"/>
              <a:t> y </a:t>
            </a:r>
            <a:r>
              <a:rPr lang="en-US" dirty="0" err="1" smtClean="0"/>
              <a:t>ayudan</a:t>
            </a:r>
            <a:r>
              <a:rPr lang="en-US" dirty="0" smtClean="0"/>
              <a:t> al </a:t>
            </a:r>
            <a:r>
              <a:rPr lang="en-US" dirty="0" err="1" smtClean="0"/>
              <a:t>cumplimiento</a:t>
            </a:r>
            <a:r>
              <a:rPr lang="en-US" dirty="0" smtClean="0"/>
              <a:t> del </a:t>
            </a:r>
            <a:r>
              <a:rPr lang="en-US" dirty="0" err="1" smtClean="0"/>
              <a:t>objetivo</a:t>
            </a:r>
            <a:r>
              <a:rPr lang="en-US" dirty="0" smtClean="0"/>
              <a:t> general.</a:t>
            </a:r>
          </a:p>
          <a:p>
            <a:r>
              <a:rPr lang="en-US" dirty="0" smtClean="0"/>
              <a:t>Largo </a:t>
            </a:r>
            <a:r>
              <a:rPr lang="en-US" dirty="0" err="1" smtClean="0"/>
              <a:t>plazo</a:t>
            </a:r>
            <a:r>
              <a:rPr lang="en-US" dirty="0" smtClean="0"/>
              <a:t>. </a:t>
            </a:r>
            <a:r>
              <a:rPr lang="en-US" dirty="0" err="1" smtClean="0"/>
              <a:t>Tienen</a:t>
            </a:r>
            <a:r>
              <a:rPr lang="en-US" dirty="0" smtClean="0"/>
              <a:t> un </a:t>
            </a:r>
            <a:r>
              <a:rPr lang="en-US" dirty="0" err="1" smtClean="0"/>
              <a:t>horizonte</a:t>
            </a:r>
            <a:r>
              <a:rPr lang="en-US" dirty="0" smtClean="0"/>
              <a:t> de </a:t>
            </a:r>
            <a:r>
              <a:rPr lang="en-US" dirty="0" err="1" smtClean="0"/>
              <a:t>tiempo</a:t>
            </a:r>
            <a:r>
              <a:rPr lang="en-US" dirty="0" smtClean="0"/>
              <a:t> mas </a:t>
            </a:r>
            <a:r>
              <a:rPr lang="en-US" dirty="0" err="1" smtClean="0"/>
              <a:t>amplio</a:t>
            </a:r>
            <a:r>
              <a:rPr lang="en-US" dirty="0" smtClean="0"/>
              <a:t> </a:t>
            </a:r>
            <a:r>
              <a:rPr lang="en-US" dirty="0" err="1" smtClean="0"/>
              <a:t>para</a:t>
            </a:r>
            <a:r>
              <a:rPr lang="en-US" dirty="0" smtClean="0"/>
              <a:t> </a:t>
            </a:r>
            <a:r>
              <a:rPr lang="en-US" dirty="0" err="1" smtClean="0"/>
              <a:t>su</a:t>
            </a:r>
            <a:r>
              <a:rPr lang="en-US" dirty="0" smtClean="0"/>
              <a:t> </a:t>
            </a:r>
            <a:r>
              <a:rPr lang="en-US" dirty="0" err="1" smtClean="0"/>
              <a:t>logro</a:t>
            </a:r>
            <a:r>
              <a:rPr lang="en-US" dirty="0" smtClean="0"/>
              <a:t>.</a:t>
            </a:r>
          </a:p>
          <a:p>
            <a:r>
              <a:rPr lang="en-US" dirty="0" err="1" smtClean="0"/>
              <a:t>Corto</a:t>
            </a:r>
            <a:r>
              <a:rPr lang="en-US" dirty="0" smtClean="0"/>
              <a:t> </a:t>
            </a:r>
            <a:r>
              <a:rPr lang="en-US" dirty="0" err="1" smtClean="0"/>
              <a:t>plazo</a:t>
            </a:r>
            <a:r>
              <a:rPr lang="en-US" dirty="0" smtClean="0"/>
              <a:t>. </a:t>
            </a:r>
            <a:r>
              <a:rPr lang="en-US" dirty="0" err="1" smtClean="0"/>
              <a:t>También</a:t>
            </a:r>
            <a:r>
              <a:rPr lang="en-US" dirty="0" smtClean="0"/>
              <a:t> </a:t>
            </a:r>
            <a:r>
              <a:rPr lang="en-US" dirty="0" err="1" smtClean="0"/>
              <a:t>llamados</a:t>
            </a:r>
            <a:r>
              <a:rPr lang="en-US" dirty="0" smtClean="0"/>
              <a:t> </a:t>
            </a:r>
            <a:r>
              <a:rPr lang="en-US" dirty="0" err="1" smtClean="0"/>
              <a:t>Metas</a:t>
            </a:r>
            <a:r>
              <a:rPr lang="en-US" dirty="0" smtClean="0"/>
              <a:t>, son </a:t>
            </a:r>
            <a:r>
              <a:rPr lang="en-US" dirty="0" err="1" smtClean="0"/>
              <a:t>inmediatos</a:t>
            </a:r>
            <a:r>
              <a:rPr lang="en-US" dirty="0" smtClean="0"/>
              <a:t>. </a:t>
            </a:r>
            <a:r>
              <a:rPr lang="en-US" dirty="0" err="1" smtClean="0"/>
              <a:t>Sirven</a:t>
            </a:r>
            <a:r>
              <a:rPr lang="en-US" dirty="0" smtClean="0"/>
              <a:t> </a:t>
            </a:r>
            <a:r>
              <a:rPr lang="en-US" dirty="0" err="1" smtClean="0"/>
              <a:t>como</a:t>
            </a:r>
            <a:r>
              <a:rPr lang="en-US" dirty="0" smtClean="0"/>
              <a:t> </a:t>
            </a:r>
            <a:r>
              <a:rPr lang="en-US" dirty="0" err="1" smtClean="0"/>
              <a:t>peldaños</a:t>
            </a:r>
            <a:r>
              <a:rPr lang="en-US" dirty="0" smtClean="0"/>
              <a:t> </a:t>
            </a:r>
            <a:r>
              <a:rPr lang="en-US" dirty="0" err="1" smtClean="0"/>
              <a:t>para</a:t>
            </a:r>
            <a:r>
              <a:rPr lang="en-US" dirty="0" smtClean="0"/>
              <a:t> </a:t>
            </a:r>
            <a:r>
              <a:rPr lang="en-US" dirty="0" err="1" smtClean="0"/>
              <a:t>llegar</a:t>
            </a:r>
            <a:r>
              <a:rPr lang="en-US" dirty="0" smtClean="0"/>
              <a:t> al </a:t>
            </a:r>
            <a:r>
              <a:rPr lang="en-US" dirty="0" err="1" smtClean="0"/>
              <a:t>cumplimiento</a:t>
            </a:r>
            <a:r>
              <a:rPr lang="en-US" dirty="0" smtClean="0"/>
              <a:t> de los </a:t>
            </a:r>
            <a:r>
              <a:rPr lang="en-US" dirty="0" err="1" smtClean="0"/>
              <a:t>objetivos</a:t>
            </a:r>
            <a:r>
              <a:rPr lang="en-US" dirty="0" smtClean="0"/>
              <a:t> a largo </a:t>
            </a:r>
            <a:r>
              <a:rPr lang="en-US" dirty="0" err="1" smtClean="0"/>
              <a:t>plazo</a:t>
            </a:r>
            <a:r>
              <a:rPr lang="en-US" dirty="0" smtClean="0"/>
              <a:t>.</a:t>
            </a:r>
            <a:endParaRPr lang="en-US" dirty="0"/>
          </a:p>
        </p:txBody>
      </p:sp>
      <p:sp>
        <p:nvSpPr>
          <p:cNvPr id="3" name="Title 2"/>
          <p:cNvSpPr>
            <a:spLocks noGrp="1"/>
          </p:cNvSpPr>
          <p:nvPr>
            <p:ph type="title"/>
          </p:nvPr>
        </p:nvSpPr>
        <p:spPr/>
        <p:txBody>
          <a:bodyPr/>
          <a:lstStyle/>
          <a:p>
            <a:r>
              <a:rPr lang="en-US" dirty="0" err="1" smtClean="0"/>
              <a:t>Clasificación</a:t>
            </a:r>
            <a:r>
              <a:rPr lang="en-US" dirty="0" smtClean="0"/>
              <a:t> de </a:t>
            </a:r>
            <a:r>
              <a:rPr lang="en-US" dirty="0" err="1" smtClean="0"/>
              <a:t>Objetivos</a:t>
            </a:r>
            <a:endParaRPr lang="en-US" dirty="0"/>
          </a:p>
        </p:txBody>
      </p:sp>
    </p:spTree>
    <p:extLst>
      <p:ext uri="{BB962C8B-B14F-4D97-AF65-F5344CB8AC3E}">
        <p14:creationId xmlns:p14="http://schemas.microsoft.com/office/powerpoint/2010/main" val="288994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lgn="just">
              <a:buNone/>
            </a:pPr>
            <a:r>
              <a:rPr lang="es-ES_tradnl" dirty="0"/>
              <a:t>Este proceso se divide en 5 componentes que son tareas administrativas relacionadas:</a:t>
            </a:r>
          </a:p>
          <a:p>
            <a:pPr marL="0" indent="0" algn="just">
              <a:buNone/>
            </a:pPr>
            <a:r>
              <a:rPr lang="es-ES_tradnl" dirty="0"/>
              <a:t> </a:t>
            </a:r>
          </a:p>
          <a:p>
            <a:pPr lvl="0" algn="just"/>
            <a:r>
              <a:rPr lang="es-ES_tradnl" dirty="0"/>
              <a:t>Selección de la misión y las principales metas corporativas.</a:t>
            </a:r>
          </a:p>
          <a:p>
            <a:pPr lvl="0" algn="just"/>
            <a:r>
              <a:rPr lang="es-ES_tradnl" dirty="0"/>
              <a:t>Análisis externo de la organización con el fin de detectar oportunidades y amenazas.</a:t>
            </a:r>
          </a:p>
          <a:p>
            <a:pPr lvl="0" algn="just"/>
            <a:r>
              <a:rPr lang="es-ES_tradnl" dirty="0"/>
              <a:t>Análisis interno de la organización para identificar fortalezas y debilidades.</a:t>
            </a:r>
          </a:p>
          <a:p>
            <a:pPr lvl="0" algn="just"/>
            <a:r>
              <a:rPr lang="es-ES_tradnl" dirty="0"/>
              <a:t>Selección de estrategias fundamentadas en las fortalezas corrigiendo las debilidades</a:t>
            </a:r>
          </a:p>
          <a:p>
            <a:pPr lvl="0" algn="just"/>
            <a:r>
              <a:rPr lang="es-ES_tradnl" dirty="0"/>
              <a:t>Implementación de la estrategia.</a:t>
            </a:r>
          </a:p>
          <a:p>
            <a:endParaRPr lang="en-US" dirty="0"/>
          </a:p>
        </p:txBody>
      </p:sp>
      <p:sp>
        <p:nvSpPr>
          <p:cNvPr id="3" name="Title 2"/>
          <p:cNvSpPr>
            <a:spLocks noGrp="1"/>
          </p:cNvSpPr>
          <p:nvPr>
            <p:ph type="title"/>
          </p:nvPr>
        </p:nvSpPr>
        <p:spPr/>
        <p:txBody>
          <a:bodyPr>
            <a:normAutofit fontScale="90000"/>
          </a:bodyPr>
          <a:lstStyle/>
          <a:p>
            <a:pPr lvl="1" algn="ctr" rtl="0">
              <a:spcBef>
                <a:spcPct val="0"/>
              </a:spcBef>
            </a:pPr>
            <a:r>
              <a:rPr lang="es-ES_tradnl" sz="4400" kern="1200" dirty="0">
                <a:solidFill>
                  <a:srgbClr val="FFFFFF"/>
                </a:solidFill>
                <a:latin typeface="+mj-lt"/>
                <a:ea typeface="+mj-ea"/>
                <a:cs typeface="+mj-cs"/>
              </a:rPr>
              <a:t>Proceso</a:t>
            </a:r>
            <a:r>
              <a:rPr lang="es-ES_tradnl" b="1" dirty="0"/>
              <a:t> </a:t>
            </a:r>
            <a:r>
              <a:rPr lang="es-ES_tradnl" sz="4400" kern="1200" dirty="0">
                <a:solidFill>
                  <a:srgbClr val="FFFFFF"/>
                </a:solidFill>
                <a:latin typeface="+mj-lt"/>
                <a:ea typeface="+mj-ea"/>
                <a:cs typeface="+mj-cs"/>
              </a:rPr>
              <a:t>de la Administración </a:t>
            </a:r>
            <a:r>
              <a:rPr lang="es-ES_tradnl" sz="4400" kern="1200" dirty="0" smtClean="0">
                <a:solidFill>
                  <a:srgbClr val="FFFFFF"/>
                </a:solidFill>
                <a:latin typeface="+mj-lt"/>
                <a:ea typeface="+mj-ea"/>
                <a:cs typeface="+mj-cs"/>
              </a:rPr>
              <a:t>Estratégica</a:t>
            </a:r>
            <a:endParaRPr lang="en-US" sz="4400" kern="1200" dirty="0">
              <a:solidFill>
                <a:srgbClr val="FFFFFF"/>
              </a:solidFill>
              <a:latin typeface="+mj-lt"/>
              <a:ea typeface="+mj-ea"/>
              <a:cs typeface="+mj-cs"/>
            </a:endParaRPr>
          </a:p>
        </p:txBody>
      </p:sp>
    </p:spTree>
    <p:extLst>
      <p:ext uri="{BB962C8B-B14F-4D97-AF65-F5344CB8AC3E}">
        <p14:creationId xmlns:p14="http://schemas.microsoft.com/office/powerpoint/2010/main" val="340341396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Los </a:t>
            </a:r>
            <a:r>
              <a:rPr lang="en-US" dirty="0" err="1" smtClean="0"/>
              <a:t>objetivos</a:t>
            </a:r>
            <a:r>
              <a:rPr lang="en-US" dirty="0" smtClean="0"/>
              <a:t> son </a:t>
            </a:r>
            <a:r>
              <a:rPr lang="en-US" dirty="0" err="1" smtClean="0"/>
              <a:t>necesarios</a:t>
            </a:r>
            <a:r>
              <a:rPr lang="en-US" dirty="0" smtClean="0"/>
              <a:t> en </a:t>
            </a:r>
            <a:r>
              <a:rPr lang="en-US" dirty="0" err="1" smtClean="0"/>
              <a:t>todos</a:t>
            </a:r>
            <a:r>
              <a:rPr lang="en-US" dirty="0" smtClean="0"/>
              <a:t> los </a:t>
            </a:r>
            <a:r>
              <a:rPr lang="en-US" dirty="0" err="1" smtClean="0"/>
              <a:t>niveles</a:t>
            </a:r>
            <a:r>
              <a:rPr lang="en-US" dirty="0" smtClean="0"/>
              <a:t> </a:t>
            </a:r>
            <a:r>
              <a:rPr lang="en-US" dirty="0" err="1" smtClean="0"/>
              <a:t>organizacionales</a:t>
            </a:r>
            <a:r>
              <a:rPr lang="en-US" dirty="0" smtClean="0"/>
              <a:t>.</a:t>
            </a:r>
          </a:p>
          <a:p>
            <a:pPr marL="0" indent="0">
              <a:buNone/>
            </a:pPr>
            <a:endParaRPr lang="en-US" dirty="0" smtClean="0"/>
          </a:p>
          <a:p>
            <a:r>
              <a:rPr lang="en-US" dirty="0" smtClean="0"/>
              <a:t>La </a:t>
            </a:r>
            <a:r>
              <a:rPr lang="en-US" dirty="0" err="1" smtClean="0"/>
              <a:t>determinación</a:t>
            </a:r>
            <a:r>
              <a:rPr lang="en-US" dirty="0" smtClean="0"/>
              <a:t> de </a:t>
            </a:r>
            <a:r>
              <a:rPr lang="en-US" dirty="0" err="1" smtClean="0"/>
              <a:t>objetivos</a:t>
            </a:r>
            <a:r>
              <a:rPr lang="en-US" dirty="0" smtClean="0"/>
              <a:t> </a:t>
            </a:r>
            <a:r>
              <a:rPr lang="en-US" dirty="0" err="1" smtClean="0"/>
              <a:t>debe</a:t>
            </a:r>
            <a:r>
              <a:rPr lang="en-US" dirty="0" smtClean="0"/>
              <a:t> </a:t>
            </a:r>
            <a:r>
              <a:rPr lang="en-US" dirty="0" err="1" smtClean="0"/>
              <a:t>ser</a:t>
            </a:r>
            <a:r>
              <a:rPr lang="en-US" dirty="0" smtClean="0"/>
              <a:t> un </a:t>
            </a:r>
            <a:r>
              <a:rPr lang="en-US" dirty="0" err="1" smtClean="0"/>
              <a:t>proceso</a:t>
            </a:r>
            <a:r>
              <a:rPr lang="en-US" dirty="0" smtClean="0"/>
              <a:t> </a:t>
            </a:r>
            <a:r>
              <a:rPr lang="en-US" dirty="0" err="1" smtClean="0"/>
              <a:t>más</a:t>
            </a:r>
            <a:r>
              <a:rPr lang="en-US" dirty="0" smtClean="0"/>
              <a:t> de </a:t>
            </a:r>
            <a:r>
              <a:rPr lang="en-US" dirty="0" err="1" smtClean="0"/>
              <a:t>arriba</a:t>
            </a:r>
            <a:r>
              <a:rPr lang="en-US" dirty="0" smtClean="0"/>
              <a:t> </a:t>
            </a:r>
            <a:r>
              <a:rPr lang="en-US" dirty="0" err="1" smtClean="0"/>
              <a:t>hacia</a:t>
            </a:r>
            <a:r>
              <a:rPr lang="en-US" dirty="0" smtClean="0"/>
              <a:t> </a:t>
            </a:r>
            <a:r>
              <a:rPr lang="en-US" dirty="0" err="1" smtClean="0"/>
              <a:t>abajo</a:t>
            </a:r>
            <a:r>
              <a:rPr lang="en-US" dirty="0" smtClean="0"/>
              <a:t> </a:t>
            </a:r>
            <a:r>
              <a:rPr lang="en-US" dirty="0" err="1" smtClean="0"/>
              <a:t>que</a:t>
            </a:r>
            <a:r>
              <a:rPr lang="en-US" dirty="0" smtClean="0"/>
              <a:t> de </a:t>
            </a:r>
            <a:r>
              <a:rPr lang="en-US" dirty="0" err="1" smtClean="0"/>
              <a:t>abajo</a:t>
            </a:r>
            <a:r>
              <a:rPr lang="en-US" dirty="0" smtClean="0"/>
              <a:t> </a:t>
            </a:r>
            <a:r>
              <a:rPr lang="en-US" dirty="0" err="1" smtClean="0"/>
              <a:t>hacia</a:t>
            </a:r>
            <a:r>
              <a:rPr lang="en-US" dirty="0" smtClean="0"/>
              <a:t> </a:t>
            </a:r>
            <a:r>
              <a:rPr lang="en-US" dirty="0" err="1" smtClean="0"/>
              <a:t>arriba</a:t>
            </a:r>
            <a:r>
              <a:rPr lang="en-US" dirty="0" smtClean="0"/>
              <a:t>, con el fin de </a:t>
            </a:r>
            <a:r>
              <a:rPr lang="en-US" dirty="0" err="1" smtClean="0"/>
              <a:t>guiar</a:t>
            </a:r>
            <a:r>
              <a:rPr lang="en-US" dirty="0" smtClean="0"/>
              <a:t> a los </a:t>
            </a:r>
            <a:r>
              <a:rPr lang="en-US" dirty="0" err="1" smtClean="0"/>
              <a:t>administradores</a:t>
            </a:r>
            <a:r>
              <a:rPr lang="en-US" dirty="0" smtClean="0"/>
              <a:t> </a:t>
            </a:r>
            <a:r>
              <a:rPr lang="en-US" dirty="0" err="1" smtClean="0"/>
              <a:t>que</a:t>
            </a:r>
            <a:r>
              <a:rPr lang="en-US" dirty="0" smtClean="0"/>
              <a:t> se </a:t>
            </a:r>
            <a:r>
              <a:rPr lang="en-US" dirty="0" err="1" smtClean="0"/>
              <a:t>encuentran</a:t>
            </a:r>
            <a:r>
              <a:rPr lang="en-US" dirty="0" smtClean="0"/>
              <a:t> en un </a:t>
            </a:r>
            <a:r>
              <a:rPr lang="en-US" dirty="0" err="1" smtClean="0"/>
              <a:t>nivel</a:t>
            </a:r>
            <a:r>
              <a:rPr lang="en-US" dirty="0" smtClean="0"/>
              <a:t> inferior y a </a:t>
            </a:r>
            <a:r>
              <a:rPr lang="en-US" dirty="0" err="1" smtClean="0"/>
              <a:t>las</a:t>
            </a:r>
            <a:r>
              <a:rPr lang="en-US" dirty="0" smtClean="0"/>
              <a:t> </a:t>
            </a:r>
            <a:r>
              <a:rPr lang="en-US" dirty="0" err="1" smtClean="0"/>
              <a:t>unidades</a:t>
            </a:r>
            <a:r>
              <a:rPr lang="en-US" dirty="0" smtClean="0"/>
              <a:t> </a:t>
            </a:r>
            <a:r>
              <a:rPr lang="en-US" dirty="0" err="1" smtClean="0"/>
              <a:t>organizacionales</a:t>
            </a:r>
            <a:r>
              <a:rPr lang="en-US" dirty="0" smtClean="0"/>
              <a:t> </a:t>
            </a:r>
            <a:r>
              <a:rPr lang="en-US" dirty="0" err="1" smtClean="0"/>
              <a:t>hacia</a:t>
            </a:r>
            <a:r>
              <a:rPr lang="en-US" dirty="0" smtClean="0"/>
              <a:t> </a:t>
            </a:r>
            <a:r>
              <a:rPr lang="en-US" dirty="0" err="1" smtClean="0"/>
              <a:t>resultados</a:t>
            </a:r>
            <a:r>
              <a:rPr lang="en-US" dirty="0" smtClean="0"/>
              <a:t> </a:t>
            </a:r>
            <a:r>
              <a:rPr lang="en-US" dirty="0" err="1" smtClean="0"/>
              <a:t>que</a:t>
            </a:r>
            <a:r>
              <a:rPr lang="en-US" dirty="0" smtClean="0"/>
              <a:t> </a:t>
            </a:r>
            <a:r>
              <a:rPr lang="en-US" dirty="0" err="1" smtClean="0"/>
              <a:t>apoyen</a:t>
            </a:r>
            <a:r>
              <a:rPr lang="en-US" dirty="0" smtClean="0"/>
              <a:t> el </a:t>
            </a:r>
            <a:r>
              <a:rPr lang="en-US" dirty="0" err="1" smtClean="0"/>
              <a:t>logro</a:t>
            </a:r>
            <a:r>
              <a:rPr lang="en-US" dirty="0" smtClean="0"/>
              <a:t> de los </a:t>
            </a:r>
            <a:r>
              <a:rPr lang="en-US" dirty="0" err="1" smtClean="0"/>
              <a:t>objetivos</a:t>
            </a:r>
            <a:r>
              <a:rPr lang="en-US" dirty="0" smtClean="0"/>
              <a:t> </a:t>
            </a:r>
            <a:r>
              <a:rPr lang="en-US" dirty="0" err="1" smtClean="0"/>
              <a:t>totales</a:t>
            </a:r>
            <a:r>
              <a:rPr lang="en-US" dirty="0" smtClean="0"/>
              <a:t> de </a:t>
            </a:r>
            <a:r>
              <a:rPr lang="en-US" dirty="0" err="1" smtClean="0"/>
              <a:t>negocios</a:t>
            </a:r>
            <a:r>
              <a:rPr lang="en-US" dirty="0" smtClean="0"/>
              <a:t> y de la </a:t>
            </a:r>
            <a:r>
              <a:rPr lang="en-US" dirty="0" err="1" smtClean="0"/>
              <a:t>compañía</a:t>
            </a:r>
            <a:r>
              <a:rPr lang="en-US" dirty="0" smtClean="0"/>
              <a:t>.</a:t>
            </a:r>
            <a:endParaRPr lang="en-US" dirty="0"/>
          </a:p>
        </p:txBody>
      </p:sp>
      <p:sp>
        <p:nvSpPr>
          <p:cNvPr id="3" name="Title 2"/>
          <p:cNvSpPr>
            <a:spLocks noGrp="1"/>
          </p:cNvSpPr>
          <p:nvPr>
            <p:ph type="title"/>
          </p:nvPr>
        </p:nvSpPr>
        <p:spPr/>
        <p:txBody>
          <a:bodyPr/>
          <a:lstStyle/>
          <a:p>
            <a:r>
              <a:rPr lang="en-US" dirty="0" err="1" smtClean="0"/>
              <a:t>Objetivos</a:t>
            </a:r>
            <a:endParaRPr lang="en-US" dirty="0"/>
          </a:p>
        </p:txBody>
      </p:sp>
    </p:spTree>
    <p:extLst>
      <p:ext uri="{BB962C8B-B14F-4D97-AF65-F5344CB8AC3E}">
        <p14:creationId xmlns:p14="http://schemas.microsoft.com/office/powerpoint/2010/main" val="1198817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Es</a:t>
            </a:r>
            <a:r>
              <a:rPr lang="en-US" dirty="0" smtClean="0"/>
              <a:t> la forma </a:t>
            </a:r>
            <a:r>
              <a:rPr lang="en-US" dirty="0" err="1" smtClean="0"/>
              <a:t>que</a:t>
            </a:r>
            <a:r>
              <a:rPr lang="en-US" dirty="0" smtClean="0"/>
              <a:t> </a:t>
            </a:r>
            <a:r>
              <a:rPr lang="en-US" dirty="0" err="1" smtClean="0"/>
              <a:t>utilizaremos</a:t>
            </a:r>
            <a:r>
              <a:rPr lang="en-US" dirty="0" smtClean="0"/>
              <a:t> </a:t>
            </a:r>
            <a:r>
              <a:rPr lang="en-US" dirty="0" err="1" smtClean="0"/>
              <a:t>para</a:t>
            </a:r>
            <a:r>
              <a:rPr lang="en-US" dirty="0" smtClean="0"/>
              <a:t> </a:t>
            </a:r>
            <a:r>
              <a:rPr lang="en-US" dirty="0" err="1" smtClean="0"/>
              <a:t>cumplir</a:t>
            </a:r>
            <a:r>
              <a:rPr lang="en-US" dirty="0" smtClean="0"/>
              <a:t> los </a:t>
            </a:r>
            <a:r>
              <a:rPr lang="en-US" dirty="0" err="1" smtClean="0"/>
              <a:t>objetivos</a:t>
            </a:r>
            <a:r>
              <a:rPr lang="en-US" dirty="0" smtClean="0"/>
              <a:t> y de </a:t>
            </a:r>
            <a:r>
              <a:rPr lang="en-US" dirty="0" err="1" smtClean="0"/>
              <a:t>esa</a:t>
            </a:r>
            <a:r>
              <a:rPr lang="en-US" dirty="0" smtClean="0"/>
              <a:t> forma </a:t>
            </a:r>
            <a:r>
              <a:rPr lang="en-US" dirty="0" err="1" smtClean="0"/>
              <a:t>hacer</a:t>
            </a:r>
            <a:r>
              <a:rPr lang="en-US" dirty="0" smtClean="0"/>
              <a:t> </a:t>
            </a:r>
            <a:r>
              <a:rPr lang="en-US" dirty="0" err="1" smtClean="0"/>
              <a:t>realidad</a:t>
            </a:r>
            <a:r>
              <a:rPr lang="en-US" dirty="0" smtClean="0"/>
              <a:t> la </a:t>
            </a:r>
            <a:r>
              <a:rPr lang="en-US" dirty="0" err="1" smtClean="0"/>
              <a:t>visión</a:t>
            </a:r>
            <a:r>
              <a:rPr lang="en-US" dirty="0"/>
              <a:t> </a:t>
            </a:r>
            <a:r>
              <a:rPr lang="en-US" dirty="0" smtClean="0"/>
              <a:t>de la </a:t>
            </a:r>
            <a:r>
              <a:rPr lang="en-US" dirty="0" err="1" smtClean="0"/>
              <a:t>empresa</a:t>
            </a:r>
            <a:r>
              <a:rPr lang="en-US" dirty="0" smtClean="0"/>
              <a:t>.</a:t>
            </a:r>
          </a:p>
          <a:p>
            <a:pPr marL="0" indent="0">
              <a:buNone/>
            </a:pPr>
            <a:endParaRPr lang="en-US" dirty="0" smtClean="0"/>
          </a:p>
          <a:p>
            <a:pPr marL="0" indent="0" algn="ctr">
              <a:buNone/>
            </a:pPr>
            <a:r>
              <a:rPr lang="en-US" dirty="0" smtClean="0"/>
              <a:t>La </a:t>
            </a:r>
            <a:r>
              <a:rPr lang="en-US" dirty="0" err="1" smtClean="0"/>
              <a:t>estrategía</a:t>
            </a:r>
            <a:r>
              <a:rPr lang="en-US" dirty="0" smtClean="0"/>
              <a:t> </a:t>
            </a:r>
            <a:r>
              <a:rPr lang="en-US" dirty="0" err="1" smtClean="0"/>
              <a:t>es</a:t>
            </a:r>
            <a:r>
              <a:rPr lang="en-US" dirty="0" smtClean="0"/>
              <a:t> el “</a:t>
            </a:r>
            <a:r>
              <a:rPr lang="en-US" dirty="0" err="1" smtClean="0"/>
              <a:t>medio</a:t>
            </a:r>
            <a:r>
              <a:rPr lang="en-US" dirty="0" smtClean="0"/>
              <a:t>”, el </a:t>
            </a:r>
            <a:r>
              <a:rPr lang="en-US" dirty="0" err="1" smtClean="0"/>
              <a:t>objetivo</a:t>
            </a:r>
            <a:r>
              <a:rPr lang="en-US" dirty="0" smtClean="0"/>
              <a:t> el “fin”</a:t>
            </a:r>
          </a:p>
          <a:p>
            <a:pPr marL="0" indent="0" algn="ctr">
              <a:buNone/>
            </a:pPr>
            <a:endParaRPr lang="en-US" dirty="0"/>
          </a:p>
          <a:p>
            <a:pPr marL="0" indent="0" algn="ctr">
              <a:buNone/>
            </a:pPr>
            <a:r>
              <a:rPr lang="en-US" dirty="0" err="1" smtClean="0"/>
              <a:t>Responde</a:t>
            </a:r>
            <a:r>
              <a:rPr lang="en-US" dirty="0" smtClean="0"/>
              <a:t> a la </a:t>
            </a:r>
            <a:r>
              <a:rPr lang="en-US" dirty="0" err="1" smtClean="0"/>
              <a:t>pregunta</a:t>
            </a:r>
            <a:r>
              <a:rPr lang="en-US" dirty="0" smtClean="0"/>
              <a:t> ¿</a:t>
            </a:r>
            <a:r>
              <a:rPr lang="en-US" dirty="0" err="1" smtClean="0"/>
              <a:t>Cómo</a:t>
            </a:r>
            <a:r>
              <a:rPr lang="en-US" dirty="0" smtClean="0"/>
              <a:t> lo </a:t>
            </a:r>
            <a:r>
              <a:rPr lang="en-US" dirty="0" err="1" smtClean="0"/>
              <a:t>haremos</a:t>
            </a:r>
            <a:r>
              <a:rPr lang="en-US" dirty="0" smtClean="0"/>
              <a:t>? </a:t>
            </a:r>
            <a:r>
              <a:rPr lang="en-US" dirty="0" err="1" smtClean="0"/>
              <a:t>para</a:t>
            </a:r>
            <a:r>
              <a:rPr lang="en-US" dirty="0" smtClean="0"/>
              <a:t> </a:t>
            </a:r>
            <a:r>
              <a:rPr lang="en-US" dirty="0" err="1" smtClean="0"/>
              <a:t>lograr</a:t>
            </a:r>
            <a:r>
              <a:rPr lang="en-US" dirty="0" smtClean="0"/>
              <a:t> los </a:t>
            </a:r>
            <a:r>
              <a:rPr lang="en-US" dirty="0" err="1" smtClean="0"/>
              <a:t>objetivos</a:t>
            </a:r>
            <a:r>
              <a:rPr lang="en-US" dirty="0" smtClean="0"/>
              <a:t> </a:t>
            </a:r>
            <a:r>
              <a:rPr lang="en-US" dirty="0" err="1" smtClean="0"/>
              <a:t>inmersos</a:t>
            </a:r>
            <a:r>
              <a:rPr lang="en-US" dirty="0" smtClean="0"/>
              <a:t> en la </a:t>
            </a:r>
            <a:r>
              <a:rPr lang="en-US" dirty="0" err="1" smtClean="0"/>
              <a:t>visión</a:t>
            </a:r>
            <a:r>
              <a:rPr lang="en-US" dirty="0" smtClean="0"/>
              <a:t>.</a:t>
            </a:r>
            <a:endParaRPr lang="en-US" dirty="0"/>
          </a:p>
        </p:txBody>
      </p:sp>
      <p:sp>
        <p:nvSpPr>
          <p:cNvPr id="3" name="Title 2"/>
          <p:cNvSpPr>
            <a:spLocks noGrp="1"/>
          </p:cNvSpPr>
          <p:nvPr>
            <p:ph type="title"/>
          </p:nvPr>
        </p:nvSpPr>
        <p:spPr/>
        <p:txBody>
          <a:bodyPr/>
          <a:lstStyle/>
          <a:p>
            <a:r>
              <a:rPr lang="en-US" dirty="0" err="1" smtClean="0"/>
              <a:t>Estrategia</a:t>
            </a:r>
            <a:endParaRPr lang="en-US" dirty="0"/>
          </a:p>
        </p:txBody>
      </p:sp>
    </p:spTree>
    <p:extLst>
      <p:ext uri="{BB962C8B-B14F-4D97-AF65-F5344CB8AC3E}">
        <p14:creationId xmlns:p14="http://schemas.microsoft.com/office/powerpoint/2010/main" val="3111428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Definir</a:t>
            </a:r>
            <a:r>
              <a:rPr lang="en-US" dirty="0" smtClean="0"/>
              <a:t> el </a:t>
            </a:r>
            <a:r>
              <a:rPr lang="en-US" dirty="0" err="1" smtClean="0"/>
              <a:t>conjunto</a:t>
            </a:r>
            <a:r>
              <a:rPr lang="en-US" dirty="0" smtClean="0"/>
              <a:t> de </a:t>
            </a:r>
            <a:r>
              <a:rPr lang="en-US" dirty="0" err="1" smtClean="0"/>
              <a:t>acciones</a:t>
            </a:r>
            <a:r>
              <a:rPr lang="en-US" dirty="0" smtClean="0"/>
              <a:t> a </a:t>
            </a:r>
            <a:r>
              <a:rPr lang="en-US" dirty="0" err="1" smtClean="0"/>
              <a:t>seguir</a:t>
            </a:r>
            <a:r>
              <a:rPr lang="en-US" dirty="0" smtClean="0"/>
              <a:t> </a:t>
            </a:r>
            <a:r>
              <a:rPr lang="en-US" dirty="0" err="1" smtClean="0"/>
              <a:t>para</a:t>
            </a:r>
            <a:r>
              <a:rPr lang="en-US" dirty="0" smtClean="0"/>
              <a:t> </a:t>
            </a:r>
            <a:r>
              <a:rPr lang="en-US" dirty="0" err="1" smtClean="0"/>
              <a:t>cumplir</a:t>
            </a:r>
            <a:r>
              <a:rPr lang="en-US" dirty="0" smtClean="0"/>
              <a:t> los </a:t>
            </a:r>
            <a:r>
              <a:rPr lang="en-US" dirty="0" err="1" smtClean="0"/>
              <a:t>objetivos</a:t>
            </a:r>
            <a:r>
              <a:rPr lang="en-US" dirty="0" smtClean="0"/>
              <a:t> </a:t>
            </a:r>
            <a:r>
              <a:rPr lang="en-US" dirty="0" err="1" smtClean="0"/>
              <a:t>planteados</a:t>
            </a:r>
            <a:r>
              <a:rPr lang="en-US" dirty="0" smtClean="0"/>
              <a:t>. </a:t>
            </a:r>
            <a:r>
              <a:rPr lang="en-US" dirty="0" err="1" smtClean="0"/>
              <a:t>Esto</a:t>
            </a:r>
            <a:r>
              <a:rPr lang="en-US" dirty="0" smtClean="0"/>
              <a:t> </a:t>
            </a:r>
            <a:r>
              <a:rPr lang="en-US" dirty="0" err="1" smtClean="0"/>
              <a:t>involucra</a:t>
            </a:r>
            <a:r>
              <a:rPr lang="en-US" dirty="0" smtClean="0"/>
              <a:t> </a:t>
            </a:r>
            <a:r>
              <a:rPr lang="en-US" dirty="0" err="1" smtClean="0"/>
              <a:t>compromisos</a:t>
            </a:r>
            <a:r>
              <a:rPr lang="en-US" dirty="0" smtClean="0"/>
              <a:t> de la </a:t>
            </a:r>
            <a:r>
              <a:rPr lang="en-US" dirty="0" err="1" smtClean="0"/>
              <a:t>empresa</a:t>
            </a:r>
            <a:r>
              <a:rPr lang="en-US" dirty="0" smtClean="0"/>
              <a:t> </a:t>
            </a:r>
            <a:r>
              <a:rPr lang="en-US" dirty="0" err="1" smtClean="0"/>
              <a:t>respecto</a:t>
            </a:r>
            <a:r>
              <a:rPr lang="en-US" dirty="0" smtClean="0"/>
              <a:t> a </a:t>
            </a:r>
            <a:r>
              <a:rPr lang="en-US" dirty="0" err="1" smtClean="0"/>
              <a:t>enfoques</a:t>
            </a:r>
            <a:r>
              <a:rPr lang="en-US" dirty="0" smtClean="0"/>
              <a:t> </a:t>
            </a:r>
            <a:r>
              <a:rPr lang="en-US" dirty="0" err="1" smtClean="0"/>
              <a:t>competitivos</a:t>
            </a:r>
            <a:r>
              <a:rPr lang="en-US" dirty="0" smtClean="0"/>
              <a:t> </a:t>
            </a:r>
            <a:r>
              <a:rPr lang="en-US" dirty="0" err="1" smtClean="0"/>
              <a:t>específicos</a:t>
            </a:r>
            <a:r>
              <a:rPr lang="en-US" dirty="0" smtClean="0"/>
              <a:t> y </a:t>
            </a:r>
            <a:r>
              <a:rPr lang="en-US" dirty="0" err="1" smtClean="0"/>
              <a:t>modos</a:t>
            </a:r>
            <a:r>
              <a:rPr lang="en-US" dirty="0" smtClean="0"/>
              <a:t> de </a:t>
            </a:r>
            <a:r>
              <a:rPr lang="en-US" dirty="0" err="1" smtClean="0"/>
              <a:t>operar</a:t>
            </a:r>
            <a:r>
              <a:rPr lang="en-US" dirty="0" smtClean="0"/>
              <a:t>.</a:t>
            </a:r>
          </a:p>
          <a:p>
            <a:endParaRPr lang="en-US" dirty="0"/>
          </a:p>
        </p:txBody>
      </p:sp>
      <p:sp>
        <p:nvSpPr>
          <p:cNvPr id="3" name="Title 2"/>
          <p:cNvSpPr>
            <a:spLocks noGrp="1"/>
          </p:cNvSpPr>
          <p:nvPr>
            <p:ph type="title"/>
          </p:nvPr>
        </p:nvSpPr>
        <p:spPr/>
        <p:txBody>
          <a:bodyPr/>
          <a:lstStyle/>
          <a:p>
            <a:r>
              <a:rPr lang="en-US" dirty="0" smtClean="0"/>
              <a:t>Para </a:t>
            </a:r>
            <a:r>
              <a:rPr lang="en-US" dirty="0" err="1" smtClean="0"/>
              <a:t>crear</a:t>
            </a:r>
            <a:r>
              <a:rPr lang="en-US" dirty="0" smtClean="0"/>
              <a:t> la </a:t>
            </a:r>
            <a:r>
              <a:rPr lang="en-US" dirty="0" err="1" smtClean="0"/>
              <a:t>estrategia</a:t>
            </a:r>
            <a:endParaRPr lang="en-US" dirty="0"/>
          </a:p>
        </p:txBody>
      </p:sp>
    </p:spTree>
    <p:extLst>
      <p:ext uri="{BB962C8B-B14F-4D97-AF65-F5344CB8AC3E}">
        <p14:creationId xmlns:p14="http://schemas.microsoft.com/office/powerpoint/2010/main" val="1590452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La </a:t>
            </a:r>
            <a:r>
              <a:rPr lang="en-US" dirty="0" err="1" smtClean="0"/>
              <a:t>estrategia</a:t>
            </a:r>
            <a:r>
              <a:rPr lang="en-US" dirty="0" smtClean="0"/>
              <a:t> de la </a:t>
            </a:r>
            <a:r>
              <a:rPr lang="en-US" dirty="0" err="1" smtClean="0"/>
              <a:t>empresa</a:t>
            </a:r>
            <a:r>
              <a:rPr lang="en-US" dirty="0" smtClean="0"/>
              <a:t> </a:t>
            </a:r>
            <a:r>
              <a:rPr lang="en-US" dirty="0" err="1" smtClean="0"/>
              <a:t>considera</a:t>
            </a:r>
            <a:r>
              <a:rPr lang="en-US" dirty="0" smtClean="0"/>
              <a:t> 3 </a:t>
            </a:r>
            <a:r>
              <a:rPr lang="en-US" dirty="0" err="1" smtClean="0"/>
              <a:t>componentes</a:t>
            </a:r>
            <a:endParaRPr lang="en-US" dirty="0" smtClean="0"/>
          </a:p>
          <a:p>
            <a:pPr marL="0" indent="0">
              <a:buNone/>
            </a:pPr>
            <a:endParaRPr lang="en-US" dirty="0"/>
          </a:p>
          <a:p>
            <a:r>
              <a:rPr lang="en-US" dirty="0" err="1" smtClean="0"/>
              <a:t>Acciones</a:t>
            </a:r>
            <a:r>
              <a:rPr lang="en-US" dirty="0" smtClean="0"/>
              <a:t> </a:t>
            </a:r>
            <a:r>
              <a:rPr lang="en-US" dirty="0" err="1" smtClean="0"/>
              <a:t>proactivas</a:t>
            </a:r>
            <a:r>
              <a:rPr lang="en-US" dirty="0" smtClean="0"/>
              <a:t>. </a:t>
            </a:r>
            <a:r>
              <a:rPr lang="en-US" dirty="0" err="1" smtClean="0"/>
              <a:t>Acciones</a:t>
            </a:r>
            <a:r>
              <a:rPr lang="en-US" dirty="0" smtClean="0"/>
              <a:t> </a:t>
            </a:r>
            <a:r>
              <a:rPr lang="en-US" dirty="0" err="1" smtClean="0"/>
              <a:t>planeadas</a:t>
            </a:r>
            <a:r>
              <a:rPr lang="en-US" dirty="0" smtClean="0"/>
              <a:t> con </a:t>
            </a:r>
            <a:r>
              <a:rPr lang="en-US" dirty="0" err="1" smtClean="0"/>
              <a:t>anticipación</a:t>
            </a:r>
            <a:r>
              <a:rPr lang="en-US" dirty="0" smtClean="0"/>
              <a:t> </a:t>
            </a:r>
            <a:r>
              <a:rPr lang="en-US" dirty="0" err="1" smtClean="0"/>
              <a:t>por</a:t>
            </a:r>
            <a:r>
              <a:rPr lang="en-US" dirty="0" smtClean="0"/>
              <a:t> la </a:t>
            </a:r>
            <a:r>
              <a:rPr lang="en-US" dirty="0" err="1" smtClean="0"/>
              <a:t>dirección</a:t>
            </a:r>
            <a:r>
              <a:rPr lang="en-US" dirty="0" smtClean="0"/>
              <a:t> de la </a:t>
            </a:r>
            <a:r>
              <a:rPr lang="en-US" dirty="0" err="1" smtClean="0"/>
              <a:t>empresa</a:t>
            </a:r>
            <a:r>
              <a:rPr lang="en-US" dirty="0" smtClean="0"/>
              <a:t>. </a:t>
            </a:r>
          </a:p>
          <a:p>
            <a:r>
              <a:rPr lang="en-US" dirty="0" err="1" smtClean="0"/>
              <a:t>Acciones</a:t>
            </a:r>
            <a:r>
              <a:rPr lang="en-US" dirty="0" smtClean="0"/>
              <a:t> </a:t>
            </a:r>
            <a:r>
              <a:rPr lang="en-US" dirty="0" err="1" smtClean="0"/>
              <a:t>reactivas</a:t>
            </a:r>
            <a:r>
              <a:rPr lang="en-US" dirty="0" smtClean="0"/>
              <a:t>. </a:t>
            </a:r>
            <a:r>
              <a:rPr lang="en-US" dirty="0" err="1" smtClean="0"/>
              <a:t>Acciones</a:t>
            </a:r>
            <a:r>
              <a:rPr lang="en-US" dirty="0" smtClean="0"/>
              <a:t> </a:t>
            </a:r>
            <a:r>
              <a:rPr lang="en-US" dirty="0" err="1" smtClean="0"/>
              <a:t>desarrolladas</a:t>
            </a:r>
            <a:r>
              <a:rPr lang="en-US" dirty="0" smtClean="0"/>
              <a:t> ante </a:t>
            </a:r>
            <a:r>
              <a:rPr lang="en-US" dirty="0" err="1" smtClean="0"/>
              <a:t>imprevistos</a:t>
            </a:r>
            <a:r>
              <a:rPr lang="en-US" dirty="0" smtClean="0"/>
              <a:t> o </a:t>
            </a:r>
            <a:r>
              <a:rPr lang="en-US" dirty="0" err="1" smtClean="0"/>
              <a:t>cambios</a:t>
            </a:r>
            <a:r>
              <a:rPr lang="en-US" dirty="0" smtClean="0"/>
              <a:t> del </a:t>
            </a:r>
            <a:r>
              <a:rPr lang="en-US" dirty="0" err="1" smtClean="0"/>
              <a:t>mercado</a:t>
            </a:r>
            <a:r>
              <a:rPr lang="en-US" dirty="0" smtClean="0"/>
              <a:t>.</a:t>
            </a:r>
          </a:p>
          <a:p>
            <a:r>
              <a:rPr lang="en-US" dirty="0" err="1" smtClean="0"/>
              <a:t>Experiencia</a:t>
            </a:r>
            <a:r>
              <a:rPr lang="en-US" dirty="0" smtClean="0"/>
              <a:t> de la </a:t>
            </a:r>
            <a:r>
              <a:rPr lang="en-US" dirty="0" err="1" smtClean="0"/>
              <a:t>empresa</a:t>
            </a:r>
            <a:r>
              <a:rPr lang="en-US" dirty="0" smtClean="0"/>
              <a:t> y </a:t>
            </a:r>
            <a:r>
              <a:rPr lang="en-US" dirty="0" err="1" smtClean="0"/>
              <a:t>las</a:t>
            </a:r>
            <a:r>
              <a:rPr lang="en-US" dirty="0" smtClean="0"/>
              <a:t> </a:t>
            </a:r>
            <a:r>
              <a:rPr lang="en-US" dirty="0" err="1" smtClean="0"/>
              <a:t>capacidades</a:t>
            </a:r>
            <a:r>
              <a:rPr lang="en-US" dirty="0" smtClean="0"/>
              <a:t> de </a:t>
            </a:r>
            <a:r>
              <a:rPr lang="en-US" dirty="0" err="1" smtClean="0"/>
              <a:t>competencia</a:t>
            </a:r>
            <a:r>
              <a:rPr lang="en-US" dirty="0" smtClean="0"/>
              <a:t> </a:t>
            </a:r>
            <a:r>
              <a:rPr lang="en-US" dirty="0" err="1" smtClean="0"/>
              <a:t>que</a:t>
            </a:r>
            <a:r>
              <a:rPr lang="en-US" dirty="0" smtClean="0"/>
              <a:t> ha </a:t>
            </a:r>
            <a:r>
              <a:rPr lang="en-US" dirty="0" err="1" smtClean="0"/>
              <a:t>alcanzado</a:t>
            </a:r>
            <a:r>
              <a:rPr lang="en-US" dirty="0" smtClean="0"/>
              <a:t>. (Fortaleza)</a:t>
            </a:r>
            <a:endParaRPr lang="en-US" dirty="0"/>
          </a:p>
        </p:txBody>
      </p:sp>
      <p:sp>
        <p:nvSpPr>
          <p:cNvPr id="3" name="Title 2"/>
          <p:cNvSpPr>
            <a:spLocks noGrp="1"/>
          </p:cNvSpPr>
          <p:nvPr>
            <p:ph type="title"/>
          </p:nvPr>
        </p:nvSpPr>
        <p:spPr/>
        <p:txBody>
          <a:bodyPr/>
          <a:lstStyle/>
          <a:p>
            <a:r>
              <a:rPr lang="en-US" dirty="0" err="1" smtClean="0"/>
              <a:t>Diseño</a:t>
            </a:r>
            <a:r>
              <a:rPr lang="en-US" dirty="0" smtClean="0"/>
              <a:t> de la </a:t>
            </a:r>
            <a:r>
              <a:rPr lang="en-US" dirty="0" err="1" smtClean="0"/>
              <a:t>Estrategia</a:t>
            </a:r>
            <a:endParaRPr lang="en-US" dirty="0"/>
          </a:p>
        </p:txBody>
      </p:sp>
    </p:spTree>
    <p:extLst>
      <p:ext uri="{BB962C8B-B14F-4D97-AF65-F5344CB8AC3E}">
        <p14:creationId xmlns:p14="http://schemas.microsoft.com/office/powerpoint/2010/main" val="3699618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 da a </a:t>
            </a:r>
            <a:r>
              <a:rPr lang="en-US" dirty="0" err="1" smtClean="0"/>
              <a:t>conocer</a:t>
            </a:r>
            <a:r>
              <a:rPr lang="en-US" dirty="0" smtClean="0"/>
              <a:t> </a:t>
            </a:r>
            <a:r>
              <a:rPr lang="en-US" dirty="0" err="1" smtClean="0"/>
              <a:t>públicamente</a:t>
            </a:r>
            <a:r>
              <a:rPr lang="en-US" dirty="0" smtClean="0"/>
              <a:t> de </a:t>
            </a:r>
            <a:r>
              <a:rPr lang="en-US" dirty="0" err="1" smtClean="0"/>
              <a:t>manera</a:t>
            </a:r>
            <a:r>
              <a:rPr lang="en-US" dirty="0" smtClean="0"/>
              <a:t> global.</a:t>
            </a:r>
          </a:p>
          <a:p>
            <a:r>
              <a:rPr lang="en-US" dirty="0" err="1" smtClean="0"/>
              <a:t>Debe</a:t>
            </a:r>
            <a:r>
              <a:rPr lang="en-US" dirty="0" smtClean="0"/>
              <a:t> </a:t>
            </a:r>
            <a:r>
              <a:rPr lang="en-US" dirty="0" err="1" smtClean="0"/>
              <a:t>captar</a:t>
            </a:r>
            <a:r>
              <a:rPr lang="en-US" dirty="0" smtClean="0"/>
              <a:t> y </a:t>
            </a:r>
            <a:r>
              <a:rPr lang="en-US" dirty="0" err="1" smtClean="0"/>
              <a:t>potenciar</a:t>
            </a:r>
            <a:r>
              <a:rPr lang="en-US" dirty="0" smtClean="0"/>
              <a:t> </a:t>
            </a:r>
            <a:r>
              <a:rPr lang="en-US" dirty="0" err="1" smtClean="0"/>
              <a:t>las</a:t>
            </a:r>
            <a:r>
              <a:rPr lang="en-US" dirty="0" smtClean="0"/>
              <a:t> </a:t>
            </a:r>
            <a:r>
              <a:rPr lang="en-US" dirty="0" err="1" smtClean="0"/>
              <a:t>oportunidades</a:t>
            </a:r>
            <a:r>
              <a:rPr lang="en-US" dirty="0" smtClean="0"/>
              <a:t> del </a:t>
            </a:r>
            <a:r>
              <a:rPr lang="en-US" dirty="0" err="1" smtClean="0"/>
              <a:t>mercado</a:t>
            </a:r>
            <a:r>
              <a:rPr lang="en-US" dirty="0" smtClean="0"/>
              <a:t>.</a:t>
            </a:r>
          </a:p>
          <a:p>
            <a:r>
              <a:rPr lang="en-US" dirty="0" err="1" smtClean="0"/>
              <a:t>Detectar</a:t>
            </a:r>
            <a:r>
              <a:rPr lang="en-US" dirty="0" smtClean="0"/>
              <a:t> y </a:t>
            </a:r>
            <a:r>
              <a:rPr lang="en-US" dirty="0" err="1" smtClean="0"/>
              <a:t>atender</a:t>
            </a:r>
            <a:r>
              <a:rPr lang="en-US" dirty="0" smtClean="0"/>
              <a:t> </a:t>
            </a:r>
            <a:r>
              <a:rPr lang="en-US" dirty="0" err="1" smtClean="0"/>
              <a:t>las</a:t>
            </a:r>
            <a:r>
              <a:rPr lang="en-US" dirty="0" smtClean="0"/>
              <a:t> </a:t>
            </a:r>
            <a:r>
              <a:rPr lang="en-US" dirty="0" err="1" smtClean="0"/>
              <a:t>nuevas</a:t>
            </a:r>
            <a:r>
              <a:rPr lang="en-US" dirty="0" smtClean="0"/>
              <a:t> </a:t>
            </a:r>
            <a:r>
              <a:rPr lang="en-US" dirty="0" err="1" smtClean="0"/>
              <a:t>necesidades</a:t>
            </a:r>
            <a:r>
              <a:rPr lang="en-US" dirty="0" smtClean="0"/>
              <a:t> del </a:t>
            </a:r>
            <a:r>
              <a:rPr lang="en-US" dirty="0" err="1" smtClean="0"/>
              <a:t>cliente</a:t>
            </a:r>
            <a:r>
              <a:rPr lang="en-US" dirty="0" smtClean="0"/>
              <a:t>.</a:t>
            </a:r>
          </a:p>
          <a:p>
            <a:r>
              <a:rPr lang="en-US" dirty="0" err="1" smtClean="0"/>
              <a:t>Desarrollar</a:t>
            </a:r>
            <a:r>
              <a:rPr lang="en-US" dirty="0" smtClean="0"/>
              <a:t> la </a:t>
            </a:r>
            <a:r>
              <a:rPr lang="en-US" dirty="0" err="1" smtClean="0"/>
              <a:t>innovación</a:t>
            </a:r>
            <a:r>
              <a:rPr lang="en-US" dirty="0" smtClean="0"/>
              <a:t> y </a:t>
            </a:r>
            <a:r>
              <a:rPr lang="en-US" dirty="0" err="1" smtClean="0"/>
              <a:t>creatividad</a:t>
            </a:r>
            <a:r>
              <a:rPr lang="en-US" dirty="0" smtClean="0"/>
              <a:t>.</a:t>
            </a:r>
          </a:p>
          <a:p>
            <a:r>
              <a:rPr lang="en-US" dirty="0" err="1" smtClean="0"/>
              <a:t>Arriesgarse</a:t>
            </a:r>
            <a:endParaRPr lang="en-US" dirty="0"/>
          </a:p>
        </p:txBody>
      </p:sp>
      <p:sp>
        <p:nvSpPr>
          <p:cNvPr id="3" name="Title 2"/>
          <p:cNvSpPr>
            <a:spLocks noGrp="1"/>
          </p:cNvSpPr>
          <p:nvPr>
            <p:ph type="title"/>
          </p:nvPr>
        </p:nvSpPr>
        <p:spPr/>
        <p:txBody>
          <a:bodyPr/>
          <a:lstStyle/>
          <a:p>
            <a:r>
              <a:rPr lang="en-US" dirty="0" err="1" smtClean="0"/>
              <a:t>Características</a:t>
            </a:r>
            <a:r>
              <a:rPr lang="en-US" dirty="0" smtClean="0"/>
              <a:t> de la </a:t>
            </a:r>
            <a:r>
              <a:rPr lang="en-US" dirty="0" err="1" smtClean="0"/>
              <a:t>Estrategia</a:t>
            </a:r>
            <a:endParaRPr lang="en-US" dirty="0"/>
          </a:p>
        </p:txBody>
      </p:sp>
    </p:spTree>
    <p:extLst>
      <p:ext uri="{BB962C8B-B14F-4D97-AF65-F5344CB8AC3E}">
        <p14:creationId xmlns:p14="http://schemas.microsoft.com/office/powerpoint/2010/main" val="3742189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smtClean="0"/>
              <a:t>4 </a:t>
            </a:r>
            <a:r>
              <a:rPr lang="en-US" dirty="0" err="1" smtClean="0"/>
              <a:t>enfoques</a:t>
            </a:r>
            <a:r>
              <a:rPr lang="en-US" dirty="0" smtClean="0"/>
              <a:t>:</a:t>
            </a:r>
          </a:p>
          <a:p>
            <a:r>
              <a:rPr lang="en-US" dirty="0" err="1" smtClean="0"/>
              <a:t>Centralizado</a:t>
            </a:r>
            <a:r>
              <a:rPr lang="en-US" dirty="0" smtClean="0"/>
              <a:t>. </a:t>
            </a:r>
            <a:r>
              <a:rPr lang="en-US" dirty="0" err="1" smtClean="0"/>
              <a:t>Una</a:t>
            </a:r>
            <a:r>
              <a:rPr lang="en-US" dirty="0" smtClean="0"/>
              <a:t> persona se </a:t>
            </a:r>
            <a:r>
              <a:rPr lang="en-US" dirty="0" err="1" smtClean="0"/>
              <a:t>asume</a:t>
            </a:r>
            <a:r>
              <a:rPr lang="en-US" dirty="0" smtClean="0"/>
              <a:t> </a:t>
            </a:r>
            <a:r>
              <a:rPr lang="en-US" dirty="0" err="1" smtClean="0"/>
              <a:t>como</a:t>
            </a:r>
            <a:r>
              <a:rPr lang="en-US" dirty="0" smtClean="0"/>
              <a:t> </a:t>
            </a:r>
            <a:r>
              <a:rPr lang="en-US" dirty="0" err="1" smtClean="0"/>
              <a:t>estratega</a:t>
            </a:r>
            <a:r>
              <a:rPr lang="en-US" dirty="0" smtClean="0"/>
              <a:t> principal.</a:t>
            </a:r>
          </a:p>
          <a:p>
            <a:r>
              <a:rPr lang="en-US" dirty="0" err="1" smtClean="0"/>
              <a:t>Delegación</a:t>
            </a:r>
            <a:r>
              <a:rPr lang="en-US" dirty="0" smtClean="0"/>
              <a:t>. La </a:t>
            </a:r>
            <a:r>
              <a:rPr lang="en-US" dirty="0" err="1" smtClean="0"/>
              <a:t>realizan</a:t>
            </a:r>
            <a:r>
              <a:rPr lang="en-US" dirty="0" smtClean="0"/>
              <a:t> </a:t>
            </a:r>
            <a:r>
              <a:rPr lang="en-US" dirty="0" err="1" smtClean="0"/>
              <a:t>empleados</a:t>
            </a:r>
            <a:r>
              <a:rPr lang="en-US" dirty="0" smtClean="0"/>
              <a:t> de </a:t>
            </a:r>
            <a:r>
              <a:rPr lang="en-US" dirty="0" err="1" smtClean="0"/>
              <a:t>confianza</a:t>
            </a:r>
            <a:r>
              <a:rPr lang="en-US" dirty="0" smtClean="0"/>
              <a:t> y </a:t>
            </a:r>
            <a:r>
              <a:rPr lang="en-US" dirty="0" err="1" smtClean="0"/>
              <a:t>administradores</a:t>
            </a:r>
            <a:r>
              <a:rPr lang="en-US" dirty="0" smtClean="0"/>
              <a:t> de </a:t>
            </a:r>
            <a:r>
              <a:rPr lang="en-US" dirty="0" err="1" smtClean="0"/>
              <a:t>departamentos</a:t>
            </a:r>
            <a:r>
              <a:rPr lang="en-US" dirty="0" smtClean="0"/>
              <a:t> claves.</a:t>
            </a:r>
          </a:p>
          <a:p>
            <a:r>
              <a:rPr lang="en-US" dirty="0" err="1" smtClean="0"/>
              <a:t>Equipo</a:t>
            </a:r>
            <a:r>
              <a:rPr lang="en-US" dirty="0" smtClean="0"/>
              <a:t>. Un alto </a:t>
            </a:r>
            <a:r>
              <a:rPr lang="en-US" dirty="0" err="1" smtClean="0"/>
              <a:t>ejecutivo</a:t>
            </a:r>
            <a:r>
              <a:rPr lang="en-US" dirty="0" smtClean="0"/>
              <a:t> conduce y </a:t>
            </a:r>
            <a:r>
              <a:rPr lang="en-US" dirty="0" err="1" smtClean="0"/>
              <a:t>coordina</a:t>
            </a:r>
            <a:r>
              <a:rPr lang="en-US" dirty="0" smtClean="0"/>
              <a:t> el </a:t>
            </a:r>
            <a:r>
              <a:rPr lang="en-US" dirty="0" err="1" smtClean="0"/>
              <a:t>diseño</a:t>
            </a:r>
            <a:r>
              <a:rPr lang="en-US" dirty="0" smtClean="0"/>
              <a:t> </a:t>
            </a:r>
            <a:r>
              <a:rPr lang="en-US" dirty="0" err="1" smtClean="0"/>
              <a:t>apoyandose</a:t>
            </a:r>
            <a:r>
              <a:rPr lang="en-US" dirty="0" smtClean="0"/>
              <a:t> de un </a:t>
            </a:r>
            <a:r>
              <a:rPr lang="en-US" dirty="0" err="1" smtClean="0"/>
              <a:t>equipo</a:t>
            </a:r>
            <a:r>
              <a:rPr lang="en-US" dirty="0" smtClean="0"/>
              <a:t> </a:t>
            </a:r>
            <a:r>
              <a:rPr lang="en-US" dirty="0" err="1" smtClean="0"/>
              <a:t>integrado</a:t>
            </a:r>
            <a:r>
              <a:rPr lang="en-US" dirty="0" smtClean="0"/>
              <a:t> </a:t>
            </a:r>
            <a:r>
              <a:rPr lang="en-US" dirty="0" err="1" smtClean="0"/>
              <a:t>por</a:t>
            </a:r>
            <a:r>
              <a:rPr lang="en-US" dirty="0" smtClean="0"/>
              <a:t> </a:t>
            </a:r>
            <a:r>
              <a:rPr lang="en-US" dirty="0" err="1" smtClean="0"/>
              <a:t>representantes</a:t>
            </a:r>
            <a:r>
              <a:rPr lang="en-US" dirty="0" smtClean="0"/>
              <a:t> de </a:t>
            </a:r>
            <a:r>
              <a:rPr lang="en-US" dirty="0" err="1" smtClean="0"/>
              <a:t>toda</a:t>
            </a:r>
            <a:r>
              <a:rPr lang="en-US" dirty="0" smtClean="0"/>
              <a:t> la </a:t>
            </a:r>
            <a:r>
              <a:rPr lang="en-US" dirty="0" err="1" smtClean="0"/>
              <a:t>empresa</a:t>
            </a:r>
            <a:r>
              <a:rPr lang="en-US" dirty="0" smtClean="0"/>
              <a:t>.</a:t>
            </a:r>
          </a:p>
          <a:p>
            <a:r>
              <a:rPr lang="en-US" dirty="0" err="1" smtClean="0"/>
              <a:t>Motivacional</a:t>
            </a:r>
            <a:r>
              <a:rPr lang="en-US" dirty="0" smtClean="0"/>
              <a:t>. Dan </a:t>
            </a:r>
            <a:r>
              <a:rPr lang="en-US" dirty="0" err="1" smtClean="0"/>
              <a:t>espacio</a:t>
            </a:r>
            <a:r>
              <a:rPr lang="en-US" dirty="0" smtClean="0"/>
              <a:t> a los </a:t>
            </a:r>
            <a:r>
              <a:rPr lang="en-US" dirty="0" err="1" smtClean="0"/>
              <a:t>empleados</a:t>
            </a:r>
            <a:r>
              <a:rPr lang="en-US" dirty="0" smtClean="0"/>
              <a:t> </a:t>
            </a:r>
            <a:r>
              <a:rPr lang="en-US" dirty="0" err="1" smtClean="0"/>
              <a:t>para</a:t>
            </a:r>
            <a:r>
              <a:rPr lang="en-US" dirty="0" smtClean="0"/>
              <a:t> </a:t>
            </a:r>
            <a:r>
              <a:rPr lang="en-US" dirty="0" err="1" smtClean="0"/>
              <a:t>desarrollarse</a:t>
            </a:r>
            <a:r>
              <a:rPr lang="en-US" dirty="0" smtClean="0"/>
              <a:t> en </a:t>
            </a:r>
            <a:r>
              <a:rPr lang="en-US" dirty="0" err="1" smtClean="0"/>
              <a:t>iniciativas</a:t>
            </a:r>
            <a:r>
              <a:rPr lang="en-US" dirty="0" smtClean="0"/>
              <a:t> </a:t>
            </a:r>
            <a:r>
              <a:rPr lang="en-US" dirty="0" err="1" smtClean="0"/>
              <a:t>estratégicas</a:t>
            </a:r>
            <a:r>
              <a:rPr lang="en-US" dirty="0" smtClean="0"/>
              <a:t>.</a:t>
            </a:r>
            <a:endParaRPr lang="en-US" dirty="0"/>
          </a:p>
        </p:txBody>
      </p:sp>
      <p:sp>
        <p:nvSpPr>
          <p:cNvPr id="3" name="Title 2"/>
          <p:cNvSpPr>
            <a:spLocks noGrp="1"/>
          </p:cNvSpPr>
          <p:nvPr>
            <p:ph type="title"/>
          </p:nvPr>
        </p:nvSpPr>
        <p:spPr/>
        <p:txBody>
          <a:bodyPr/>
          <a:lstStyle/>
          <a:p>
            <a:r>
              <a:rPr lang="en-US" dirty="0" err="1" smtClean="0"/>
              <a:t>Estrategia</a:t>
            </a:r>
            <a:endParaRPr lang="en-US" dirty="0"/>
          </a:p>
        </p:txBody>
      </p:sp>
    </p:spTree>
    <p:extLst>
      <p:ext uri="{BB962C8B-B14F-4D97-AF65-F5344CB8AC3E}">
        <p14:creationId xmlns:p14="http://schemas.microsoft.com/office/powerpoint/2010/main" val="390252322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6582" t="-187" b="-2556"/>
          <a:stretch/>
        </p:blipFill>
        <p:spPr>
          <a:xfrm>
            <a:off x="1105510" y="2283324"/>
            <a:ext cx="4354670" cy="4319566"/>
          </a:xfrm>
        </p:spPr>
      </p:pic>
      <p:sp>
        <p:nvSpPr>
          <p:cNvPr id="3" name="Title 2"/>
          <p:cNvSpPr>
            <a:spLocks noGrp="1"/>
          </p:cNvSpPr>
          <p:nvPr>
            <p:ph type="title"/>
          </p:nvPr>
        </p:nvSpPr>
        <p:spPr/>
        <p:txBody>
          <a:bodyPr/>
          <a:lstStyle/>
          <a:p>
            <a:r>
              <a:rPr lang="en-US" dirty="0" err="1" smtClean="0"/>
              <a:t>Pirámide</a:t>
            </a:r>
            <a:r>
              <a:rPr lang="en-US" dirty="0" smtClean="0"/>
              <a:t> de </a:t>
            </a:r>
            <a:r>
              <a:rPr lang="en-US" dirty="0" err="1" smtClean="0"/>
              <a:t>níveles</a:t>
            </a:r>
            <a:r>
              <a:rPr lang="en-US" dirty="0" smtClean="0"/>
              <a:t> de </a:t>
            </a:r>
            <a:r>
              <a:rPr lang="en-US" dirty="0" err="1" smtClean="0"/>
              <a:t>estrategia</a:t>
            </a:r>
            <a:endParaRPr lang="en-US" dirty="0"/>
          </a:p>
        </p:txBody>
      </p:sp>
      <p:sp>
        <p:nvSpPr>
          <p:cNvPr id="5" name="Isosceles Triangle 4"/>
          <p:cNvSpPr/>
          <p:nvPr/>
        </p:nvSpPr>
        <p:spPr>
          <a:xfrm rot="11077175">
            <a:off x="130490" y="2543953"/>
            <a:ext cx="2668471" cy="3348029"/>
          </a:xfrm>
          <a:prstGeom prst="triangle">
            <a:avLst/>
          </a:prstGeom>
          <a:solidFill>
            <a:schemeClr val="bg1"/>
          </a:solidFill>
          <a:ln>
            <a:solidFill>
              <a:schemeClr val="bg1"/>
            </a:solidFill>
          </a:ln>
          <a:effectLst/>
          <a:scene3d>
            <a:camera prst="orthographicFront">
              <a:rot lat="0" lon="0" rev="0"/>
            </a:camera>
            <a:lightRig rig="flat" dir="tl">
              <a:rot lat="0" lon="0" rev="6360000"/>
            </a:lightRig>
          </a:scene3d>
          <a:sp3d contourW="12700" prstMaterial="flat">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flipH="1">
            <a:off x="4464555" y="2745124"/>
            <a:ext cx="1988524" cy="369332"/>
          </a:xfrm>
          <a:prstGeom prst="rect">
            <a:avLst/>
          </a:prstGeom>
          <a:noFill/>
        </p:spPr>
        <p:txBody>
          <a:bodyPr wrap="square" rtlCol="0">
            <a:spAutoFit/>
          </a:bodyPr>
          <a:lstStyle/>
          <a:p>
            <a:r>
              <a:rPr lang="en-US" dirty="0" smtClean="0"/>
              <a:t>Director General</a:t>
            </a:r>
          </a:p>
        </p:txBody>
      </p:sp>
      <p:sp>
        <p:nvSpPr>
          <p:cNvPr id="7" name="TextBox 6"/>
          <p:cNvSpPr txBox="1"/>
          <p:nvPr/>
        </p:nvSpPr>
        <p:spPr>
          <a:xfrm flipH="1">
            <a:off x="4616955" y="3769807"/>
            <a:ext cx="2875288" cy="646331"/>
          </a:xfrm>
          <a:prstGeom prst="rect">
            <a:avLst/>
          </a:prstGeom>
          <a:noFill/>
        </p:spPr>
        <p:txBody>
          <a:bodyPr wrap="square" rtlCol="0">
            <a:spAutoFit/>
          </a:bodyPr>
          <a:lstStyle/>
          <a:p>
            <a:r>
              <a:rPr lang="en-US" dirty="0" err="1" smtClean="0"/>
              <a:t>Presidente</a:t>
            </a:r>
            <a:r>
              <a:rPr lang="en-US" dirty="0" smtClean="0"/>
              <a:t> de </a:t>
            </a:r>
            <a:r>
              <a:rPr lang="en-US" dirty="0" err="1" smtClean="0"/>
              <a:t>División</a:t>
            </a:r>
            <a:r>
              <a:rPr lang="en-US" dirty="0" smtClean="0"/>
              <a:t> o </a:t>
            </a:r>
            <a:r>
              <a:rPr lang="en-US" dirty="0" err="1" smtClean="0"/>
              <a:t>Vicepresidente</a:t>
            </a:r>
            <a:endParaRPr lang="en-US" dirty="0" smtClean="0"/>
          </a:p>
        </p:txBody>
      </p:sp>
      <p:sp>
        <p:nvSpPr>
          <p:cNvPr id="8" name="TextBox 7"/>
          <p:cNvSpPr txBox="1"/>
          <p:nvPr/>
        </p:nvSpPr>
        <p:spPr>
          <a:xfrm flipH="1">
            <a:off x="5284072" y="4757541"/>
            <a:ext cx="3196017" cy="646331"/>
          </a:xfrm>
          <a:prstGeom prst="rect">
            <a:avLst/>
          </a:prstGeom>
          <a:noFill/>
        </p:spPr>
        <p:txBody>
          <a:bodyPr wrap="square" rtlCol="0">
            <a:spAutoFit/>
          </a:bodyPr>
          <a:lstStyle/>
          <a:p>
            <a:r>
              <a:rPr lang="en-US" dirty="0" err="1" smtClean="0"/>
              <a:t>Gerentes</a:t>
            </a:r>
            <a:r>
              <a:rPr lang="en-US" dirty="0" smtClean="0"/>
              <a:t> de </a:t>
            </a:r>
            <a:r>
              <a:rPr lang="en-US" dirty="0" err="1" smtClean="0"/>
              <a:t>finanzas</a:t>
            </a:r>
            <a:r>
              <a:rPr lang="en-US" dirty="0" smtClean="0"/>
              <a:t>, MKT, I&amp;D, </a:t>
            </a:r>
            <a:r>
              <a:rPr lang="en-US" dirty="0" err="1"/>
              <a:t>M</a:t>
            </a:r>
            <a:r>
              <a:rPr lang="en-US" dirty="0" err="1" smtClean="0"/>
              <a:t>anufactura</a:t>
            </a:r>
            <a:r>
              <a:rPr lang="en-US" dirty="0" smtClean="0"/>
              <a:t>, SI y RH</a:t>
            </a:r>
          </a:p>
        </p:txBody>
      </p:sp>
      <p:sp>
        <p:nvSpPr>
          <p:cNvPr id="9" name="TextBox 8"/>
          <p:cNvSpPr txBox="1"/>
          <p:nvPr/>
        </p:nvSpPr>
        <p:spPr>
          <a:xfrm flipH="1">
            <a:off x="5611216" y="5809337"/>
            <a:ext cx="3215261" cy="646331"/>
          </a:xfrm>
          <a:prstGeom prst="rect">
            <a:avLst/>
          </a:prstGeom>
          <a:noFill/>
        </p:spPr>
        <p:txBody>
          <a:bodyPr wrap="square" rtlCol="0">
            <a:spAutoFit/>
          </a:bodyPr>
          <a:lstStyle/>
          <a:p>
            <a:r>
              <a:rPr lang="en-US" dirty="0" err="1" smtClean="0"/>
              <a:t>Gerentes</a:t>
            </a:r>
            <a:r>
              <a:rPr lang="en-US" dirty="0" smtClean="0"/>
              <a:t> de </a:t>
            </a:r>
            <a:r>
              <a:rPr lang="en-US" dirty="0" err="1" smtClean="0"/>
              <a:t>planta</a:t>
            </a:r>
            <a:r>
              <a:rPr lang="en-US" dirty="0" smtClean="0"/>
              <a:t>, de </a:t>
            </a:r>
            <a:r>
              <a:rPr lang="en-US" dirty="0" err="1" smtClean="0"/>
              <a:t>ventas</a:t>
            </a:r>
            <a:r>
              <a:rPr lang="en-US" dirty="0" smtClean="0"/>
              <a:t>, </a:t>
            </a:r>
            <a:r>
              <a:rPr lang="en-US" dirty="0" err="1" smtClean="0"/>
              <a:t>producción</a:t>
            </a:r>
            <a:r>
              <a:rPr lang="en-US" dirty="0" smtClean="0"/>
              <a:t> y de </a:t>
            </a:r>
            <a:r>
              <a:rPr lang="en-US" dirty="0" err="1" smtClean="0"/>
              <a:t>departamento</a:t>
            </a:r>
            <a:endParaRPr lang="en-US" dirty="0" smtClean="0"/>
          </a:p>
        </p:txBody>
      </p:sp>
    </p:spTree>
    <p:extLst>
      <p:ext uri="{BB962C8B-B14F-4D97-AF65-F5344CB8AC3E}">
        <p14:creationId xmlns:p14="http://schemas.microsoft.com/office/powerpoint/2010/main" val="132575548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err="1" smtClean="0"/>
              <a:t>Administrar</a:t>
            </a:r>
            <a:r>
              <a:rPr lang="en-US" dirty="0" smtClean="0"/>
              <a:t> </a:t>
            </a:r>
            <a:r>
              <a:rPr lang="en-US" dirty="0" err="1" smtClean="0"/>
              <a:t>las</a:t>
            </a:r>
            <a:r>
              <a:rPr lang="en-US" dirty="0" smtClean="0"/>
              <a:t> </a:t>
            </a:r>
            <a:r>
              <a:rPr lang="en-US" dirty="0" err="1" smtClean="0"/>
              <a:t>fuerzas</a:t>
            </a:r>
            <a:r>
              <a:rPr lang="en-US" dirty="0" smtClean="0"/>
              <a:t> </a:t>
            </a:r>
            <a:r>
              <a:rPr lang="en-US" dirty="0" err="1" smtClean="0"/>
              <a:t>durante</a:t>
            </a:r>
            <a:r>
              <a:rPr lang="en-US" dirty="0" smtClean="0"/>
              <a:t> la </a:t>
            </a:r>
            <a:r>
              <a:rPr lang="en-US" dirty="0" err="1" smtClean="0"/>
              <a:t>acción</a:t>
            </a:r>
            <a:r>
              <a:rPr lang="en-US" dirty="0" smtClean="0"/>
              <a:t> de la </a:t>
            </a:r>
            <a:r>
              <a:rPr lang="en-US" dirty="0" err="1" smtClean="0"/>
              <a:t>estrategia</a:t>
            </a:r>
            <a:r>
              <a:rPr lang="en-US" dirty="0" smtClean="0"/>
              <a:t>.</a:t>
            </a:r>
          </a:p>
          <a:p>
            <a:r>
              <a:rPr lang="en-US" dirty="0" err="1" smtClean="0"/>
              <a:t>Es</a:t>
            </a:r>
            <a:r>
              <a:rPr lang="en-US" dirty="0" smtClean="0"/>
              <a:t> un </a:t>
            </a:r>
            <a:r>
              <a:rPr lang="en-US" dirty="0" err="1" smtClean="0"/>
              <a:t>proceso</a:t>
            </a:r>
            <a:r>
              <a:rPr lang="en-US" dirty="0" smtClean="0"/>
              <a:t> </a:t>
            </a:r>
            <a:r>
              <a:rPr lang="en-US" dirty="0" err="1" smtClean="0"/>
              <a:t>operativo</a:t>
            </a:r>
            <a:endParaRPr lang="en-US" dirty="0" smtClean="0"/>
          </a:p>
          <a:p>
            <a:r>
              <a:rPr lang="en-US" dirty="0" err="1" smtClean="0"/>
              <a:t>Requiere</a:t>
            </a:r>
            <a:r>
              <a:rPr lang="en-US" dirty="0" smtClean="0"/>
              <a:t> de </a:t>
            </a:r>
            <a:r>
              <a:rPr lang="en-US" dirty="0" err="1" smtClean="0"/>
              <a:t>habilidades</a:t>
            </a:r>
            <a:r>
              <a:rPr lang="en-US" dirty="0" smtClean="0"/>
              <a:t> </a:t>
            </a:r>
            <a:r>
              <a:rPr lang="en-US" dirty="0" err="1" smtClean="0"/>
              <a:t>especiales</a:t>
            </a:r>
            <a:r>
              <a:rPr lang="en-US" dirty="0" smtClean="0"/>
              <a:t> de </a:t>
            </a:r>
            <a:r>
              <a:rPr lang="en-US" dirty="0" err="1" smtClean="0"/>
              <a:t>motivación</a:t>
            </a:r>
            <a:r>
              <a:rPr lang="en-US" dirty="0" smtClean="0"/>
              <a:t> y </a:t>
            </a:r>
            <a:r>
              <a:rPr lang="en-US" dirty="0" err="1" smtClean="0"/>
              <a:t>liderazgo</a:t>
            </a:r>
            <a:r>
              <a:rPr lang="en-US" dirty="0" smtClean="0"/>
              <a:t>.</a:t>
            </a:r>
          </a:p>
          <a:p>
            <a:r>
              <a:rPr lang="en-US" dirty="0" err="1" smtClean="0"/>
              <a:t>Requiere</a:t>
            </a:r>
            <a:r>
              <a:rPr lang="en-US" dirty="0" smtClean="0"/>
              <a:t> de la </a:t>
            </a:r>
            <a:r>
              <a:rPr lang="en-US" dirty="0" err="1" smtClean="0"/>
              <a:t>coordinación</a:t>
            </a:r>
            <a:r>
              <a:rPr lang="en-US" dirty="0" smtClean="0"/>
              <a:t> de la mayor parte del personal de </a:t>
            </a:r>
            <a:r>
              <a:rPr lang="en-US" dirty="0" err="1" smtClean="0"/>
              <a:t>una</a:t>
            </a:r>
            <a:r>
              <a:rPr lang="en-US" dirty="0" smtClean="0"/>
              <a:t> </a:t>
            </a:r>
            <a:r>
              <a:rPr lang="en-US" dirty="0" err="1" smtClean="0"/>
              <a:t>organización</a:t>
            </a:r>
            <a:r>
              <a:rPr lang="en-US" dirty="0" smtClean="0"/>
              <a:t>.</a:t>
            </a:r>
          </a:p>
          <a:p>
            <a:r>
              <a:rPr lang="en-US" dirty="0" err="1" smtClean="0"/>
              <a:t>Traspasa</a:t>
            </a:r>
            <a:r>
              <a:rPr lang="en-US" dirty="0" smtClean="0"/>
              <a:t> </a:t>
            </a:r>
            <a:r>
              <a:rPr lang="en-US" dirty="0" err="1" smtClean="0"/>
              <a:t>responsabilidad</a:t>
            </a:r>
            <a:r>
              <a:rPr lang="en-US" dirty="0" smtClean="0"/>
              <a:t> de los </a:t>
            </a:r>
            <a:r>
              <a:rPr lang="en-US" dirty="0" err="1" smtClean="0"/>
              <a:t>estrategas</a:t>
            </a:r>
            <a:r>
              <a:rPr lang="en-US" dirty="0" smtClean="0"/>
              <a:t> a los </a:t>
            </a:r>
            <a:r>
              <a:rPr lang="en-US" dirty="0" err="1" smtClean="0"/>
              <a:t>gerentes</a:t>
            </a:r>
            <a:r>
              <a:rPr lang="en-US" dirty="0" smtClean="0"/>
              <a:t> de </a:t>
            </a:r>
            <a:r>
              <a:rPr lang="en-US" dirty="0" err="1" smtClean="0"/>
              <a:t>división</a:t>
            </a:r>
            <a:r>
              <a:rPr lang="en-US" dirty="0" smtClean="0"/>
              <a:t> y </a:t>
            </a:r>
            <a:r>
              <a:rPr lang="en-US" dirty="0" err="1" smtClean="0"/>
              <a:t>funcionales</a:t>
            </a:r>
            <a:r>
              <a:rPr lang="en-US" dirty="0" smtClean="0"/>
              <a:t>.</a:t>
            </a:r>
          </a:p>
          <a:p>
            <a:r>
              <a:rPr lang="en-US" dirty="0" smtClean="0"/>
              <a:t>Se </a:t>
            </a:r>
            <a:r>
              <a:rPr lang="en-US" dirty="0" err="1" smtClean="0"/>
              <a:t>deben</a:t>
            </a:r>
            <a:r>
              <a:rPr lang="en-US" dirty="0" smtClean="0"/>
              <a:t> </a:t>
            </a:r>
            <a:r>
              <a:rPr lang="en-US" dirty="0" err="1" smtClean="0"/>
              <a:t>establecer</a:t>
            </a:r>
            <a:r>
              <a:rPr lang="en-US" dirty="0" smtClean="0"/>
              <a:t> </a:t>
            </a:r>
            <a:r>
              <a:rPr lang="en-US" dirty="0" err="1" smtClean="0"/>
              <a:t>objetivos</a:t>
            </a:r>
            <a:r>
              <a:rPr lang="en-US" dirty="0" smtClean="0"/>
              <a:t> </a:t>
            </a:r>
            <a:r>
              <a:rPr lang="en-US" dirty="0" err="1" smtClean="0"/>
              <a:t>anuales</a:t>
            </a:r>
            <a:r>
              <a:rPr lang="en-US" dirty="0"/>
              <a:t> </a:t>
            </a:r>
            <a:r>
              <a:rPr lang="en-US" dirty="0" smtClean="0"/>
              <a:t>y </a:t>
            </a:r>
            <a:r>
              <a:rPr lang="en-US" dirty="0" err="1" smtClean="0"/>
              <a:t>políticas</a:t>
            </a:r>
            <a:r>
              <a:rPr lang="en-US" dirty="0" smtClean="0"/>
              <a:t>.</a:t>
            </a:r>
            <a:endParaRPr lang="en-US" dirty="0"/>
          </a:p>
        </p:txBody>
      </p:sp>
      <p:sp>
        <p:nvSpPr>
          <p:cNvPr id="3" name="Title 2"/>
          <p:cNvSpPr>
            <a:spLocks noGrp="1"/>
          </p:cNvSpPr>
          <p:nvPr>
            <p:ph type="title"/>
          </p:nvPr>
        </p:nvSpPr>
        <p:spPr/>
        <p:txBody>
          <a:bodyPr/>
          <a:lstStyle/>
          <a:p>
            <a:r>
              <a:rPr lang="en-US" dirty="0" err="1" smtClean="0"/>
              <a:t>Implementación</a:t>
            </a:r>
            <a:r>
              <a:rPr lang="en-US" dirty="0" smtClean="0"/>
              <a:t> de la </a:t>
            </a:r>
            <a:r>
              <a:rPr lang="en-US" dirty="0" err="1" smtClean="0"/>
              <a:t>estrategia</a:t>
            </a:r>
            <a:endParaRPr lang="en-US" dirty="0"/>
          </a:p>
        </p:txBody>
      </p:sp>
    </p:spTree>
    <p:extLst>
      <p:ext uri="{BB962C8B-B14F-4D97-AF65-F5344CB8AC3E}">
        <p14:creationId xmlns:p14="http://schemas.microsoft.com/office/powerpoint/2010/main" val="1801479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Son </a:t>
            </a:r>
            <a:r>
              <a:rPr lang="en-US" dirty="0" err="1" smtClean="0"/>
              <a:t>necesarias</a:t>
            </a:r>
            <a:r>
              <a:rPr lang="en-US" dirty="0" smtClean="0"/>
              <a:t> </a:t>
            </a:r>
            <a:r>
              <a:rPr lang="en-US" dirty="0" err="1" smtClean="0"/>
              <a:t>para</a:t>
            </a:r>
            <a:r>
              <a:rPr lang="en-US" dirty="0" smtClean="0"/>
              <a:t> </a:t>
            </a:r>
            <a:r>
              <a:rPr lang="en-US" dirty="0" err="1" smtClean="0"/>
              <a:t>que</a:t>
            </a:r>
            <a:r>
              <a:rPr lang="en-US" dirty="0" smtClean="0"/>
              <a:t> la </a:t>
            </a:r>
            <a:r>
              <a:rPr lang="en-US" dirty="0" err="1" smtClean="0"/>
              <a:t>estrategia</a:t>
            </a:r>
            <a:r>
              <a:rPr lang="en-US" dirty="0" smtClean="0"/>
              <a:t> </a:t>
            </a:r>
            <a:r>
              <a:rPr lang="en-US" dirty="0" err="1" smtClean="0"/>
              <a:t>funcione</a:t>
            </a:r>
            <a:r>
              <a:rPr lang="en-US" dirty="0" smtClean="0"/>
              <a:t>.</a:t>
            </a:r>
          </a:p>
          <a:p>
            <a:r>
              <a:rPr lang="en-US" dirty="0" smtClean="0"/>
              <a:t>Son </a:t>
            </a:r>
            <a:r>
              <a:rPr lang="en-US" dirty="0" err="1" smtClean="0"/>
              <a:t>guías</a:t>
            </a:r>
            <a:r>
              <a:rPr lang="en-US" dirty="0" smtClean="0"/>
              <a:t>, </a:t>
            </a:r>
            <a:r>
              <a:rPr lang="en-US" dirty="0" err="1" smtClean="0"/>
              <a:t>métodos</a:t>
            </a:r>
            <a:r>
              <a:rPr lang="en-US" dirty="0" smtClean="0"/>
              <a:t>, </a:t>
            </a:r>
            <a:r>
              <a:rPr lang="en-US" dirty="0" err="1" smtClean="0"/>
              <a:t>procedimientos</a:t>
            </a:r>
            <a:r>
              <a:rPr lang="en-US" dirty="0" smtClean="0"/>
              <a:t>, </a:t>
            </a:r>
            <a:r>
              <a:rPr lang="en-US" dirty="0" err="1" smtClean="0"/>
              <a:t>reglas</a:t>
            </a:r>
            <a:r>
              <a:rPr lang="en-US" dirty="0" smtClean="0"/>
              <a:t>, </a:t>
            </a:r>
            <a:r>
              <a:rPr lang="en-US" dirty="0" err="1" smtClean="0"/>
              <a:t>formas</a:t>
            </a:r>
            <a:r>
              <a:rPr lang="en-US" dirty="0" smtClean="0"/>
              <a:t> y </a:t>
            </a:r>
            <a:r>
              <a:rPr lang="en-US" dirty="0" err="1" smtClean="0"/>
              <a:t>prácticas</a:t>
            </a:r>
            <a:r>
              <a:rPr lang="en-US" dirty="0" smtClean="0"/>
              <a:t> </a:t>
            </a:r>
            <a:r>
              <a:rPr lang="en-US" dirty="0" err="1" smtClean="0"/>
              <a:t>administrativas</a:t>
            </a:r>
            <a:r>
              <a:rPr lang="en-US" dirty="0" smtClean="0"/>
              <a:t> </a:t>
            </a:r>
            <a:r>
              <a:rPr lang="en-US" dirty="0" err="1" smtClean="0"/>
              <a:t>específicas</a:t>
            </a:r>
            <a:r>
              <a:rPr lang="en-US" dirty="0" smtClean="0"/>
              <a:t>, </a:t>
            </a:r>
            <a:r>
              <a:rPr lang="en-US" dirty="0" err="1" smtClean="0"/>
              <a:t>que</a:t>
            </a:r>
            <a:r>
              <a:rPr lang="en-US" dirty="0" smtClean="0"/>
              <a:t> se </a:t>
            </a:r>
            <a:r>
              <a:rPr lang="en-US" dirty="0" err="1" smtClean="0"/>
              <a:t>establecen</a:t>
            </a:r>
            <a:r>
              <a:rPr lang="en-US" dirty="0" smtClean="0"/>
              <a:t> </a:t>
            </a:r>
            <a:r>
              <a:rPr lang="en-US" dirty="0" err="1" smtClean="0"/>
              <a:t>para</a:t>
            </a:r>
            <a:r>
              <a:rPr lang="en-US" dirty="0" smtClean="0"/>
              <a:t> </a:t>
            </a:r>
            <a:r>
              <a:rPr lang="en-US" dirty="0" err="1" smtClean="0"/>
              <a:t>apoyar</a:t>
            </a:r>
            <a:r>
              <a:rPr lang="en-US" dirty="0" smtClean="0"/>
              <a:t> e </a:t>
            </a:r>
            <a:r>
              <a:rPr lang="en-US" dirty="0" err="1" smtClean="0"/>
              <a:t>impulsar</a:t>
            </a:r>
            <a:r>
              <a:rPr lang="en-US" dirty="0" smtClean="0"/>
              <a:t> el </a:t>
            </a:r>
            <a:r>
              <a:rPr lang="en-US" dirty="0" err="1" smtClean="0"/>
              <a:t>trabajo</a:t>
            </a:r>
            <a:r>
              <a:rPr lang="en-US" dirty="0" smtClean="0"/>
              <a:t> </a:t>
            </a:r>
            <a:r>
              <a:rPr lang="en-US" dirty="0" err="1" smtClean="0"/>
              <a:t>hacia</a:t>
            </a:r>
            <a:r>
              <a:rPr lang="en-US" dirty="0" smtClean="0"/>
              <a:t> </a:t>
            </a:r>
            <a:r>
              <a:rPr lang="en-US" dirty="0" err="1" smtClean="0"/>
              <a:t>las</a:t>
            </a:r>
            <a:r>
              <a:rPr lang="en-US" dirty="0" smtClean="0"/>
              <a:t> </a:t>
            </a:r>
            <a:r>
              <a:rPr lang="en-US" dirty="0" err="1" smtClean="0"/>
              <a:t>metas</a:t>
            </a:r>
            <a:r>
              <a:rPr lang="en-US" dirty="0" smtClean="0"/>
              <a:t> </a:t>
            </a:r>
            <a:r>
              <a:rPr lang="en-US" dirty="0" err="1" smtClean="0"/>
              <a:t>señaladas</a:t>
            </a:r>
            <a:r>
              <a:rPr lang="en-US" dirty="0" smtClean="0"/>
              <a:t>. </a:t>
            </a:r>
          </a:p>
          <a:p>
            <a:pPr marL="0" indent="0">
              <a:buNone/>
            </a:pPr>
            <a:endParaRPr lang="en-US" dirty="0"/>
          </a:p>
        </p:txBody>
      </p:sp>
      <p:sp>
        <p:nvSpPr>
          <p:cNvPr id="3" name="Title 2"/>
          <p:cNvSpPr>
            <a:spLocks noGrp="1"/>
          </p:cNvSpPr>
          <p:nvPr>
            <p:ph type="title"/>
          </p:nvPr>
        </p:nvSpPr>
        <p:spPr/>
        <p:txBody>
          <a:bodyPr/>
          <a:lstStyle/>
          <a:p>
            <a:r>
              <a:rPr lang="en-US" dirty="0" err="1" smtClean="0"/>
              <a:t>Políticas</a:t>
            </a:r>
            <a:endParaRPr lang="en-US" dirty="0"/>
          </a:p>
        </p:txBody>
      </p:sp>
    </p:spTree>
    <p:extLst>
      <p:ext uri="{BB962C8B-B14F-4D97-AF65-F5344CB8AC3E}">
        <p14:creationId xmlns:p14="http://schemas.microsoft.com/office/powerpoint/2010/main" val="1733933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err="1" smtClean="0"/>
              <a:t>Comienza</a:t>
            </a:r>
            <a:r>
              <a:rPr lang="en-US" dirty="0" smtClean="0"/>
              <a:t> con </a:t>
            </a:r>
            <a:r>
              <a:rPr lang="en-US" dirty="0" err="1" smtClean="0"/>
              <a:t>cuestionamientos</a:t>
            </a:r>
            <a:r>
              <a:rPr lang="en-US" dirty="0" smtClean="0"/>
              <a:t> a </a:t>
            </a:r>
            <a:r>
              <a:rPr lang="en-US" dirty="0" err="1" smtClean="0"/>
              <a:t>nivel</a:t>
            </a:r>
            <a:r>
              <a:rPr lang="en-US" dirty="0" smtClean="0"/>
              <a:t> </a:t>
            </a:r>
            <a:r>
              <a:rPr lang="en-US" dirty="0" err="1" smtClean="0"/>
              <a:t>gerencial</a:t>
            </a:r>
            <a:r>
              <a:rPr lang="en-US" dirty="0" smtClean="0"/>
              <a:t> </a:t>
            </a:r>
            <a:r>
              <a:rPr lang="en-US" dirty="0" err="1" smtClean="0"/>
              <a:t>sobre</a:t>
            </a:r>
            <a:r>
              <a:rPr lang="en-US" dirty="0" smtClean="0"/>
              <a:t> </a:t>
            </a:r>
            <a:r>
              <a:rPr lang="en-US" dirty="0" err="1" smtClean="0"/>
              <a:t>expectativas</a:t>
            </a:r>
            <a:r>
              <a:rPr lang="en-US" dirty="0" smtClean="0"/>
              <a:t> y </a:t>
            </a:r>
            <a:r>
              <a:rPr lang="en-US" dirty="0" err="1" smtClean="0"/>
              <a:t>supociones</a:t>
            </a:r>
            <a:r>
              <a:rPr lang="en-US" dirty="0" smtClean="0"/>
              <a:t> </a:t>
            </a:r>
            <a:r>
              <a:rPr lang="en-US" dirty="0" err="1" smtClean="0"/>
              <a:t>que</a:t>
            </a:r>
            <a:r>
              <a:rPr lang="en-US" dirty="0" smtClean="0"/>
              <a:t> </a:t>
            </a:r>
            <a:r>
              <a:rPr lang="en-US" dirty="0" err="1" smtClean="0"/>
              <a:t>desencadenaran</a:t>
            </a:r>
            <a:r>
              <a:rPr lang="en-US" dirty="0" smtClean="0"/>
              <a:t> </a:t>
            </a:r>
            <a:r>
              <a:rPr lang="en-US" dirty="0" err="1" smtClean="0"/>
              <a:t>una</a:t>
            </a:r>
            <a:r>
              <a:rPr lang="en-US" dirty="0" smtClean="0"/>
              <a:t> </a:t>
            </a:r>
            <a:r>
              <a:rPr lang="en-US" dirty="0" err="1" smtClean="0"/>
              <a:t>revisión</a:t>
            </a:r>
            <a:r>
              <a:rPr lang="en-US" dirty="0" smtClean="0"/>
              <a:t> de </a:t>
            </a:r>
            <a:r>
              <a:rPr lang="en-US" dirty="0" err="1" smtClean="0"/>
              <a:t>objetivos</a:t>
            </a:r>
            <a:r>
              <a:rPr lang="en-US" dirty="0"/>
              <a:t> </a:t>
            </a:r>
            <a:r>
              <a:rPr lang="en-US" dirty="0" smtClean="0"/>
              <a:t>y </a:t>
            </a:r>
            <a:r>
              <a:rPr lang="en-US" dirty="0" err="1" smtClean="0"/>
              <a:t>valores</a:t>
            </a:r>
            <a:r>
              <a:rPr lang="en-US" dirty="0" smtClean="0"/>
              <a:t> </a:t>
            </a:r>
            <a:r>
              <a:rPr lang="en-US" dirty="0" err="1" smtClean="0"/>
              <a:t>estimulando</a:t>
            </a:r>
            <a:r>
              <a:rPr lang="en-US" dirty="0" smtClean="0"/>
              <a:t> la </a:t>
            </a:r>
            <a:r>
              <a:rPr lang="en-US" dirty="0" err="1" smtClean="0"/>
              <a:t>creatividad</a:t>
            </a:r>
            <a:r>
              <a:rPr lang="en-US" dirty="0" smtClean="0"/>
              <a:t> </a:t>
            </a:r>
            <a:r>
              <a:rPr lang="en-US" dirty="0" err="1" smtClean="0"/>
              <a:t>para</a:t>
            </a:r>
            <a:r>
              <a:rPr lang="en-US" dirty="0" smtClean="0"/>
              <a:t> </a:t>
            </a:r>
            <a:r>
              <a:rPr lang="en-US" dirty="0" err="1" smtClean="0"/>
              <a:t>generar</a:t>
            </a:r>
            <a:r>
              <a:rPr lang="en-US" dirty="0" smtClean="0"/>
              <a:t> </a:t>
            </a:r>
            <a:r>
              <a:rPr lang="en-US" dirty="0" err="1" smtClean="0"/>
              <a:t>alternativas</a:t>
            </a:r>
            <a:r>
              <a:rPr lang="en-US" dirty="0" smtClean="0"/>
              <a:t> y </a:t>
            </a:r>
            <a:r>
              <a:rPr lang="en-US" dirty="0" err="1" smtClean="0"/>
              <a:t>formular</a:t>
            </a:r>
            <a:r>
              <a:rPr lang="en-US" dirty="0" smtClean="0"/>
              <a:t> </a:t>
            </a:r>
            <a:r>
              <a:rPr lang="en-US" dirty="0" err="1" smtClean="0"/>
              <a:t>criterios</a:t>
            </a:r>
            <a:r>
              <a:rPr lang="en-US" dirty="0" smtClean="0"/>
              <a:t> de </a:t>
            </a:r>
            <a:r>
              <a:rPr lang="en-US" dirty="0" err="1" smtClean="0"/>
              <a:t>evaluación</a:t>
            </a:r>
            <a:r>
              <a:rPr lang="en-US" dirty="0" smtClean="0"/>
              <a:t>.</a:t>
            </a:r>
          </a:p>
          <a:p>
            <a:r>
              <a:rPr lang="en-US" dirty="0" smtClean="0"/>
              <a:t>Deben </a:t>
            </a:r>
            <a:r>
              <a:rPr lang="en-US" dirty="0" err="1" smtClean="0"/>
              <a:t>realizarse</a:t>
            </a:r>
            <a:r>
              <a:rPr lang="en-US" dirty="0" smtClean="0"/>
              <a:t> de </a:t>
            </a:r>
            <a:r>
              <a:rPr lang="en-US" dirty="0" err="1" smtClean="0"/>
              <a:t>manera</a:t>
            </a:r>
            <a:r>
              <a:rPr lang="en-US" dirty="0" smtClean="0"/>
              <a:t> continua.</a:t>
            </a:r>
          </a:p>
          <a:p>
            <a:r>
              <a:rPr lang="en-US" dirty="0" err="1" smtClean="0"/>
              <a:t>Responde</a:t>
            </a:r>
            <a:r>
              <a:rPr lang="en-US" dirty="0" smtClean="0"/>
              <a:t> a </a:t>
            </a:r>
            <a:r>
              <a:rPr lang="en-US" dirty="0" err="1" smtClean="0"/>
              <a:t>preguntas</a:t>
            </a:r>
            <a:r>
              <a:rPr lang="en-US" dirty="0" smtClean="0"/>
              <a:t> </a:t>
            </a:r>
            <a:r>
              <a:rPr lang="en-US" dirty="0" err="1" smtClean="0"/>
              <a:t>como</a:t>
            </a:r>
            <a:r>
              <a:rPr lang="en-US" dirty="0" smtClean="0"/>
              <a:t>:</a:t>
            </a:r>
          </a:p>
          <a:p>
            <a:pPr lvl="1"/>
            <a:r>
              <a:rPr lang="en-US" dirty="0" smtClean="0"/>
              <a:t>¿ Como </a:t>
            </a:r>
            <a:r>
              <a:rPr lang="en-US" dirty="0" err="1" smtClean="0"/>
              <a:t>han</a:t>
            </a:r>
            <a:r>
              <a:rPr lang="en-US" dirty="0" smtClean="0"/>
              <a:t> </a:t>
            </a:r>
            <a:r>
              <a:rPr lang="en-US" dirty="0" err="1" smtClean="0"/>
              <a:t>reaccionado</a:t>
            </a:r>
            <a:r>
              <a:rPr lang="en-US" dirty="0" smtClean="0"/>
              <a:t> los </a:t>
            </a:r>
            <a:r>
              <a:rPr lang="en-US" dirty="0" err="1" smtClean="0"/>
              <a:t>competidores</a:t>
            </a:r>
            <a:r>
              <a:rPr lang="en-US" dirty="0" smtClean="0"/>
              <a:t> a </a:t>
            </a:r>
            <a:r>
              <a:rPr lang="en-US" dirty="0" err="1" smtClean="0"/>
              <a:t>nuestras</a:t>
            </a:r>
            <a:r>
              <a:rPr lang="en-US" dirty="0" smtClean="0"/>
              <a:t> </a:t>
            </a:r>
            <a:r>
              <a:rPr lang="en-US" dirty="0" err="1" smtClean="0"/>
              <a:t>estrategias</a:t>
            </a:r>
            <a:r>
              <a:rPr lang="en-US" dirty="0" smtClean="0"/>
              <a:t>?</a:t>
            </a:r>
          </a:p>
          <a:p>
            <a:pPr lvl="1"/>
            <a:r>
              <a:rPr lang="en-US" dirty="0" smtClean="0"/>
              <a:t>¿Ha </a:t>
            </a:r>
            <a:r>
              <a:rPr lang="en-US" dirty="0" err="1" smtClean="0"/>
              <a:t>eliminado</a:t>
            </a:r>
            <a:r>
              <a:rPr lang="en-US" dirty="0" smtClean="0"/>
              <a:t> </a:t>
            </a:r>
            <a:r>
              <a:rPr lang="en-US" dirty="0" err="1" smtClean="0"/>
              <a:t>alguna</a:t>
            </a:r>
            <a:r>
              <a:rPr lang="en-US" dirty="0" smtClean="0"/>
              <a:t> </a:t>
            </a:r>
            <a:r>
              <a:rPr lang="en-US" dirty="0" err="1" smtClean="0"/>
              <a:t>amenaza</a:t>
            </a:r>
            <a:r>
              <a:rPr lang="en-US" dirty="0" smtClean="0"/>
              <a:t>? </a:t>
            </a:r>
          </a:p>
          <a:p>
            <a:pPr lvl="1"/>
            <a:r>
              <a:rPr lang="en-US" dirty="0" smtClean="0"/>
              <a:t>¿</a:t>
            </a:r>
            <a:r>
              <a:rPr lang="en-US" dirty="0" err="1" smtClean="0"/>
              <a:t>Hemos</a:t>
            </a:r>
            <a:r>
              <a:rPr lang="en-US" dirty="0" smtClean="0"/>
              <a:t> </a:t>
            </a:r>
            <a:r>
              <a:rPr lang="en-US" dirty="0" err="1" smtClean="0"/>
              <a:t>añadido</a:t>
            </a:r>
            <a:r>
              <a:rPr lang="en-US" dirty="0" smtClean="0"/>
              <a:t> </a:t>
            </a:r>
            <a:r>
              <a:rPr lang="en-US" dirty="0" err="1" smtClean="0"/>
              <a:t>alguna</a:t>
            </a:r>
            <a:r>
              <a:rPr lang="en-US" dirty="0" smtClean="0"/>
              <a:t> </a:t>
            </a:r>
            <a:r>
              <a:rPr lang="en-US" dirty="0" err="1" smtClean="0"/>
              <a:t>fortaleza</a:t>
            </a:r>
            <a:r>
              <a:rPr lang="en-US" dirty="0" smtClean="0"/>
              <a:t>?</a:t>
            </a:r>
          </a:p>
        </p:txBody>
      </p:sp>
      <p:sp>
        <p:nvSpPr>
          <p:cNvPr id="3" name="Title 2"/>
          <p:cNvSpPr>
            <a:spLocks noGrp="1"/>
          </p:cNvSpPr>
          <p:nvPr>
            <p:ph type="title"/>
          </p:nvPr>
        </p:nvSpPr>
        <p:spPr/>
        <p:txBody>
          <a:bodyPr/>
          <a:lstStyle/>
          <a:p>
            <a:r>
              <a:rPr lang="en-US" dirty="0" err="1" smtClean="0"/>
              <a:t>Medición</a:t>
            </a:r>
            <a:r>
              <a:rPr lang="en-US" dirty="0" smtClean="0"/>
              <a:t> de </a:t>
            </a:r>
            <a:r>
              <a:rPr lang="en-US" dirty="0" err="1" smtClean="0"/>
              <a:t>estrategias</a:t>
            </a:r>
            <a:endParaRPr lang="en-US" dirty="0"/>
          </a:p>
        </p:txBody>
      </p:sp>
    </p:spTree>
    <p:extLst>
      <p:ext uri="{BB962C8B-B14F-4D97-AF65-F5344CB8AC3E}">
        <p14:creationId xmlns:p14="http://schemas.microsoft.com/office/powerpoint/2010/main" val="19185236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1" algn="ctr" rtl="0">
              <a:spcBef>
                <a:spcPct val="0"/>
              </a:spcBef>
            </a:pPr>
            <a:r>
              <a:rPr lang="es-ES_tradnl" sz="4400" kern="1200" dirty="0">
                <a:solidFill>
                  <a:srgbClr val="FFFFFF"/>
                </a:solidFill>
                <a:latin typeface="+mj-lt"/>
                <a:ea typeface="+mj-ea"/>
                <a:cs typeface="+mj-cs"/>
              </a:rPr>
              <a:t>Proceso</a:t>
            </a:r>
            <a:r>
              <a:rPr lang="es-ES_tradnl" b="1" dirty="0"/>
              <a:t> </a:t>
            </a:r>
            <a:r>
              <a:rPr lang="es-ES_tradnl" sz="4400" kern="1200" dirty="0">
                <a:solidFill>
                  <a:srgbClr val="FFFFFF"/>
                </a:solidFill>
                <a:latin typeface="+mj-lt"/>
                <a:ea typeface="+mj-ea"/>
                <a:cs typeface="+mj-cs"/>
              </a:rPr>
              <a:t>de la Administración </a:t>
            </a:r>
            <a:r>
              <a:rPr lang="es-ES_tradnl" sz="4400" kern="1200" dirty="0" smtClean="0">
                <a:solidFill>
                  <a:srgbClr val="FFFFFF"/>
                </a:solidFill>
                <a:latin typeface="+mj-lt"/>
                <a:ea typeface="+mj-ea"/>
                <a:cs typeface="+mj-cs"/>
              </a:rPr>
              <a:t>Estratégica</a:t>
            </a:r>
            <a:endParaRPr lang="en-US" sz="4400" kern="1200" dirty="0">
              <a:solidFill>
                <a:srgbClr val="FFFFFF"/>
              </a:solidFill>
              <a:latin typeface="+mj-lt"/>
              <a:ea typeface="+mj-ea"/>
              <a:cs typeface="+mj-cs"/>
            </a:endParaRPr>
          </a:p>
        </p:txBody>
      </p:sp>
      <p:sp>
        <p:nvSpPr>
          <p:cNvPr id="4" name="Content Placeholder 3"/>
          <p:cNvSpPr>
            <a:spLocks noGrp="1"/>
          </p:cNvSpPr>
          <p:nvPr>
            <p:ph idx="1"/>
          </p:nvPr>
        </p:nvSpPr>
        <p:spPr/>
        <p:txBody>
          <a:bodyPr>
            <a:normAutofit fontScale="92500" lnSpcReduction="20000"/>
          </a:bodyPr>
          <a:lstStyle/>
          <a:p>
            <a:pPr algn="just"/>
            <a:r>
              <a:rPr lang="es-ES_tradnl" b="1" dirty="0"/>
              <a:t>Formulación de la estrategia. </a:t>
            </a:r>
            <a:r>
              <a:rPr lang="es-ES_tradnl" dirty="0"/>
              <a:t>Análisis del ambiente interno y externo de la organización para seleccionar una estrategia adecuada.</a:t>
            </a:r>
          </a:p>
          <a:p>
            <a:pPr algn="just"/>
            <a:endParaRPr lang="es-ES_tradnl" dirty="0"/>
          </a:p>
          <a:p>
            <a:pPr algn="just"/>
            <a:r>
              <a:rPr lang="es-ES_tradnl" b="1" dirty="0"/>
              <a:t>Implementación de la estrategia. </a:t>
            </a:r>
            <a:r>
              <a:rPr lang="es-ES_tradnl" dirty="0"/>
              <a:t> Diseño de estructuras organizacionales apropiadas y sistemas de control con el fin de poner en acción la estrategia seleccionada por la organización.</a:t>
            </a:r>
          </a:p>
          <a:p>
            <a:pPr algn="just"/>
            <a:endParaRPr lang="es-ES_tradnl" dirty="0"/>
          </a:p>
          <a:p>
            <a:pPr algn="just"/>
            <a:r>
              <a:rPr lang="es-ES_tradnl" b="1" dirty="0"/>
              <a:t>Evaluación de la estrategia.</a:t>
            </a:r>
            <a:r>
              <a:rPr lang="es-ES_tradnl" dirty="0"/>
              <a:t>  Medición de los resultados de la implementación.</a:t>
            </a:r>
          </a:p>
          <a:p>
            <a:endParaRPr lang="en-US" dirty="0"/>
          </a:p>
        </p:txBody>
      </p:sp>
    </p:spTree>
    <p:extLst>
      <p:ext uri="{BB962C8B-B14F-4D97-AF65-F5344CB8AC3E}">
        <p14:creationId xmlns:p14="http://schemas.microsoft.com/office/powerpoint/2010/main" val="361938255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Mejoran</a:t>
            </a:r>
            <a:r>
              <a:rPr lang="en-US" dirty="0" smtClean="0"/>
              <a:t> la </a:t>
            </a:r>
            <a:r>
              <a:rPr lang="en-US" dirty="0" err="1" smtClean="0"/>
              <a:t>posición</a:t>
            </a:r>
            <a:r>
              <a:rPr lang="en-US" dirty="0" smtClean="0"/>
              <a:t> de </a:t>
            </a:r>
            <a:r>
              <a:rPr lang="en-US" dirty="0" err="1" smtClean="0"/>
              <a:t>una</a:t>
            </a:r>
            <a:r>
              <a:rPr lang="en-US" dirty="0" smtClean="0"/>
              <a:t> </a:t>
            </a:r>
            <a:r>
              <a:rPr lang="en-US" dirty="0" err="1" smtClean="0"/>
              <a:t>organización</a:t>
            </a:r>
            <a:r>
              <a:rPr lang="en-US" dirty="0" smtClean="0"/>
              <a:t> </a:t>
            </a:r>
            <a:r>
              <a:rPr lang="en-US" dirty="0" err="1" smtClean="0"/>
              <a:t>capitalizando</a:t>
            </a:r>
            <a:r>
              <a:rPr lang="en-US" dirty="0" smtClean="0"/>
              <a:t> </a:t>
            </a:r>
            <a:r>
              <a:rPr lang="en-US" dirty="0" err="1" smtClean="0"/>
              <a:t>las</a:t>
            </a:r>
            <a:r>
              <a:rPr lang="en-US" dirty="0" smtClean="0"/>
              <a:t> </a:t>
            </a:r>
            <a:r>
              <a:rPr lang="en-US" dirty="0" err="1" smtClean="0"/>
              <a:t>fortalezas</a:t>
            </a:r>
            <a:r>
              <a:rPr lang="en-US" dirty="0" smtClean="0"/>
              <a:t>, </a:t>
            </a:r>
            <a:r>
              <a:rPr lang="en-US" dirty="0" err="1" smtClean="0"/>
              <a:t>para</a:t>
            </a:r>
            <a:r>
              <a:rPr lang="en-US" dirty="0" smtClean="0"/>
              <a:t> </a:t>
            </a:r>
            <a:r>
              <a:rPr lang="en-US" dirty="0" err="1" smtClean="0"/>
              <a:t>aprovechar</a:t>
            </a:r>
            <a:r>
              <a:rPr lang="en-US" dirty="0" smtClean="0"/>
              <a:t> </a:t>
            </a:r>
            <a:r>
              <a:rPr lang="en-US" dirty="0" err="1" smtClean="0"/>
              <a:t>las</a:t>
            </a:r>
            <a:r>
              <a:rPr lang="en-US" dirty="0" smtClean="0"/>
              <a:t> </a:t>
            </a:r>
            <a:r>
              <a:rPr lang="en-US" dirty="0" err="1" smtClean="0"/>
              <a:t>oportunidades</a:t>
            </a:r>
            <a:r>
              <a:rPr lang="en-US" dirty="0" smtClean="0"/>
              <a:t> </a:t>
            </a:r>
            <a:r>
              <a:rPr lang="en-US" dirty="0" err="1" smtClean="0"/>
              <a:t>externas</a:t>
            </a:r>
            <a:r>
              <a:rPr lang="en-US" dirty="0" smtClean="0"/>
              <a:t> clave </a:t>
            </a:r>
            <a:r>
              <a:rPr lang="en-US" dirty="0" err="1" smtClean="0"/>
              <a:t>para</a:t>
            </a:r>
            <a:r>
              <a:rPr lang="en-US" dirty="0" smtClean="0"/>
              <a:t> </a:t>
            </a:r>
            <a:r>
              <a:rPr lang="en-US" dirty="0" err="1" smtClean="0"/>
              <a:t>evitar</a:t>
            </a:r>
            <a:r>
              <a:rPr lang="en-US" dirty="0" smtClean="0"/>
              <a:t>, </a:t>
            </a:r>
            <a:r>
              <a:rPr lang="en-US" dirty="0" err="1" smtClean="0"/>
              <a:t>reducir</a:t>
            </a:r>
            <a:r>
              <a:rPr lang="en-US" dirty="0" smtClean="0"/>
              <a:t> o </a:t>
            </a:r>
            <a:r>
              <a:rPr lang="en-US" dirty="0" err="1" smtClean="0"/>
              <a:t>atenuar</a:t>
            </a:r>
            <a:r>
              <a:rPr lang="en-US" dirty="0" smtClean="0"/>
              <a:t> </a:t>
            </a:r>
            <a:r>
              <a:rPr lang="en-US" dirty="0" err="1" smtClean="0"/>
              <a:t>las</a:t>
            </a:r>
            <a:r>
              <a:rPr lang="en-US" dirty="0" smtClean="0"/>
              <a:t> </a:t>
            </a:r>
            <a:r>
              <a:rPr lang="en-US" dirty="0" err="1" smtClean="0"/>
              <a:t>amenazas</a:t>
            </a:r>
            <a:r>
              <a:rPr lang="en-US" dirty="0" smtClean="0"/>
              <a:t> </a:t>
            </a:r>
            <a:r>
              <a:rPr lang="en-US" dirty="0" err="1" smtClean="0"/>
              <a:t>externas</a:t>
            </a:r>
            <a:r>
              <a:rPr lang="en-US" dirty="0" smtClean="0"/>
              <a:t> y </a:t>
            </a:r>
            <a:r>
              <a:rPr lang="en-US" dirty="0" err="1" smtClean="0"/>
              <a:t>para</a:t>
            </a:r>
            <a:r>
              <a:rPr lang="en-US" dirty="0" smtClean="0"/>
              <a:t> </a:t>
            </a:r>
            <a:r>
              <a:rPr lang="en-US" dirty="0" err="1" smtClean="0"/>
              <a:t>mejorar</a:t>
            </a:r>
            <a:r>
              <a:rPr lang="en-US" dirty="0" smtClean="0"/>
              <a:t> </a:t>
            </a:r>
            <a:r>
              <a:rPr lang="en-US" dirty="0" err="1" smtClean="0"/>
              <a:t>las</a:t>
            </a:r>
            <a:r>
              <a:rPr lang="en-US" dirty="0" smtClean="0"/>
              <a:t> </a:t>
            </a:r>
            <a:r>
              <a:rPr lang="en-US" dirty="0" err="1" smtClean="0"/>
              <a:t>debilidades</a:t>
            </a:r>
            <a:r>
              <a:rPr lang="en-US" dirty="0" smtClean="0"/>
              <a:t> </a:t>
            </a:r>
            <a:r>
              <a:rPr lang="en-US" dirty="0" err="1" smtClean="0"/>
              <a:t>internas</a:t>
            </a:r>
            <a:r>
              <a:rPr lang="en-US" dirty="0" smtClean="0"/>
              <a:t>.</a:t>
            </a:r>
          </a:p>
          <a:p>
            <a:r>
              <a:rPr lang="en-US" dirty="0" smtClean="0"/>
              <a:t>Deben </a:t>
            </a:r>
            <a:r>
              <a:rPr lang="en-US" dirty="0" err="1" smtClean="0"/>
              <a:t>ser</a:t>
            </a:r>
            <a:r>
              <a:rPr lang="en-US" dirty="0" smtClean="0"/>
              <a:t> </a:t>
            </a:r>
            <a:r>
              <a:rPr lang="en-US" dirty="0" err="1" smtClean="0"/>
              <a:t>internamente</a:t>
            </a:r>
            <a:r>
              <a:rPr lang="en-US" dirty="0" smtClean="0"/>
              <a:t> </a:t>
            </a:r>
            <a:r>
              <a:rPr lang="en-US" dirty="0" err="1" smtClean="0"/>
              <a:t>consistente</a:t>
            </a:r>
            <a:r>
              <a:rPr lang="en-US" dirty="0" smtClean="0"/>
              <a:t> y </a:t>
            </a:r>
            <a:r>
              <a:rPr lang="en-US" dirty="0" err="1" smtClean="0"/>
              <a:t>socialmente</a:t>
            </a:r>
            <a:r>
              <a:rPr lang="en-US" dirty="0" smtClean="0"/>
              <a:t> </a:t>
            </a:r>
            <a:r>
              <a:rPr lang="en-US" dirty="0" err="1" smtClean="0"/>
              <a:t>responsables</a:t>
            </a:r>
            <a:r>
              <a:rPr lang="en-US" dirty="0" smtClean="0"/>
              <a:t>.</a:t>
            </a:r>
          </a:p>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err="1" smtClean="0"/>
              <a:t>Acciones</a:t>
            </a:r>
            <a:r>
              <a:rPr lang="en-US" dirty="0" smtClean="0"/>
              <a:t> </a:t>
            </a:r>
            <a:r>
              <a:rPr lang="en-US" dirty="0" err="1" smtClean="0"/>
              <a:t>correctivas</a:t>
            </a:r>
            <a:endParaRPr lang="en-US" dirty="0"/>
          </a:p>
        </p:txBody>
      </p:sp>
    </p:spTree>
    <p:extLst>
      <p:ext uri="{BB962C8B-B14F-4D97-AF65-F5344CB8AC3E}">
        <p14:creationId xmlns:p14="http://schemas.microsoft.com/office/powerpoint/2010/main" val="140757678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err="1" smtClean="0"/>
              <a:t>Concepto</a:t>
            </a:r>
            <a:r>
              <a:rPr lang="en-US" dirty="0" smtClean="0"/>
              <a:t>:</a:t>
            </a:r>
          </a:p>
          <a:p>
            <a:pPr marL="0" indent="0">
              <a:buNone/>
            </a:pPr>
            <a:endParaRPr lang="en-US" dirty="0"/>
          </a:p>
          <a:p>
            <a:pPr marL="0" indent="0">
              <a:buNone/>
            </a:pPr>
            <a:r>
              <a:rPr lang="en-US" dirty="0" smtClean="0"/>
              <a:t>“</a:t>
            </a:r>
            <a:r>
              <a:rPr lang="en-US" dirty="0" err="1" smtClean="0"/>
              <a:t>Conjunto</a:t>
            </a:r>
            <a:r>
              <a:rPr lang="en-US" dirty="0" smtClean="0"/>
              <a:t> de </a:t>
            </a:r>
            <a:r>
              <a:rPr lang="en-US" dirty="0" err="1" smtClean="0"/>
              <a:t>características</a:t>
            </a:r>
            <a:r>
              <a:rPr lang="en-US" dirty="0" smtClean="0"/>
              <a:t> </a:t>
            </a:r>
            <a:r>
              <a:rPr lang="en-US" dirty="0" err="1" smtClean="0"/>
              <a:t>únicas</a:t>
            </a:r>
            <a:r>
              <a:rPr lang="en-US" dirty="0" smtClean="0"/>
              <a:t> de </a:t>
            </a:r>
            <a:r>
              <a:rPr lang="en-US" dirty="0" err="1" smtClean="0"/>
              <a:t>una</a:t>
            </a:r>
            <a:r>
              <a:rPr lang="en-US" dirty="0" smtClean="0"/>
              <a:t> </a:t>
            </a:r>
            <a:r>
              <a:rPr lang="en-US" dirty="0" err="1" smtClean="0"/>
              <a:t>empresa</a:t>
            </a:r>
            <a:r>
              <a:rPr lang="en-US" dirty="0" smtClean="0"/>
              <a:t> y </a:t>
            </a:r>
            <a:r>
              <a:rPr lang="en-US" dirty="0" err="1" smtClean="0"/>
              <a:t>sus</a:t>
            </a:r>
            <a:r>
              <a:rPr lang="en-US" dirty="0" smtClean="0"/>
              <a:t> </a:t>
            </a:r>
            <a:r>
              <a:rPr lang="en-US" dirty="0" err="1" smtClean="0"/>
              <a:t>productos</a:t>
            </a:r>
            <a:r>
              <a:rPr lang="en-US" dirty="0" smtClean="0"/>
              <a:t>, </a:t>
            </a:r>
            <a:r>
              <a:rPr lang="en-US" dirty="0" err="1" smtClean="0"/>
              <a:t>que</a:t>
            </a:r>
            <a:r>
              <a:rPr lang="en-US" dirty="0" smtClean="0"/>
              <a:t> el </a:t>
            </a:r>
            <a:r>
              <a:rPr lang="en-US" dirty="0" err="1" smtClean="0"/>
              <a:t>mercado</a:t>
            </a:r>
            <a:r>
              <a:rPr lang="en-US" dirty="0" smtClean="0"/>
              <a:t> </a:t>
            </a:r>
            <a:r>
              <a:rPr lang="en-US" dirty="0" err="1" smtClean="0"/>
              <a:t>percibe</a:t>
            </a:r>
            <a:r>
              <a:rPr lang="en-US" dirty="0" smtClean="0"/>
              <a:t> </a:t>
            </a:r>
            <a:r>
              <a:rPr lang="en-US" dirty="0" err="1" smtClean="0"/>
              <a:t>como</a:t>
            </a:r>
            <a:r>
              <a:rPr lang="en-US" dirty="0" smtClean="0"/>
              <a:t> </a:t>
            </a:r>
            <a:r>
              <a:rPr lang="en-US" dirty="0" err="1" smtClean="0"/>
              <a:t>dignas</a:t>
            </a:r>
            <a:r>
              <a:rPr lang="en-US" dirty="0" smtClean="0"/>
              <a:t> de </a:t>
            </a:r>
            <a:r>
              <a:rPr lang="en-US" dirty="0" err="1" smtClean="0"/>
              <a:t>atención</a:t>
            </a:r>
            <a:r>
              <a:rPr lang="en-US" dirty="0" smtClean="0"/>
              <a:t> y </a:t>
            </a:r>
            <a:r>
              <a:rPr lang="en-US" dirty="0" err="1" smtClean="0"/>
              <a:t>superiores</a:t>
            </a:r>
            <a:r>
              <a:rPr lang="en-US" dirty="0" smtClean="0"/>
              <a:t> a </a:t>
            </a:r>
            <a:r>
              <a:rPr lang="en-US" dirty="0" err="1" smtClean="0"/>
              <a:t>las</a:t>
            </a:r>
            <a:r>
              <a:rPr lang="en-US" dirty="0" smtClean="0"/>
              <a:t> de la </a:t>
            </a:r>
            <a:r>
              <a:rPr lang="en-US" dirty="0" err="1" smtClean="0"/>
              <a:t>competencia</a:t>
            </a:r>
            <a:r>
              <a:rPr lang="en-US" dirty="0" smtClean="0"/>
              <a:t>”</a:t>
            </a:r>
          </a:p>
          <a:p>
            <a:pPr marL="0" indent="0">
              <a:buNone/>
            </a:pPr>
            <a:endParaRPr lang="en-US" dirty="0"/>
          </a:p>
          <a:p>
            <a:pPr marL="0" indent="0">
              <a:buNone/>
            </a:pPr>
            <a:r>
              <a:rPr lang="en-US" dirty="0" smtClean="0"/>
              <a:t>Michael Porter, 1980</a:t>
            </a:r>
            <a:endParaRPr lang="en-US" dirty="0"/>
          </a:p>
        </p:txBody>
      </p:sp>
      <p:sp>
        <p:nvSpPr>
          <p:cNvPr id="3" name="Title 2"/>
          <p:cNvSpPr>
            <a:spLocks noGrp="1"/>
          </p:cNvSpPr>
          <p:nvPr>
            <p:ph type="title"/>
          </p:nvPr>
        </p:nvSpPr>
        <p:spPr/>
        <p:txBody>
          <a:bodyPr/>
          <a:lstStyle/>
          <a:p>
            <a:r>
              <a:rPr lang="en-US" dirty="0" err="1" smtClean="0"/>
              <a:t>Ventaja</a:t>
            </a:r>
            <a:r>
              <a:rPr lang="en-US" dirty="0" smtClean="0"/>
              <a:t> </a:t>
            </a:r>
            <a:r>
              <a:rPr lang="en-US" dirty="0" err="1" smtClean="0"/>
              <a:t>Competitiva</a:t>
            </a:r>
            <a:endParaRPr lang="en-US" dirty="0"/>
          </a:p>
        </p:txBody>
      </p:sp>
    </p:spTree>
    <p:extLst>
      <p:ext uri="{BB962C8B-B14F-4D97-AF65-F5344CB8AC3E}">
        <p14:creationId xmlns:p14="http://schemas.microsoft.com/office/powerpoint/2010/main" val="405837407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 </a:t>
            </a:r>
            <a:r>
              <a:rPr lang="en-US" dirty="0" err="1" smtClean="0"/>
              <a:t>estrategias</a:t>
            </a:r>
            <a:r>
              <a:rPr lang="en-US" dirty="0" smtClean="0"/>
              <a:t> </a:t>
            </a:r>
            <a:r>
              <a:rPr lang="en-US" dirty="0" err="1" smtClean="0"/>
              <a:t>básicas</a:t>
            </a:r>
            <a:r>
              <a:rPr lang="en-US" dirty="0" smtClean="0"/>
              <a:t> </a:t>
            </a:r>
            <a:r>
              <a:rPr lang="en-US" dirty="0" err="1" smtClean="0"/>
              <a:t>para</a:t>
            </a:r>
            <a:r>
              <a:rPr lang="en-US" dirty="0" smtClean="0"/>
              <a:t> </a:t>
            </a:r>
            <a:r>
              <a:rPr lang="en-US" dirty="0" err="1" smtClean="0"/>
              <a:t>obtener</a:t>
            </a:r>
            <a:r>
              <a:rPr lang="en-US" dirty="0" smtClean="0"/>
              <a:t> </a:t>
            </a:r>
            <a:r>
              <a:rPr lang="en-US" dirty="0" err="1" smtClean="0"/>
              <a:t>ventajas</a:t>
            </a:r>
            <a:r>
              <a:rPr lang="en-US" dirty="0" smtClean="0"/>
              <a:t> </a:t>
            </a:r>
            <a:r>
              <a:rPr lang="en-US" dirty="0" err="1" smtClean="0"/>
              <a:t>competitivas</a:t>
            </a:r>
            <a:r>
              <a:rPr lang="en-US" dirty="0" smtClean="0"/>
              <a:t>:</a:t>
            </a:r>
          </a:p>
          <a:p>
            <a:endParaRPr lang="en-US" dirty="0"/>
          </a:p>
          <a:p>
            <a:pPr marL="457200" indent="-457200">
              <a:buFont typeface="+mj-lt"/>
              <a:buAutoNum type="arabicPeriod"/>
            </a:pPr>
            <a:r>
              <a:rPr lang="en-US" dirty="0" err="1" smtClean="0"/>
              <a:t>Bajo</a:t>
            </a:r>
            <a:r>
              <a:rPr lang="en-US" dirty="0" smtClean="0"/>
              <a:t> </a:t>
            </a:r>
            <a:r>
              <a:rPr lang="en-US" dirty="0" err="1" smtClean="0"/>
              <a:t>costo</a:t>
            </a:r>
            <a:r>
              <a:rPr lang="en-US" dirty="0" smtClean="0"/>
              <a:t>: </a:t>
            </a:r>
            <a:r>
              <a:rPr lang="en-US" dirty="0" err="1" smtClean="0"/>
              <a:t>Hacer</a:t>
            </a:r>
            <a:r>
              <a:rPr lang="en-US" dirty="0" smtClean="0"/>
              <a:t> </a:t>
            </a:r>
            <a:r>
              <a:rPr lang="en-US" dirty="0" err="1" smtClean="0"/>
              <a:t>todo</a:t>
            </a:r>
            <a:r>
              <a:rPr lang="en-US" dirty="0" smtClean="0"/>
              <a:t> lo </a:t>
            </a:r>
            <a:r>
              <a:rPr lang="en-US" dirty="0" err="1" smtClean="0"/>
              <a:t>necesario</a:t>
            </a:r>
            <a:r>
              <a:rPr lang="en-US" dirty="0" smtClean="0"/>
              <a:t> </a:t>
            </a:r>
            <a:r>
              <a:rPr lang="en-US" dirty="0" err="1" smtClean="0"/>
              <a:t>para</a:t>
            </a:r>
            <a:r>
              <a:rPr lang="en-US" dirty="0" smtClean="0"/>
              <a:t> </a:t>
            </a:r>
            <a:r>
              <a:rPr lang="en-US" dirty="0" err="1" smtClean="0"/>
              <a:t>disminuir</a:t>
            </a:r>
            <a:r>
              <a:rPr lang="en-US" dirty="0" smtClean="0"/>
              <a:t> los </a:t>
            </a:r>
            <a:r>
              <a:rPr lang="en-US" dirty="0" err="1" smtClean="0"/>
              <a:t>costos</a:t>
            </a:r>
            <a:r>
              <a:rPr lang="en-US" dirty="0" smtClean="0"/>
              <a:t> </a:t>
            </a:r>
            <a:r>
              <a:rPr lang="en-US" dirty="0" err="1" smtClean="0"/>
              <a:t>unitarios</a:t>
            </a:r>
            <a:r>
              <a:rPr lang="en-US" dirty="0" smtClean="0"/>
              <a:t>.</a:t>
            </a:r>
          </a:p>
          <a:p>
            <a:pPr marL="457200" indent="-457200">
              <a:buFont typeface="+mj-lt"/>
              <a:buAutoNum type="arabicPeriod"/>
            </a:pPr>
            <a:r>
              <a:rPr lang="en-US" dirty="0" err="1" smtClean="0"/>
              <a:t>Diferenciación</a:t>
            </a:r>
            <a:r>
              <a:rPr lang="en-US" dirty="0" smtClean="0"/>
              <a:t>: </a:t>
            </a:r>
            <a:r>
              <a:rPr lang="en-US" dirty="0" err="1" smtClean="0"/>
              <a:t>Diferenciar</a:t>
            </a:r>
            <a:r>
              <a:rPr lang="en-US" dirty="0" smtClean="0"/>
              <a:t> los </a:t>
            </a:r>
            <a:r>
              <a:rPr lang="en-US" dirty="0" err="1" smtClean="0"/>
              <a:t>productos</a:t>
            </a:r>
            <a:r>
              <a:rPr lang="en-US" dirty="0" smtClean="0"/>
              <a:t> de los </a:t>
            </a:r>
            <a:r>
              <a:rPr lang="en-US" dirty="0" err="1" smtClean="0"/>
              <a:t>que</a:t>
            </a:r>
            <a:r>
              <a:rPr lang="en-US" dirty="0" smtClean="0"/>
              <a:t> </a:t>
            </a:r>
            <a:r>
              <a:rPr lang="en-US" dirty="0" err="1" smtClean="0"/>
              <a:t>ofrece</a:t>
            </a:r>
            <a:r>
              <a:rPr lang="en-US" dirty="0" smtClean="0"/>
              <a:t> la </a:t>
            </a:r>
            <a:r>
              <a:rPr lang="en-US" dirty="0" err="1" smtClean="0"/>
              <a:t>competencia</a:t>
            </a:r>
            <a:r>
              <a:rPr lang="en-US" dirty="0" smtClean="0"/>
              <a:t> con el fin de </a:t>
            </a:r>
            <a:r>
              <a:rPr lang="en-US" dirty="0" err="1" smtClean="0"/>
              <a:t>cobrar</a:t>
            </a:r>
            <a:r>
              <a:rPr lang="en-US" dirty="0" smtClean="0"/>
              <a:t> un </a:t>
            </a:r>
            <a:r>
              <a:rPr lang="en-US" dirty="0" err="1" smtClean="0"/>
              <a:t>precio</a:t>
            </a:r>
            <a:r>
              <a:rPr lang="en-US" dirty="0" smtClean="0"/>
              <a:t> superior.</a:t>
            </a:r>
            <a:endParaRPr lang="en-US" dirty="0"/>
          </a:p>
        </p:txBody>
      </p:sp>
      <p:sp>
        <p:nvSpPr>
          <p:cNvPr id="3" name="Title 2"/>
          <p:cNvSpPr>
            <a:spLocks noGrp="1"/>
          </p:cNvSpPr>
          <p:nvPr>
            <p:ph type="title"/>
          </p:nvPr>
        </p:nvSpPr>
        <p:spPr/>
        <p:txBody>
          <a:bodyPr/>
          <a:lstStyle/>
          <a:p>
            <a:r>
              <a:rPr lang="en-US" dirty="0" err="1" smtClean="0"/>
              <a:t>Ventaja</a:t>
            </a:r>
            <a:r>
              <a:rPr lang="en-US" dirty="0" smtClean="0"/>
              <a:t> </a:t>
            </a:r>
            <a:r>
              <a:rPr lang="en-US" dirty="0" err="1" smtClean="0"/>
              <a:t>Competitiva</a:t>
            </a:r>
            <a:endParaRPr lang="en-US" dirty="0"/>
          </a:p>
        </p:txBody>
      </p:sp>
    </p:spTree>
    <p:extLst>
      <p:ext uri="{BB962C8B-B14F-4D97-AF65-F5344CB8AC3E}">
        <p14:creationId xmlns:p14="http://schemas.microsoft.com/office/powerpoint/2010/main" val="209658964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4 </a:t>
            </a:r>
            <a:r>
              <a:rPr lang="en-US" dirty="0" err="1" smtClean="0"/>
              <a:t>factores</a:t>
            </a:r>
            <a:r>
              <a:rPr lang="en-US" dirty="0" smtClean="0"/>
              <a:t> </a:t>
            </a:r>
            <a:r>
              <a:rPr lang="en-US" dirty="0" err="1" smtClean="0"/>
              <a:t>genéricos</a:t>
            </a:r>
            <a:r>
              <a:rPr lang="en-US" dirty="0" smtClean="0"/>
              <a:t> </a:t>
            </a:r>
            <a:r>
              <a:rPr lang="en-US" dirty="0" err="1" smtClean="0"/>
              <a:t>que</a:t>
            </a:r>
            <a:r>
              <a:rPr lang="en-US" dirty="0" smtClean="0"/>
              <a:t> </a:t>
            </a:r>
            <a:r>
              <a:rPr lang="en-US" dirty="0" err="1" smtClean="0"/>
              <a:t>debe</a:t>
            </a:r>
            <a:r>
              <a:rPr lang="en-US" dirty="0" smtClean="0"/>
              <a:t> </a:t>
            </a:r>
            <a:r>
              <a:rPr lang="en-US" dirty="0" err="1" smtClean="0"/>
              <a:t>asumir</a:t>
            </a:r>
            <a:r>
              <a:rPr lang="en-US" dirty="0" smtClean="0"/>
              <a:t> </a:t>
            </a:r>
            <a:r>
              <a:rPr lang="en-US" dirty="0" err="1" smtClean="0"/>
              <a:t>cualquier</a:t>
            </a:r>
            <a:r>
              <a:rPr lang="en-US" dirty="0" smtClean="0"/>
              <a:t> </a:t>
            </a:r>
            <a:r>
              <a:rPr lang="en-US" dirty="0" err="1" smtClean="0"/>
              <a:t>empresa</a:t>
            </a:r>
            <a:r>
              <a:rPr lang="en-US" dirty="0" smtClean="0"/>
              <a:t> </a:t>
            </a:r>
            <a:r>
              <a:rPr lang="en-US" dirty="0" err="1" smtClean="0"/>
              <a:t>para</a:t>
            </a:r>
            <a:r>
              <a:rPr lang="en-US" dirty="0" smtClean="0"/>
              <a:t> </a:t>
            </a:r>
            <a:r>
              <a:rPr lang="en-US" dirty="0" err="1" smtClean="0"/>
              <a:t>reducir</a:t>
            </a:r>
            <a:r>
              <a:rPr lang="en-US" dirty="0" smtClean="0"/>
              <a:t> </a:t>
            </a:r>
            <a:r>
              <a:rPr lang="en-US" dirty="0" err="1" smtClean="0"/>
              <a:t>costos</a:t>
            </a:r>
            <a:r>
              <a:rPr lang="en-US" dirty="0" smtClean="0"/>
              <a:t> o </a:t>
            </a:r>
            <a:r>
              <a:rPr lang="en-US" dirty="0" err="1" smtClean="0"/>
              <a:t>conseguir</a:t>
            </a:r>
            <a:r>
              <a:rPr lang="en-US" dirty="0" smtClean="0"/>
              <a:t> </a:t>
            </a:r>
            <a:r>
              <a:rPr lang="en-US" dirty="0" err="1" smtClean="0"/>
              <a:t>diferenciación</a:t>
            </a:r>
            <a:r>
              <a:rPr lang="en-US" dirty="0" smtClean="0"/>
              <a:t>:</a:t>
            </a:r>
          </a:p>
        </p:txBody>
      </p:sp>
      <p:sp>
        <p:nvSpPr>
          <p:cNvPr id="3" name="Title 2"/>
          <p:cNvSpPr>
            <a:spLocks noGrp="1"/>
          </p:cNvSpPr>
          <p:nvPr>
            <p:ph type="title"/>
          </p:nvPr>
        </p:nvSpPr>
        <p:spPr/>
        <p:txBody>
          <a:bodyPr/>
          <a:lstStyle/>
          <a:p>
            <a:r>
              <a:rPr lang="en-US" dirty="0" err="1" smtClean="0"/>
              <a:t>Ventaja</a:t>
            </a:r>
            <a:r>
              <a:rPr lang="en-US" dirty="0" smtClean="0"/>
              <a:t> </a:t>
            </a:r>
            <a:r>
              <a:rPr lang="en-US" dirty="0" err="1" smtClean="0"/>
              <a:t>Competitiva</a:t>
            </a:r>
            <a:endParaRPr lang="en-US" dirty="0"/>
          </a:p>
        </p:txBody>
      </p:sp>
      <p:sp>
        <p:nvSpPr>
          <p:cNvPr id="4" name="Oval 3"/>
          <p:cNvSpPr/>
          <p:nvPr/>
        </p:nvSpPr>
        <p:spPr>
          <a:xfrm>
            <a:off x="3502367" y="4649269"/>
            <a:ext cx="2039840" cy="7183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Ventaja</a:t>
            </a:r>
            <a:r>
              <a:rPr lang="en-US" dirty="0" smtClean="0"/>
              <a:t> </a:t>
            </a:r>
            <a:r>
              <a:rPr lang="en-US" dirty="0" err="1" smtClean="0"/>
              <a:t>Competitiva</a:t>
            </a:r>
            <a:endParaRPr lang="en-US" dirty="0"/>
          </a:p>
        </p:txBody>
      </p:sp>
      <p:sp>
        <p:nvSpPr>
          <p:cNvPr id="5" name="Oval 4"/>
          <p:cNvSpPr/>
          <p:nvPr/>
        </p:nvSpPr>
        <p:spPr>
          <a:xfrm>
            <a:off x="3502367" y="3654357"/>
            <a:ext cx="2039840" cy="7183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Calidad</a:t>
            </a:r>
            <a:r>
              <a:rPr lang="en-US" dirty="0" smtClean="0"/>
              <a:t> Superior</a:t>
            </a:r>
            <a:endParaRPr lang="en-US" dirty="0"/>
          </a:p>
        </p:txBody>
      </p:sp>
      <p:sp>
        <p:nvSpPr>
          <p:cNvPr id="6" name="Oval 5"/>
          <p:cNvSpPr/>
          <p:nvPr/>
        </p:nvSpPr>
        <p:spPr>
          <a:xfrm>
            <a:off x="6348896" y="4372708"/>
            <a:ext cx="2039840" cy="12714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Superior </a:t>
            </a:r>
            <a:r>
              <a:rPr lang="en-US" dirty="0" err="1" smtClean="0"/>
              <a:t>capacidad</a:t>
            </a:r>
            <a:r>
              <a:rPr lang="en-US" dirty="0" smtClean="0"/>
              <a:t> de </a:t>
            </a:r>
            <a:r>
              <a:rPr lang="en-US" dirty="0" err="1" smtClean="0"/>
              <a:t>satisfacción</a:t>
            </a:r>
            <a:r>
              <a:rPr lang="en-US" dirty="0" smtClean="0"/>
              <a:t> del </a:t>
            </a:r>
            <a:r>
              <a:rPr lang="en-US" dirty="0" err="1" smtClean="0"/>
              <a:t>cliente</a:t>
            </a:r>
            <a:endParaRPr lang="en-US" dirty="0"/>
          </a:p>
        </p:txBody>
      </p:sp>
      <p:sp>
        <p:nvSpPr>
          <p:cNvPr id="7" name="Oval 6"/>
          <p:cNvSpPr/>
          <p:nvPr/>
        </p:nvSpPr>
        <p:spPr>
          <a:xfrm>
            <a:off x="3502367" y="5586527"/>
            <a:ext cx="2039840" cy="7888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Innovación</a:t>
            </a:r>
            <a:r>
              <a:rPr lang="en-US" dirty="0" smtClean="0"/>
              <a:t> Superior</a:t>
            </a:r>
            <a:endParaRPr lang="en-US" dirty="0"/>
          </a:p>
        </p:txBody>
      </p:sp>
      <p:sp>
        <p:nvSpPr>
          <p:cNvPr id="8" name="Oval 7"/>
          <p:cNvSpPr/>
          <p:nvPr/>
        </p:nvSpPr>
        <p:spPr>
          <a:xfrm>
            <a:off x="872067" y="4372708"/>
            <a:ext cx="2039840" cy="12714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Eficiencia</a:t>
            </a:r>
            <a:r>
              <a:rPr lang="en-US" dirty="0" smtClean="0"/>
              <a:t> Superior</a:t>
            </a:r>
            <a:endParaRPr lang="en-US" dirty="0"/>
          </a:p>
        </p:txBody>
      </p:sp>
      <p:cxnSp>
        <p:nvCxnSpPr>
          <p:cNvPr id="10" name="Straight Arrow Connector 9"/>
          <p:cNvCxnSpPr>
            <a:stCxn id="6" idx="2"/>
            <a:endCxn id="4" idx="6"/>
          </p:cNvCxnSpPr>
          <p:nvPr/>
        </p:nvCxnSpPr>
        <p:spPr>
          <a:xfrm flipH="1">
            <a:off x="5542207" y="5008445"/>
            <a:ext cx="8066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7" idx="0"/>
            <a:endCxn id="4" idx="4"/>
          </p:cNvCxnSpPr>
          <p:nvPr/>
        </p:nvCxnSpPr>
        <p:spPr>
          <a:xfrm flipV="1">
            <a:off x="4522287" y="5367620"/>
            <a:ext cx="0" cy="218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6"/>
            <a:endCxn id="4" idx="2"/>
          </p:cNvCxnSpPr>
          <p:nvPr/>
        </p:nvCxnSpPr>
        <p:spPr>
          <a:xfrm>
            <a:off x="2911907" y="5008445"/>
            <a:ext cx="5904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5" idx="4"/>
            <a:endCxn id="4" idx="0"/>
          </p:cNvCxnSpPr>
          <p:nvPr/>
        </p:nvCxnSpPr>
        <p:spPr>
          <a:xfrm>
            <a:off x="4522287" y="4372708"/>
            <a:ext cx="0" cy="2765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48621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 </a:t>
            </a:r>
            <a:r>
              <a:rPr lang="en-US" dirty="0" err="1" smtClean="0"/>
              <a:t>mide</a:t>
            </a:r>
            <a:r>
              <a:rPr lang="en-US" dirty="0" smtClean="0"/>
              <a:t> </a:t>
            </a:r>
            <a:r>
              <a:rPr lang="en-US" dirty="0" err="1" smtClean="0"/>
              <a:t>por</a:t>
            </a:r>
            <a:r>
              <a:rPr lang="en-US" dirty="0" smtClean="0"/>
              <a:t> el </a:t>
            </a:r>
            <a:r>
              <a:rPr lang="en-US" dirty="0" err="1" smtClean="0"/>
              <a:t>aprovechamiento</a:t>
            </a:r>
            <a:r>
              <a:rPr lang="en-US" dirty="0" smtClean="0"/>
              <a:t> de los </a:t>
            </a:r>
            <a:r>
              <a:rPr lang="en-US" dirty="0" err="1" smtClean="0"/>
              <a:t>insumos</a:t>
            </a:r>
            <a:r>
              <a:rPr lang="en-US" dirty="0" smtClean="0"/>
              <a:t> </a:t>
            </a:r>
            <a:r>
              <a:rPr lang="en-US" dirty="0" err="1" smtClean="0"/>
              <a:t>necesarios</a:t>
            </a:r>
            <a:r>
              <a:rPr lang="en-US" dirty="0" smtClean="0"/>
              <a:t> </a:t>
            </a:r>
            <a:r>
              <a:rPr lang="en-US" dirty="0" err="1" smtClean="0"/>
              <a:t>para</a:t>
            </a:r>
            <a:r>
              <a:rPr lang="en-US" dirty="0" smtClean="0"/>
              <a:t> </a:t>
            </a:r>
            <a:r>
              <a:rPr lang="en-US" dirty="0" err="1" smtClean="0"/>
              <a:t>obtener</a:t>
            </a:r>
            <a:r>
              <a:rPr lang="en-US" dirty="0" smtClean="0"/>
              <a:t> </a:t>
            </a:r>
            <a:r>
              <a:rPr lang="en-US" dirty="0" err="1" smtClean="0"/>
              <a:t>determinado</a:t>
            </a:r>
            <a:r>
              <a:rPr lang="en-US" dirty="0" smtClean="0"/>
              <a:t> </a:t>
            </a:r>
            <a:r>
              <a:rPr lang="en-US" dirty="0" err="1" smtClean="0"/>
              <a:t>producto</a:t>
            </a:r>
            <a:r>
              <a:rPr lang="en-US" dirty="0" smtClean="0"/>
              <a:t>.</a:t>
            </a:r>
          </a:p>
          <a:p>
            <a:endParaRPr lang="en-US" dirty="0" smtClean="0"/>
          </a:p>
          <a:p>
            <a:r>
              <a:rPr lang="en-US" dirty="0" err="1" smtClean="0"/>
              <a:t>Esta</a:t>
            </a:r>
            <a:r>
              <a:rPr lang="en-US" dirty="0" smtClean="0"/>
              <a:t> </a:t>
            </a:r>
            <a:r>
              <a:rPr lang="en-US" dirty="0" err="1" smtClean="0"/>
              <a:t>contribuye</a:t>
            </a:r>
            <a:r>
              <a:rPr lang="en-US" dirty="0" smtClean="0"/>
              <a:t> a </a:t>
            </a:r>
            <a:r>
              <a:rPr lang="en-US" dirty="0" err="1" smtClean="0"/>
              <a:t>que</a:t>
            </a:r>
            <a:r>
              <a:rPr lang="en-US" dirty="0" smtClean="0"/>
              <a:t> </a:t>
            </a:r>
            <a:r>
              <a:rPr lang="en-US" dirty="0" err="1" smtClean="0"/>
              <a:t>una</a:t>
            </a:r>
            <a:r>
              <a:rPr lang="en-US" dirty="0" smtClean="0"/>
              <a:t> </a:t>
            </a:r>
            <a:r>
              <a:rPr lang="en-US" dirty="0" err="1" smtClean="0"/>
              <a:t>organización</a:t>
            </a:r>
            <a:r>
              <a:rPr lang="en-US" dirty="0" smtClean="0"/>
              <a:t> </a:t>
            </a:r>
            <a:r>
              <a:rPr lang="en-US" dirty="0" err="1" smtClean="0"/>
              <a:t>logre</a:t>
            </a:r>
            <a:r>
              <a:rPr lang="en-US" dirty="0" smtClean="0"/>
              <a:t> </a:t>
            </a:r>
            <a:r>
              <a:rPr lang="en-US" dirty="0" err="1" smtClean="0"/>
              <a:t>una</a:t>
            </a:r>
            <a:r>
              <a:rPr lang="en-US" dirty="0" smtClean="0"/>
              <a:t> </a:t>
            </a:r>
            <a:r>
              <a:rPr lang="en-US" dirty="0" err="1" smtClean="0"/>
              <a:t>ventaja</a:t>
            </a:r>
            <a:r>
              <a:rPr lang="en-US" dirty="0" smtClean="0"/>
              <a:t> </a:t>
            </a:r>
            <a:r>
              <a:rPr lang="en-US" dirty="0" err="1" smtClean="0"/>
              <a:t>competitiva</a:t>
            </a:r>
            <a:r>
              <a:rPr lang="en-US" dirty="0" smtClean="0"/>
              <a:t> de </a:t>
            </a:r>
            <a:r>
              <a:rPr lang="en-US" dirty="0" err="1" smtClean="0"/>
              <a:t>bajo</a:t>
            </a:r>
            <a:r>
              <a:rPr lang="en-US" dirty="0" smtClean="0"/>
              <a:t> </a:t>
            </a:r>
            <a:r>
              <a:rPr lang="en-US" dirty="0" err="1" smtClean="0"/>
              <a:t>costo</a:t>
            </a:r>
            <a:r>
              <a:rPr lang="en-US" dirty="0" smtClean="0"/>
              <a:t>.</a:t>
            </a:r>
            <a:endParaRPr lang="en-US" dirty="0"/>
          </a:p>
        </p:txBody>
      </p:sp>
      <p:sp>
        <p:nvSpPr>
          <p:cNvPr id="3" name="Title 2"/>
          <p:cNvSpPr>
            <a:spLocks noGrp="1"/>
          </p:cNvSpPr>
          <p:nvPr>
            <p:ph type="title"/>
          </p:nvPr>
        </p:nvSpPr>
        <p:spPr/>
        <p:txBody>
          <a:bodyPr/>
          <a:lstStyle/>
          <a:p>
            <a:r>
              <a:rPr lang="en-US" dirty="0" err="1" smtClean="0"/>
              <a:t>Eficiencia</a:t>
            </a:r>
            <a:endParaRPr lang="en-US" dirty="0"/>
          </a:p>
        </p:txBody>
      </p:sp>
    </p:spTree>
    <p:extLst>
      <p:ext uri="{BB962C8B-B14F-4D97-AF65-F5344CB8AC3E}">
        <p14:creationId xmlns:p14="http://schemas.microsoft.com/office/powerpoint/2010/main" val="218399042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Constituyen</a:t>
            </a:r>
            <a:r>
              <a:rPr lang="en-US" dirty="0" smtClean="0"/>
              <a:t> </a:t>
            </a:r>
            <a:r>
              <a:rPr lang="en-US" dirty="0" err="1" smtClean="0"/>
              <a:t>una</a:t>
            </a:r>
            <a:r>
              <a:rPr lang="en-US" dirty="0" smtClean="0"/>
              <a:t> </a:t>
            </a:r>
            <a:r>
              <a:rPr lang="en-US" dirty="0" err="1" smtClean="0"/>
              <a:t>garantía</a:t>
            </a:r>
            <a:r>
              <a:rPr lang="en-US" dirty="0" smtClean="0"/>
              <a:t> </a:t>
            </a:r>
            <a:r>
              <a:rPr lang="en-US" dirty="0" err="1" smtClean="0"/>
              <a:t>para</a:t>
            </a:r>
            <a:r>
              <a:rPr lang="en-US" dirty="0" smtClean="0"/>
              <a:t> los </a:t>
            </a:r>
            <a:r>
              <a:rPr lang="en-US" dirty="0" err="1" smtClean="0"/>
              <a:t>consumidores</a:t>
            </a:r>
            <a:r>
              <a:rPr lang="en-US" dirty="0" smtClean="0"/>
              <a:t> y </a:t>
            </a:r>
            <a:r>
              <a:rPr lang="en-US" dirty="0" err="1" smtClean="0"/>
              <a:t>para</a:t>
            </a:r>
            <a:r>
              <a:rPr lang="en-US" dirty="0" smtClean="0"/>
              <a:t> la </a:t>
            </a:r>
            <a:r>
              <a:rPr lang="en-US" dirty="0" err="1" smtClean="0"/>
              <a:t>empresa</a:t>
            </a:r>
            <a:r>
              <a:rPr lang="en-US" dirty="0" smtClean="0"/>
              <a:t>, </a:t>
            </a:r>
            <a:r>
              <a:rPr lang="en-US" dirty="0" err="1" smtClean="0"/>
              <a:t>ya</a:t>
            </a:r>
            <a:r>
              <a:rPr lang="en-US" dirty="0" smtClean="0"/>
              <a:t> </a:t>
            </a:r>
            <a:r>
              <a:rPr lang="en-US" dirty="0" err="1" smtClean="0"/>
              <a:t>que</a:t>
            </a:r>
            <a:r>
              <a:rPr lang="en-US" dirty="0" smtClean="0"/>
              <a:t> </a:t>
            </a:r>
            <a:r>
              <a:rPr lang="en-US" dirty="0" err="1" smtClean="0"/>
              <a:t>satisfacen</a:t>
            </a:r>
            <a:r>
              <a:rPr lang="en-US" dirty="0" smtClean="0"/>
              <a:t>, de </a:t>
            </a:r>
            <a:r>
              <a:rPr lang="en-US" dirty="0" err="1" smtClean="0"/>
              <a:t>manera</a:t>
            </a:r>
            <a:r>
              <a:rPr lang="en-US" dirty="0" smtClean="0"/>
              <a:t> </a:t>
            </a:r>
            <a:r>
              <a:rPr lang="en-US" dirty="0" err="1" smtClean="0"/>
              <a:t>efectiva</a:t>
            </a:r>
            <a:r>
              <a:rPr lang="en-US" dirty="0" smtClean="0"/>
              <a:t>, </a:t>
            </a:r>
            <a:r>
              <a:rPr lang="en-US" dirty="0" err="1" smtClean="0"/>
              <a:t>las</a:t>
            </a:r>
            <a:r>
              <a:rPr lang="en-US" dirty="0" smtClean="0"/>
              <a:t> </a:t>
            </a:r>
            <a:r>
              <a:rPr lang="en-US" dirty="0" err="1" smtClean="0"/>
              <a:t>necesidades</a:t>
            </a:r>
            <a:r>
              <a:rPr lang="en-US" dirty="0" smtClean="0"/>
              <a:t> y </a:t>
            </a:r>
            <a:r>
              <a:rPr lang="en-US" dirty="0" err="1" smtClean="0"/>
              <a:t>expectativas</a:t>
            </a:r>
            <a:r>
              <a:rPr lang="en-US" dirty="0" smtClean="0"/>
              <a:t> </a:t>
            </a:r>
            <a:r>
              <a:rPr lang="en-US" dirty="0" err="1" smtClean="0"/>
              <a:t>que</a:t>
            </a:r>
            <a:r>
              <a:rPr lang="en-US" dirty="0" smtClean="0"/>
              <a:t> </a:t>
            </a:r>
            <a:r>
              <a:rPr lang="en-US" dirty="0" err="1" smtClean="0"/>
              <a:t>sirvieron</a:t>
            </a:r>
            <a:r>
              <a:rPr lang="en-US" dirty="0" smtClean="0"/>
              <a:t> de base </a:t>
            </a:r>
            <a:r>
              <a:rPr lang="en-US" dirty="0" err="1" smtClean="0"/>
              <a:t>para</a:t>
            </a:r>
            <a:r>
              <a:rPr lang="en-US" dirty="0" smtClean="0"/>
              <a:t> </a:t>
            </a:r>
            <a:r>
              <a:rPr lang="en-US" dirty="0" err="1" smtClean="0"/>
              <a:t>su</a:t>
            </a:r>
            <a:r>
              <a:rPr lang="en-US" dirty="0" smtClean="0"/>
              <a:t> </a:t>
            </a:r>
            <a:r>
              <a:rPr lang="en-US" dirty="0" err="1" smtClean="0"/>
              <a:t>diseño</a:t>
            </a:r>
            <a:r>
              <a:rPr lang="en-US" dirty="0" smtClean="0"/>
              <a:t>.</a:t>
            </a:r>
          </a:p>
          <a:p>
            <a:r>
              <a:rPr lang="en-US" dirty="0" err="1" smtClean="0"/>
              <a:t>Logra</a:t>
            </a:r>
            <a:r>
              <a:rPr lang="en-US" dirty="0" smtClean="0"/>
              <a:t> </a:t>
            </a:r>
            <a:r>
              <a:rPr lang="en-US" dirty="0" err="1" smtClean="0"/>
              <a:t>dar</a:t>
            </a:r>
            <a:r>
              <a:rPr lang="en-US" dirty="0" smtClean="0"/>
              <a:t> </a:t>
            </a:r>
            <a:r>
              <a:rPr lang="en-US" dirty="0" err="1" smtClean="0"/>
              <a:t>prestigio</a:t>
            </a:r>
            <a:r>
              <a:rPr lang="en-US" dirty="0" smtClean="0"/>
              <a:t> a la </a:t>
            </a:r>
            <a:r>
              <a:rPr lang="en-US" dirty="0" err="1" smtClean="0"/>
              <a:t>marca</a:t>
            </a:r>
            <a:r>
              <a:rPr lang="en-US" dirty="0" smtClean="0"/>
              <a:t>, lo </a:t>
            </a:r>
            <a:r>
              <a:rPr lang="en-US" dirty="0" err="1" smtClean="0"/>
              <a:t>que</a:t>
            </a:r>
            <a:r>
              <a:rPr lang="en-US" dirty="0" smtClean="0"/>
              <a:t> </a:t>
            </a:r>
            <a:r>
              <a:rPr lang="en-US" dirty="0" err="1" smtClean="0"/>
              <a:t>permite</a:t>
            </a:r>
            <a:r>
              <a:rPr lang="en-US" dirty="0" smtClean="0"/>
              <a:t> </a:t>
            </a:r>
            <a:r>
              <a:rPr lang="en-US" dirty="0" err="1" smtClean="0"/>
              <a:t>cobrar</a:t>
            </a:r>
            <a:r>
              <a:rPr lang="en-US" dirty="0" smtClean="0"/>
              <a:t> mayor </a:t>
            </a:r>
            <a:r>
              <a:rPr lang="en-US" dirty="0" err="1" smtClean="0"/>
              <a:t>precio</a:t>
            </a:r>
            <a:r>
              <a:rPr lang="en-US" dirty="0" smtClean="0"/>
              <a:t> </a:t>
            </a:r>
            <a:r>
              <a:rPr lang="en-US" dirty="0" err="1" smtClean="0"/>
              <a:t>por</a:t>
            </a:r>
            <a:r>
              <a:rPr lang="en-US" dirty="0" smtClean="0"/>
              <a:t> los </a:t>
            </a:r>
            <a:r>
              <a:rPr lang="en-US" dirty="0" err="1" smtClean="0"/>
              <a:t>productos</a:t>
            </a:r>
            <a:r>
              <a:rPr lang="en-US" dirty="0"/>
              <a:t> </a:t>
            </a:r>
            <a:r>
              <a:rPr lang="en-US" dirty="0" smtClean="0"/>
              <a:t>y con mayor </a:t>
            </a:r>
            <a:r>
              <a:rPr lang="en-US" dirty="0" err="1" smtClean="0"/>
              <a:t>eficiencia</a:t>
            </a:r>
            <a:r>
              <a:rPr lang="en-US" dirty="0" smtClean="0"/>
              <a:t> </a:t>
            </a:r>
            <a:r>
              <a:rPr lang="en-US" dirty="0" err="1" smtClean="0"/>
              <a:t>puede</a:t>
            </a:r>
            <a:r>
              <a:rPr lang="en-US" dirty="0" smtClean="0"/>
              <a:t> </a:t>
            </a:r>
            <a:r>
              <a:rPr lang="en-US" dirty="0" err="1" smtClean="0"/>
              <a:t>hacerlo</a:t>
            </a:r>
            <a:r>
              <a:rPr lang="en-US" dirty="0" smtClean="0"/>
              <a:t> a un </a:t>
            </a:r>
            <a:r>
              <a:rPr lang="en-US" dirty="0" err="1" smtClean="0"/>
              <a:t>menor</a:t>
            </a:r>
            <a:r>
              <a:rPr lang="en-US" dirty="0" smtClean="0"/>
              <a:t> </a:t>
            </a:r>
            <a:r>
              <a:rPr lang="en-US" dirty="0" err="1" smtClean="0"/>
              <a:t>costo</a:t>
            </a:r>
            <a:r>
              <a:rPr lang="en-US" dirty="0" smtClean="0"/>
              <a:t>.</a:t>
            </a:r>
          </a:p>
        </p:txBody>
      </p:sp>
      <p:sp>
        <p:nvSpPr>
          <p:cNvPr id="3" name="Title 2"/>
          <p:cNvSpPr>
            <a:spLocks noGrp="1"/>
          </p:cNvSpPr>
          <p:nvPr>
            <p:ph type="title"/>
          </p:nvPr>
        </p:nvSpPr>
        <p:spPr/>
        <p:txBody>
          <a:bodyPr/>
          <a:lstStyle/>
          <a:p>
            <a:r>
              <a:rPr lang="en-US" dirty="0" err="1" smtClean="0"/>
              <a:t>Calidad</a:t>
            </a:r>
            <a:endParaRPr lang="en-US" dirty="0"/>
          </a:p>
        </p:txBody>
      </p:sp>
    </p:spTree>
    <p:extLst>
      <p:ext uri="{BB962C8B-B14F-4D97-AF65-F5344CB8AC3E}">
        <p14:creationId xmlns:p14="http://schemas.microsoft.com/office/powerpoint/2010/main" val="64940172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Es</a:t>
            </a:r>
            <a:r>
              <a:rPr lang="en-US" dirty="0" smtClean="0"/>
              <a:t> </a:t>
            </a:r>
            <a:r>
              <a:rPr lang="en-US" dirty="0" err="1" smtClean="0"/>
              <a:t>lograr</a:t>
            </a:r>
            <a:r>
              <a:rPr lang="en-US" dirty="0" smtClean="0"/>
              <a:t> </a:t>
            </a:r>
            <a:r>
              <a:rPr lang="en-US" dirty="0" err="1" smtClean="0"/>
              <a:t>productos</a:t>
            </a:r>
            <a:r>
              <a:rPr lang="en-US" dirty="0" smtClean="0"/>
              <a:t> </a:t>
            </a:r>
            <a:r>
              <a:rPr lang="en-US" dirty="0" err="1" smtClean="0"/>
              <a:t>novedosos</a:t>
            </a:r>
            <a:r>
              <a:rPr lang="en-US" dirty="0" smtClean="0"/>
              <a:t>, o </a:t>
            </a:r>
            <a:r>
              <a:rPr lang="en-US" dirty="0" err="1" smtClean="0"/>
              <a:t>nuevas</a:t>
            </a:r>
            <a:r>
              <a:rPr lang="en-US" dirty="0" smtClean="0"/>
              <a:t> </a:t>
            </a:r>
            <a:r>
              <a:rPr lang="en-US" dirty="0" err="1" smtClean="0"/>
              <a:t>maneras</a:t>
            </a:r>
            <a:r>
              <a:rPr lang="en-US" dirty="0" smtClean="0"/>
              <a:t> de </a:t>
            </a:r>
            <a:r>
              <a:rPr lang="en-US" dirty="0" err="1" smtClean="0"/>
              <a:t>operar</a:t>
            </a:r>
            <a:r>
              <a:rPr lang="en-US" dirty="0" smtClean="0"/>
              <a:t> </a:t>
            </a:r>
            <a:r>
              <a:rPr lang="en-US" dirty="0" err="1" smtClean="0"/>
              <a:t>una</a:t>
            </a:r>
            <a:r>
              <a:rPr lang="en-US" dirty="0" smtClean="0"/>
              <a:t> </a:t>
            </a:r>
            <a:r>
              <a:rPr lang="en-US" dirty="0" err="1" smtClean="0"/>
              <a:t>empresa</a:t>
            </a:r>
            <a:r>
              <a:rPr lang="en-US" dirty="0" smtClean="0"/>
              <a:t>. </a:t>
            </a:r>
          </a:p>
          <a:p>
            <a:r>
              <a:rPr lang="en-US" dirty="0" smtClean="0"/>
              <a:t>De </a:t>
            </a:r>
            <a:r>
              <a:rPr lang="en-US" dirty="0" err="1" smtClean="0"/>
              <a:t>manera</a:t>
            </a:r>
            <a:r>
              <a:rPr lang="en-US" dirty="0" smtClean="0"/>
              <a:t> </a:t>
            </a:r>
            <a:r>
              <a:rPr lang="en-US" dirty="0" err="1" smtClean="0"/>
              <a:t>coherente</a:t>
            </a:r>
            <a:r>
              <a:rPr lang="en-US" dirty="0" smtClean="0"/>
              <a:t> y </a:t>
            </a:r>
            <a:r>
              <a:rPr lang="en-US" dirty="0" err="1" smtClean="0"/>
              <a:t>exitosa</a:t>
            </a:r>
            <a:r>
              <a:rPr lang="en-US" dirty="0" smtClean="0"/>
              <a:t> </a:t>
            </a:r>
            <a:r>
              <a:rPr lang="en-US" dirty="0" err="1" smtClean="0"/>
              <a:t>garantiza</a:t>
            </a:r>
            <a:r>
              <a:rPr lang="en-US" dirty="0" smtClean="0"/>
              <a:t> a </a:t>
            </a:r>
            <a:r>
              <a:rPr lang="en-US" dirty="0" err="1" smtClean="0"/>
              <a:t>una</a:t>
            </a:r>
            <a:r>
              <a:rPr lang="en-US" dirty="0" smtClean="0"/>
              <a:t> </a:t>
            </a:r>
            <a:r>
              <a:rPr lang="en-US" dirty="0" err="1" smtClean="0"/>
              <a:t>empresa</a:t>
            </a:r>
            <a:r>
              <a:rPr lang="en-US" dirty="0" smtClean="0"/>
              <a:t> </a:t>
            </a:r>
            <a:r>
              <a:rPr lang="en-US" dirty="0" err="1" smtClean="0"/>
              <a:t>algo</a:t>
            </a:r>
            <a:r>
              <a:rPr lang="en-US" dirty="0" smtClean="0"/>
              <a:t> </a:t>
            </a:r>
            <a:r>
              <a:rPr lang="en-US" dirty="0" err="1" smtClean="0"/>
              <a:t>exclusivo</a:t>
            </a:r>
            <a:r>
              <a:rPr lang="en-US" dirty="0" smtClean="0"/>
              <a:t>, </a:t>
            </a:r>
            <a:r>
              <a:rPr lang="en-US" dirty="0" err="1" smtClean="0"/>
              <a:t>que</a:t>
            </a:r>
            <a:r>
              <a:rPr lang="en-US" dirty="0" smtClean="0"/>
              <a:t> </a:t>
            </a:r>
            <a:r>
              <a:rPr lang="en-US" dirty="0" err="1" smtClean="0"/>
              <a:t>sus</a:t>
            </a:r>
            <a:r>
              <a:rPr lang="en-US" dirty="0" smtClean="0"/>
              <a:t> </a:t>
            </a:r>
            <a:r>
              <a:rPr lang="en-US" dirty="0" err="1" smtClean="0"/>
              <a:t>rivales</a:t>
            </a:r>
            <a:r>
              <a:rPr lang="en-US" dirty="0" smtClean="0"/>
              <a:t> no </a:t>
            </a:r>
            <a:r>
              <a:rPr lang="en-US" dirty="0" err="1" smtClean="0"/>
              <a:t>poseen</a:t>
            </a:r>
            <a:r>
              <a:rPr lang="en-US" dirty="0" smtClean="0"/>
              <a:t> y </a:t>
            </a:r>
            <a:r>
              <a:rPr lang="en-US" dirty="0" err="1" smtClean="0"/>
              <a:t>que</a:t>
            </a:r>
            <a:r>
              <a:rPr lang="en-US" dirty="0" smtClean="0"/>
              <a:t> le </a:t>
            </a:r>
            <a:r>
              <a:rPr lang="en-US" dirty="0" err="1" smtClean="0"/>
              <a:t>permite</a:t>
            </a:r>
            <a:r>
              <a:rPr lang="en-US" dirty="0" smtClean="0"/>
              <a:t> </a:t>
            </a:r>
            <a:r>
              <a:rPr lang="en-US" dirty="0" err="1" smtClean="0"/>
              <a:t>diferenciarse</a:t>
            </a:r>
            <a:r>
              <a:rPr lang="en-US" dirty="0" smtClean="0"/>
              <a:t>, lo </a:t>
            </a:r>
            <a:r>
              <a:rPr lang="en-US" dirty="0" err="1" smtClean="0"/>
              <a:t>que</a:t>
            </a:r>
            <a:r>
              <a:rPr lang="en-US" dirty="0" smtClean="0"/>
              <a:t> </a:t>
            </a:r>
            <a:r>
              <a:rPr lang="en-US" dirty="0" err="1" smtClean="0"/>
              <a:t>facilita</a:t>
            </a:r>
            <a:r>
              <a:rPr lang="en-US" dirty="0" smtClean="0"/>
              <a:t> </a:t>
            </a:r>
            <a:r>
              <a:rPr lang="en-US" dirty="0" err="1" smtClean="0"/>
              <a:t>fijar</a:t>
            </a:r>
            <a:r>
              <a:rPr lang="en-US" dirty="0" smtClean="0"/>
              <a:t> un </a:t>
            </a:r>
            <a:r>
              <a:rPr lang="en-US" dirty="0" err="1" smtClean="0"/>
              <a:t>precio</a:t>
            </a:r>
            <a:r>
              <a:rPr lang="en-US" dirty="0" smtClean="0"/>
              <a:t> superior a </a:t>
            </a:r>
            <a:r>
              <a:rPr lang="en-US" dirty="0" err="1" smtClean="0"/>
              <a:t>sus</a:t>
            </a:r>
            <a:r>
              <a:rPr lang="en-US" dirty="0" smtClean="0"/>
              <a:t> </a:t>
            </a:r>
            <a:r>
              <a:rPr lang="en-US" dirty="0" err="1" smtClean="0"/>
              <a:t>productos</a:t>
            </a:r>
            <a:r>
              <a:rPr lang="en-US" dirty="0" smtClean="0"/>
              <a:t>.</a:t>
            </a:r>
            <a:endParaRPr lang="en-US" dirty="0"/>
          </a:p>
        </p:txBody>
      </p:sp>
      <p:sp>
        <p:nvSpPr>
          <p:cNvPr id="3" name="Title 2"/>
          <p:cNvSpPr>
            <a:spLocks noGrp="1"/>
          </p:cNvSpPr>
          <p:nvPr>
            <p:ph type="title"/>
          </p:nvPr>
        </p:nvSpPr>
        <p:spPr/>
        <p:txBody>
          <a:bodyPr/>
          <a:lstStyle/>
          <a:p>
            <a:r>
              <a:rPr lang="en-US" dirty="0" err="1" smtClean="0"/>
              <a:t>Innovación</a:t>
            </a:r>
            <a:endParaRPr lang="en-US" dirty="0"/>
          </a:p>
        </p:txBody>
      </p:sp>
    </p:spTree>
    <p:extLst>
      <p:ext uri="{BB962C8B-B14F-4D97-AF65-F5344CB8AC3E}">
        <p14:creationId xmlns:p14="http://schemas.microsoft.com/office/powerpoint/2010/main" val="170934245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 </a:t>
            </a:r>
            <a:r>
              <a:rPr lang="en-US" dirty="0" err="1" smtClean="0"/>
              <a:t>propósito</a:t>
            </a:r>
            <a:r>
              <a:rPr lang="en-US" dirty="0" smtClean="0"/>
              <a:t> </a:t>
            </a:r>
            <a:r>
              <a:rPr lang="en-US" dirty="0" err="1" smtClean="0"/>
              <a:t>es</a:t>
            </a:r>
            <a:r>
              <a:rPr lang="en-US" dirty="0" smtClean="0"/>
              <a:t> la </a:t>
            </a:r>
            <a:r>
              <a:rPr lang="en-US" dirty="0" err="1" smtClean="0"/>
              <a:t>aceptación</a:t>
            </a:r>
            <a:r>
              <a:rPr lang="en-US" dirty="0" smtClean="0"/>
              <a:t>, </a:t>
            </a:r>
            <a:r>
              <a:rPr lang="en-US" dirty="0" err="1" smtClean="0"/>
              <a:t>que</a:t>
            </a:r>
            <a:r>
              <a:rPr lang="en-US" dirty="0" smtClean="0"/>
              <a:t> se </a:t>
            </a:r>
            <a:r>
              <a:rPr lang="en-US" dirty="0" err="1" smtClean="0"/>
              <a:t>logra</a:t>
            </a:r>
            <a:r>
              <a:rPr lang="en-US" dirty="0" smtClean="0"/>
              <a:t> </a:t>
            </a:r>
            <a:r>
              <a:rPr lang="en-US" dirty="0" err="1" smtClean="0"/>
              <a:t>cuando</a:t>
            </a:r>
            <a:r>
              <a:rPr lang="en-US" dirty="0" smtClean="0"/>
              <a:t> se </a:t>
            </a:r>
            <a:r>
              <a:rPr lang="en-US" dirty="0" err="1" smtClean="0"/>
              <a:t>cubren</a:t>
            </a:r>
            <a:r>
              <a:rPr lang="en-US" dirty="0" smtClean="0"/>
              <a:t> </a:t>
            </a:r>
            <a:r>
              <a:rPr lang="en-US" dirty="0" err="1" smtClean="0"/>
              <a:t>exactamente</a:t>
            </a:r>
            <a:r>
              <a:rPr lang="en-US" dirty="0" smtClean="0"/>
              <a:t> </a:t>
            </a:r>
            <a:r>
              <a:rPr lang="en-US" dirty="0" err="1" smtClean="0"/>
              <a:t>sus</a:t>
            </a:r>
            <a:r>
              <a:rPr lang="en-US" dirty="0" smtClean="0"/>
              <a:t> </a:t>
            </a:r>
            <a:r>
              <a:rPr lang="en-US" dirty="0" err="1" smtClean="0"/>
              <a:t>necesidades</a:t>
            </a:r>
            <a:r>
              <a:rPr lang="en-US" dirty="0" smtClean="0"/>
              <a:t> de </a:t>
            </a:r>
            <a:r>
              <a:rPr lang="en-US" dirty="0" err="1" smtClean="0"/>
              <a:t>manera</a:t>
            </a:r>
            <a:r>
              <a:rPr lang="en-US" dirty="0" smtClean="0"/>
              <a:t> </a:t>
            </a:r>
            <a:r>
              <a:rPr lang="en-US" dirty="0" err="1" smtClean="0"/>
              <a:t>oportuna</a:t>
            </a:r>
            <a:r>
              <a:rPr lang="en-US" dirty="0" smtClean="0"/>
              <a:t>.</a:t>
            </a:r>
          </a:p>
          <a:p>
            <a:r>
              <a:rPr lang="en-US" dirty="0" err="1" smtClean="0"/>
              <a:t>Tiene</a:t>
            </a:r>
            <a:r>
              <a:rPr lang="en-US" dirty="0" smtClean="0"/>
              <a:t> dos </a:t>
            </a:r>
            <a:r>
              <a:rPr lang="en-US" dirty="0" err="1" smtClean="0"/>
              <a:t>factores</a:t>
            </a:r>
            <a:r>
              <a:rPr lang="en-US" dirty="0" smtClean="0"/>
              <a:t>:</a:t>
            </a:r>
          </a:p>
          <a:p>
            <a:pPr marL="457200" indent="-457200">
              <a:buFont typeface="+mj-lt"/>
              <a:buAutoNum type="arabicPeriod"/>
            </a:pPr>
            <a:r>
              <a:rPr lang="en-US" dirty="0" err="1" smtClean="0"/>
              <a:t>Personalización</a:t>
            </a:r>
            <a:r>
              <a:rPr lang="en-US" dirty="0" smtClean="0"/>
              <a:t> de </a:t>
            </a:r>
            <a:r>
              <a:rPr lang="en-US" dirty="0" err="1" smtClean="0"/>
              <a:t>bienes</a:t>
            </a:r>
            <a:r>
              <a:rPr lang="en-US" dirty="0" smtClean="0"/>
              <a:t> y </a:t>
            </a:r>
            <a:r>
              <a:rPr lang="en-US" dirty="0" err="1" smtClean="0"/>
              <a:t>servicios</a:t>
            </a:r>
            <a:r>
              <a:rPr lang="en-US" dirty="0" smtClean="0"/>
              <a:t> en </a:t>
            </a:r>
            <a:r>
              <a:rPr lang="en-US" dirty="0" err="1" smtClean="0"/>
              <a:t>correspondencia</a:t>
            </a:r>
            <a:r>
              <a:rPr lang="en-US" dirty="0" smtClean="0"/>
              <a:t> a </a:t>
            </a:r>
            <a:r>
              <a:rPr lang="en-US" dirty="0" err="1" smtClean="0"/>
              <a:t>las</a:t>
            </a:r>
            <a:r>
              <a:rPr lang="en-US" dirty="0" smtClean="0"/>
              <a:t> </a:t>
            </a:r>
            <a:r>
              <a:rPr lang="en-US" dirty="0" err="1" smtClean="0"/>
              <a:t>demandas</a:t>
            </a:r>
            <a:r>
              <a:rPr lang="en-US" dirty="0" smtClean="0"/>
              <a:t> </a:t>
            </a:r>
            <a:r>
              <a:rPr lang="en-US" dirty="0" err="1" smtClean="0"/>
              <a:t>individuales</a:t>
            </a:r>
            <a:r>
              <a:rPr lang="en-US" dirty="0" smtClean="0"/>
              <a:t> de los </a:t>
            </a:r>
            <a:r>
              <a:rPr lang="en-US" dirty="0" err="1" smtClean="0"/>
              <a:t>consumidores</a:t>
            </a:r>
            <a:endParaRPr lang="en-US" dirty="0" smtClean="0"/>
          </a:p>
          <a:p>
            <a:pPr marL="457200" indent="-457200">
              <a:buFont typeface="+mj-lt"/>
              <a:buAutoNum type="arabicPeriod"/>
            </a:pPr>
            <a:r>
              <a:rPr lang="en-US" dirty="0" err="1" smtClean="0"/>
              <a:t>Tiempo</a:t>
            </a:r>
            <a:r>
              <a:rPr lang="en-US" dirty="0" smtClean="0"/>
              <a:t> de </a:t>
            </a:r>
            <a:r>
              <a:rPr lang="en-US" dirty="0" err="1" smtClean="0"/>
              <a:t>respuesta</a:t>
            </a:r>
            <a:r>
              <a:rPr lang="en-US" dirty="0" smtClean="0"/>
              <a:t> al </a:t>
            </a:r>
            <a:r>
              <a:rPr lang="en-US" dirty="0" err="1" smtClean="0"/>
              <a:t>cliente</a:t>
            </a:r>
            <a:endParaRPr lang="en-US" dirty="0"/>
          </a:p>
        </p:txBody>
      </p:sp>
      <p:sp>
        <p:nvSpPr>
          <p:cNvPr id="3" name="Title 2"/>
          <p:cNvSpPr>
            <a:spLocks noGrp="1"/>
          </p:cNvSpPr>
          <p:nvPr>
            <p:ph type="title"/>
          </p:nvPr>
        </p:nvSpPr>
        <p:spPr/>
        <p:txBody>
          <a:bodyPr>
            <a:normAutofit fontScale="90000"/>
          </a:bodyPr>
          <a:lstStyle/>
          <a:p>
            <a:r>
              <a:rPr lang="en-US" dirty="0" err="1" smtClean="0"/>
              <a:t>Capacidad</a:t>
            </a:r>
            <a:r>
              <a:rPr lang="en-US" dirty="0" smtClean="0"/>
              <a:t> </a:t>
            </a:r>
            <a:r>
              <a:rPr lang="en-US" dirty="0" err="1" smtClean="0"/>
              <a:t>para</a:t>
            </a:r>
            <a:r>
              <a:rPr lang="en-US" dirty="0" smtClean="0"/>
              <a:t> </a:t>
            </a:r>
            <a:r>
              <a:rPr lang="en-US" dirty="0" err="1" smtClean="0"/>
              <a:t>satisfacer</a:t>
            </a:r>
            <a:r>
              <a:rPr lang="en-US" dirty="0" smtClean="0"/>
              <a:t> al </a:t>
            </a:r>
            <a:r>
              <a:rPr lang="en-US" dirty="0" err="1" smtClean="0"/>
              <a:t>cliente</a:t>
            </a:r>
            <a:endParaRPr lang="en-US" dirty="0"/>
          </a:p>
        </p:txBody>
      </p:sp>
    </p:spTree>
    <p:extLst>
      <p:ext uri="{BB962C8B-B14F-4D97-AF65-F5344CB8AC3E}">
        <p14:creationId xmlns:p14="http://schemas.microsoft.com/office/powerpoint/2010/main" val="59987394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Depende</a:t>
            </a:r>
            <a:r>
              <a:rPr lang="en-US" dirty="0" smtClean="0"/>
              <a:t> de 3 </a:t>
            </a:r>
            <a:r>
              <a:rPr lang="en-US" dirty="0" err="1" smtClean="0"/>
              <a:t>factores</a:t>
            </a:r>
            <a:r>
              <a:rPr lang="en-US" dirty="0" smtClean="0"/>
              <a:t>:</a:t>
            </a:r>
          </a:p>
          <a:p>
            <a:pPr marL="457200" indent="-457200">
              <a:buFont typeface="+mj-lt"/>
              <a:buAutoNum type="arabicPeriod"/>
            </a:pPr>
            <a:r>
              <a:rPr lang="en-US" dirty="0" err="1" smtClean="0"/>
              <a:t>Barreras</a:t>
            </a:r>
            <a:r>
              <a:rPr lang="en-US" dirty="0" smtClean="0"/>
              <a:t> </a:t>
            </a:r>
            <a:r>
              <a:rPr lang="en-US" dirty="0" err="1" smtClean="0"/>
              <a:t>para</a:t>
            </a:r>
            <a:r>
              <a:rPr lang="en-US" dirty="0" smtClean="0"/>
              <a:t> la </a:t>
            </a:r>
            <a:r>
              <a:rPr lang="en-US" dirty="0" err="1" smtClean="0"/>
              <a:t>imitación</a:t>
            </a:r>
            <a:endParaRPr lang="en-US" dirty="0" smtClean="0"/>
          </a:p>
          <a:p>
            <a:pPr marL="457200" indent="-457200">
              <a:buFont typeface="+mj-lt"/>
              <a:buAutoNum type="arabicPeriod"/>
            </a:pPr>
            <a:r>
              <a:rPr lang="en-US" dirty="0" err="1" smtClean="0"/>
              <a:t>Capacidad</a:t>
            </a:r>
            <a:r>
              <a:rPr lang="en-US" dirty="0" smtClean="0"/>
              <a:t> de los </a:t>
            </a:r>
            <a:r>
              <a:rPr lang="en-US" dirty="0" err="1" smtClean="0"/>
              <a:t>competidores</a:t>
            </a:r>
            <a:endParaRPr lang="en-US" dirty="0" smtClean="0"/>
          </a:p>
          <a:p>
            <a:pPr marL="457200" indent="-457200">
              <a:buFont typeface="+mj-lt"/>
              <a:buAutoNum type="arabicPeriod"/>
            </a:pPr>
            <a:r>
              <a:rPr lang="en-US" dirty="0" err="1" smtClean="0"/>
              <a:t>Dinamismo</a:t>
            </a:r>
            <a:r>
              <a:rPr lang="en-US" dirty="0" smtClean="0"/>
              <a:t> del </a:t>
            </a:r>
            <a:r>
              <a:rPr lang="en-US" dirty="0" err="1" smtClean="0"/>
              <a:t>ambiente</a:t>
            </a:r>
            <a:r>
              <a:rPr lang="en-US" dirty="0" smtClean="0"/>
              <a:t> del sector industrial.</a:t>
            </a:r>
            <a:endParaRPr lang="en-US" dirty="0"/>
          </a:p>
        </p:txBody>
      </p:sp>
      <p:sp>
        <p:nvSpPr>
          <p:cNvPr id="3" name="Title 2"/>
          <p:cNvSpPr>
            <a:spLocks noGrp="1"/>
          </p:cNvSpPr>
          <p:nvPr>
            <p:ph type="title"/>
          </p:nvPr>
        </p:nvSpPr>
        <p:spPr/>
        <p:txBody>
          <a:bodyPr>
            <a:normAutofit fontScale="90000"/>
          </a:bodyPr>
          <a:lstStyle/>
          <a:p>
            <a:r>
              <a:rPr lang="en-US" dirty="0" err="1" smtClean="0"/>
              <a:t>Durabilidad</a:t>
            </a:r>
            <a:r>
              <a:rPr lang="en-US" dirty="0" smtClean="0"/>
              <a:t> de la </a:t>
            </a:r>
            <a:r>
              <a:rPr lang="en-US" dirty="0" err="1" smtClean="0"/>
              <a:t>ventaja</a:t>
            </a:r>
            <a:r>
              <a:rPr lang="en-US" dirty="0" smtClean="0"/>
              <a:t> </a:t>
            </a:r>
            <a:r>
              <a:rPr lang="en-US" dirty="0" err="1" smtClean="0"/>
              <a:t>competitiva</a:t>
            </a:r>
            <a:endParaRPr lang="en-US" dirty="0"/>
          </a:p>
        </p:txBody>
      </p:sp>
    </p:spTree>
    <p:extLst>
      <p:ext uri="{BB962C8B-B14F-4D97-AF65-F5344CB8AC3E}">
        <p14:creationId xmlns:p14="http://schemas.microsoft.com/office/powerpoint/2010/main" val="221586376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Son </a:t>
            </a:r>
            <a:r>
              <a:rPr lang="en-US" dirty="0" err="1" smtClean="0"/>
              <a:t>factores</a:t>
            </a:r>
            <a:r>
              <a:rPr lang="en-US" dirty="0" smtClean="0"/>
              <a:t> </a:t>
            </a:r>
            <a:r>
              <a:rPr lang="en-US" dirty="0" err="1" smtClean="0"/>
              <a:t>que</a:t>
            </a:r>
            <a:r>
              <a:rPr lang="en-US" dirty="0" smtClean="0"/>
              <a:t> </a:t>
            </a:r>
            <a:r>
              <a:rPr lang="en-US" dirty="0" err="1" smtClean="0"/>
              <a:t>dificultan</a:t>
            </a:r>
            <a:r>
              <a:rPr lang="en-US" dirty="0" smtClean="0"/>
              <a:t> a un rival </a:t>
            </a:r>
            <a:r>
              <a:rPr lang="en-US" dirty="0" err="1" smtClean="0"/>
              <a:t>copiar</a:t>
            </a:r>
            <a:r>
              <a:rPr lang="en-US" dirty="0" smtClean="0"/>
              <a:t> </a:t>
            </a:r>
            <a:r>
              <a:rPr lang="en-US" dirty="0" err="1" smtClean="0"/>
              <a:t>las</a:t>
            </a:r>
            <a:r>
              <a:rPr lang="en-US" dirty="0" smtClean="0"/>
              <a:t> </a:t>
            </a:r>
            <a:r>
              <a:rPr lang="en-US" dirty="0" err="1" smtClean="0"/>
              <a:t>habilidades</a:t>
            </a:r>
            <a:r>
              <a:rPr lang="en-US" dirty="0" smtClean="0"/>
              <a:t> </a:t>
            </a:r>
            <a:r>
              <a:rPr lang="en-US" dirty="0" err="1" smtClean="0"/>
              <a:t>distintas</a:t>
            </a:r>
            <a:r>
              <a:rPr lang="en-US" dirty="0" smtClean="0"/>
              <a:t> </a:t>
            </a:r>
            <a:r>
              <a:rPr lang="en-US" dirty="0" err="1" smtClean="0"/>
              <a:t>que</a:t>
            </a:r>
            <a:r>
              <a:rPr lang="en-US" dirty="0" smtClean="0"/>
              <a:t> </a:t>
            </a:r>
            <a:r>
              <a:rPr lang="en-US" dirty="0" err="1" smtClean="0"/>
              <a:t>distinguen</a:t>
            </a:r>
            <a:r>
              <a:rPr lang="en-US" dirty="0" smtClean="0"/>
              <a:t> a </a:t>
            </a:r>
            <a:r>
              <a:rPr lang="en-US" dirty="0" err="1" smtClean="0"/>
              <a:t>una</a:t>
            </a:r>
            <a:r>
              <a:rPr lang="en-US" dirty="0" smtClean="0"/>
              <a:t> </a:t>
            </a:r>
            <a:r>
              <a:rPr lang="en-US" dirty="0" err="1" smtClean="0"/>
              <a:t>empresa</a:t>
            </a:r>
            <a:r>
              <a:rPr lang="en-US" dirty="0" smtClean="0"/>
              <a:t> o </a:t>
            </a:r>
            <a:r>
              <a:rPr lang="en-US" dirty="0" err="1" smtClean="0"/>
              <a:t>negocio</a:t>
            </a:r>
            <a:r>
              <a:rPr lang="en-US" dirty="0" smtClean="0"/>
              <a:t>.</a:t>
            </a:r>
          </a:p>
          <a:p>
            <a:r>
              <a:rPr lang="en-US" dirty="0" smtClean="0"/>
              <a:t>El factor </a:t>
            </a:r>
            <a:r>
              <a:rPr lang="en-US" dirty="0" err="1" smtClean="0"/>
              <a:t>determinante</a:t>
            </a:r>
            <a:r>
              <a:rPr lang="en-US" dirty="0" smtClean="0"/>
              <a:t> </a:t>
            </a:r>
            <a:r>
              <a:rPr lang="en-US" dirty="0" err="1" smtClean="0"/>
              <a:t>para</a:t>
            </a:r>
            <a:r>
              <a:rPr lang="en-US" dirty="0" smtClean="0"/>
              <a:t> la </a:t>
            </a:r>
            <a:r>
              <a:rPr lang="en-US" dirty="0" err="1" smtClean="0"/>
              <a:t>imitación</a:t>
            </a:r>
            <a:r>
              <a:rPr lang="en-US" dirty="0" smtClean="0"/>
              <a:t> </a:t>
            </a:r>
            <a:r>
              <a:rPr lang="en-US" dirty="0" err="1" smtClean="0"/>
              <a:t>es</a:t>
            </a:r>
            <a:r>
              <a:rPr lang="en-US" dirty="0" smtClean="0"/>
              <a:t> el </a:t>
            </a:r>
            <a:r>
              <a:rPr lang="en-US" dirty="0" err="1" smtClean="0"/>
              <a:t>tiempo</a:t>
            </a:r>
            <a:r>
              <a:rPr lang="en-US" dirty="0" smtClean="0"/>
              <a:t>, </a:t>
            </a:r>
            <a:r>
              <a:rPr lang="en-US" dirty="0" err="1" smtClean="0"/>
              <a:t>mientras</a:t>
            </a:r>
            <a:r>
              <a:rPr lang="en-US" dirty="0" smtClean="0"/>
              <a:t> mas se </a:t>
            </a:r>
            <a:r>
              <a:rPr lang="en-US" dirty="0" err="1" smtClean="0"/>
              <a:t>tarden</a:t>
            </a:r>
            <a:r>
              <a:rPr lang="en-US" dirty="0" smtClean="0"/>
              <a:t> en </a:t>
            </a:r>
            <a:r>
              <a:rPr lang="en-US" dirty="0" err="1" smtClean="0"/>
              <a:t>imitar</a:t>
            </a:r>
            <a:r>
              <a:rPr lang="en-US" dirty="0" smtClean="0"/>
              <a:t>, mayor </a:t>
            </a:r>
            <a:r>
              <a:rPr lang="en-US" dirty="0" err="1" smtClean="0"/>
              <a:t>es</a:t>
            </a:r>
            <a:r>
              <a:rPr lang="en-US" dirty="0" smtClean="0"/>
              <a:t> la </a:t>
            </a:r>
            <a:r>
              <a:rPr lang="en-US" dirty="0" err="1" smtClean="0"/>
              <a:t>oportunidad</a:t>
            </a:r>
            <a:r>
              <a:rPr lang="en-US" dirty="0" smtClean="0"/>
              <a:t> de </a:t>
            </a:r>
            <a:r>
              <a:rPr lang="en-US" dirty="0" err="1" smtClean="0"/>
              <a:t>reafirmar</a:t>
            </a:r>
            <a:r>
              <a:rPr lang="en-US" dirty="0" smtClean="0"/>
              <a:t> </a:t>
            </a:r>
            <a:r>
              <a:rPr lang="en-US" dirty="0" err="1" smtClean="0"/>
              <a:t>su</a:t>
            </a:r>
            <a:r>
              <a:rPr lang="en-US" dirty="0" smtClean="0"/>
              <a:t> </a:t>
            </a:r>
            <a:r>
              <a:rPr lang="en-US" dirty="0" err="1" smtClean="0"/>
              <a:t>posición</a:t>
            </a:r>
            <a:r>
              <a:rPr lang="en-US" dirty="0" smtClean="0"/>
              <a:t> en el </a:t>
            </a:r>
            <a:r>
              <a:rPr lang="en-US" dirty="0" err="1" smtClean="0"/>
              <a:t>mercado</a:t>
            </a:r>
            <a:r>
              <a:rPr lang="en-US" dirty="0" smtClean="0"/>
              <a:t>.</a:t>
            </a:r>
            <a:endParaRPr lang="en-US" dirty="0"/>
          </a:p>
        </p:txBody>
      </p:sp>
      <p:sp>
        <p:nvSpPr>
          <p:cNvPr id="3" name="Title 2"/>
          <p:cNvSpPr>
            <a:spLocks noGrp="1"/>
          </p:cNvSpPr>
          <p:nvPr>
            <p:ph type="title"/>
          </p:nvPr>
        </p:nvSpPr>
        <p:spPr/>
        <p:txBody>
          <a:bodyPr/>
          <a:lstStyle/>
          <a:p>
            <a:r>
              <a:rPr lang="en-US" dirty="0" err="1" smtClean="0"/>
              <a:t>Barreras</a:t>
            </a:r>
            <a:r>
              <a:rPr lang="en-US" dirty="0"/>
              <a:t> </a:t>
            </a:r>
            <a:r>
              <a:rPr lang="en-US" dirty="0" err="1" smtClean="0"/>
              <a:t>para</a:t>
            </a:r>
            <a:r>
              <a:rPr lang="en-US" dirty="0" smtClean="0"/>
              <a:t> la </a:t>
            </a:r>
            <a:r>
              <a:rPr lang="en-US" dirty="0" err="1" smtClean="0"/>
              <a:t>imitación</a:t>
            </a:r>
            <a:endParaRPr lang="en-US" dirty="0"/>
          </a:p>
        </p:txBody>
      </p:sp>
    </p:spTree>
    <p:extLst>
      <p:ext uri="{BB962C8B-B14F-4D97-AF65-F5344CB8AC3E}">
        <p14:creationId xmlns:p14="http://schemas.microsoft.com/office/powerpoint/2010/main" val="37827717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1" algn="ctr" rtl="0">
              <a:spcBef>
                <a:spcPct val="0"/>
              </a:spcBef>
            </a:pPr>
            <a:r>
              <a:rPr lang="es-ES_tradnl" sz="4400" kern="1200" dirty="0">
                <a:solidFill>
                  <a:srgbClr val="FFFFFF"/>
                </a:solidFill>
                <a:latin typeface="+mj-lt"/>
                <a:ea typeface="+mj-ea"/>
                <a:cs typeface="+mj-cs"/>
              </a:rPr>
              <a:t>Proceso</a:t>
            </a:r>
            <a:r>
              <a:rPr lang="es-ES_tradnl" b="1" dirty="0"/>
              <a:t> </a:t>
            </a:r>
            <a:r>
              <a:rPr lang="es-ES_tradnl" sz="4400" kern="1200" dirty="0">
                <a:solidFill>
                  <a:srgbClr val="FFFFFF"/>
                </a:solidFill>
                <a:latin typeface="+mj-lt"/>
                <a:ea typeface="+mj-ea"/>
                <a:cs typeface="+mj-cs"/>
              </a:rPr>
              <a:t>de la Administración </a:t>
            </a:r>
            <a:r>
              <a:rPr lang="es-ES_tradnl" sz="4400" kern="1200" dirty="0" smtClean="0">
                <a:solidFill>
                  <a:srgbClr val="FFFFFF"/>
                </a:solidFill>
                <a:latin typeface="+mj-lt"/>
                <a:ea typeface="+mj-ea"/>
                <a:cs typeface="+mj-cs"/>
              </a:rPr>
              <a:t>Estratégica</a:t>
            </a:r>
            <a:endParaRPr lang="en-US" sz="4400" kern="1200" dirty="0">
              <a:solidFill>
                <a:srgbClr val="FFFFFF"/>
              </a:solidFill>
              <a:latin typeface="+mj-lt"/>
              <a:ea typeface="+mj-ea"/>
              <a:cs typeface="+mj-cs"/>
            </a:endParaRPr>
          </a:p>
        </p:txBody>
      </p:sp>
      <p:sp>
        <p:nvSpPr>
          <p:cNvPr id="2" name="Content Placeholder 1"/>
          <p:cNvSpPr>
            <a:spLocks noGrp="1"/>
          </p:cNvSpPr>
          <p:nvPr>
            <p:ph idx="1"/>
          </p:nvPr>
        </p:nvSpPr>
        <p:spPr>
          <a:xfrm>
            <a:off x="457201" y="2675467"/>
            <a:ext cx="8229600" cy="3675412"/>
          </a:xfrm>
        </p:spPr>
        <p:txBody>
          <a:bodyPr>
            <a:normAutofit fontScale="70000" lnSpcReduction="20000"/>
          </a:bodyPr>
          <a:lstStyle/>
          <a:p>
            <a:pPr algn="just"/>
            <a:r>
              <a:rPr lang="es-ES_tradnl" dirty="0"/>
              <a:t>Este proceso es dinámico y continuo, un cambio en cualquiera de los componentes principales del modelo hacen necesario el cambio en cualquiera de los otros componentes. Por estas razones las actividades de formulación, implementación y evaluación de la estrategia deben llevarse a cabo de manera continua.</a:t>
            </a:r>
          </a:p>
          <a:p>
            <a:pPr algn="just"/>
            <a:endParaRPr lang="es-ES_tradnl" dirty="0"/>
          </a:p>
          <a:p>
            <a:pPr algn="just"/>
            <a:r>
              <a:rPr lang="es-ES_tradnl" dirty="0"/>
              <a:t>En la práctica, la administración estratégica no es un proceso que se divide tan claramente ni que se realice con tanta precisión como sugiere el modelo, por esto las empresas realizan reuniones donde analizan y actualizan la misión y visión, las oportunidades y amenazas, las fortalezas y debilidades. A  lo largo del proceso es esencial la buena comunicación y la retroalimentación de todos los niveles de la organización</a:t>
            </a:r>
            <a:r>
              <a:rPr lang="es-ES_tradnl" dirty="0" smtClean="0"/>
              <a:t>.</a:t>
            </a:r>
          </a:p>
          <a:p>
            <a:pPr algn="just"/>
            <a:r>
              <a:rPr lang="es-ES_tradnl" dirty="0"/>
              <a:t>La administración estratégica permite a una organización ser mas productiva que reactiva en cuanto a dar forma a su futuro, le permite iniciar e influir en las actividades (en lugar de responder a ellas), esto permite tener control sobre el su propio destino</a:t>
            </a:r>
            <a:r>
              <a:rPr lang="es-ES_tradnl" dirty="0" smtClean="0"/>
              <a:t>.</a:t>
            </a:r>
            <a:endParaRPr lang="es-ES_tradnl" dirty="0"/>
          </a:p>
          <a:p>
            <a:endParaRPr lang="en-US" dirty="0"/>
          </a:p>
        </p:txBody>
      </p:sp>
    </p:spTree>
    <p:extLst>
      <p:ext uri="{BB962C8B-B14F-4D97-AF65-F5344CB8AC3E}">
        <p14:creationId xmlns:p14="http://schemas.microsoft.com/office/powerpoint/2010/main" val="312686836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Mientras</a:t>
            </a:r>
            <a:r>
              <a:rPr lang="en-US" dirty="0" smtClean="0"/>
              <a:t> mayor sea la </a:t>
            </a:r>
            <a:r>
              <a:rPr lang="en-US" dirty="0" err="1" smtClean="0"/>
              <a:t>capacidad</a:t>
            </a:r>
            <a:r>
              <a:rPr lang="en-US" dirty="0" smtClean="0"/>
              <a:t> de los </a:t>
            </a:r>
            <a:r>
              <a:rPr lang="en-US" dirty="0" err="1" smtClean="0"/>
              <a:t>competidores</a:t>
            </a:r>
            <a:r>
              <a:rPr lang="en-US" dirty="0" smtClean="0"/>
              <a:t> </a:t>
            </a:r>
            <a:r>
              <a:rPr lang="en-US" dirty="0" err="1" smtClean="0"/>
              <a:t>para</a:t>
            </a:r>
            <a:r>
              <a:rPr lang="en-US" dirty="0" smtClean="0"/>
              <a:t> </a:t>
            </a:r>
            <a:r>
              <a:rPr lang="en-US" dirty="0" err="1" smtClean="0"/>
              <a:t>reaccionar</a:t>
            </a:r>
            <a:r>
              <a:rPr lang="en-US" dirty="0" smtClean="0"/>
              <a:t> ante </a:t>
            </a:r>
            <a:r>
              <a:rPr lang="en-US" dirty="0" err="1" smtClean="0"/>
              <a:t>las</a:t>
            </a:r>
            <a:r>
              <a:rPr lang="en-US" dirty="0" smtClean="0"/>
              <a:t> </a:t>
            </a:r>
            <a:r>
              <a:rPr lang="en-US" dirty="0" err="1" smtClean="0"/>
              <a:t>ventajas</a:t>
            </a:r>
            <a:r>
              <a:rPr lang="en-US" dirty="0" smtClean="0"/>
              <a:t> </a:t>
            </a:r>
            <a:r>
              <a:rPr lang="en-US" dirty="0" err="1" smtClean="0"/>
              <a:t>competitivas</a:t>
            </a:r>
            <a:r>
              <a:rPr lang="en-US" dirty="0" smtClean="0"/>
              <a:t>, </a:t>
            </a:r>
            <a:r>
              <a:rPr lang="en-US" dirty="0" err="1" smtClean="0"/>
              <a:t>menos</a:t>
            </a:r>
            <a:r>
              <a:rPr lang="en-US" dirty="0" smtClean="0"/>
              <a:t> </a:t>
            </a:r>
            <a:r>
              <a:rPr lang="en-US" dirty="0" err="1" smtClean="0"/>
              <a:t>duraderos</a:t>
            </a:r>
            <a:r>
              <a:rPr lang="en-US" dirty="0" smtClean="0"/>
              <a:t> </a:t>
            </a:r>
            <a:r>
              <a:rPr lang="en-US" dirty="0" err="1" smtClean="0"/>
              <a:t>resultarán</a:t>
            </a:r>
            <a:r>
              <a:rPr lang="en-US" dirty="0" smtClean="0"/>
              <a:t> los </a:t>
            </a:r>
            <a:r>
              <a:rPr lang="en-US" dirty="0" err="1" smtClean="0"/>
              <a:t>elementos</a:t>
            </a:r>
            <a:r>
              <a:rPr lang="en-US" dirty="0" smtClean="0"/>
              <a:t> </a:t>
            </a:r>
            <a:r>
              <a:rPr lang="en-US" dirty="0" err="1" smtClean="0"/>
              <a:t>diferenciadore</a:t>
            </a:r>
            <a:r>
              <a:rPr lang="en-US" dirty="0" smtClean="0"/>
              <a:t> de la </a:t>
            </a:r>
            <a:r>
              <a:rPr lang="en-US" dirty="0" err="1" smtClean="0"/>
              <a:t>empresa</a:t>
            </a:r>
            <a:r>
              <a:rPr lang="en-US" dirty="0" smtClean="0"/>
              <a:t>.</a:t>
            </a:r>
            <a:endParaRPr lang="en-US" dirty="0"/>
          </a:p>
        </p:txBody>
      </p:sp>
      <p:sp>
        <p:nvSpPr>
          <p:cNvPr id="3" name="Title 2"/>
          <p:cNvSpPr>
            <a:spLocks noGrp="1"/>
          </p:cNvSpPr>
          <p:nvPr>
            <p:ph type="title"/>
          </p:nvPr>
        </p:nvSpPr>
        <p:spPr/>
        <p:txBody>
          <a:bodyPr/>
          <a:lstStyle/>
          <a:p>
            <a:r>
              <a:rPr lang="en-US" dirty="0" err="1" smtClean="0"/>
              <a:t>Capacidad</a:t>
            </a:r>
            <a:r>
              <a:rPr lang="en-US" dirty="0" smtClean="0"/>
              <a:t> de los </a:t>
            </a:r>
            <a:r>
              <a:rPr lang="en-US" dirty="0" err="1" smtClean="0"/>
              <a:t>competidores</a:t>
            </a:r>
            <a:endParaRPr lang="en-US" dirty="0"/>
          </a:p>
        </p:txBody>
      </p:sp>
    </p:spTree>
    <p:extLst>
      <p:ext uri="{BB962C8B-B14F-4D97-AF65-F5344CB8AC3E}">
        <p14:creationId xmlns:p14="http://schemas.microsoft.com/office/powerpoint/2010/main" val="416004147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Es</a:t>
            </a:r>
            <a:r>
              <a:rPr lang="en-US" dirty="0" smtClean="0"/>
              <a:t> el </a:t>
            </a:r>
            <a:r>
              <a:rPr lang="en-US" dirty="0" err="1" smtClean="0"/>
              <a:t>que</a:t>
            </a:r>
            <a:r>
              <a:rPr lang="en-US" dirty="0" smtClean="0"/>
              <a:t> se </a:t>
            </a:r>
            <a:r>
              <a:rPr lang="en-US" dirty="0" err="1" smtClean="0"/>
              <a:t>caracteriza</a:t>
            </a:r>
            <a:r>
              <a:rPr lang="en-US" dirty="0" smtClean="0"/>
              <a:t> </a:t>
            </a:r>
            <a:r>
              <a:rPr lang="en-US" dirty="0" err="1" smtClean="0"/>
              <a:t>por</a:t>
            </a:r>
            <a:r>
              <a:rPr lang="en-US" dirty="0" smtClean="0"/>
              <a:t> un </a:t>
            </a:r>
            <a:r>
              <a:rPr lang="en-US" dirty="0" err="1" smtClean="0"/>
              <a:t>elevado</a:t>
            </a:r>
            <a:r>
              <a:rPr lang="en-US" dirty="0" smtClean="0"/>
              <a:t> </a:t>
            </a:r>
            <a:r>
              <a:rPr lang="en-US" dirty="0" err="1" smtClean="0"/>
              <a:t>grado</a:t>
            </a:r>
            <a:r>
              <a:rPr lang="en-US" dirty="0" smtClean="0"/>
              <a:t> de </a:t>
            </a:r>
            <a:r>
              <a:rPr lang="en-US" dirty="0" err="1" smtClean="0"/>
              <a:t>innovación</a:t>
            </a:r>
            <a:r>
              <a:rPr lang="en-US" dirty="0" smtClean="0"/>
              <a:t> de </a:t>
            </a:r>
            <a:r>
              <a:rPr lang="en-US" dirty="0" err="1" smtClean="0"/>
              <a:t>productos</a:t>
            </a:r>
            <a:r>
              <a:rPr lang="en-US" dirty="0" smtClean="0"/>
              <a:t>, lo </a:t>
            </a:r>
            <a:r>
              <a:rPr lang="en-US" dirty="0" err="1" smtClean="0"/>
              <a:t>que</a:t>
            </a:r>
            <a:r>
              <a:rPr lang="en-US" dirty="0" smtClean="0"/>
              <a:t> </a:t>
            </a:r>
            <a:r>
              <a:rPr lang="en-US" dirty="0" err="1" smtClean="0"/>
              <a:t>provoca</a:t>
            </a:r>
            <a:r>
              <a:rPr lang="en-US" dirty="0" smtClean="0"/>
              <a:t> </a:t>
            </a:r>
            <a:r>
              <a:rPr lang="en-US" dirty="0" err="1" smtClean="0"/>
              <a:t>que</a:t>
            </a:r>
            <a:r>
              <a:rPr lang="en-US" dirty="0" smtClean="0"/>
              <a:t> los </a:t>
            </a:r>
            <a:r>
              <a:rPr lang="en-US" dirty="0" err="1" smtClean="0"/>
              <a:t>ciclos</a:t>
            </a:r>
            <a:r>
              <a:rPr lang="en-US" dirty="0" smtClean="0"/>
              <a:t> de </a:t>
            </a:r>
            <a:r>
              <a:rPr lang="en-US" dirty="0" err="1" smtClean="0"/>
              <a:t>vida</a:t>
            </a:r>
            <a:r>
              <a:rPr lang="en-US" dirty="0" smtClean="0"/>
              <a:t> </a:t>
            </a:r>
            <a:r>
              <a:rPr lang="en-US" dirty="0" err="1" smtClean="0"/>
              <a:t>sean</a:t>
            </a:r>
            <a:r>
              <a:rPr lang="en-US" dirty="0" smtClean="0"/>
              <a:t> </a:t>
            </a:r>
            <a:r>
              <a:rPr lang="en-US" dirty="0" err="1" smtClean="0"/>
              <a:t>breves</a:t>
            </a:r>
            <a:r>
              <a:rPr lang="en-US" dirty="0" smtClean="0"/>
              <a:t> y </a:t>
            </a:r>
            <a:r>
              <a:rPr lang="en-US" dirty="0" err="1" smtClean="0"/>
              <a:t>que</a:t>
            </a:r>
            <a:r>
              <a:rPr lang="en-US" dirty="0" smtClean="0"/>
              <a:t> la </a:t>
            </a:r>
            <a:r>
              <a:rPr lang="en-US" dirty="0" err="1" smtClean="0"/>
              <a:t>ventaja</a:t>
            </a:r>
            <a:r>
              <a:rPr lang="en-US" dirty="0" smtClean="0"/>
              <a:t> </a:t>
            </a:r>
            <a:r>
              <a:rPr lang="en-US" dirty="0" err="1" smtClean="0"/>
              <a:t>competitiva</a:t>
            </a:r>
            <a:r>
              <a:rPr lang="en-US" dirty="0" smtClean="0"/>
              <a:t> sea </a:t>
            </a:r>
            <a:r>
              <a:rPr lang="en-US" dirty="0" err="1" smtClean="0"/>
              <a:t>pasajera</a:t>
            </a:r>
            <a:r>
              <a:rPr lang="en-US" dirty="0" smtClean="0"/>
              <a:t>.</a:t>
            </a:r>
          </a:p>
          <a:p>
            <a:r>
              <a:rPr lang="en-US" dirty="0" smtClean="0"/>
              <a:t>Las </a:t>
            </a:r>
            <a:r>
              <a:rPr lang="en-US" dirty="0" err="1" smtClean="0"/>
              <a:t>innovaciones</a:t>
            </a:r>
            <a:r>
              <a:rPr lang="en-US" dirty="0" smtClean="0"/>
              <a:t> de los </a:t>
            </a:r>
            <a:r>
              <a:rPr lang="en-US" dirty="0" err="1" smtClean="0"/>
              <a:t>competidores</a:t>
            </a:r>
            <a:r>
              <a:rPr lang="en-US" dirty="0" smtClean="0"/>
              <a:t> </a:t>
            </a:r>
            <a:r>
              <a:rPr lang="en-US" dirty="0" err="1" smtClean="0"/>
              <a:t>atentan</a:t>
            </a:r>
            <a:r>
              <a:rPr lang="en-US" dirty="0" smtClean="0"/>
              <a:t> contra la </a:t>
            </a:r>
            <a:r>
              <a:rPr lang="en-US" dirty="0" err="1" smtClean="0"/>
              <a:t>diferenciación</a:t>
            </a:r>
            <a:r>
              <a:rPr lang="en-US" dirty="0" smtClean="0"/>
              <a:t> de </a:t>
            </a:r>
            <a:r>
              <a:rPr lang="en-US" dirty="0" err="1" smtClean="0"/>
              <a:t>cualquier</a:t>
            </a:r>
            <a:r>
              <a:rPr lang="en-US" dirty="0" smtClean="0"/>
              <a:t> </a:t>
            </a:r>
            <a:r>
              <a:rPr lang="en-US" dirty="0" err="1" smtClean="0"/>
              <a:t>empresa</a:t>
            </a:r>
            <a:r>
              <a:rPr lang="en-US" dirty="0" smtClean="0"/>
              <a:t>. </a:t>
            </a:r>
            <a:endParaRPr lang="en-US" dirty="0"/>
          </a:p>
        </p:txBody>
      </p:sp>
      <p:sp>
        <p:nvSpPr>
          <p:cNvPr id="3" name="Title 2"/>
          <p:cNvSpPr>
            <a:spLocks noGrp="1"/>
          </p:cNvSpPr>
          <p:nvPr>
            <p:ph type="title"/>
          </p:nvPr>
        </p:nvSpPr>
        <p:spPr/>
        <p:txBody>
          <a:bodyPr>
            <a:normAutofit fontScale="90000"/>
          </a:bodyPr>
          <a:lstStyle/>
          <a:p>
            <a:r>
              <a:rPr lang="en-US" dirty="0" err="1" smtClean="0"/>
              <a:t>Dinamismo</a:t>
            </a:r>
            <a:r>
              <a:rPr lang="en-US" dirty="0" smtClean="0"/>
              <a:t> del </a:t>
            </a:r>
            <a:r>
              <a:rPr lang="en-US" dirty="0" err="1" smtClean="0"/>
              <a:t>ambiente</a:t>
            </a:r>
            <a:r>
              <a:rPr lang="en-US" dirty="0" smtClean="0"/>
              <a:t> del sector industrial</a:t>
            </a:r>
            <a:endParaRPr lang="en-US" dirty="0"/>
          </a:p>
        </p:txBody>
      </p:sp>
    </p:spTree>
    <p:extLst>
      <p:ext uri="{BB962C8B-B14F-4D97-AF65-F5344CB8AC3E}">
        <p14:creationId xmlns:p14="http://schemas.microsoft.com/office/powerpoint/2010/main" val="30385318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1" algn="ctr" rtl="0">
              <a:spcBef>
                <a:spcPct val="0"/>
              </a:spcBef>
            </a:pPr>
            <a:r>
              <a:rPr lang="es-ES_tradnl" sz="4400" kern="1200" dirty="0">
                <a:solidFill>
                  <a:srgbClr val="FFFFFF"/>
                </a:solidFill>
                <a:latin typeface="+mj-lt"/>
                <a:ea typeface="+mj-ea"/>
                <a:cs typeface="+mj-cs"/>
              </a:rPr>
              <a:t>Proceso</a:t>
            </a:r>
            <a:r>
              <a:rPr lang="es-ES_tradnl" b="1" dirty="0"/>
              <a:t> </a:t>
            </a:r>
            <a:r>
              <a:rPr lang="es-ES_tradnl" sz="4400" kern="1200" dirty="0">
                <a:solidFill>
                  <a:srgbClr val="FFFFFF"/>
                </a:solidFill>
                <a:latin typeface="+mj-lt"/>
                <a:ea typeface="+mj-ea"/>
                <a:cs typeface="+mj-cs"/>
              </a:rPr>
              <a:t>de la Administración </a:t>
            </a:r>
            <a:r>
              <a:rPr lang="es-ES_tradnl" sz="4400" kern="1200" dirty="0" smtClean="0">
                <a:solidFill>
                  <a:srgbClr val="FFFFFF"/>
                </a:solidFill>
                <a:latin typeface="+mj-lt"/>
                <a:ea typeface="+mj-ea"/>
                <a:cs typeface="+mj-cs"/>
              </a:rPr>
              <a:t>Estratégica</a:t>
            </a:r>
            <a:endParaRPr lang="en-US" sz="4400" kern="1200" dirty="0">
              <a:solidFill>
                <a:srgbClr val="FFFFFF"/>
              </a:solidFill>
              <a:latin typeface="+mj-lt"/>
              <a:ea typeface="+mj-ea"/>
              <a:cs typeface="+mj-cs"/>
            </a:endParaRPr>
          </a:p>
        </p:txBody>
      </p:sp>
      <p:sp>
        <p:nvSpPr>
          <p:cNvPr id="2" name="Content Placeholder 1"/>
          <p:cNvSpPr>
            <a:spLocks noGrp="1"/>
          </p:cNvSpPr>
          <p:nvPr>
            <p:ph idx="1"/>
          </p:nvPr>
        </p:nvSpPr>
        <p:spPr>
          <a:xfrm>
            <a:off x="872067" y="2675466"/>
            <a:ext cx="7408333" cy="3846031"/>
          </a:xfrm>
        </p:spPr>
        <p:txBody>
          <a:bodyPr>
            <a:normAutofit fontScale="62500" lnSpcReduction="20000"/>
          </a:bodyPr>
          <a:lstStyle/>
          <a:p>
            <a:pPr marL="0" indent="0">
              <a:buNone/>
            </a:pPr>
            <a:endParaRPr lang="es-ES_tradnl" dirty="0"/>
          </a:p>
          <a:p>
            <a:pPr algn="just"/>
            <a:r>
              <a:rPr lang="es-ES_tradnl" sz="2900" dirty="0"/>
              <a:t>El </a:t>
            </a:r>
            <a:r>
              <a:rPr lang="es-ES_tradnl" sz="2900" b="1" dirty="0"/>
              <a:t>objetivo fundamental </a:t>
            </a:r>
            <a:r>
              <a:rPr lang="es-ES_tradnl" sz="2900" dirty="0"/>
              <a:t>del proceso es lograr la comprensión y el compromiso de todos los integrantes. Esto se logra a través de la comunicación, que es la clave para el éxito de la administración estratégica. Cuando los empleados comprenden lo que la organización hace y por que lo hace, a menudo se sienten parte de la empresa y se comprometen mas a ayudarla. Esto es especialmente cierto cuando los empleados también comprenden la relación que existe entre su remuneración y el desempeño de la organización. Los empleados se vuelven creativos e innovadores cuando comprenden y apoyan la misión, los objetivos y las estrategias de la empresa. De esta manera se tiene la oportunidad de otorgar mas facultades de decisión a los individuos. El </a:t>
            </a:r>
            <a:r>
              <a:rPr lang="es-ES_tradnl" sz="2900" dirty="0" err="1"/>
              <a:t>Empowerment</a:t>
            </a:r>
            <a:r>
              <a:rPr lang="es-ES_tradnl" sz="2900" dirty="0"/>
              <a:t> es el acto de fortalecer el sentido de eficacia de los empleados animándolos a participar en la toma de decisiones, ejercer su iniciativa y  recomenzarlo por hacerlo. </a:t>
            </a:r>
            <a:endParaRPr lang="en-US" sz="2900" dirty="0"/>
          </a:p>
        </p:txBody>
      </p:sp>
    </p:spTree>
    <p:extLst>
      <p:ext uri="{BB962C8B-B14F-4D97-AF65-F5344CB8AC3E}">
        <p14:creationId xmlns:p14="http://schemas.microsoft.com/office/powerpoint/2010/main" val="33684852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1" algn="ctr" rtl="0">
              <a:spcBef>
                <a:spcPct val="0"/>
              </a:spcBef>
            </a:pPr>
            <a:r>
              <a:rPr lang="en-US" sz="4400" kern="1200" dirty="0" err="1" smtClean="0">
                <a:solidFill>
                  <a:srgbClr val="FFFFFF"/>
                </a:solidFill>
                <a:latin typeface="+mj-lt"/>
                <a:ea typeface="+mj-ea"/>
                <a:cs typeface="+mj-cs"/>
              </a:rPr>
              <a:t>Misión</a:t>
            </a:r>
            <a:endParaRPr lang="en-US" sz="4400" kern="1200" dirty="0">
              <a:solidFill>
                <a:srgbClr val="FFFFFF"/>
              </a:solidFill>
              <a:latin typeface="+mj-lt"/>
              <a:ea typeface="+mj-ea"/>
              <a:cs typeface="+mj-cs"/>
            </a:endParaRPr>
          </a:p>
        </p:txBody>
      </p:sp>
      <p:sp>
        <p:nvSpPr>
          <p:cNvPr id="4" name="Content Placeholder 3"/>
          <p:cNvSpPr>
            <a:spLocks noGrp="1"/>
          </p:cNvSpPr>
          <p:nvPr>
            <p:ph idx="1"/>
          </p:nvPr>
        </p:nvSpPr>
        <p:spPr/>
        <p:txBody>
          <a:bodyPr>
            <a:normAutofit fontScale="77500" lnSpcReduction="20000"/>
          </a:bodyPr>
          <a:lstStyle/>
          <a:p>
            <a:pPr algn="just"/>
            <a:r>
              <a:rPr lang="es-ES_tradnl" dirty="0"/>
              <a:t>Cuando un negocio acaba de iniciar,  no es mas que un conjunto de ideas, el hecho de emprender un negocio no es mas que la certeza de que la nueva organización puede ofrecer cierta clase de productos o servicio a algunos clientes, en cierta área geográfica utilizando algún tipo determinado de tecnología y aun precio redituable. El propietario de un negocio nuevo, por lo general cree que la filosofía administrativa de la nueva empresa le atraerá una imagen publica favorable y que este concepto del negocio no solo puede transmitirse a las agrupaciones importantes de su entorno, sino que también será adoptado por estas. Cuando el </a:t>
            </a:r>
            <a:r>
              <a:rPr lang="es-ES_tradnl" b="1" dirty="0"/>
              <a:t>conjunto de creencias que dieron origen a un negocio se expresan por escrito, el documento resultante refleja las mismas ideas básicas que subyacen en las declaraciones de visión y misión</a:t>
            </a:r>
            <a:r>
              <a:rPr lang="es-ES_tradnl" b="1" dirty="0" smtClean="0"/>
              <a:t>.</a:t>
            </a:r>
            <a:endParaRPr lang="es-ES_tradnl" b="1" dirty="0"/>
          </a:p>
        </p:txBody>
      </p:sp>
    </p:spTree>
    <p:extLst>
      <p:ext uri="{BB962C8B-B14F-4D97-AF65-F5344CB8AC3E}">
        <p14:creationId xmlns:p14="http://schemas.microsoft.com/office/powerpoint/2010/main" val="125482873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18785</TotalTime>
  <Words>4454</Words>
  <Application>Microsoft Macintosh PowerPoint</Application>
  <PresentationFormat>On-screen Show (4:3)</PresentationFormat>
  <Paragraphs>432</Paragraphs>
  <Slides>71</Slides>
  <Notes>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Waveform</vt:lpstr>
      <vt:lpstr>Estrategías de Mercadotecnia y Producción</vt:lpstr>
      <vt:lpstr>Estrategia</vt:lpstr>
      <vt:lpstr>Administración Estratégica</vt:lpstr>
      <vt:lpstr>Proceso de la Administración Estratégica</vt:lpstr>
      <vt:lpstr>Proceso de la Administración Estratégica</vt:lpstr>
      <vt:lpstr>Proceso de la Administración Estratégica</vt:lpstr>
      <vt:lpstr>Proceso de la Administración Estratégica</vt:lpstr>
      <vt:lpstr>Proceso de la Administración Estratégica</vt:lpstr>
      <vt:lpstr>Misión</vt:lpstr>
      <vt:lpstr>Misión</vt:lpstr>
      <vt:lpstr>Peter Drucker</vt:lpstr>
      <vt:lpstr>Declaración de la Misión</vt:lpstr>
      <vt:lpstr>Desarrollo de la declaración de la Misión</vt:lpstr>
      <vt:lpstr>Características de la Misión</vt:lpstr>
      <vt:lpstr>Características de la Misión</vt:lpstr>
      <vt:lpstr>Componentes de la declaración de la Misión</vt:lpstr>
      <vt:lpstr>Visión</vt:lpstr>
      <vt:lpstr>Visión</vt:lpstr>
      <vt:lpstr>Misión vs Visión</vt:lpstr>
      <vt:lpstr>Análisis Interno</vt:lpstr>
      <vt:lpstr>Análisis Interno</vt:lpstr>
      <vt:lpstr>Análisis Interno</vt:lpstr>
      <vt:lpstr>RBV ( Visión basada en Recursos)</vt:lpstr>
      <vt:lpstr>RBV</vt:lpstr>
      <vt:lpstr>Áreas de importancia de las operaciones Internas</vt:lpstr>
      <vt:lpstr>Funciones de Administración en Análisis Interno </vt:lpstr>
      <vt:lpstr>Administración</vt:lpstr>
      <vt:lpstr>Marketing</vt:lpstr>
      <vt:lpstr>Finanzas y contabilidad</vt:lpstr>
      <vt:lpstr>Producción y Operaciones</vt:lpstr>
      <vt:lpstr>Investigación y Desarrollo</vt:lpstr>
      <vt:lpstr>Sistemas de Información</vt:lpstr>
      <vt:lpstr>Resumen Análisis Interno</vt:lpstr>
      <vt:lpstr>Análisis Externo</vt:lpstr>
      <vt:lpstr>Fuerzas externas Clave</vt:lpstr>
      <vt:lpstr>Proceso de Análisis externo</vt:lpstr>
      <vt:lpstr>Características de los factores externos</vt:lpstr>
      <vt:lpstr>Fuerzas Económicas</vt:lpstr>
      <vt:lpstr>Fuerzas Sociales, Culturales, Demográficas y Ambientales</vt:lpstr>
      <vt:lpstr>Fuerzas Políticas, Gubernamentales y Legales</vt:lpstr>
      <vt:lpstr>Fuerzas Tecnológicas</vt:lpstr>
      <vt:lpstr>Fuerzas Competitivas</vt:lpstr>
      <vt:lpstr>Inteligencia Competitiva</vt:lpstr>
      <vt:lpstr>Pronóstico</vt:lpstr>
      <vt:lpstr>FODA</vt:lpstr>
      <vt:lpstr>Matriz FODA</vt:lpstr>
      <vt:lpstr>Objetivos</vt:lpstr>
      <vt:lpstr>Características de los Objetivos</vt:lpstr>
      <vt:lpstr>Clasificación de Objetivos</vt:lpstr>
      <vt:lpstr>Objetivos</vt:lpstr>
      <vt:lpstr>Estrategia</vt:lpstr>
      <vt:lpstr>Para crear la estrategia</vt:lpstr>
      <vt:lpstr>Diseño de la Estrategia</vt:lpstr>
      <vt:lpstr>Características de la Estrategia</vt:lpstr>
      <vt:lpstr>Estrategia</vt:lpstr>
      <vt:lpstr>Pirámide de níveles de estrategia</vt:lpstr>
      <vt:lpstr>Implementación de la estrategia</vt:lpstr>
      <vt:lpstr>Políticas</vt:lpstr>
      <vt:lpstr>Medición de estrategias</vt:lpstr>
      <vt:lpstr>Acciones correctivas</vt:lpstr>
      <vt:lpstr>Ventaja Competitiva</vt:lpstr>
      <vt:lpstr>Ventaja Competitiva</vt:lpstr>
      <vt:lpstr>Ventaja Competitiva</vt:lpstr>
      <vt:lpstr>Eficiencia</vt:lpstr>
      <vt:lpstr>Calidad</vt:lpstr>
      <vt:lpstr>Innovación</vt:lpstr>
      <vt:lpstr>Capacidad para satisfacer al cliente</vt:lpstr>
      <vt:lpstr>Durabilidad de la ventaja competitiva</vt:lpstr>
      <vt:lpstr>Barreras para la imitación</vt:lpstr>
      <vt:lpstr>Capacidad de los competidores</vt:lpstr>
      <vt:lpstr>Dinamismo del ambiente del sector industrial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Marisol Perez Mugica</dc:creator>
  <cp:lastModifiedBy>Marisol Perez Mugica</cp:lastModifiedBy>
  <cp:revision>73</cp:revision>
  <dcterms:created xsi:type="dcterms:W3CDTF">2013-02-13T18:27:54Z</dcterms:created>
  <dcterms:modified xsi:type="dcterms:W3CDTF">2013-03-19T20:34:48Z</dcterms:modified>
</cp:coreProperties>
</file>