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75" r:id="rId4"/>
    <p:sldId id="276" r:id="rId5"/>
    <p:sldId id="277" r:id="rId6"/>
    <p:sldId id="278" r:id="rId7"/>
    <p:sldId id="279" r:id="rId8"/>
    <p:sldId id="280" r:id="rId9"/>
    <p:sldId id="257" r:id="rId10"/>
    <p:sldId id="261" r:id="rId11"/>
    <p:sldId id="270" r:id="rId12"/>
    <p:sldId id="281" r:id="rId13"/>
    <p:sldId id="282" r:id="rId14"/>
    <p:sldId id="283" r:id="rId15"/>
    <p:sldId id="284" r:id="rId16"/>
    <p:sldId id="285" r:id="rId17"/>
    <p:sldId id="286" r:id="rId18"/>
    <p:sldId id="287" r:id="rId19"/>
    <p:sldId id="259" r:id="rId20"/>
    <p:sldId id="260" r:id="rId21"/>
    <p:sldId id="291" r:id="rId22"/>
    <p:sldId id="271" r:id="rId23"/>
    <p:sldId id="265" r:id="rId24"/>
    <p:sldId id="264" r:id="rId25"/>
    <p:sldId id="272" r:id="rId26"/>
    <p:sldId id="289" r:id="rId27"/>
    <p:sldId id="290" r:id="rId28"/>
    <p:sldId id="266" r:id="rId29"/>
    <p:sldId id="273" r:id="rId30"/>
    <p:sldId id="274" r:id="rId31"/>
    <p:sldId id="292" r:id="rId32"/>
    <p:sldId id="293" r:id="rId33"/>
    <p:sldId id="288"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concienciaambiental.com.mx/cca/mexico.html" TargetMode="Externa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hyperlink" Target="http://www.recolecciondebasura.mx/servicios.html?gclid=CO7vqfios6cCFQI8gwodv04qAQ" TargetMode="External"/><Relationship Id="rId5" Type="http://schemas.openxmlformats.org/officeDocument/2006/relationships/hyperlink" Target="http://www.monografias.com/trabajos36/la-basura/la-basura2.shtml#pregunt" TargetMode="External"/><Relationship Id="rId4" Type="http://schemas.openxmlformats.org/officeDocument/2006/relationships/hyperlink" Target="http://www.tododecarton.com.mx/reciclaje.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18310" y="1916832"/>
            <a:ext cx="8258146" cy="277480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249498"/>
            <a:ext cx="9144000" cy="443198"/>
          </a:xfrm>
        </p:spPr>
        <p:txBody>
          <a:bodyPr/>
          <a:lstStyle/>
          <a:p>
            <a:r>
              <a:rPr lang="es-ES" sz="3200" dirty="0"/>
              <a:t>Los objetivos del reciclaje son los siguientes:</a:t>
            </a:r>
          </a:p>
        </p:txBody>
      </p:sp>
      <p:sp>
        <p:nvSpPr>
          <p:cNvPr id="3" name="2 Marcador de contenido"/>
          <p:cNvSpPr>
            <a:spLocks noGrp="1"/>
          </p:cNvSpPr>
          <p:nvPr>
            <p:ph idx="1"/>
          </p:nvPr>
        </p:nvSpPr>
        <p:spPr>
          <a:xfrm>
            <a:off x="395536" y="764704"/>
            <a:ext cx="8352928" cy="5983176"/>
          </a:xfrm>
        </p:spPr>
        <p:txBody>
          <a:bodyPr/>
          <a:lstStyle/>
          <a:p>
            <a:r>
              <a:rPr lang="es-ES" sz="2400" b="1" dirty="0" smtClean="0"/>
              <a:t>Conservación o ahorro de energía</a:t>
            </a:r>
            <a:r>
              <a:rPr lang="es-ES" sz="2400" dirty="0" smtClean="0"/>
              <a:t>.</a:t>
            </a:r>
            <a:br>
              <a:rPr lang="es-ES" sz="2400" dirty="0" smtClean="0"/>
            </a:br>
            <a:r>
              <a:rPr lang="es-ES" sz="2400" dirty="0" smtClean="0"/>
              <a:t>• Conservación o ahorro de recursos naturales.</a:t>
            </a:r>
            <a:br>
              <a:rPr lang="es-ES" sz="2400" dirty="0" smtClean="0"/>
            </a:br>
            <a:r>
              <a:rPr lang="es-ES" sz="2400" dirty="0" smtClean="0"/>
              <a:t>• Disminución del volumen de residuos que hay que eliminar.</a:t>
            </a:r>
            <a:br>
              <a:rPr lang="es-ES" sz="2400" dirty="0" smtClean="0"/>
            </a:br>
            <a:r>
              <a:rPr lang="es-ES" sz="2400" dirty="0" smtClean="0"/>
              <a:t>• Protección del medio ambiente.</a:t>
            </a:r>
            <a:br>
              <a:rPr lang="es-ES" sz="2400" dirty="0" smtClean="0"/>
            </a:br>
            <a:r>
              <a:rPr lang="es-ES" sz="2400" dirty="0" smtClean="0"/>
              <a:t>El </a:t>
            </a:r>
            <a:r>
              <a:rPr lang="es-ES" sz="2400" b="1" dirty="0" smtClean="0"/>
              <a:t>reciclaje</a:t>
            </a:r>
            <a:r>
              <a:rPr lang="es-ES" sz="2400" dirty="0" smtClean="0"/>
              <a:t> permite:</a:t>
            </a:r>
            <a:br>
              <a:rPr lang="es-ES" sz="2400" dirty="0" smtClean="0"/>
            </a:br>
            <a:r>
              <a:rPr lang="es-ES" sz="2400" dirty="0" smtClean="0"/>
              <a:t>• Ahorrar recursos</a:t>
            </a:r>
            <a:br>
              <a:rPr lang="es-ES" sz="2400" dirty="0" smtClean="0"/>
            </a:br>
            <a:r>
              <a:rPr lang="es-ES" sz="2400" dirty="0" smtClean="0"/>
              <a:t>• Disminuir la contaminación.</a:t>
            </a:r>
            <a:br>
              <a:rPr lang="es-ES" sz="2400" dirty="0" smtClean="0"/>
            </a:br>
            <a:r>
              <a:rPr lang="es-ES" sz="2400" dirty="0" smtClean="0"/>
              <a:t>• Alargar la vida de los materiales aunque sea con diferentes usos.</a:t>
            </a:r>
            <a:br>
              <a:rPr lang="es-ES" sz="2400" dirty="0" smtClean="0"/>
            </a:br>
            <a:r>
              <a:rPr lang="es-ES" sz="2400" dirty="0" smtClean="0"/>
              <a:t>• Evitar la deforestación.</a:t>
            </a:r>
            <a:br>
              <a:rPr lang="es-ES" sz="2400" dirty="0" smtClean="0"/>
            </a:br>
            <a:r>
              <a:rPr lang="es-ES" sz="2400" dirty="0" smtClean="0"/>
              <a:t>• Reducir el 80% del espacio que ocupan los desperdicios al convertirse en basura.</a:t>
            </a:r>
            <a:br>
              <a:rPr lang="es-ES" sz="2400" dirty="0" smtClean="0"/>
            </a:br>
            <a:r>
              <a:rPr lang="es-ES" sz="2400" dirty="0" smtClean="0"/>
              <a:t>• Ayudar a que sea más fácil la recolección de basura.</a:t>
            </a:r>
            <a:br>
              <a:rPr lang="es-ES" sz="2400" dirty="0" smtClean="0"/>
            </a:br>
            <a:r>
              <a:rPr lang="es-ES" sz="2400" dirty="0" smtClean="0"/>
              <a:t>• Tratar de no producir los 90 millones de toneladas de basura que cada uno de nosotros acumula en su vida y hereda a sus hijos.</a:t>
            </a:r>
            <a:br>
              <a:rPr lang="es-ES" sz="2400" dirty="0" smtClean="0"/>
            </a:br>
            <a:r>
              <a:rPr lang="es-ES" sz="2400" dirty="0" smtClean="0"/>
              <a:t>• Disminuir el pago de impuestos por concepto de recolección de basura (incluido en el pago predial).</a:t>
            </a:r>
            <a:endParaRPr lang="es-E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886397"/>
          </a:xfrm>
        </p:spPr>
        <p:txBody>
          <a:bodyPr/>
          <a:lstStyle/>
          <a:p>
            <a:r>
              <a:rPr lang="es-ES" sz="3200" dirty="0"/>
              <a:t>¿QUÉ SE RECICLA EN MÉXICO?: DESECHOS SÓLIDOS RECICLABLES</a:t>
            </a:r>
          </a:p>
        </p:txBody>
      </p:sp>
      <p:sp>
        <p:nvSpPr>
          <p:cNvPr id="3" name="2 Marcador de contenido"/>
          <p:cNvSpPr>
            <a:spLocks noGrp="1"/>
          </p:cNvSpPr>
          <p:nvPr>
            <p:ph idx="1"/>
          </p:nvPr>
        </p:nvSpPr>
        <p:spPr>
          <a:xfrm>
            <a:off x="381000" y="1412875"/>
            <a:ext cx="8382000" cy="3804118"/>
          </a:xfrm>
        </p:spPr>
        <p:txBody>
          <a:bodyPr/>
          <a:lstStyle/>
          <a:p>
            <a:r>
              <a:rPr lang="es-ES" sz="2400" b="1" i="1" dirty="0" smtClean="0">
                <a:effectLst>
                  <a:outerShdw blurRad="38100" dist="38100" dir="2700000" algn="tl">
                    <a:srgbClr val="000000">
                      <a:alpha val="43137"/>
                    </a:srgbClr>
                  </a:outerShdw>
                </a:effectLst>
              </a:rPr>
              <a:t>PAPEL Y CARTÓN</a:t>
            </a:r>
          </a:p>
          <a:p>
            <a:pPr>
              <a:buNone/>
            </a:pPr>
            <a:r>
              <a:rPr lang="es-ES" sz="2400" dirty="0" smtClean="0"/>
              <a:t>Anualmente se tiran 22 millones de toneladas de papel en nuestro país. Si todos recicláramos el papel y el cartón, salvaríamos 33% de la energía que se necesita para producirlos. Además, por cada tonelada, ahorraríamos 28 mil litros de agua y 17 árboles. El papel y el cartón se consideran entre los desperdicios mejor cotizados.</a:t>
            </a:r>
            <a:endParaRPr lang="es-ES" sz="2400" b="1" dirty="0" smtClean="0">
              <a:effectLst>
                <a:outerShdw blurRad="38100" dist="38100" dir="2700000" algn="tl">
                  <a:srgbClr val="000000">
                    <a:alpha val="43137"/>
                  </a:srgbClr>
                </a:outerShdw>
              </a:effectLst>
            </a:endParaRPr>
          </a:p>
          <a:p>
            <a:pPr>
              <a:buNone/>
            </a:pPr>
            <a:r>
              <a:rPr lang="es-ES" sz="2400" dirty="0" smtClean="0"/>
              <a:t>El papel puede llegar a reciclarse hasta siete veces. Separa los cuadernos, periódicos, revistas, libros, cajas, hojas, etc. Desdobla las cajas de cartón para evitar ocupar mucho espacio. Lleva tu papel al centro de reciclaje más cercano.</a:t>
            </a:r>
            <a:endParaRPr lang="es-ES" sz="2400" dirty="0"/>
          </a:p>
        </p:txBody>
      </p:sp>
      <p:pic>
        <p:nvPicPr>
          <p:cNvPr id="21505" name="Picture 1"/>
          <p:cNvPicPr>
            <a:picLocks noChangeAspect="1" noChangeArrowheads="1"/>
          </p:cNvPicPr>
          <p:nvPr/>
        </p:nvPicPr>
        <p:blipFill>
          <a:blip r:embed="rId2" cstate="print"/>
          <a:srcRect/>
          <a:stretch>
            <a:fillRect/>
          </a:stretch>
        </p:blipFill>
        <p:spPr bwMode="auto">
          <a:xfrm rot="20198201">
            <a:off x="7164288" y="5157192"/>
            <a:ext cx="1609725" cy="1457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260648"/>
            <a:ext cx="8382000" cy="3951851"/>
          </a:xfrm>
        </p:spPr>
        <p:txBody>
          <a:bodyPr/>
          <a:lstStyle/>
          <a:p>
            <a:pPr algn="just"/>
            <a:r>
              <a:rPr lang="es-ES" sz="2400" b="1" i="1" dirty="0" smtClean="0">
                <a:effectLst>
                  <a:outerShdw blurRad="38100" dist="38100" dir="2700000" algn="tl">
                    <a:srgbClr val="000000">
                      <a:alpha val="43137"/>
                    </a:srgbClr>
                  </a:outerShdw>
                </a:effectLst>
              </a:rPr>
              <a:t>ALUMINIO </a:t>
            </a:r>
          </a:p>
          <a:p>
            <a:pPr algn="just">
              <a:buNone/>
            </a:pPr>
            <a:r>
              <a:rPr lang="es-ES" sz="2400" dirty="0" smtClean="0"/>
              <a:t>Produciendo latas de aluminio reciclado, reduciríamos la contaminación del aire en un 95%. </a:t>
            </a:r>
          </a:p>
          <a:p>
            <a:pPr algn="just">
              <a:buNone/>
            </a:pPr>
            <a:r>
              <a:rPr lang="es-ES" sz="2400" dirty="0" smtClean="0"/>
              <a:t>La mayor parte de los metales que existen pueden fundirse y volver a procesarse creando nuevos metales. Los metales constituyen cerca del 10% del desperdicio que producimos diariamente. Si los recuperáramos, serían una fuente de materia prima para nuevos productos.</a:t>
            </a:r>
          </a:p>
          <a:p>
            <a:pPr algn="just">
              <a:buNone/>
            </a:pPr>
            <a:r>
              <a:rPr lang="es-ES" sz="2400" dirty="0" smtClean="0"/>
              <a:t>Las latas se pueden abrir de un solo lado y guardarlas metidas unas dentro de otras, o aplanarlas y así ocuparan menos espacio. </a:t>
            </a:r>
          </a:p>
          <a:p>
            <a:pPr algn="just"/>
            <a:endParaRPr lang="es-ES" sz="2400" dirty="0"/>
          </a:p>
        </p:txBody>
      </p:sp>
      <p:pic>
        <p:nvPicPr>
          <p:cNvPr id="9219" name="Picture 3"/>
          <p:cNvPicPr>
            <a:picLocks noChangeAspect="1" noChangeArrowheads="1"/>
          </p:cNvPicPr>
          <p:nvPr/>
        </p:nvPicPr>
        <p:blipFill>
          <a:blip r:embed="rId2" cstate="print"/>
          <a:srcRect/>
          <a:stretch>
            <a:fillRect/>
          </a:stretch>
        </p:blipFill>
        <p:spPr bwMode="auto">
          <a:xfrm rot="20284694">
            <a:off x="391658" y="4705732"/>
            <a:ext cx="1939852"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0" name="Picture 4"/>
          <p:cNvPicPr>
            <a:picLocks noChangeAspect="1" noChangeArrowheads="1"/>
          </p:cNvPicPr>
          <p:nvPr/>
        </p:nvPicPr>
        <p:blipFill>
          <a:blip r:embed="rId3" cstate="print"/>
          <a:srcRect/>
          <a:stretch>
            <a:fillRect/>
          </a:stretch>
        </p:blipFill>
        <p:spPr bwMode="auto">
          <a:xfrm>
            <a:off x="7127777" y="5422527"/>
            <a:ext cx="2016223" cy="1435473"/>
          </a:xfrm>
          <a:prstGeom prst="rect">
            <a:avLst/>
          </a:prstGeom>
          <a:ln>
            <a:noFill/>
          </a:ln>
          <a:effectLst>
            <a:softEdge rad="112500"/>
          </a:effectLst>
        </p:spPr>
      </p:pic>
      <p:pic>
        <p:nvPicPr>
          <p:cNvPr id="9221" name="Picture 5"/>
          <p:cNvPicPr>
            <a:picLocks noChangeAspect="1" noChangeArrowheads="1"/>
          </p:cNvPicPr>
          <p:nvPr/>
        </p:nvPicPr>
        <p:blipFill>
          <a:blip r:embed="rId4" cstate="print"/>
          <a:srcRect/>
          <a:stretch>
            <a:fillRect/>
          </a:stretch>
        </p:blipFill>
        <p:spPr bwMode="auto">
          <a:xfrm>
            <a:off x="3419872" y="5114925"/>
            <a:ext cx="2619375" cy="1743075"/>
          </a:xfrm>
          <a:prstGeom prst="rect">
            <a:avLst/>
          </a:prstGeom>
          <a:ln>
            <a:noFill/>
          </a:ln>
          <a:effectLst>
            <a:softEdge rad="112500"/>
          </a:effectLst>
        </p:spPr>
      </p:pic>
      <p:pic>
        <p:nvPicPr>
          <p:cNvPr id="9222" name="Picture 6"/>
          <p:cNvPicPr>
            <a:picLocks noChangeAspect="1" noChangeArrowheads="1"/>
          </p:cNvPicPr>
          <p:nvPr/>
        </p:nvPicPr>
        <p:blipFill>
          <a:blip r:embed="rId5" cstate="print"/>
          <a:srcRect/>
          <a:stretch>
            <a:fillRect/>
          </a:stretch>
        </p:blipFill>
        <p:spPr bwMode="auto">
          <a:xfrm>
            <a:off x="5868338" y="3767882"/>
            <a:ext cx="1727998" cy="13893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465522"/>
            <a:ext cx="8382000" cy="6057043"/>
          </a:xfrm>
        </p:spPr>
        <p:txBody>
          <a:bodyPr/>
          <a:lstStyle/>
          <a:p>
            <a:pPr algn="just"/>
            <a:r>
              <a:rPr lang="es-ES" sz="2400" b="1" i="1" dirty="0" smtClean="0">
                <a:effectLst>
                  <a:outerShdw blurRad="38100" dist="38100" dir="2700000" algn="tl">
                    <a:srgbClr val="000000">
                      <a:alpha val="43137"/>
                    </a:srgbClr>
                  </a:outerShdw>
                </a:effectLst>
              </a:rPr>
              <a:t>PLÁSTICOS</a:t>
            </a:r>
          </a:p>
          <a:p>
            <a:pPr algn="just">
              <a:buNone/>
            </a:pPr>
            <a:r>
              <a:rPr lang="es-ES" sz="2400" dirty="0" smtClean="0"/>
              <a:t>Podemos reciclar el 95% de los plásticos que utilizamos diariamente. En México se consumen más de 200,000 botellas de plástico cada hora, y las tendencias de empaques en bienes de consumo ha provocado que esta cifra se incremente día a día. Existen más de 50 tipos diferentes de plásticos, dentro de los cuales 7 son los más comunes:</a:t>
            </a:r>
          </a:p>
          <a:p>
            <a:pPr algn="just">
              <a:buNone/>
            </a:pPr>
            <a:r>
              <a:rPr lang="es-ES" sz="2400" dirty="0" smtClean="0"/>
              <a:t>1-Polietileno </a:t>
            </a:r>
            <a:r>
              <a:rPr lang="es-ES" sz="2400" dirty="0" err="1" smtClean="0"/>
              <a:t>Teriefalato</a:t>
            </a:r>
            <a:r>
              <a:rPr lang="es-ES" sz="2400" dirty="0" smtClean="0"/>
              <a:t> (PET)</a:t>
            </a:r>
          </a:p>
          <a:p>
            <a:pPr algn="just">
              <a:buNone/>
            </a:pPr>
            <a:r>
              <a:rPr lang="es-ES" sz="2400" dirty="0" smtClean="0"/>
              <a:t>2-Polietileno Alta Densidad (PEAD)</a:t>
            </a:r>
          </a:p>
          <a:p>
            <a:pPr algn="just">
              <a:buNone/>
            </a:pPr>
            <a:r>
              <a:rPr lang="es-ES" sz="2400" dirty="0" smtClean="0"/>
              <a:t>3-Cloruro de Polivinilo (PVC)</a:t>
            </a:r>
          </a:p>
          <a:p>
            <a:pPr algn="just">
              <a:buNone/>
            </a:pPr>
            <a:r>
              <a:rPr lang="es-ES" sz="2400" dirty="0" smtClean="0"/>
              <a:t>4-Polietileno Baja Densidad (PEBD</a:t>
            </a:r>
          </a:p>
          <a:p>
            <a:pPr algn="just">
              <a:buNone/>
            </a:pPr>
            <a:r>
              <a:rPr lang="es-ES" sz="2400" dirty="0" smtClean="0"/>
              <a:t>5-Polipropileno (PP)</a:t>
            </a:r>
          </a:p>
          <a:p>
            <a:pPr algn="just">
              <a:buNone/>
            </a:pPr>
            <a:r>
              <a:rPr lang="es-ES" sz="2400" dirty="0" smtClean="0"/>
              <a:t>6-Poliestireno (PS)</a:t>
            </a:r>
          </a:p>
          <a:p>
            <a:pPr algn="just">
              <a:buNone/>
            </a:pPr>
            <a:r>
              <a:rPr lang="es-ES" sz="2400" dirty="0" smtClean="0"/>
              <a:t>7-Otros plásticos</a:t>
            </a:r>
          </a:p>
          <a:p>
            <a:pPr algn="just">
              <a:buNone/>
            </a:pPr>
            <a:endParaRPr lang="es-ES" sz="2400" dirty="0" smtClean="0"/>
          </a:p>
          <a:p>
            <a:pPr algn="just"/>
            <a:endParaRPr lang="es-ES" sz="2400" dirty="0"/>
          </a:p>
        </p:txBody>
      </p:sp>
      <p:pic>
        <p:nvPicPr>
          <p:cNvPr id="20482" name="Picture 2"/>
          <p:cNvPicPr>
            <a:picLocks noChangeAspect="1" noChangeArrowheads="1"/>
          </p:cNvPicPr>
          <p:nvPr/>
        </p:nvPicPr>
        <p:blipFill>
          <a:blip r:embed="rId2" cstate="print"/>
          <a:srcRect/>
          <a:stretch>
            <a:fillRect/>
          </a:stretch>
        </p:blipFill>
        <p:spPr bwMode="auto">
          <a:xfrm>
            <a:off x="6300192" y="4005064"/>
            <a:ext cx="2167532" cy="2088232"/>
          </a:xfrm>
          <a:prstGeom prst="rect">
            <a:avLst/>
          </a:prstGeom>
          <a:ln>
            <a:noFill/>
          </a:ln>
          <a:effectLst>
            <a:softEdge rad="112500"/>
          </a:effec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625794"/>
            <a:ext cx="8382000" cy="2659190"/>
          </a:xfrm>
        </p:spPr>
        <p:txBody>
          <a:bodyPr/>
          <a:lstStyle/>
          <a:p>
            <a:pPr algn="just"/>
            <a:r>
              <a:rPr lang="es-ES" sz="2400" dirty="0" smtClean="0"/>
              <a:t>El número que indica la clasificación de todo envase plástico se localiza en el fondo del mismo. Cuando tus compras sean pequeñas, no aceptes bolsas, mejor lleva tus propias bolsas de tela, malla o tu canasta para poner los productos. Procura no comprar envases plásticos que no sean reciclables (los cuales tienen el número de clasificación 7 en el fondo). Enjuaga las botellas, sepáralas por tipo de plástico y llévalas al centro de acopio más cercano.</a:t>
            </a:r>
            <a:endParaRPr lang="es-ES" sz="2400" dirty="0"/>
          </a:p>
        </p:txBody>
      </p:sp>
      <p:pic>
        <p:nvPicPr>
          <p:cNvPr id="19457" name="Picture 1"/>
          <p:cNvPicPr>
            <a:picLocks noChangeAspect="1" noChangeArrowheads="1"/>
          </p:cNvPicPr>
          <p:nvPr/>
        </p:nvPicPr>
        <p:blipFill>
          <a:blip r:embed="rId2" cstate="print"/>
          <a:srcRect/>
          <a:stretch>
            <a:fillRect/>
          </a:stretch>
        </p:blipFill>
        <p:spPr bwMode="auto">
          <a:xfrm>
            <a:off x="2771800" y="3717032"/>
            <a:ext cx="4572000" cy="2667000"/>
          </a:xfrm>
          <a:prstGeom prst="rect">
            <a:avLst/>
          </a:prstGeom>
          <a:noFill/>
          <a:ln w="9525">
            <a:noFill/>
            <a:miter lim="800000"/>
            <a:headEnd/>
            <a:tailEnd/>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692696"/>
            <a:ext cx="8382000" cy="4395049"/>
          </a:xfrm>
        </p:spPr>
        <p:txBody>
          <a:bodyPr/>
          <a:lstStyle/>
          <a:p>
            <a:pPr algn="just"/>
            <a:r>
              <a:rPr lang="es-ES" sz="2400" b="1" i="1" dirty="0" smtClean="0">
                <a:effectLst>
                  <a:outerShdw blurRad="38100" dist="38100" dir="2700000" algn="tl">
                    <a:srgbClr val="000000">
                      <a:alpha val="43137"/>
                    </a:srgbClr>
                  </a:outerShdw>
                </a:effectLst>
              </a:rPr>
              <a:t>VIDRIO</a:t>
            </a:r>
          </a:p>
          <a:p>
            <a:pPr algn="just">
              <a:buNone/>
            </a:pPr>
            <a:r>
              <a:rPr lang="es-ES" sz="2400" dirty="0" smtClean="0"/>
              <a:t>El vidrio se recicla las veces que se requiera y en la forma que se quiera, no pierde propiedades. El vidrio reciclado ahorra de un 25 a 32% de la energía utilizada para producir vidrio nuevo. Para su reciclaje, se inicia con la recolección de los envases, separación de objetos extraños y triturado del vidrio, obteniendo el "casco de vidrio". Este material se funde con arena, hidróxido de sodio y caliza para la fabricación de idénticos envases de vidrio, de tal forma que las botellas y frascos que incorporan restos de vidrio, siempre son nuevos. Para su reciclaje, se recomienda que el vidrio se separe y clasifique por colores. Estos pueden ser verde, ámbar/café o cristalino (transparente). </a:t>
            </a:r>
            <a:endParaRPr lang="es-ES" sz="2400" b="1" i="1" dirty="0">
              <a:effectLst>
                <a:outerShdw blurRad="38100" dist="38100" dir="2700000" algn="tl">
                  <a:srgbClr val="000000">
                    <a:alpha val="43137"/>
                  </a:srgbClr>
                </a:outerShdw>
              </a:effectLst>
            </a:endParaRPr>
          </a:p>
        </p:txBody>
      </p:sp>
      <p:pic>
        <p:nvPicPr>
          <p:cNvPr id="18433" name="Picture 1"/>
          <p:cNvPicPr>
            <a:picLocks noChangeAspect="1" noChangeArrowheads="1"/>
          </p:cNvPicPr>
          <p:nvPr/>
        </p:nvPicPr>
        <p:blipFill>
          <a:blip r:embed="rId2" cstate="print"/>
          <a:srcRect/>
          <a:stretch>
            <a:fillRect/>
          </a:stretch>
        </p:blipFill>
        <p:spPr bwMode="auto">
          <a:xfrm>
            <a:off x="6876256" y="4941169"/>
            <a:ext cx="2267744" cy="1916832"/>
          </a:xfrm>
          <a:prstGeom prst="rect">
            <a:avLst/>
          </a:prstGeom>
          <a:noFill/>
          <a:ln w="9525">
            <a:noFill/>
            <a:miter lim="800000"/>
            <a:headEnd/>
            <a:tailEnd/>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764704"/>
            <a:ext cx="8382000" cy="3065455"/>
          </a:xfrm>
        </p:spPr>
        <p:txBody>
          <a:bodyPr/>
          <a:lstStyle/>
          <a:p>
            <a:r>
              <a:rPr lang="es-ES" sz="2400" b="1" dirty="0" smtClean="0">
                <a:effectLst>
                  <a:outerShdw blurRad="38100" dist="38100" dir="2700000" algn="tl">
                    <a:srgbClr val="000000">
                      <a:alpha val="43137"/>
                    </a:srgbClr>
                  </a:outerShdw>
                </a:effectLst>
              </a:rPr>
              <a:t>DESECHOS NO RECICLABLES</a:t>
            </a:r>
          </a:p>
          <a:p>
            <a:pPr>
              <a:buNone/>
            </a:pPr>
            <a:r>
              <a:rPr lang="es-ES" sz="2400" dirty="0" smtClean="0"/>
              <a:t>Los desechos de control sanitario están compuestos por jeringas usadas, algodones con sangre o infectados, toallas sanitarias, vendas usadas, gasas, curitas, </a:t>
            </a:r>
            <a:r>
              <a:rPr lang="es-ES" sz="2400" dirty="0" err="1" smtClean="0"/>
              <a:t>vendoletas</a:t>
            </a:r>
            <a:r>
              <a:rPr lang="es-ES" sz="2400" dirty="0" smtClean="0"/>
              <a:t>, etc. Se producen en pequeñas cantidades en nuestros hogares y en mayores cantidades en hospitales y hoteles. Estos desperdicios no pueden ser reciclados, pero algunos de ellos sí pueden ser quemados para evitar que contribuyan a formar basura contaminante. </a:t>
            </a:r>
            <a:endParaRPr lang="es-ES" sz="2400" dirty="0"/>
          </a:p>
        </p:txBody>
      </p:sp>
      <p:pic>
        <p:nvPicPr>
          <p:cNvPr id="10242" name="Picture 2"/>
          <p:cNvPicPr>
            <a:picLocks noChangeAspect="1" noChangeArrowheads="1"/>
          </p:cNvPicPr>
          <p:nvPr/>
        </p:nvPicPr>
        <p:blipFill>
          <a:blip r:embed="rId2" cstate="print"/>
          <a:srcRect/>
          <a:stretch>
            <a:fillRect/>
          </a:stretch>
        </p:blipFill>
        <p:spPr bwMode="auto">
          <a:xfrm>
            <a:off x="7000875" y="4509120"/>
            <a:ext cx="2143125" cy="2143125"/>
          </a:xfrm>
          <a:prstGeom prst="rect">
            <a:avLst/>
          </a:prstGeom>
          <a:noFill/>
          <a:ln w="9525">
            <a:noFill/>
            <a:miter lim="800000"/>
            <a:headEnd/>
            <a:tailEnd/>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886397"/>
          </a:xfrm>
        </p:spPr>
        <p:txBody>
          <a:bodyPr/>
          <a:lstStyle/>
          <a:p>
            <a:r>
              <a:rPr lang="es-ES" sz="3200" dirty="0"/>
              <a:t>ALGUNAS CIFRAS DE LA CONTAMINACIÓN EN MÉXICO Y EL MUNDO</a:t>
            </a:r>
          </a:p>
        </p:txBody>
      </p:sp>
      <p:sp>
        <p:nvSpPr>
          <p:cNvPr id="3" name="2 Marcador de contenido"/>
          <p:cNvSpPr>
            <a:spLocks noGrp="1"/>
          </p:cNvSpPr>
          <p:nvPr>
            <p:ph idx="1"/>
          </p:nvPr>
        </p:nvSpPr>
        <p:spPr>
          <a:xfrm>
            <a:off x="381000" y="1412875"/>
            <a:ext cx="8382000" cy="2400657"/>
          </a:xfrm>
        </p:spPr>
        <p:txBody>
          <a:bodyPr/>
          <a:lstStyle/>
          <a:p>
            <a:r>
              <a:rPr lang="es-ES" sz="2400" dirty="0" smtClean="0"/>
              <a:t>Veracruz, el D.F., Jalisco, el Edo. de México y Nuevo León son las entidades que presentan el mayor grado de contaminación de sus aguas. La principal responsable de esta situación es la actividad industrial que genera 65% del total de la materia inorgánica, mientras que la actividad urbano-municipal es responsable del 35% restante.</a:t>
            </a:r>
          </a:p>
          <a:p>
            <a:endParaRPr lang="es-ES" sz="24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Solución propuesta al problema</a:t>
            </a:r>
            <a:br>
              <a:rPr lang="es-ES" b="1" dirty="0" smtClean="0"/>
            </a:br>
            <a:endParaRPr lang="es-ES" dirty="0"/>
          </a:p>
        </p:txBody>
      </p:sp>
      <p:sp>
        <p:nvSpPr>
          <p:cNvPr id="3" name="2 Marcador de contenido"/>
          <p:cNvSpPr>
            <a:spLocks noGrp="1"/>
          </p:cNvSpPr>
          <p:nvPr>
            <p:ph idx="1"/>
          </p:nvPr>
        </p:nvSpPr>
        <p:spPr>
          <a:xfrm>
            <a:off x="381000" y="1412874"/>
            <a:ext cx="8382000" cy="2664197"/>
          </a:xfrm>
        </p:spPr>
        <p:txBody>
          <a:bodyPr>
            <a:noAutofit/>
          </a:bodyPr>
          <a:lstStyle/>
          <a:p>
            <a:pPr>
              <a:buNone/>
            </a:pPr>
            <a:r>
              <a:rPr lang="es-ES" sz="2400" dirty="0" smtClean="0"/>
              <a:t>Lo ideal es que todos los desechos sean reaprovechados y reintegrados al medio. Lo anterior señala una solución integral en la que el concepto basura desaparecería.</a:t>
            </a:r>
          </a:p>
          <a:p>
            <a:r>
              <a:rPr lang="es-ES" sz="2400" dirty="0" smtClean="0"/>
              <a:t>Reducir la cantidad de residuos generada </a:t>
            </a:r>
          </a:p>
          <a:p>
            <a:r>
              <a:rPr lang="es-ES" sz="2400" dirty="0" smtClean="0"/>
              <a:t>Reintegración de los residuos al ciclo productivo </a:t>
            </a:r>
          </a:p>
          <a:p>
            <a:r>
              <a:rPr lang="es-ES" sz="2400" dirty="0" smtClean="0"/>
              <a:t>Canalización adecuada de residuos finales </a:t>
            </a:r>
          </a:p>
          <a:p>
            <a:r>
              <a:rPr lang="es-ES" sz="2400" dirty="0" smtClean="0"/>
              <a:t>Disminuir con la degradación de la parte orgánica</a:t>
            </a:r>
          </a:p>
          <a:p>
            <a:pPr>
              <a:buNone/>
            </a:pPr>
            <a:endParaRPr lang="es-ES" sz="2400" dirty="0"/>
          </a:p>
        </p:txBody>
      </p:sp>
      <p:pic>
        <p:nvPicPr>
          <p:cNvPr id="4" name="Picture 2"/>
          <p:cNvPicPr>
            <a:picLocks noChangeAspect="1" noChangeArrowheads="1"/>
          </p:cNvPicPr>
          <p:nvPr/>
        </p:nvPicPr>
        <p:blipFill>
          <a:blip r:embed="rId2" cstate="print"/>
          <a:srcRect/>
          <a:stretch>
            <a:fillRect/>
          </a:stretch>
        </p:blipFill>
        <p:spPr bwMode="auto">
          <a:xfrm>
            <a:off x="3419872" y="4346951"/>
            <a:ext cx="2448272" cy="2511049"/>
          </a:xfrm>
          <a:prstGeom prst="rect">
            <a:avLst/>
          </a:prstGeom>
          <a:noFill/>
          <a:ln w="9525">
            <a:noFill/>
            <a:miter lim="800000"/>
            <a:headEnd/>
            <a:tailEnd/>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443198"/>
          </a:xfrm>
        </p:spPr>
        <p:txBody>
          <a:bodyPr/>
          <a:lstStyle/>
          <a:p>
            <a:r>
              <a:rPr lang="es-ES" sz="3200" b="1" dirty="0"/>
              <a:t>CLASIFICACIÓN DE LA </a:t>
            </a:r>
            <a:r>
              <a:rPr lang="es-ES" sz="3200" b="1" dirty="0" smtClean="0"/>
              <a:t>BASURA</a:t>
            </a:r>
            <a:endParaRPr lang="es-ES" sz="3200" dirty="0"/>
          </a:p>
        </p:txBody>
      </p:sp>
      <p:sp>
        <p:nvSpPr>
          <p:cNvPr id="4" name="3 Marcador de contenido"/>
          <p:cNvSpPr>
            <a:spLocks noGrp="1"/>
          </p:cNvSpPr>
          <p:nvPr>
            <p:ph idx="1"/>
          </p:nvPr>
        </p:nvSpPr>
        <p:spPr>
          <a:xfrm>
            <a:off x="381000" y="908720"/>
            <a:ext cx="8382000" cy="4949047"/>
          </a:xfrm>
        </p:spPr>
        <p:txBody>
          <a:bodyPr/>
          <a:lstStyle/>
          <a:p>
            <a:r>
              <a:rPr lang="es-ES" sz="2400" b="1" dirty="0" smtClean="0"/>
              <a:t>Por su composición</a:t>
            </a:r>
            <a:endParaRPr lang="es-ES" sz="2400" dirty="0" smtClean="0"/>
          </a:p>
          <a:p>
            <a:r>
              <a:rPr lang="es-ES" sz="2400" b="1" dirty="0" smtClean="0"/>
              <a:t>Basura orgánica</a:t>
            </a:r>
            <a:r>
              <a:rPr lang="es-ES" sz="2400" dirty="0" smtClean="0"/>
              <a:t>. Es todo desecho de origen biológico, alguna vez estuvo vivo o fue parte de un ser vivo, por ejemplo: hojas, ramas, cáscaras y semillas de frutas, huesos y sobras de animales, etc.</a:t>
            </a:r>
          </a:p>
          <a:p>
            <a:r>
              <a:rPr lang="es-ES" sz="2400" b="1" dirty="0" smtClean="0"/>
              <a:t>Basura inorgánica</a:t>
            </a:r>
            <a:r>
              <a:rPr lang="es-ES" sz="2400" dirty="0" smtClean="0"/>
              <a:t>. Es todo desecho de origen no biológico, es decir, de origen industrial o algún otro proceso no natural, por ejemplo: plástico, telas sintéticas, etc.</a:t>
            </a:r>
          </a:p>
          <a:p>
            <a:r>
              <a:rPr lang="es-ES" sz="2400" b="1" dirty="0" smtClean="0"/>
              <a:t>Desechos peligrosos</a:t>
            </a:r>
            <a:r>
              <a:rPr lang="es-ES" sz="2400" dirty="0" smtClean="0"/>
              <a:t>. Es todo desecho, ya sea de origen biológico o no, que constituye un peligro potencial y por lo cual debe ser tratado como tal, por ejemplo: material médico infeccioso, material radiactivo, ácidos y sustancias químicas corrosivas, etc.</a:t>
            </a:r>
          </a:p>
          <a:p>
            <a:endParaRPr lang="es-ES" sz="24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28859" cy="1523494"/>
          </a:xfrm>
        </p:spPr>
        <p:txBody>
          <a:bodyPr/>
          <a:lstStyle/>
          <a:p>
            <a:pPr algn="ctr"/>
            <a:r>
              <a:rPr lang="es-ES" sz="3200" dirty="0" smtClean="0"/>
              <a:t>BASURA: SITUACIÓN ACTUAL </a:t>
            </a:r>
            <a:br>
              <a:rPr lang="es-ES" sz="3200" dirty="0" smtClean="0"/>
            </a:br>
            <a:endParaRPr lang="es-ES" sz="3200" dirty="0"/>
          </a:p>
        </p:txBody>
      </p:sp>
      <p:sp>
        <p:nvSpPr>
          <p:cNvPr id="3" name="2 Subtítulo"/>
          <p:cNvSpPr>
            <a:spLocks noGrp="1"/>
          </p:cNvSpPr>
          <p:nvPr>
            <p:ph type="subTitle" idx="1"/>
          </p:nvPr>
        </p:nvSpPr>
        <p:spPr>
          <a:xfrm>
            <a:off x="432048" y="1440160"/>
            <a:ext cx="8316416" cy="4365104"/>
          </a:xfrm>
        </p:spPr>
        <p:txBody>
          <a:bodyPr/>
          <a:lstStyle/>
          <a:p>
            <a:pPr algn="just"/>
            <a:r>
              <a:rPr lang="es-ES" sz="2400" dirty="0" smtClean="0"/>
              <a:t>La basura en el mundo está adquiriendo grandes dimensiones, más aún, problemas de salud e higiene. Piense al cabo del día, cuánta basura generó usted, su compañero de trabajo, su familia, su vecino, su colonia, el país, el mundo, ¿qué vamos hacer con tanta basura?. ¿Sabía que sólo la orgánica es biodegradable y el resto permanece en el medio ambiente? Es tiempo de trabajar juntos por un mundo más limpio y tomar conciencia de que la única solución para disminuir la cantidad de residuos sólidos es reciclarlos y reusarlos.</a:t>
            </a:r>
          </a:p>
          <a:p>
            <a:pPr algn="just"/>
            <a:endParaRPr lang="es-E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443198"/>
          </a:xfrm>
        </p:spPr>
        <p:txBody>
          <a:bodyPr/>
          <a:lstStyle/>
          <a:p>
            <a:r>
              <a:rPr lang="es-ES" sz="3200" b="1" dirty="0"/>
              <a:t>ENFERMEDADES POR LA </a:t>
            </a:r>
            <a:r>
              <a:rPr lang="es-ES" sz="3200" b="1" dirty="0" smtClean="0"/>
              <a:t>BASURA</a:t>
            </a:r>
            <a:endParaRPr lang="es-ES" sz="3200" dirty="0"/>
          </a:p>
        </p:txBody>
      </p:sp>
      <p:sp>
        <p:nvSpPr>
          <p:cNvPr id="3" name="2 Marcador de contenido"/>
          <p:cNvSpPr>
            <a:spLocks noGrp="1"/>
          </p:cNvSpPr>
          <p:nvPr>
            <p:ph idx="1"/>
          </p:nvPr>
        </p:nvSpPr>
        <p:spPr>
          <a:xfrm>
            <a:off x="381000" y="1096400"/>
            <a:ext cx="8382000" cy="3988784"/>
          </a:xfrm>
        </p:spPr>
        <p:txBody>
          <a:bodyPr/>
          <a:lstStyle/>
          <a:p>
            <a:pPr>
              <a:buNone/>
            </a:pPr>
            <a:r>
              <a:rPr lang="es-ES" sz="2400" dirty="0" smtClean="0"/>
              <a:t>Entre algunas enfermedades las más comunes son:</a:t>
            </a:r>
          </a:p>
          <a:p>
            <a:r>
              <a:rPr lang="es-ES" sz="2400" dirty="0" smtClean="0"/>
              <a:t>Infecciones respiratorias.</a:t>
            </a:r>
          </a:p>
          <a:p>
            <a:r>
              <a:rPr lang="es-ES" sz="2400" dirty="0" smtClean="0"/>
              <a:t>Infecciones intestinales.</a:t>
            </a:r>
          </a:p>
          <a:p>
            <a:r>
              <a:rPr lang="es-ES" sz="2400" dirty="0" smtClean="0"/>
              <a:t>Dengue clásico y dengue hemorrágico.</a:t>
            </a:r>
          </a:p>
          <a:p>
            <a:r>
              <a:rPr lang="es-ES" sz="2400" dirty="0" smtClean="0"/>
              <a:t>Otitis media aguda.</a:t>
            </a:r>
          </a:p>
          <a:p>
            <a:r>
              <a:rPr lang="es-ES" sz="2400" dirty="0" smtClean="0"/>
              <a:t>Conjuntivitis clásico hemorrágico.</a:t>
            </a:r>
          </a:p>
          <a:p>
            <a:r>
              <a:rPr lang="es-ES" sz="2400" dirty="0" smtClean="0"/>
              <a:t>Neumonías y </a:t>
            </a:r>
            <a:r>
              <a:rPr lang="es-ES" sz="2400" dirty="0" err="1" smtClean="0"/>
              <a:t>bronconeumonias</a:t>
            </a:r>
            <a:r>
              <a:rPr lang="es-ES" sz="2400" dirty="0" smtClean="0"/>
              <a:t>.</a:t>
            </a:r>
          </a:p>
          <a:p>
            <a:r>
              <a:rPr lang="es-ES" sz="2400" dirty="0" smtClean="0"/>
              <a:t>Gripe.</a:t>
            </a:r>
          </a:p>
          <a:p>
            <a:r>
              <a:rPr lang="es-ES" sz="2400" dirty="0" smtClean="0"/>
              <a:t>Intoxicación por plaguicidas.</a:t>
            </a:r>
          </a:p>
          <a:p>
            <a:endParaRPr lang="es-ES" sz="2400" dirty="0"/>
          </a:p>
        </p:txBody>
      </p:sp>
      <p:pic>
        <p:nvPicPr>
          <p:cNvPr id="15361" name="Picture 1"/>
          <p:cNvPicPr>
            <a:picLocks noChangeAspect="1" noChangeArrowheads="1"/>
          </p:cNvPicPr>
          <p:nvPr/>
        </p:nvPicPr>
        <p:blipFill>
          <a:blip r:embed="rId2" cstate="print"/>
          <a:srcRect/>
          <a:stretch>
            <a:fillRect/>
          </a:stretch>
        </p:blipFill>
        <p:spPr bwMode="auto">
          <a:xfrm>
            <a:off x="6823130" y="4941168"/>
            <a:ext cx="2320870" cy="1916832"/>
          </a:xfrm>
          <a:prstGeom prst="rect">
            <a:avLst/>
          </a:prstGeom>
          <a:noFill/>
          <a:ln w="9525">
            <a:noFill/>
            <a:miter lim="800000"/>
            <a:headEnd/>
            <a:tailEnd/>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915816" y="2204864"/>
            <a:ext cx="3312368" cy="3312368"/>
          </a:xfrm>
          <a:prstGeom prst="rect">
            <a:avLst/>
          </a:prstGeom>
          <a:ln>
            <a:noFill/>
          </a:ln>
          <a:effectLst>
            <a:softEdge rad="112500"/>
          </a:effectLst>
        </p:spPr>
      </p:pic>
      <p:sp>
        <p:nvSpPr>
          <p:cNvPr id="2" name="1 Título"/>
          <p:cNvSpPr>
            <a:spLocks noGrp="1"/>
          </p:cNvSpPr>
          <p:nvPr>
            <p:ph type="title"/>
          </p:nvPr>
        </p:nvSpPr>
        <p:spPr>
          <a:xfrm>
            <a:off x="381000" y="230188"/>
            <a:ext cx="8382000" cy="1994392"/>
          </a:xfrm>
        </p:spPr>
        <p:txBody>
          <a:bodyPr/>
          <a:lstStyle/>
          <a:p>
            <a:pPr algn="ctr"/>
            <a:r>
              <a:rPr lang="es-ES" b="1" dirty="0"/>
              <a:t>Maneras de Reducir, Reutilizar y Reciclar</a:t>
            </a:r>
            <a:br>
              <a:rPr lang="es-ES" b="1" dirty="0"/>
            </a:br>
            <a:endParaRPr lang="es-E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994392"/>
          </a:xfrm>
        </p:spPr>
        <p:txBody>
          <a:bodyPr/>
          <a:lstStyle/>
          <a:p>
            <a:r>
              <a:rPr lang="es-ES" b="1" dirty="0"/>
              <a:t>¿Qué tengo que tener en cuenta para reciclar la basura? </a:t>
            </a:r>
            <a:br>
              <a:rPr lang="es-ES" b="1" dirty="0"/>
            </a:br>
            <a:endParaRPr lang="es-ES" dirty="0"/>
          </a:p>
        </p:txBody>
      </p:sp>
      <p:sp>
        <p:nvSpPr>
          <p:cNvPr id="3" name="2 Marcador de contenido"/>
          <p:cNvSpPr>
            <a:spLocks noGrp="1"/>
          </p:cNvSpPr>
          <p:nvPr>
            <p:ph idx="1"/>
          </p:nvPr>
        </p:nvSpPr>
        <p:spPr>
          <a:xfrm>
            <a:off x="395536" y="1916832"/>
            <a:ext cx="8382000" cy="3397853"/>
          </a:xfrm>
        </p:spPr>
        <p:txBody>
          <a:bodyPr/>
          <a:lstStyle/>
          <a:p>
            <a:r>
              <a:rPr lang="es-ES" sz="2400" dirty="0" smtClean="0"/>
              <a:t>La manera más fácil de aprender a reciclar es aplicar la norma de las tres R: Reducir, Reutilizar y Reciclar.</a:t>
            </a:r>
            <a:br>
              <a:rPr lang="es-ES" sz="2400" dirty="0" smtClean="0"/>
            </a:br>
            <a:r>
              <a:rPr lang="es-ES" sz="2400" dirty="0" smtClean="0"/>
              <a:t>- Reduzca Todo aquello que se compra y consume tiene una relación directa con lo que se bota a la basura. </a:t>
            </a:r>
          </a:p>
          <a:p>
            <a:r>
              <a:rPr lang="es-ES" sz="2400" dirty="0" smtClean="0"/>
              <a:t>Reducir es consumir racionalmente y evita el derroche.</a:t>
            </a:r>
            <a:br>
              <a:rPr lang="es-ES" sz="2400" dirty="0" smtClean="0"/>
            </a:br>
            <a:r>
              <a:rPr lang="es-ES" sz="2400" dirty="0" smtClean="0"/>
              <a:t>- Reutilice las cosas sin necesidad de destruirlas o deshacerse de ellas.</a:t>
            </a:r>
            <a:br>
              <a:rPr lang="es-ES" sz="2400" dirty="0" smtClean="0"/>
            </a:br>
            <a:r>
              <a:rPr lang="es-ES" sz="2400" dirty="0" smtClean="0"/>
              <a:t>- Para Reciclar, separe los residuos, entre materia orgánica (resto de comidas) y los demás materiales como papel, cartón, el vidrio y los metales. </a:t>
            </a:r>
            <a:endParaRPr lang="es-ES" sz="2400" dirty="0"/>
          </a:p>
        </p:txBody>
      </p:sp>
      <p:pic>
        <p:nvPicPr>
          <p:cNvPr id="3074" name="Picture 2"/>
          <p:cNvPicPr>
            <a:picLocks noChangeAspect="1" noChangeArrowheads="1"/>
          </p:cNvPicPr>
          <p:nvPr/>
        </p:nvPicPr>
        <p:blipFill>
          <a:blip r:embed="rId2" cstate="print"/>
          <a:srcRect/>
          <a:stretch>
            <a:fillRect/>
          </a:stretch>
        </p:blipFill>
        <p:spPr bwMode="auto">
          <a:xfrm>
            <a:off x="7200800" y="4905672"/>
            <a:ext cx="1907704" cy="1907704"/>
          </a:xfrm>
          <a:prstGeom prst="rect">
            <a:avLst/>
          </a:prstGeom>
          <a:noFill/>
          <a:ln w="9525">
            <a:noFill/>
            <a:miter lim="800000"/>
            <a:headEnd/>
            <a:tailEnd/>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b="1" dirty="0" smtClean="0"/>
              <a:t>Las </a:t>
            </a:r>
            <a:r>
              <a:rPr lang="es-ES" b="1" dirty="0"/>
              <a:t>3 "R"</a:t>
            </a:r>
            <a:br>
              <a:rPr lang="es-ES" b="1" dirty="0"/>
            </a:br>
            <a:endParaRPr lang="es-ES" dirty="0"/>
          </a:p>
        </p:txBody>
      </p:sp>
      <p:sp>
        <p:nvSpPr>
          <p:cNvPr id="5" name="4 Marcador de contenido"/>
          <p:cNvSpPr>
            <a:spLocks noGrp="1"/>
          </p:cNvSpPr>
          <p:nvPr>
            <p:ph idx="1"/>
          </p:nvPr>
        </p:nvSpPr>
        <p:spPr>
          <a:xfrm>
            <a:off x="323528" y="1146130"/>
            <a:ext cx="8382000" cy="3434998"/>
          </a:xfrm>
          <a:prstGeom prst="rect">
            <a:avLst/>
          </a:prstGeom>
        </p:spPr>
        <p:txBody>
          <a:bodyPr wrap="square">
            <a:spAutoFit/>
          </a:bodyPr>
          <a:lstStyle/>
          <a:p>
            <a:r>
              <a:rPr lang="es-ES" sz="2400" b="1" i="1" dirty="0" smtClean="0">
                <a:effectLst>
                  <a:outerShdw blurRad="38100" dist="38100" dir="2700000" algn="tl">
                    <a:srgbClr val="000000">
                      <a:alpha val="43137"/>
                    </a:srgbClr>
                  </a:outerShdw>
                </a:effectLst>
              </a:rPr>
              <a:t>REDUCE....</a:t>
            </a:r>
            <a:r>
              <a:rPr lang="es-ES" sz="2400" dirty="0" smtClean="0"/>
              <a:t/>
            </a:r>
            <a:br>
              <a:rPr lang="es-ES" sz="2400" dirty="0" smtClean="0"/>
            </a:br>
            <a:r>
              <a:rPr lang="es-ES" sz="2400" dirty="0" smtClean="0"/>
              <a:t>¿ Porque no reducir nuestros desperdicios antes de comprar? ¿ Preguntémonos si realmente es necesario lo que vamos a comprar? ¿ Si es o no desechable? ¿ Si lo podemos reutilizar rellenar, retornar o reciclar?.</a:t>
            </a:r>
            <a:br>
              <a:rPr lang="es-ES" sz="2400" dirty="0" smtClean="0"/>
            </a:br>
            <a:r>
              <a:rPr lang="es-ES" sz="2400" dirty="0" smtClean="0"/>
              <a:t>Todo Aquello que compramos y consumimos tiene una relación directa con lo que tiramos.</a:t>
            </a:r>
            <a:br>
              <a:rPr lang="es-ES" sz="2400" dirty="0" smtClean="0"/>
            </a:br>
            <a:r>
              <a:rPr lang="es-ES" sz="2400" dirty="0" smtClean="0"/>
              <a:t>Consumiendo racionalmente, evitando el derroche y usando solo lo indispensable, directamente colaboramos con el cuidado del ambiente. </a:t>
            </a:r>
            <a:endParaRPr lang="es-ES" sz="2400" dirty="0"/>
          </a:p>
        </p:txBody>
      </p:sp>
      <p:pic>
        <p:nvPicPr>
          <p:cNvPr id="11266" name="Picture 2"/>
          <p:cNvPicPr>
            <a:picLocks noChangeAspect="1" noChangeArrowheads="1"/>
          </p:cNvPicPr>
          <p:nvPr/>
        </p:nvPicPr>
        <p:blipFill>
          <a:blip r:embed="rId2" cstate="print"/>
          <a:srcRect/>
          <a:stretch>
            <a:fillRect/>
          </a:stretch>
        </p:blipFill>
        <p:spPr bwMode="auto">
          <a:xfrm>
            <a:off x="5796136" y="4293096"/>
            <a:ext cx="2592288" cy="2335907"/>
          </a:xfrm>
          <a:prstGeom prst="rect">
            <a:avLst/>
          </a:prstGeom>
          <a:ln>
            <a:noFill/>
          </a:ln>
          <a:effectLst>
            <a:softEdge rad="112500"/>
          </a:effec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7544" y="692696"/>
            <a:ext cx="8064896" cy="2308324"/>
          </a:xfrm>
          <a:prstGeom prst="rect">
            <a:avLst/>
          </a:prstGeom>
        </p:spPr>
        <p:txBody>
          <a:bodyPr wrap="square">
            <a:spAutoFit/>
          </a:bodyPr>
          <a:lstStyle/>
          <a:p>
            <a:r>
              <a:rPr lang="es-ES" sz="2400" b="1" dirty="0" smtClean="0">
                <a:effectLst>
                  <a:outerShdw blurRad="38100" dist="38100" dir="2700000" algn="tl">
                    <a:srgbClr val="000000">
                      <a:alpha val="43137"/>
                    </a:srgbClr>
                  </a:outerShdw>
                </a:effectLst>
              </a:rPr>
              <a:t>REUTILIZA....</a:t>
            </a:r>
            <a:r>
              <a:rPr lang="es-ES" sz="2400" dirty="0" smtClean="0"/>
              <a:t/>
            </a:r>
            <a:br>
              <a:rPr lang="es-ES" sz="2400" dirty="0" smtClean="0"/>
            </a:br>
            <a:r>
              <a:rPr lang="es-ES" sz="2400" dirty="0" smtClean="0"/>
              <a:t>¿Por qué destruir algo que nos ha costado tanto trabajo hacer? ¿ Porque tirar algo que todavía sirve?.</a:t>
            </a:r>
            <a:br>
              <a:rPr lang="es-ES" sz="2400" dirty="0" smtClean="0"/>
            </a:br>
            <a:r>
              <a:rPr lang="es-ES" sz="2400" dirty="0" smtClean="0"/>
              <a:t>Reutilizar; consiste en darle la máxima utilidad a las cosas sin necesidad de destruirlas o deshacernos de ellas, ahorrando la energía que se hubiera destinado para hacer dicho producto. </a:t>
            </a:r>
            <a:endParaRPr lang="es-ES" sz="2400" dirty="0"/>
          </a:p>
        </p:txBody>
      </p:sp>
      <p:pic>
        <p:nvPicPr>
          <p:cNvPr id="6147" name="Picture 3"/>
          <p:cNvPicPr>
            <a:picLocks noChangeAspect="1" noChangeArrowheads="1"/>
          </p:cNvPicPr>
          <p:nvPr/>
        </p:nvPicPr>
        <p:blipFill>
          <a:blip r:embed="rId2" cstate="print"/>
          <a:srcRect/>
          <a:stretch>
            <a:fillRect/>
          </a:stretch>
        </p:blipFill>
        <p:spPr bwMode="auto">
          <a:xfrm>
            <a:off x="899592" y="4365104"/>
            <a:ext cx="1905000" cy="2000250"/>
          </a:xfrm>
          <a:prstGeom prst="rect">
            <a:avLst/>
          </a:prstGeom>
          <a:noFill/>
          <a:ln w="9525">
            <a:noFill/>
            <a:miter lim="800000"/>
            <a:headEnd/>
            <a:tailEnd/>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548680"/>
            <a:ext cx="8382000" cy="3730252"/>
          </a:xfrm>
        </p:spPr>
        <p:txBody>
          <a:bodyPr/>
          <a:lstStyle/>
          <a:p>
            <a:pPr algn="just"/>
            <a:r>
              <a:rPr lang="es-ES" sz="2400" b="1" dirty="0" smtClean="0">
                <a:effectLst>
                  <a:outerShdw blurRad="38100" dist="38100" dir="2700000" algn="tl">
                    <a:srgbClr val="000000">
                      <a:alpha val="43137"/>
                    </a:srgbClr>
                  </a:outerShdw>
                </a:effectLst>
              </a:rPr>
              <a:t>SEPARACIÓN....</a:t>
            </a:r>
          </a:p>
          <a:p>
            <a:pPr algn="just">
              <a:buNone/>
            </a:pPr>
            <a:r>
              <a:rPr lang="es-ES" sz="2400" dirty="0" smtClean="0"/>
              <a:t/>
            </a:r>
            <a:br>
              <a:rPr lang="es-ES" sz="2400" dirty="0" smtClean="0"/>
            </a:br>
            <a:r>
              <a:rPr lang="es-ES" sz="2400" dirty="0" smtClean="0"/>
              <a:t>En promedio una familia de un País como México Genera mensualmente en promedio 1 m3 de Basura; constituida básicamente por papel, cartón, vidrio, metal, plásticos, materia orgánica, varios y control sanitario.</a:t>
            </a:r>
            <a:br>
              <a:rPr lang="es-ES" sz="2400" dirty="0" smtClean="0"/>
            </a:br>
            <a:r>
              <a:rPr lang="es-ES" sz="2400" dirty="0" smtClean="0"/>
              <a:t>Si la basura se compone de varios desperdicios y si como desperdicios no fueron basura si los separamos adecuadamente podremos controlarlos y evitar posteriores problemas.</a:t>
            </a:r>
            <a:br>
              <a:rPr lang="es-ES" sz="2400" dirty="0" smtClean="0"/>
            </a:br>
            <a:r>
              <a:rPr lang="es-ES" sz="2400" dirty="0" smtClean="0"/>
              <a:t>Separando nuestros desperdicios correctamente antes de que se conviertan en basura es posible reducir 80 de espacio.</a:t>
            </a:r>
            <a:endParaRPr lang="es-ES" sz="2400" dirty="0"/>
          </a:p>
        </p:txBody>
      </p:sp>
      <p:pic>
        <p:nvPicPr>
          <p:cNvPr id="12290" name="Picture 2"/>
          <p:cNvPicPr>
            <a:picLocks noChangeAspect="1" noChangeArrowheads="1"/>
          </p:cNvPicPr>
          <p:nvPr/>
        </p:nvPicPr>
        <p:blipFill>
          <a:blip r:embed="rId2" cstate="print"/>
          <a:srcRect/>
          <a:stretch>
            <a:fillRect/>
          </a:stretch>
        </p:blipFill>
        <p:spPr bwMode="auto">
          <a:xfrm>
            <a:off x="6555432" y="4941168"/>
            <a:ext cx="2553072" cy="1916832"/>
          </a:xfrm>
          <a:prstGeom prst="rect">
            <a:avLst/>
          </a:prstGeom>
          <a:ln>
            <a:noFill/>
          </a:ln>
          <a:effectLst>
            <a:softEdge rad="112500"/>
          </a:effec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476672"/>
            <a:ext cx="8382000" cy="4653582"/>
          </a:xfrm>
        </p:spPr>
        <p:txBody>
          <a:bodyPr/>
          <a:lstStyle/>
          <a:p>
            <a:r>
              <a:rPr lang="es-ES" sz="2400" b="1" dirty="0" smtClean="0">
                <a:effectLst>
                  <a:outerShdw blurRad="38100" dist="38100" dir="2700000" algn="tl">
                    <a:srgbClr val="000000">
                      <a:alpha val="43137"/>
                    </a:srgbClr>
                  </a:outerShdw>
                </a:effectLst>
              </a:rPr>
              <a:t>RECICLA....</a:t>
            </a:r>
            <a:r>
              <a:rPr lang="es-ES" sz="2400" dirty="0" smtClean="0"/>
              <a:t/>
            </a:r>
            <a:br>
              <a:rPr lang="es-ES" sz="2400" dirty="0" smtClean="0"/>
            </a:br>
            <a:r>
              <a:rPr lang="es-ES" sz="2400" dirty="0" smtClean="0"/>
              <a:t>Consiste en usar los materiales una y otra vez para hacer nuevos productos reduciendo en forma significativa la utilización de nuevas materias primas. Reincorporar recursos ya usados en los procesos para la elaboración de nuevos materiales ayuda a conservar los recursos naturales ahorrando energía, tiempo y agua que serian empleados en su fabricación a partir de materias primas.</a:t>
            </a:r>
            <a:br>
              <a:rPr lang="es-ES" sz="2400" dirty="0" smtClean="0"/>
            </a:br>
            <a:r>
              <a:rPr lang="es-ES" sz="2400" dirty="0" smtClean="0"/>
              <a:t/>
            </a:r>
            <a:br>
              <a:rPr lang="es-ES" sz="2400" dirty="0" smtClean="0"/>
            </a:br>
            <a:r>
              <a:rPr lang="es-ES" sz="2400" dirty="0" smtClean="0"/>
              <a:t>¿Sabias que al reciclar una tonelada de papel se salvan 17 Arboles?</a:t>
            </a:r>
            <a:br>
              <a:rPr lang="es-ES" sz="2400" dirty="0" smtClean="0"/>
            </a:br>
            <a:r>
              <a:rPr lang="es-ES" sz="2400" dirty="0" smtClean="0"/>
              <a:t>22 Millones de Toneladas de papel se tiran en nuestro país cada año, si se reciclaran salvaríamos 33% de le energía para hacerlo y ahorraríamos 28 mil millones de litros de agua.</a:t>
            </a:r>
            <a:endParaRPr lang="es-ES" sz="2400" dirty="0"/>
          </a:p>
        </p:txBody>
      </p:sp>
      <p:pic>
        <p:nvPicPr>
          <p:cNvPr id="13314" name="Picture 2"/>
          <p:cNvPicPr>
            <a:picLocks noChangeAspect="1" noChangeArrowheads="1"/>
          </p:cNvPicPr>
          <p:nvPr/>
        </p:nvPicPr>
        <p:blipFill>
          <a:blip r:embed="rId2" cstate="print"/>
          <a:srcRect/>
          <a:stretch>
            <a:fillRect/>
          </a:stretch>
        </p:blipFill>
        <p:spPr bwMode="auto">
          <a:xfrm>
            <a:off x="7239000" y="4869160"/>
            <a:ext cx="1905000" cy="1988840"/>
          </a:xfrm>
          <a:prstGeom prst="rect">
            <a:avLst/>
          </a:prstGeom>
          <a:noFill/>
          <a:ln w="9525">
            <a:noFill/>
            <a:miter lim="800000"/>
            <a:headEnd/>
            <a:tailEnd/>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2051720" y="1340768"/>
            <a:ext cx="5624463" cy="3983443"/>
          </a:xfrm>
          <a:prstGeom prst="rect">
            <a:avLst/>
          </a:prstGeom>
          <a:noFill/>
          <a:ln w="9525">
            <a:noFill/>
            <a:miter lim="800000"/>
            <a:headEnd/>
            <a:tailEnd/>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443198"/>
          </a:xfrm>
        </p:spPr>
        <p:txBody>
          <a:bodyPr/>
          <a:lstStyle/>
          <a:p>
            <a:r>
              <a:rPr lang="es-ES" sz="3200" dirty="0"/>
              <a:t>USO DE CONTENEDORES</a:t>
            </a:r>
          </a:p>
        </p:txBody>
      </p:sp>
      <p:sp>
        <p:nvSpPr>
          <p:cNvPr id="3" name="2 Marcador de contenido"/>
          <p:cNvSpPr>
            <a:spLocks noGrp="1"/>
          </p:cNvSpPr>
          <p:nvPr>
            <p:ph idx="1"/>
          </p:nvPr>
        </p:nvSpPr>
        <p:spPr>
          <a:xfrm>
            <a:off x="381000" y="980728"/>
            <a:ext cx="8382000" cy="2880789"/>
          </a:xfrm>
        </p:spPr>
        <p:txBody>
          <a:bodyPr/>
          <a:lstStyle/>
          <a:p>
            <a:pPr algn="just"/>
            <a:r>
              <a:rPr lang="es-ES" sz="2400" dirty="0" smtClean="0"/>
              <a:t>El Contenedor AZUL, se usará para depositar vidrios, botellas, frascos de cristal y envases ligeros como plásticos, latas y </a:t>
            </a:r>
            <a:r>
              <a:rPr lang="es-ES" sz="2400" dirty="0" err="1" smtClean="0"/>
              <a:t>bricks</a:t>
            </a:r>
            <a:r>
              <a:rPr lang="es-ES" sz="2400" dirty="0" smtClean="0"/>
              <a:t>.</a:t>
            </a:r>
          </a:p>
          <a:p>
            <a:pPr algn="just"/>
            <a:r>
              <a:rPr lang="es-ES" sz="2400" dirty="0" smtClean="0"/>
              <a:t>El Contenedor AMARILLO se usará para el papel y el cartón, procedentes de periódicos, revistas, envases y embalajes.</a:t>
            </a:r>
          </a:p>
          <a:p>
            <a:pPr algn="just"/>
            <a:r>
              <a:rPr lang="es-ES" sz="2400" dirty="0" smtClean="0"/>
              <a:t>contenedor VERDE, se depositaran toda la materia orgánica o restos de comida que se convierten fácilmente en “compost”, materia que fermenta y sirve para regenerar los suelos.</a:t>
            </a:r>
          </a:p>
          <a:p>
            <a:pPr algn="just"/>
            <a:endParaRPr lang="es-ES" sz="2400" dirty="0"/>
          </a:p>
        </p:txBody>
      </p:sp>
      <p:pic>
        <p:nvPicPr>
          <p:cNvPr id="7170" name="Picture 2"/>
          <p:cNvPicPr>
            <a:picLocks noChangeAspect="1" noChangeArrowheads="1"/>
          </p:cNvPicPr>
          <p:nvPr/>
        </p:nvPicPr>
        <p:blipFill>
          <a:blip r:embed="rId2" cstate="print"/>
          <a:srcRect/>
          <a:stretch>
            <a:fillRect/>
          </a:stretch>
        </p:blipFill>
        <p:spPr bwMode="auto">
          <a:xfrm>
            <a:off x="3275856" y="4365104"/>
            <a:ext cx="2520280" cy="1890210"/>
          </a:xfrm>
          <a:prstGeom prst="rect">
            <a:avLst/>
          </a:prstGeom>
          <a:noFill/>
          <a:ln w="9525">
            <a:noFill/>
            <a:miter lim="800000"/>
            <a:headEnd/>
            <a:tailEnd/>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443198"/>
          </a:xfrm>
        </p:spPr>
        <p:txBody>
          <a:bodyPr/>
          <a:lstStyle/>
          <a:p>
            <a:r>
              <a:rPr lang="es-ES" sz="3200" dirty="0"/>
              <a:t>SEPARAR BASURA</a:t>
            </a:r>
          </a:p>
        </p:txBody>
      </p:sp>
      <p:sp>
        <p:nvSpPr>
          <p:cNvPr id="3" name="2 Marcador de contenido"/>
          <p:cNvSpPr>
            <a:spLocks noGrp="1"/>
          </p:cNvSpPr>
          <p:nvPr>
            <p:ph idx="1"/>
          </p:nvPr>
        </p:nvSpPr>
        <p:spPr>
          <a:xfrm>
            <a:off x="381000" y="980728"/>
            <a:ext cx="8382000" cy="1329595"/>
          </a:xfrm>
        </p:spPr>
        <p:txBody>
          <a:bodyPr/>
          <a:lstStyle/>
          <a:p>
            <a:r>
              <a:rPr lang="es-ES" sz="2400" dirty="0" smtClean="0"/>
              <a:t>Una buena alternativa para lograr este objetivo es separar la basura de acuerdo a su origen en distintos contenedores, para luego hacer </a:t>
            </a:r>
            <a:r>
              <a:rPr lang="es-ES" sz="2400" b="1" dirty="0" smtClean="0"/>
              <a:t>más fácil el reciclaje</a:t>
            </a:r>
            <a:r>
              <a:rPr lang="es-ES" sz="2400" dirty="0" smtClean="0"/>
              <a:t> y trasladarlos a donde sea necesario para su transformación. </a:t>
            </a:r>
            <a:endParaRPr lang="es-ES" sz="2400" dirty="0"/>
          </a:p>
        </p:txBody>
      </p:sp>
      <p:pic>
        <p:nvPicPr>
          <p:cNvPr id="8194" name="Picture 2"/>
          <p:cNvPicPr>
            <a:picLocks noChangeAspect="1" noChangeArrowheads="1"/>
          </p:cNvPicPr>
          <p:nvPr/>
        </p:nvPicPr>
        <p:blipFill>
          <a:blip r:embed="rId2" cstate="print"/>
          <a:srcRect/>
          <a:stretch>
            <a:fillRect/>
          </a:stretch>
        </p:blipFill>
        <p:spPr bwMode="auto">
          <a:xfrm>
            <a:off x="5687616" y="3645024"/>
            <a:ext cx="3456384" cy="2924944"/>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15549" y="-99392"/>
            <a:ext cx="8160907" cy="1523494"/>
          </a:xfrm>
        </p:spPr>
        <p:txBody>
          <a:bodyPr/>
          <a:lstStyle/>
          <a:p>
            <a:pPr algn="ctr"/>
            <a:r>
              <a:rPr lang="es-ES" sz="3200" dirty="0" smtClean="0"/>
              <a:t>¿CUÁL ES EL DESTINO FINAL DE LA BASURA?</a:t>
            </a:r>
            <a:endParaRPr lang="es-ES" sz="3200" dirty="0"/>
          </a:p>
        </p:txBody>
      </p:sp>
      <p:sp>
        <p:nvSpPr>
          <p:cNvPr id="3" name="2 Subtítulo"/>
          <p:cNvSpPr>
            <a:spLocks noGrp="1"/>
          </p:cNvSpPr>
          <p:nvPr>
            <p:ph type="subTitle" idx="1"/>
          </p:nvPr>
        </p:nvSpPr>
        <p:spPr>
          <a:xfrm>
            <a:off x="395536" y="1412776"/>
            <a:ext cx="8208912" cy="3816424"/>
          </a:xfrm>
        </p:spPr>
        <p:txBody>
          <a:bodyPr/>
          <a:lstStyle/>
          <a:p>
            <a:pPr algn="just"/>
            <a:r>
              <a:rPr lang="es-ES" sz="2400" dirty="0" smtClean="0"/>
              <a:t>Te has preguntado alguna vez ¿qué pasa con la basura que generas en tú casa?. Todos creemos que con sólo tirarla en el camión recolector, el problema esta resuelto pero no es así, toda la basura tiene que pasar por ciertos procesos para llegar a un sitio de disposición final. Cuando algo ya no sirve y nos estorba, lo tiramos a la basura, es decir, lo metemos a una bolsa de plástico o bote, la entregamos al barrendero, al camión recolector o simplemente la tiramos fuera de la casa en algún terreno baldío. </a:t>
            </a:r>
            <a:endParaRPr lang="es-ES" sz="2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cstate="print"/>
          <a:srcRect/>
          <a:stretch>
            <a:fillRect/>
          </a:stretch>
        </p:blipFill>
        <p:spPr bwMode="auto">
          <a:xfrm>
            <a:off x="6790528" y="0"/>
            <a:ext cx="2353472" cy="2520280"/>
          </a:xfrm>
          <a:prstGeom prst="rect">
            <a:avLst/>
          </a:prstGeom>
          <a:noFill/>
          <a:ln w="9525">
            <a:noFill/>
            <a:miter lim="800000"/>
            <a:headEnd/>
            <a:tailEnd/>
          </a:ln>
        </p:spPr>
      </p:pic>
      <p:sp>
        <p:nvSpPr>
          <p:cNvPr id="7" name="1 Título"/>
          <p:cNvSpPr>
            <a:spLocks noGrp="1"/>
          </p:cNvSpPr>
          <p:nvPr>
            <p:ph type="title"/>
          </p:nvPr>
        </p:nvSpPr>
        <p:spPr>
          <a:xfrm>
            <a:off x="395536" y="177490"/>
            <a:ext cx="8382000" cy="443198"/>
          </a:xfrm>
        </p:spPr>
        <p:txBody>
          <a:bodyPr/>
          <a:lstStyle/>
          <a:p>
            <a:r>
              <a:rPr lang="es-ES" sz="3200" dirty="0" smtClean="0"/>
              <a:t>Como separa los residuos en tu casa?</a:t>
            </a:r>
            <a:endParaRPr lang="es-ES" sz="3200" dirty="0"/>
          </a:p>
        </p:txBody>
      </p:sp>
      <p:sp>
        <p:nvSpPr>
          <p:cNvPr id="8" name="7 Rectángulo"/>
          <p:cNvSpPr/>
          <p:nvPr/>
        </p:nvSpPr>
        <p:spPr>
          <a:xfrm>
            <a:off x="216024" y="2676976"/>
            <a:ext cx="8532440" cy="3416320"/>
          </a:xfrm>
          <a:prstGeom prst="rect">
            <a:avLst/>
          </a:prstGeom>
        </p:spPr>
        <p:txBody>
          <a:bodyPr wrap="square">
            <a:spAutoFit/>
          </a:bodyPr>
          <a:lstStyle/>
          <a:p>
            <a:pPr algn="just"/>
            <a:r>
              <a:rPr lang="es-ES" sz="2400" dirty="0" smtClean="0">
                <a:solidFill>
                  <a:prstClr val="white"/>
                </a:solidFill>
                <a:latin typeface="Arial" charset="0"/>
              </a:rPr>
              <a:t>Basura </a:t>
            </a:r>
            <a:r>
              <a:rPr lang="es-ES" sz="2400" dirty="0">
                <a:solidFill>
                  <a:prstClr val="white"/>
                </a:solidFill>
                <a:latin typeface="Arial" charset="0"/>
              </a:rPr>
              <a:t>orgánica es todo desperdicio alimenticio, como cáscaras y recortes de frutas y verduras, desperdicio de café, cáscaras de huevo, restos de alimentos (con excepción de carne) y desechos de jardín como pasto y hojas.</a:t>
            </a:r>
            <a:br>
              <a:rPr lang="es-ES" sz="2400" dirty="0">
                <a:solidFill>
                  <a:prstClr val="white"/>
                </a:solidFill>
                <a:latin typeface="Arial" charset="0"/>
              </a:rPr>
            </a:br>
            <a:r>
              <a:rPr lang="es-ES" sz="2400" dirty="0">
                <a:solidFill>
                  <a:prstClr val="white"/>
                </a:solidFill>
                <a:latin typeface="Arial" charset="0"/>
              </a:rPr>
              <a:t>Se va echando toda la basura orgánica en un bote colocado en algún lugar de fácil acceso dentro de la cocina. El contenido </a:t>
            </a:r>
            <a:r>
              <a:rPr lang="es-ES" sz="2400" dirty="0" smtClean="0">
                <a:latin typeface="Arial" charset="0"/>
              </a:rPr>
              <a:t>de </a:t>
            </a:r>
            <a:r>
              <a:rPr lang="es-ES" sz="2400" dirty="0">
                <a:latin typeface="Arial" charset="0"/>
              </a:rPr>
              <a:t>este bote junto con los desperdicios del jardín será aprovechado para ir haciendo composta. La composta o humus es el mejor abono natural y el más barato. </a:t>
            </a:r>
            <a:endParaRPr lang="es-ES" sz="2400" dirty="0"/>
          </a:p>
        </p:txBody>
      </p:sp>
      <p:pic>
        <p:nvPicPr>
          <p:cNvPr id="14340" name="Picture 4"/>
          <p:cNvPicPr>
            <a:picLocks noChangeAspect="1" noChangeArrowheads="1"/>
          </p:cNvPicPr>
          <p:nvPr/>
        </p:nvPicPr>
        <p:blipFill>
          <a:blip r:embed="rId3" cstate="print"/>
          <a:srcRect/>
          <a:stretch>
            <a:fillRect/>
          </a:stretch>
        </p:blipFill>
        <p:spPr bwMode="auto">
          <a:xfrm>
            <a:off x="16669344" y="0"/>
            <a:ext cx="5742981" cy="29870400"/>
          </a:xfrm>
          <a:prstGeom prst="rect">
            <a:avLst/>
          </a:prstGeom>
          <a:noFill/>
          <a:ln w="9525">
            <a:noFill/>
            <a:miter lim="800000"/>
            <a:headEnd/>
            <a:tailEnd/>
          </a:ln>
        </p:spPr>
      </p:pic>
      <p:sp>
        <p:nvSpPr>
          <p:cNvPr id="14" name="13 Rectángulo"/>
          <p:cNvSpPr/>
          <p:nvPr/>
        </p:nvSpPr>
        <p:spPr>
          <a:xfrm>
            <a:off x="323528" y="2031231"/>
            <a:ext cx="6120680" cy="461665"/>
          </a:xfrm>
          <a:prstGeom prst="rect">
            <a:avLst/>
          </a:prstGeom>
        </p:spPr>
        <p:txBody>
          <a:bodyPr wrap="square">
            <a:spAutoFit/>
          </a:bodyPr>
          <a:lstStyle/>
          <a:p>
            <a:pPr lvl="0"/>
            <a:r>
              <a:rPr lang="es-ES" sz="2400" b="1" i="1" dirty="0" smtClean="0">
                <a:solidFill>
                  <a:prstClr val="white"/>
                </a:solidFill>
                <a:effectLst>
                  <a:outerShdw blurRad="38100" dist="38100" dir="2700000" algn="tl">
                    <a:srgbClr val="000000">
                      <a:alpha val="43137"/>
                    </a:srgbClr>
                  </a:outerShdw>
                </a:effectLst>
                <a:latin typeface="Arial" charset="0"/>
              </a:rPr>
              <a:t>Separación de la basura orgánica</a:t>
            </a:r>
            <a:endParaRPr lang="es-ES" sz="2400" b="1" i="1" dirty="0">
              <a:solidFill>
                <a:prstClr val="white"/>
              </a:solidFill>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7559824" y="0"/>
            <a:ext cx="1584176" cy="1770040"/>
          </a:xfrm>
          <a:prstGeom prst="rect">
            <a:avLst/>
          </a:prstGeom>
          <a:noFill/>
          <a:ln w="9525">
            <a:noFill/>
            <a:miter lim="800000"/>
            <a:headEnd/>
            <a:tailEnd/>
          </a:ln>
        </p:spPr>
      </p:pic>
      <p:sp>
        <p:nvSpPr>
          <p:cNvPr id="5" name="Rectangle 3"/>
          <p:cNvSpPr>
            <a:spLocks noChangeArrowheads="1"/>
          </p:cNvSpPr>
          <p:nvPr/>
        </p:nvSpPr>
        <p:spPr bwMode="auto">
          <a:xfrm>
            <a:off x="251520" y="868070"/>
            <a:ext cx="82809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charset="0"/>
              </a:rPr>
              <a:t>En un lugar de la casa se colocan 5 rejillas, cajas </a:t>
            </a:r>
          </a:p>
          <a:p>
            <a:pPr marL="0" marR="0" lvl="0" indent="0"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charset="0"/>
              </a:rPr>
              <a:t>de cartón o bolsas de plástico grandes. </a:t>
            </a:r>
            <a:br>
              <a:rPr kumimoji="0" lang="es-ES" sz="2400" b="0" i="0" u="none" strike="noStrike" cap="none" normalizeH="0" baseline="0" dirty="0" smtClean="0">
                <a:ln>
                  <a:noFill/>
                </a:ln>
                <a:solidFill>
                  <a:schemeClr val="tx1"/>
                </a:solidFill>
                <a:effectLst/>
                <a:latin typeface="Arial" charset="0"/>
              </a:rPr>
            </a:br>
            <a:r>
              <a:rPr kumimoji="0" lang="es-ES" sz="2400" b="0" i="1" u="none" strike="noStrike" cap="none" normalizeH="0" baseline="0" dirty="0" smtClean="0">
                <a:ln>
                  <a:noFill/>
                </a:ln>
                <a:solidFill>
                  <a:schemeClr val="tx1"/>
                </a:solidFill>
                <a:effectLst/>
                <a:latin typeface="Arial" charset="0"/>
              </a:rPr>
              <a:t>a) Papel y cartón</a:t>
            </a:r>
            <a:r>
              <a:rPr kumimoji="0" lang="es-ES" sz="2400" b="0" i="0" u="none" strike="noStrike" cap="none" normalizeH="0" baseline="0" dirty="0" smtClean="0">
                <a:ln>
                  <a:noFill/>
                </a:ln>
                <a:solidFill>
                  <a:schemeClr val="tx1"/>
                </a:solidFill>
                <a:effectLst/>
                <a:latin typeface="Arial" charset="0"/>
              </a:rPr>
              <a:t>: (hojas, periódico, revistas, cajas de cartón, etc.), acomodarlo plano y desdoblado. </a:t>
            </a:r>
            <a:br>
              <a:rPr kumimoji="0" lang="es-ES" sz="2400" b="0" i="0" u="none" strike="noStrike" cap="none" normalizeH="0" baseline="0" dirty="0" smtClean="0">
                <a:ln>
                  <a:noFill/>
                </a:ln>
                <a:solidFill>
                  <a:schemeClr val="tx1"/>
                </a:solidFill>
                <a:effectLst/>
                <a:latin typeface="Arial" charset="0"/>
              </a:rPr>
            </a:br>
            <a:r>
              <a:rPr kumimoji="0" lang="es-ES" sz="2400" b="0" i="1" u="none" strike="noStrike" cap="none" normalizeH="0" baseline="0" dirty="0" smtClean="0">
                <a:ln>
                  <a:noFill/>
                </a:ln>
                <a:solidFill>
                  <a:schemeClr val="tx1"/>
                </a:solidFill>
                <a:effectLst/>
                <a:latin typeface="Arial" charset="0"/>
              </a:rPr>
              <a:t>b) Vidrio:</a:t>
            </a:r>
            <a:r>
              <a:rPr kumimoji="0" lang="es-ES" sz="2400" b="0" i="0" u="none" strike="noStrike" cap="none" normalizeH="0" baseline="0" dirty="0" smtClean="0">
                <a:ln>
                  <a:noFill/>
                </a:ln>
                <a:solidFill>
                  <a:schemeClr val="tx1"/>
                </a:solidFill>
                <a:effectLst/>
                <a:latin typeface="Arial" charset="0"/>
              </a:rPr>
              <a:t> (botellas, frascos, etc.). Enjuagado y seco; no es recomendable romperlo.</a:t>
            </a:r>
            <a:br>
              <a:rPr kumimoji="0" lang="es-ES" sz="2400" b="0" i="0" u="none" strike="noStrike" cap="none" normalizeH="0" baseline="0" dirty="0" smtClean="0">
                <a:ln>
                  <a:noFill/>
                </a:ln>
                <a:solidFill>
                  <a:schemeClr val="tx1"/>
                </a:solidFill>
                <a:effectLst/>
                <a:latin typeface="Arial" charset="0"/>
              </a:rPr>
            </a:br>
            <a:r>
              <a:rPr kumimoji="0" lang="es-ES" sz="2400" b="0" i="1" u="none" strike="noStrike" cap="none" normalizeH="0" baseline="0" dirty="0" smtClean="0">
                <a:ln>
                  <a:noFill/>
                </a:ln>
                <a:solidFill>
                  <a:schemeClr val="tx1"/>
                </a:solidFill>
                <a:effectLst/>
                <a:latin typeface="Arial" charset="0"/>
              </a:rPr>
              <a:t>c) Plástico:</a:t>
            </a:r>
            <a:r>
              <a:rPr kumimoji="0" lang="es-ES" sz="2400" b="0" i="0" u="none" strike="noStrike" cap="none" normalizeH="0" baseline="0" dirty="0" smtClean="0">
                <a:ln>
                  <a:noFill/>
                </a:ln>
                <a:solidFill>
                  <a:schemeClr val="tx1"/>
                </a:solidFill>
                <a:effectLst/>
                <a:latin typeface="Arial" charset="0"/>
              </a:rPr>
              <a:t> (bolsas, envolturas, envases, etc.) Limpio y seco </a:t>
            </a:r>
            <a:br>
              <a:rPr kumimoji="0" lang="es-ES" sz="2400" b="0" i="0" u="none" strike="noStrike" cap="none" normalizeH="0" baseline="0" dirty="0" smtClean="0">
                <a:ln>
                  <a:noFill/>
                </a:ln>
                <a:solidFill>
                  <a:schemeClr val="tx1"/>
                </a:solidFill>
                <a:effectLst/>
                <a:latin typeface="Arial" charset="0"/>
              </a:rPr>
            </a:br>
            <a:r>
              <a:rPr kumimoji="0" lang="es-ES" sz="2400" b="0" i="1" u="none" strike="noStrike" cap="none" normalizeH="0" baseline="0" dirty="0" smtClean="0">
                <a:ln>
                  <a:noFill/>
                </a:ln>
                <a:solidFill>
                  <a:schemeClr val="tx1"/>
                </a:solidFill>
                <a:effectLst/>
                <a:latin typeface="Arial" charset="0"/>
              </a:rPr>
              <a:t>d) Metal:</a:t>
            </a:r>
            <a:r>
              <a:rPr kumimoji="0" lang="es-ES" sz="2400" b="0" i="0" u="none" strike="noStrike" cap="none" normalizeH="0" baseline="0" dirty="0" smtClean="0">
                <a:ln>
                  <a:noFill/>
                </a:ln>
                <a:solidFill>
                  <a:schemeClr val="tx1"/>
                </a:solidFill>
                <a:effectLst/>
                <a:latin typeface="Arial" charset="0"/>
              </a:rPr>
              <a:t> (</a:t>
            </a:r>
            <a:r>
              <a:rPr kumimoji="0" lang="es-ES" sz="2400" b="0" i="0" u="none" strike="noStrike" cap="none" normalizeH="0" baseline="0" dirty="0" err="1" smtClean="0">
                <a:ln>
                  <a:noFill/>
                </a:ln>
                <a:solidFill>
                  <a:schemeClr val="tx1"/>
                </a:solidFill>
                <a:effectLst/>
                <a:latin typeface="Arial" charset="0"/>
              </a:rPr>
              <a:t>Iatas</a:t>
            </a:r>
            <a:r>
              <a:rPr kumimoji="0" lang="es-ES" sz="2400" b="0" i="0" u="none" strike="noStrike" cap="none" normalizeH="0" baseline="0" dirty="0" smtClean="0">
                <a:ln>
                  <a:noFill/>
                </a:ln>
                <a:solidFill>
                  <a:schemeClr val="tx1"/>
                </a:solidFill>
                <a:effectLst/>
                <a:latin typeface="Arial" charset="0"/>
              </a:rPr>
              <a:t>, tapaderas, </a:t>
            </a:r>
            <a:r>
              <a:rPr kumimoji="0" lang="es-ES" sz="2400" b="0" i="0" u="none" strike="noStrike" cap="none" normalizeH="0" baseline="0" dirty="0" err="1" smtClean="0">
                <a:ln>
                  <a:noFill/>
                </a:ln>
                <a:solidFill>
                  <a:schemeClr val="tx1"/>
                </a:solidFill>
                <a:effectLst/>
                <a:latin typeface="Arial" charset="0"/>
              </a:rPr>
              <a:t>corcholatas</a:t>
            </a:r>
            <a:r>
              <a:rPr kumimoji="0" lang="es-ES" sz="2400" b="0" i="0" u="none" strike="noStrike" cap="none" normalizeH="0" baseline="0" dirty="0" smtClean="0">
                <a:ln>
                  <a:noFill/>
                </a:ln>
                <a:solidFill>
                  <a:schemeClr val="tx1"/>
                </a:solidFill>
                <a:effectLst/>
                <a:latin typeface="Arial" charset="0"/>
              </a:rPr>
              <a:t>, etc.) A las latas enjuagadas podemos quitarles el fondo, aplanarlas y así ocupar menos espacio. </a:t>
            </a:r>
            <a:br>
              <a:rPr kumimoji="0" lang="es-ES" sz="2400" b="0" i="0" u="none" strike="noStrike" cap="none" normalizeH="0" baseline="0" dirty="0" smtClean="0">
                <a:ln>
                  <a:noFill/>
                </a:ln>
                <a:solidFill>
                  <a:schemeClr val="tx1"/>
                </a:solidFill>
                <a:effectLst/>
                <a:latin typeface="Arial" charset="0"/>
              </a:rPr>
            </a:br>
            <a:r>
              <a:rPr kumimoji="0" lang="es-ES" sz="2400" b="0" i="1" u="none" strike="noStrike" cap="none" normalizeH="0" baseline="0" dirty="0" smtClean="0">
                <a:ln>
                  <a:noFill/>
                </a:ln>
                <a:solidFill>
                  <a:schemeClr val="tx1"/>
                </a:solidFill>
                <a:effectLst/>
                <a:latin typeface="Arial" charset="0"/>
              </a:rPr>
              <a:t>e) Varios:</a:t>
            </a:r>
            <a:r>
              <a:rPr kumimoji="0" lang="es-ES" sz="2400" b="0" i="0" u="none" strike="noStrike" cap="none" normalizeH="0" baseline="0" dirty="0" smtClean="0">
                <a:ln>
                  <a:noFill/>
                </a:ln>
                <a:solidFill>
                  <a:schemeClr val="tx1"/>
                </a:solidFill>
                <a:effectLst/>
                <a:latin typeface="Arial" charset="0"/>
              </a:rPr>
              <a:t> (zapatos, madera, hule, trapos, pilas, etc.)</a:t>
            </a:r>
            <a:br>
              <a:rPr kumimoji="0" lang="es-ES" sz="2400" b="0" i="0" u="none" strike="noStrike" cap="none" normalizeH="0" baseline="0" dirty="0" smtClean="0">
                <a:ln>
                  <a:noFill/>
                </a:ln>
                <a:solidFill>
                  <a:schemeClr val="tx1"/>
                </a:solidFill>
                <a:effectLst/>
                <a:latin typeface="Arial" charset="0"/>
              </a:rPr>
            </a:br>
            <a:r>
              <a:rPr kumimoji="0" lang="es-ES" sz="2400" b="0" i="1" u="none" strike="noStrike" cap="none" normalizeH="0" baseline="0" dirty="0" smtClean="0">
                <a:ln>
                  <a:noFill/>
                </a:ln>
                <a:solidFill>
                  <a:schemeClr val="tx1"/>
                </a:solidFill>
                <a:effectLst/>
                <a:latin typeface="Arial" charset="0"/>
              </a:rPr>
              <a:t>f) Control Sanitario:</a:t>
            </a:r>
            <a:r>
              <a:rPr kumimoji="0" lang="es-ES" sz="2400" b="0" i="0" u="none" strike="noStrike" cap="none" normalizeH="0" baseline="0" dirty="0" smtClean="0">
                <a:ln>
                  <a:noFill/>
                </a:ln>
                <a:solidFill>
                  <a:schemeClr val="tx1"/>
                </a:solidFill>
                <a:effectLst/>
                <a:latin typeface="Arial" charset="0"/>
              </a:rPr>
              <a:t> (algodón, gasas, panales desechables, etc.). Se da en una proporción muy pequeña y no es reciclable, por lo que se entrega al camión recolector.</a:t>
            </a:r>
          </a:p>
        </p:txBody>
      </p:sp>
      <p:sp>
        <p:nvSpPr>
          <p:cNvPr id="6" name="5 Rectángulo"/>
          <p:cNvSpPr/>
          <p:nvPr/>
        </p:nvSpPr>
        <p:spPr>
          <a:xfrm>
            <a:off x="323528" y="260648"/>
            <a:ext cx="6624736" cy="492443"/>
          </a:xfrm>
          <a:prstGeom prst="rect">
            <a:avLst/>
          </a:prstGeom>
        </p:spPr>
        <p:txBody>
          <a:bodyPr wrap="square">
            <a:spAutoFit/>
          </a:bodyPr>
          <a:lstStyle/>
          <a:p>
            <a:r>
              <a:rPr lang="es-ES" sz="2600" b="1" dirty="0">
                <a:solidFill>
                  <a:prstClr val="white"/>
                </a:solidFill>
                <a:latin typeface="Arial" charset="0"/>
              </a:rPr>
              <a:t>Separación de la basura inorgánica</a:t>
            </a:r>
            <a:endParaRPr lang="es-ES" sz="2600"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3491880" y="4509120"/>
            <a:ext cx="2664296" cy="2232248"/>
          </a:xfrm>
          <a:prstGeom prst="rect">
            <a:avLst/>
          </a:prstGeom>
          <a:ln>
            <a:noFill/>
          </a:ln>
          <a:effectLst>
            <a:softEdge rad="112500"/>
          </a:effectLst>
        </p:spPr>
      </p:pic>
      <p:sp>
        <p:nvSpPr>
          <p:cNvPr id="2" name="1 Título"/>
          <p:cNvSpPr>
            <a:spLocks noGrp="1"/>
          </p:cNvSpPr>
          <p:nvPr>
            <p:ph type="title"/>
          </p:nvPr>
        </p:nvSpPr>
        <p:spPr/>
        <p:txBody>
          <a:bodyPr/>
          <a:lstStyle/>
          <a:p>
            <a:r>
              <a:rPr lang="es-ES" dirty="0" smtClean="0"/>
              <a:t>Bibliografía </a:t>
            </a:r>
            <a:endParaRPr lang="es-ES" dirty="0"/>
          </a:p>
        </p:txBody>
      </p:sp>
      <p:sp>
        <p:nvSpPr>
          <p:cNvPr id="3" name="2 Marcador de contenido"/>
          <p:cNvSpPr>
            <a:spLocks noGrp="1"/>
          </p:cNvSpPr>
          <p:nvPr>
            <p:ph idx="1"/>
          </p:nvPr>
        </p:nvSpPr>
        <p:spPr>
          <a:xfrm>
            <a:off x="381000" y="1412875"/>
            <a:ext cx="8382000" cy="3360920"/>
          </a:xfrm>
        </p:spPr>
        <p:txBody>
          <a:bodyPr/>
          <a:lstStyle/>
          <a:p>
            <a:r>
              <a:rPr lang="es-ES" sz="2400" dirty="0" smtClean="0">
                <a:hlinkClick r:id="rId3"/>
              </a:rPr>
              <a:t>http://www.concienciaambiental.com.mx/cca/mexico.html</a:t>
            </a:r>
            <a:endParaRPr lang="es-ES" sz="2400" dirty="0" smtClean="0"/>
          </a:p>
          <a:p>
            <a:r>
              <a:rPr lang="es-ES" sz="2400" dirty="0" smtClean="0">
                <a:hlinkClick r:id="rId4"/>
              </a:rPr>
              <a:t>http://www.tododecarton.com.mx/reciclaje.php</a:t>
            </a:r>
            <a:endParaRPr lang="es-ES" sz="2400" dirty="0" smtClean="0"/>
          </a:p>
          <a:p>
            <a:r>
              <a:rPr lang="es-ES" sz="2400" dirty="0" smtClean="0">
                <a:hlinkClick r:id="rId5"/>
              </a:rPr>
              <a:t>http://www.monografias.com/trabajos36/la-basura/la-basura2.shtml#pregunt</a:t>
            </a:r>
            <a:endParaRPr lang="es-ES" sz="2400" dirty="0" smtClean="0"/>
          </a:p>
          <a:p>
            <a:r>
              <a:rPr lang="es-ES" sz="2400" dirty="0" smtClean="0">
                <a:hlinkClick r:id="rId5"/>
              </a:rPr>
              <a:t>http://www.monografias.com/trabajos36/la-basura/la-basura2.shtml#pregunt</a:t>
            </a:r>
            <a:endParaRPr lang="es-ES" sz="2400" dirty="0" smtClean="0"/>
          </a:p>
          <a:p>
            <a:r>
              <a:rPr lang="es-ES" sz="2400" dirty="0" smtClean="0">
                <a:hlinkClick r:id="rId6"/>
              </a:rPr>
              <a:t>http://www.recolecciondebasura.mx/servicios.html?gclid=CO7vqfios6cCFQI8gwodv04qAQ</a:t>
            </a:r>
            <a:endParaRPr lang="es-ES" sz="2400" dirty="0" smtClean="0"/>
          </a:p>
          <a:p>
            <a:endParaRPr lang="es-ES" sz="2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1124744"/>
            <a:ext cx="8064896" cy="3096344"/>
          </a:xfrm>
        </p:spPr>
        <p:txBody>
          <a:bodyPr/>
          <a:lstStyle/>
          <a:p>
            <a:pPr algn="just"/>
            <a:r>
              <a:rPr lang="es-ES" sz="2400" dirty="0" smtClean="0"/>
              <a:t>Cuando no la entregamos al barrendero podemos tirarla directamente al camión recolector, aquí trabajan los macheteros que se encargan de romper las bolsas y separar la basura. Una vez seleccionada la basura, los desechos son llevados a las estaciones de transferencia, en donde los desperdicios se acumulan en un </a:t>
            </a:r>
            <a:r>
              <a:rPr lang="es-ES" sz="2400" dirty="0" err="1" smtClean="0"/>
              <a:t>trailer</a:t>
            </a:r>
            <a:r>
              <a:rPr lang="es-ES" sz="2400" dirty="0" smtClean="0"/>
              <a:t>, aquí se vuelven a separar. Posteriormente los desechos restantes son trasladados a un relleno sanitario o a un tiradero a cielo abierto.</a:t>
            </a:r>
          </a:p>
          <a:p>
            <a:pPr algn="just"/>
            <a:endParaRPr lang="es-ES"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7384"/>
            <a:ext cx="8208912" cy="1523494"/>
          </a:xfrm>
        </p:spPr>
        <p:txBody>
          <a:bodyPr/>
          <a:lstStyle/>
          <a:p>
            <a:pPr algn="ctr"/>
            <a:r>
              <a:rPr lang="es-ES" sz="3200" dirty="0" smtClean="0"/>
              <a:t>ESTADÍSTICAS: GENERACIÓN DE BASURA Y RECICLAJE EN MÉXICO </a:t>
            </a:r>
            <a:endParaRPr lang="es-ES" sz="3200" dirty="0"/>
          </a:p>
        </p:txBody>
      </p:sp>
      <p:sp>
        <p:nvSpPr>
          <p:cNvPr id="3" name="2 Subtítulo"/>
          <p:cNvSpPr>
            <a:spLocks noGrp="1"/>
          </p:cNvSpPr>
          <p:nvPr>
            <p:ph type="subTitle" idx="1"/>
          </p:nvPr>
        </p:nvSpPr>
        <p:spPr>
          <a:xfrm>
            <a:off x="467544" y="1599183"/>
            <a:ext cx="8064896" cy="461665"/>
          </a:xfrm>
        </p:spPr>
        <p:txBody>
          <a:bodyPr/>
          <a:lstStyle/>
          <a:p>
            <a:pPr algn="just"/>
            <a:r>
              <a:rPr lang="es-ES" sz="2400" dirty="0" smtClean="0"/>
              <a:t>De acuerdo a estadísticas proporcionadas por el Instituto Nacional de Ecología, la basura se encuentra clasificada de la siguiente manera: 40% es orgánica, 15% papel y cartón, 8% vidrio, 5% plástico, 6% fierros, 5% aluminio, 4% materiales diversos, 4% trapos y ropa vieja, 3% pañales desechables y 6% de todo tipo de cosas.</a:t>
            </a:r>
          </a:p>
          <a:p>
            <a:r>
              <a:rPr lang="es-ES" sz="2400" dirty="0" smtClean="0"/>
              <a:t>De estos tipos de residuos, los que se reciclan en la ciudad de México son: metales ferrosos, vidrios, papel, cartón, hueso y plásticos. Para llegar al proceso del reciclaje, primero se necesita empezar en los hogares de cada uno de nosotros, separando los materiales de desecho. </a:t>
            </a:r>
          </a:p>
          <a:p>
            <a:endParaRPr lang="es-E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1052736"/>
            <a:ext cx="8064896" cy="5112568"/>
          </a:xfrm>
        </p:spPr>
        <p:txBody>
          <a:bodyPr/>
          <a:lstStyle/>
          <a:p>
            <a:pPr algn="just"/>
            <a:r>
              <a:rPr lang="es-ES" sz="2400" dirty="0" smtClean="0"/>
              <a:t>Al realizar la separación se debe tomar en cuenta que los desperdicios deben ir limpios y secos, además, dado que el 80% del volumen de la basura es ocupado por aire, es preciso desbaratar las cajas de cartón y aplanarlas. El papel se puede reciclar hasta seis veces y reusarse, para ello debe separase tomando en cuenta si es papel blanco, de color, comercial, periódico o cartón. Lo mismo sucede con el</a:t>
            </a:r>
            <a:br>
              <a:rPr lang="es-ES" sz="2400" dirty="0" smtClean="0"/>
            </a:br>
            <a:r>
              <a:rPr lang="es-ES" sz="2400" dirty="0" smtClean="0"/>
              <a:t>vidrio, el cual se separa según su color en: transparente o claro, ámbar, azul y verde. En cuanto a los desperdicios de control sanitario, no se pueden reciclar y deben incinerarse, dentro de esta clasificación se encuentran algodones sucios, vendas, gasas, jeringas usadas, toallas sanitarias, pañales desechables, papel higiénico, y material peligroso con agentes patógenos.</a:t>
            </a:r>
          </a:p>
          <a:p>
            <a:pPr algn="just"/>
            <a:endParaRPr lang="es-E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579452"/>
            <a:ext cx="7848872" cy="3785652"/>
          </a:xfrm>
          <a:prstGeom prst="rect">
            <a:avLst/>
          </a:prstGeom>
        </p:spPr>
        <p:txBody>
          <a:bodyPr wrap="square">
            <a:spAutoFit/>
          </a:bodyPr>
          <a:lstStyle/>
          <a:p>
            <a:pPr algn="just"/>
            <a:r>
              <a:rPr lang="es-ES" sz="2400" dirty="0" smtClean="0"/>
              <a:t>Una vez realizada la separación existen centros de acopio lucrativos y no lucrativos, encargados de enviar los materiales a plantas recicladoras, las cuales elaborarán nuevos productos, destinados al consumo. Es tarea de todos fomentar y practicar los hábitos del reciclaje y reutilización de los residuos sólidos, poniendo en práctica la compra de productos con el emblema del reciclaje , evitar al máximo la compra de productos </a:t>
            </a:r>
            <a:r>
              <a:rPr lang="es-ES" sz="2400" dirty="0" err="1" smtClean="0"/>
              <a:t>sobreempaquetados</a:t>
            </a:r>
            <a:r>
              <a:rPr lang="es-ES" sz="2400" dirty="0" smtClean="0"/>
              <a:t>, elegir empaques naturales, de cartón, papel o vidrio, disminuir la cantidad de plásticos utilizada.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1506170"/>
            <a:ext cx="8382000" cy="4838248"/>
          </a:xfrm>
        </p:spPr>
        <p:txBody>
          <a:bodyPr/>
          <a:lstStyle/>
          <a:p>
            <a:r>
              <a:rPr lang="es-ES" sz="2400" dirty="0" smtClean="0"/>
              <a:t>La </a:t>
            </a:r>
            <a:r>
              <a:rPr lang="es-ES" sz="2400" b="1" dirty="0" smtClean="0"/>
              <a:t>basura</a:t>
            </a:r>
            <a:r>
              <a:rPr lang="es-ES" sz="2400" dirty="0" smtClean="0"/>
              <a:t> es todo material considerado como desecho y que se necesita eliminar. La basura es un producto de las actividades humanas</a:t>
            </a:r>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pPr algn="just">
              <a:buNone/>
            </a:pPr>
            <a:r>
              <a:rPr lang="es-ES" sz="2400" dirty="0" smtClean="0"/>
              <a:t>La basura causa fuertes olores, de infecciones y enfermedades, de contaminación ambiental y de alimañas, además de constituir un problema de recolección y almacenamiento que cuesta mucho dinero.</a:t>
            </a:r>
            <a:endParaRPr lang="es-ES" sz="2400" dirty="0"/>
          </a:p>
        </p:txBody>
      </p:sp>
      <p:sp>
        <p:nvSpPr>
          <p:cNvPr id="5" name="1 Título"/>
          <p:cNvSpPr txBox="1">
            <a:spLocks/>
          </p:cNvSpPr>
          <p:nvPr/>
        </p:nvSpPr>
        <p:spPr>
          <a:xfrm>
            <a:off x="611560" y="476672"/>
            <a:ext cx="8208912" cy="443198"/>
          </a:xfrm>
          <a:prstGeom prst="rect">
            <a:avLst/>
          </a:prstGeom>
        </p:spPr>
        <p:txBody>
          <a:bodyPr vert="horz" wrap="square" lIns="0" tIns="0" rIns="0" bIns="0" rtlCol="0" anchor="t">
            <a:spAutoFit/>
          </a:bodyPr>
          <a:lstStyle/>
          <a:p>
            <a:pPr lvl="0" algn="ctr" defTabSz="914363">
              <a:lnSpc>
                <a:spcPct val="90000"/>
              </a:lnSpc>
              <a:spcBef>
                <a:spcPct val="0"/>
              </a:spcBef>
            </a:pPr>
            <a:r>
              <a:rPr kumimoji="0" lang="es-ES" sz="32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BASURA</a:t>
            </a:r>
          </a:p>
        </p:txBody>
      </p:sp>
      <p:pic>
        <p:nvPicPr>
          <p:cNvPr id="53249" name="Picture 1"/>
          <p:cNvPicPr>
            <a:picLocks noChangeAspect="1" noChangeArrowheads="1"/>
          </p:cNvPicPr>
          <p:nvPr/>
        </p:nvPicPr>
        <p:blipFill>
          <a:blip r:embed="rId2" cstate="print"/>
          <a:srcRect/>
          <a:stretch>
            <a:fillRect/>
          </a:stretch>
        </p:blipFill>
        <p:spPr bwMode="auto">
          <a:xfrm>
            <a:off x="3203848" y="2708921"/>
            <a:ext cx="2736304"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443198"/>
          </a:xfrm>
        </p:spPr>
        <p:txBody>
          <a:bodyPr/>
          <a:lstStyle/>
          <a:p>
            <a:pPr algn="ctr"/>
            <a:r>
              <a:rPr lang="es-ES" sz="3200" b="1" i="1" dirty="0" smtClean="0"/>
              <a:t>RECICLAR</a:t>
            </a:r>
            <a:endParaRPr lang="es-ES" sz="3200" b="1" i="1" dirty="0"/>
          </a:p>
        </p:txBody>
      </p:sp>
      <p:sp>
        <p:nvSpPr>
          <p:cNvPr id="3" name="2 Marcador de contenido"/>
          <p:cNvSpPr>
            <a:spLocks noGrp="1"/>
          </p:cNvSpPr>
          <p:nvPr>
            <p:ph idx="1"/>
          </p:nvPr>
        </p:nvSpPr>
        <p:spPr>
          <a:xfrm>
            <a:off x="381000" y="1124744"/>
            <a:ext cx="8382000" cy="1329595"/>
          </a:xfrm>
        </p:spPr>
        <p:txBody>
          <a:bodyPr/>
          <a:lstStyle/>
          <a:p>
            <a:r>
              <a:rPr lang="es-ES" sz="2400" dirty="0" smtClean="0"/>
              <a:t>El </a:t>
            </a:r>
            <a:r>
              <a:rPr lang="es-ES" sz="2400" b="1" dirty="0" smtClean="0"/>
              <a:t>reciclaje</a:t>
            </a:r>
            <a:r>
              <a:rPr lang="es-ES" sz="2400" dirty="0" smtClean="0"/>
              <a:t> es un proceso fisicoquímico o mecánico que consiste en someter a una materia o un producto ya utilizado a un ciclo de tratamiento total o parcial para obtener una materia prima o un nuevo producto</a:t>
            </a:r>
            <a:endParaRPr lang="es-ES" sz="2400" dirty="0"/>
          </a:p>
        </p:txBody>
      </p:sp>
      <p:pic>
        <p:nvPicPr>
          <p:cNvPr id="2050" name="Picture 2"/>
          <p:cNvPicPr>
            <a:picLocks noChangeAspect="1" noChangeArrowheads="1"/>
          </p:cNvPicPr>
          <p:nvPr/>
        </p:nvPicPr>
        <p:blipFill>
          <a:blip r:embed="rId2" cstate="print"/>
          <a:srcRect/>
          <a:stretch>
            <a:fillRect/>
          </a:stretch>
        </p:blipFill>
        <p:spPr bwMode="auto">
          <a:xfrm>
            <a:off x="6516216" y="4437112"/>
            <a:ext cx="1905000" cy="1524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043608" y="4221088"/>
            <a:ext cx="2088232" cy="21307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779912" y="3933056"/>
            <a:ext cx="2232248" cy="2232248"/>
          </a:xfrm>
          <a:prstGeom prst="rect">
            <a:avLst/>
          </a:prstGeom>
          <a:noFill/>
          <a:ln w="9525">
            <a:noFill/>
            <a:miter lim="800000"/>
            <a:headEnd/>
            <a:tailEnd/>
          </a:ln>
        </p:spPr>
      </p:pic>
    </p:spTree>
  </p:cSld>
  <p:clrMapOvr>
    <a:masterClrMapping/>
  </p:clrMapOvr>
  <p:transition>
    <p:fade/>
  </p:transition>
</p:sld>
</file>

<file path=ppt/theme/theme1.xml><?xml version="1.0" encoding="utf-8"?>
<a:theme xmlns:a="http://schemas.openxmlformats.org/drawingml/2006/main" name="Tema5">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Tema5</Template>
  <TotalTime>304</TotalTime>
  <Words>1899</Words>
  <Application>Microsoft Office PowerPoint</Application>
  <PresentationFormat>Presentación en pantalla (4:3)</PresentationFormat>
  <Paragraphs>96</Paragraphs>
  <Slides>32</Slides>
  <Notes>0</Notes>
  <HiddenSlides>0</HiddenSlides>
  <MMClips>0</MMClips>
  <ScaleCrop>false</ScaleCrop>
  <HeadingPairs>
    <vt:vector size="4" baseType="variant">
      <vt:variant>
        <vt:lpstr>Tema</vt:lpstr>
      </vt:variant>
      <vt:variant>
        <vt:i4>2</vt:i4>
      </vt:variant>
      <vt:variant>
        <vt:lpstr>Títulos de diapositiva</vt:lpstr>
      </vt:variant>
      <vt:variant>
        <vt:i4>32</vt:i4>
      </vt:variant>
    </vt:vector>
  </HeadingPairs>
  <TitlesOfParts>
    <vt:vector size="34" baseType="lpstr">
      <vt:lpstr>Tema5</vt:lpstr>
      <vt:lpstr>White with Courier font for code slides</vt:lpstr>
      <vt:lpstr>Diapositiva 1</vt:lpstr>
      <vt:lpstr>BASURA: SITUACIÓN ACTUAL  </vt:lpstr>
      <vt:lpstr>¿CUÁL ES EL DESTINO FINAL DE LA BASURA?</vt:lpstr>
      <vt:lpstr>Diapositiva 4</vt:lpstr>
      <vt:lpstr>ESTADÍSTICAS: GENERACIÓN DE BASURA Y RECICLAJE EN MÉXICO </vt:lpstr>
      <vt:lpstr>Diapositiva 6</vt:lpstr>
      <vt:lpstr>Diapositiva 7</vt:lpstr>
      <vt:lpstr>Diapositiva 8</vt:lpstr>
      <vt:lpstr>RECICLAR</vt:lpstr>
      <vt:lpstr>Los objetivos del reciclaje son los siguientes:</vt:lpstr>
      <vt:lpstr>¿QUÉ SE RECICLA EN MÉXICO?: DESECHOS SÓLIDOS RECICLABLES</vt:lpstr>
      <vt:lpstr>Diapositiva 12</vt:lpstr>
      <vt:lpstr>Diapositiva 13</vt:lpstr>
      <vt:lpstr>Diapositiva 14</vt:lpstr>
      <vt:lpstr>Diapositiva 15</vt:lpstr>
      <vt:lpstr>Diapositiva 16</vt:lpstr>
      <vt:lpstr>ALGUNAS CIFRAS DE LA CONTAMINACIÓN EN MÉXICO Y EL MUNDO</vt:lpstr>
      <vt:lpstr>Solución propuesta al problema </vt:lpstr>
      <vt:lpstr>CLASIFICACIÓN DE LA BASURA</vt:lpstr>
      <vt:lpstr>ENFERMEDADES POR LA BASURA</vt:lpstr>
      <vt:lpstr>Maneras de Reducir, Reutilizar y Reciclar </vt:lpstr>
      <vt:lpstr>¿Qué tengo que tener en cuenta para reciclar la basura?  </vt:lpstr>
      <vt:lpstr>Las 3 "R" </vt:lpstr>
      <vt:lpstr>Diapositiva 24</vt:lpstr>
      <vt:lpstr>Diapositiva 25</vt:lpstr>
      <vt:lpstr>Diapositiva 26</vt:lpstr>
      <vt:lpstr>Diapositiva 27</vt:lpstr>
      <vt:lpstr>USO DE CONTENEDORES</vt:lpstr>
      <vt:lpstr>SEPARAR BASURA</vt:lpstr>
      <vt:lpstr>Como separa los residuos en tu casa?</vt:lpstr>
      <vt:lpstr>Diapositiva 31</vt:lpstr>
      <vt:lpstr>Bibliografía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supervisor</dc:creator>
  <cp:lastModifiedBy> </cp:lastModifiedBy>
  <cp:revision>52</cp:revision>
  <dcterms:created xsi:type="dcterms:W3CDTF">2011-03-03T20:38:55Z</dcterms:created>
  <dcterms:modified xsi:type="dcterms:W3CDTF">2011-03-04T18:22:59Z</dcterms:modified>
</cp:coreProperties>
</file>