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3"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59" r:id="rId34"/>
    <p:sldId id="289" r:id="rId35"/>
    <p:sldId id="290" r:id="rId36"/>
    <p:sldId id="291" r:id="rId3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BEB5FDA-EECC-47B8-BD6C-DD2E3D475259}" type="datetimeFigureOut">
              <a:rPr lang="es-MX" smtClean="0"/>
              <a:pPr/>
              <a:t>04/03/2011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914D8E5-B4C4-4CC3-AEE1-23F1020512E3}"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BEB5FDA-EECC-47B8-BD6C-DD2E3D475259}" type="datetimeFigureOut">
              <a:rPr lang="es-MX" smtClean="0"/>
              <a:pPr/>
              <a:t>04/03/2011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914D8E5-B4C4-4CC3-AEE1-23F1020512E3}"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BEB5FDA-EECC-47B8-BD6C-DD2E3D475259}" type="datetimeFigureOut">
              <a:rPr lang="es-MX" smtClean="0"/>
              <a:pPr/>
              <a:t>04/03/2011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914D8E5-B4C4-4CC3-AEE1-23F1020512E3}"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half" idx="3"/>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fld id="{4301596E-8E2E-4AE8-B1C6-47A3EC5F6FB5}"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BEB5FDA-EECC-47B8-BD6C-DD2E3D475259}" type="datetimeFigureOut">
              <a:rPr lang="es-MX" smtClean="0"/>
              <a:pPr/>
              <a:t>04/03/2011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914D8E5-B4C4-4CC3-AEE1-23F1020512E3}"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BEB5FDA-EECC-47B8-BD6C-DD2E3D475259}" type="datetimeFigureOut">
              <a:rPr lang="es-MX" smtClean="0"/>
              <a:pPr/>
              <a:t>04/03/2011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914D8E5-B4C4-4CC3-AEE1-23F1020512E3}"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BEB5FDA-EECC-47B8-BD6C-DD2E3D475259}" type="datetimeFigureOut">
              <a:rPr lang="es-MX" smtClean="0"/>
              <a:pPr/>
              <a:t>04/03/2011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914D8E5-B4C4-4CC3-AEE1-23F1020512E3}"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BEB5FDA-EECC-47B8-BD6C-DD2E3D475259}" type="datetimeFigureOut">
              <a:rPr lang="es-MX" smtClean="0"/>
              <a:pPr/>
              <a:t>04/03/2011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914D8E5-B4C4-4CC3-AEE1-23F1020512E3}"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BEB5FDA-EECC-47B8-BD6C-DD2E3D475259}" type="datetimeFigureOut">
              <a:rPr lang="es-MX" smtClean="0"/>
              <a:pPr/>
              <a:t>04/03/2011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914D8E5-B4C4-4CC3-AEE1-23F1020512E3}"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EB5FDA-EECC-47B8-BD6C-DD2E3D475259}" type="datetimeFigureOut">
              <a:rPr lang="es-MX" smtClean="0"/>
              <a:pPr/>
              <a:t>04/03/2011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914D8E5-B4C4-4CC3-AEE1-23F1020512E3}"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EB5FDA-EECC-47B8-BD6C-DD2E3D475259}" type="datetimeFigureOut">
              <a:rPr lang="es-MX" smtClean="0"/>
              <a:pPr/>
              <a:t>04/03/2011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914D8E5-B4C4-4CC3-AEE1-23F1020512E3}"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EB5FDA-EECC-47B8-BD6C-DD2E3D475259}" type="datetimeFigureOut">
              <a:rPr lang="es-MX" smtClean="0"/>
              <a:pPr/>
              <a:t>04/03/2011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914D8E5-B4C4-4CC3-AEE1-23F1020512E3}"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B5FDA-EECC-47B8-BD6C-DD2E3D475259}" type="datetimeFigureOut">
              <a:rPr lang="es-MX" smtClean="0"/>
              <a:pPr/>
              <a:t>04/03/2011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4D8E5-B4C4-4CC3-AEE1-23F1020512E3}"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nobiodegradable','','show"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otoVertedero','','show" TargetMode="External"/><Relationship Id="rId2" Type="http://schemas.openxmlformats.org/officeDocument/2006/relationships/image" Target="../media/image34.gif"/><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32.xml.rels><?xml version="1.0" encoding="UTF-8" standalone="yes"?>
<Relationships xmlns="http://schemas.openxmlformats.org/package/2006/relationships"><Relationship Id="rId3" Type="http://schemas.openxmlformats.org/officeDocument/2006/relationships/hyperlink" Target="dioxinas','','show"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metales','','show"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sz="2400" dirty="0" smtClean="0">
                <a:latin typeface="+mn-lt"/>
              </a:rPr>
              <a:t>           </a:t>
            </a:r>
            <a:br>
              <a:rPr lang="es-MX" sz="2400" dirty="0" smtClean="0">
                <a:latin typeface="+mn-lt"/>
              </a:rPr>
            </a:br>
            <a:r>
              <a:rPr lang="es-MX" sz="2400" dirty="0" smtClean="0">
                <a:latin typeface="+mn-lt"/>
              </a:rPr>
              <a:t>                  “Porque no tenemos otro mundo </a:t>
            </a:r>
            <a:br>
              <a:rPr lang="es-MX" sz="2400" dirty="0" smtClean="0">
                <a:latin typeface="+mn-lt"/>
              </a:rPr>
            </a:br>
            <a:r>
              <a:rPr lang="es-MX" sz="2400" dirty="0" smtClean="0">
                <a:latin typeface="+mn-lt"/>
              </a:rPr>
              <a:t>                                        al que nos podamos mudar”</a:t>
            </a:r>
            <a:endParaRPr lang="es-MX" sz="2400" dirty="0">
              <a:latin typeface="+mn-lt"/>
            </a:endParaRPr>
          </a:p>
        </p:txBody>
      </p:sp>
      <p:sp>
        <p:nvSpPr>
          <p:cNvPr id="3" name="2 Subtítulo"/>
          <p:cNvSpPr>
            <a:spLocks noGrp="1"/>
          </p:cNvSpPr>
          <p:nvPr>
            <p:ph type="subTitle" idx="1"/>
          </p:nvPr>
        </p:nvSpPr>
        <p:spPr/>
        <p:txBody>
          <a:bodyPr>
            <a:normAutofit/>
          </a:bodyPr>
          <a:lstStyle/>
          <a:p>
            <a:pPr algn="l"/>
            <a:r>
              <a:rPr lang="es-MX" sz="2400" dirty="0" smtClean="0"/>
              <a:t>                        Gabriel García Márquez.</a:t>
            </a:r>
            <a:endParaRPr lang="es-MX" sz="2400" dirty="0"/>
          </a:p>
        </p:txBody>
      </p:sp>
      <p:pic>
        <p:nvPicPr>
          <p:cNvPr id="1026" name="Picture 2" descr="C:\Program Files (x86)\Microsoft Office\MEDIA\CAGCAT10\j0090386.wmf"/>
          <p:cNvPicPr>
            <a:picLocks noChangeAspect="1" noChangeArrowheads="1"/>
          </p:cNvPicPr>
          <p:nvPr/>
        </p:nvPicPr>
        <p:blipFill>
          <a:blip r:embed="rId2" cstate="print"/>
          <a:srcRect/>
          <a:stretch>
            <a:fillRect/>
          </a:stretch>
        </p:blipFill>
        <p:spPr bwMode="auto">
          <a:xfrm>
            <a:off x="285720" y="1857364"/>
            <a:ext cx="2699442" cy="4071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C:\Program Files (x86)\Microsoft Office\MEDIA\CAGCAT10\j0230876.wmf"/>
          <p:cNvPicPr>
            <a:picLocks noChangeAspect="1" noChangeArrowheads="1"/>
          </p:cNvPicPr>
          <p:nvPr/>
        </p:nvPicPr>
        <p:blipFill>
          <a:blip r:embed="rId3" cstate="print"/>
          <a:srcRect/>
          <a:stretch>
            <a:fillRect/>
          </a:stretch>
        </p:blipFill>
        <p:spPr bwMode="auto">
          <a:xfrm>
            <a:off x="5724808" y="3414665"/>
            <a:ext cx="3419192" cy="3443335"/>
          </a:xfrm>
          <a:prstGeom prst="ellipse">
            <a:avLst/>
          </a:prstGeom>
          <a:ln>
            <a:noFill/>
          </a:ln>
          <a:effectLst>
            <a:softEdge rad="112500"/>
          </a:effectLst>
        </p:spPr>
      </p:pic>
      <p:pic>
        <p:nvPicPr>
          <p:cNvPr id="1028" name="Picture 4" descr="C:\Program Files (x86)\Microsoft Office\MEDIA\CAGCAT10\j0281904.wmf"/>
          <p:cNvPicPr>
            <a:picLocks noChangeAspect="1" noChangeArrowheads="1"/>
          </p:cNvPicPr>
          <p:nvPr/>
        </p:nvPicPr>
        <p:blipFill>
          <a:blip r:embed="rId4" cstate="print"/>
          <a:srcRect/>
          <a:stretch>
            <a:fillRect/>
          </a:stretch>
        </p:blipFill>
        <p:spPr bwMode="auto">
          <a:xfrm>
            <a:off x="5000628" y="214290"/>
            <a:ext cx="2539522" cy="2400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9" name="Picture 5" descr="C:\Program Files (x86)\Microsoft Office\MEDIA\CAGCAT10\j0293240.wmf"/>
          <p:cNvPicPr>
            <a:picLocks noChangeAspect="1" noChangeArrowheads="1"/>
          </p:cNvPicPr>
          <p:nvPr/>
        </p:nvPicPr>
        <p:blipFill>
          <a:blip r:embed="rId5" cstate="print"/>
          <a:srcRect/>
          <a:stretch>
            <a:fillRect/>
          </a:stretch>
        </p:blipFill>
        <p:spPr bwMode="auto">
          <a:xfrm>
            <a:off x="0" y="0"/>
            <a:ext cx="1565453" cy="1154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CBE429C0-3EF7-4B2F-92F1-32F6525534EC}" type="slidenum">
              <a:rPr lang="es-ES"/>
              <a:pPr/>
              <a:t>10</a:t>
            </a:fld>
            <a:endParaRPr lang="es-ES"/>
          </a:p>
        </p:txBody>
      </p:sp>
      <p:sp>
        <p:nvSpPr>
          <p:cNvPr id="15362" name="Rectangle 2"/>
          <p:cNvSpPr>
            <a:spLocks noGrp="1" noChangeArrowheads="1"/>
          </p:cNvSpPr>
          <p:nvPr>
            <p:ph type="title"/>
          </p:nvPr>
        </p:nvSpPr>
        <p:spPr>
          <a:xfrm>
            <a:off x="0" y="0"/>
            <a:ext cx="9144000" cy="836613"/>
          </a:xfrm>
          <a:gradFill rotWithShape="1">
            <a:gsLst>
              <a:gs pos="0">
                <a:srgbClr val="E3BBE3"/>
              </a:gs>
              <a:gs pos="100000">
                <a:srgbClr val="E3BBE3">
                  <a:gamma/>
                  <a:shade val="46275"/>
                  <a:invGamma/>
                </a:srgbClr>
              </a:gs>
            </a:gsLst>
            <a:lin ang="5400000" scaled="1"/>
          </a:gradFill>
        </p:spPr>
        <p:txBody>
          <a:bodyPr/>
          <a:lstStyle/>
          <a:p>
            <a:r>
              <a:rPr lang="es-ES" b="1">
                <a:solidFill>
                  <a:srgbClr val="EDF2AC"/>
                </a:solidFill>
                <a:effectLst>
                  <a:outerShdw blurRad="38100" dist="38100" dir="2700000" algn="tl">
                    <a:srgbClr val="000000"/>
                  </a:outerShdw>
                </a:effectLst>
                <a:latin typeface="Andy" pitchFamily="66" charset="0"/>
              </a:rPr>
              <a:t>Recogida selectiva</a:t>
            </a:r>
          </a:p>
        </p:txBody>
      </p:sp>
      <p:sp>
        <p:nvSpPr>
          <p:cNvPr id="15363" name="Rectangle 3"/>
          <p:cNvSpPr>
            <a:spLocks noGrp="1" noChangeArrowheads="1"/>
          </p:cNvSpPr>
          <p:nvPr>
            <p:ph type="body" idx="1"/>
          </p:nvPr>
        </p:nvSpPr>
        <p:spPr>
          <a:xfrm>
            <a:off x="0" y="981075"/>
            <a:ext cx="9144000" cy="5876925"/>
          </a:xfrm>
        </p:spPr>
        <p:txBody>
          <a:bodyPr/>
          <a:lstStyle/>
          <a:p>
            <a:pPr>
              <a:lnSpc>
                <a:spcPct val="80000"/>
              </a:lnSpc>
              <a:buFontTx/>
              <a:buBlip>
                <a:blip r:embed="rId2"/>
              </a:buBlip>
            </a:pPr>
            <a:r>
              <a:rPr lang="es-ES" sz="2800" b="1">
                <a:solidFill>
                  <a:srgbClr val="F62F2A"/>
                </a:solidFill>
                <a:effectLst>
                  <a:outerShdw blurRad="38100" dist="38100" dir="2700000" algn="tl">
                    <a:srgbClr val="C0C0C0"/>
                  </a:outerShdw>
                </a:effectLst>
              </a:rPr>
              <a:t>Una parte importante de los residuos sólidos urbanos está constituida por materiales que pueden ser seleccionados con facilidad y constituyen las materias primas recuperables como: </a:t>
            </a:r>
            <a:r>
              <a:rPr lang="es-ES" sz="2800" b="1" i="1">
                <a:solidFill>
                  <a:srgbClr val="F62F2A"/>
                </a:solidFill>
                <a:effectLst>
                  <a:outerShdw blurRad="38100" dist="38100" dir="2700000" algn="tl">
                    <a:srgbClr val="C0C0C0"/>
                  </a:outerShdw>
                </a:effectLst>
              </a:rPr>
              <a:t>papel, cartón, vidrio, plásticos, trapos, etc.</a:t>
            </a:r>
            <a:r>
              <a:rPr lang="es-ES" sz="2800" b="1">
                <a:solidFill>
                  <a:srgbClr val="F62F2A"/>
                </a:solidFill>
                <a:effectLst>
                  <a:outerShdw blurRad="38100" dist="38100" dir="2700000" algn="tl">
                    <a:srgbClr val="C0C0C0"/>
                  </a:outerShdw>
                </a:effectLst>
              </a:rPr>
              <a:t/>
            </a:r>
            <a:br>
              <a:rPr lang="es-ES" sz="2800" b="1">
                <a:solidFill>
                  <a:srgbClr val="F62F2A"/>
                </a:solidFill>
                <a:effectLst>
                  <a:outerShdw blurRad="38100" dist="38100" dir="2700000" algn="tl">
                    <a:srgbClr val="C0C0C0"/>
                  </a:outerShdw>
                </a:effectLst>
              </a:rPr>
            </a:br>
            <a:endParaRPr lang="es-ES" sz="2800" b="1">
              <a:solidFill>
                <a:srgbClr val="F62F2A"/>
              </a:solidFill>
              <a:effectLst>
                <a:outerShdw blurRad="38100" dist="38100" dir="2700000" algn="tl">
                  <a:srgbClr val="C0C0C0"/>
                </a:outerShdw>
              </a:effectLst>
            </a:endParaRPr>
          </a:p>
          <a:p>
            <a:pPr>
              <a:lnSpc>
                <a:spcPct val="80000"/>
              </a:lnSpc>
              <a:buFontTx/>
              <a:buBlip>
                <a:blip r:embed="rId2"/>
              </a:buBlip>
            </a:pPr>
            <a:r>
              <a:rPr lang="es-ES" sz="2800">
                <a:solidFill>
                  <a:srgbClr val="0066FF"/>
                </a:solidFill>
              </a:rPr>
              <a:t>La recogida selectiva se basa en que son los propios ciudadanos los que realizan la selección de los productos recuperables, colocándolos en recipientes independientes. </a:t>
            </a:r>
          </a:p>
          <a:p>
            <a:pPr>
              <a:lnSpc>
                <a:spcPct val="80000"/>
              </a:lnSpc>
              <a:buFontTx/>
              <a:buBlip>
                <a:blip r:embed="rId2"/>
              </a:buBlip>
            </a:pPr>
            <a:endParaRPr lang="es-ES" sz="2800">
              <a:solidFill>
                <a:srgbClr val="0066FF"/>
              </a:solidFill>
            </a:endParaRPr>
          </a:p>
          <a:p>
            <a:pPr>
              <a:lnSpc>
                <a:spcPct val="80000"/>
              </a:lnSpc>
              <a:buFontTx/>
              <a:buBlip>
                <a:blip r:embed="rId2"/>
              </a:buBlip>
            </a:pPr>
            <a:r>
              <a:rPr lang="es-ES" sz="2800">
                <a:solidFill>
                  <a:srgbClr val="009900"/>
                </a:solidFill>
              </a:rPr>
              <a:t>Estos materiales pueden ser reutilizados por la industria como materias primas en mejores condiciones que si hubiese que separarlas de las bolsas de basura donde están mezcladas con materia orgánica, que las ensucian y deterioran</a:t>
            </a:r>
          </a:p>
          <a:p>
            <a:pPr>
              <a:lnSpc>
                <a:spcPct val="80000"/>
              </a:lnSpc>
            </a:pPr>
            <a:endParaRPr lang="es-ES" sz="2800">
              <a:solidFill>
                <a:srgbClr val="0099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p:txBody>
          <a:bodyPr/>
          <a:lstStyle/>
          <a:p>
            <a:fld id="{8EBEC716-BA5E-41EF-88FD-83AC8A0AD759}" type="slidenum">
              <a:rPr lang="es-ES"/>
              <a:pPr/>
              <a:t>11</a:t>
            </a:fld>
            <a:endParaRPr lang="es-ES"/>
          </a:p>
        </p:txBody>
      </p:sp>
      <p:pic>
        <p:nvPicPr>
          <p:cNvPr id="57348" name="Picture 4" descr="1886A88B"/>
          <p:cNvPicPr>
            <a:picLocks noChangeAspect="1" noChangeArrowheads="1"/>
          </p:cNvPicPr>
          <p:nvPr/>
        </p:nvPicPr>
        <p:blipFill>
          <a:blip r:embed="rId2" cstate="print"/>
          <a:srcRect l="9596" t="19493" r="2904" b="22144"/>
          <a:stretch>
            <a:fillRect/>
          </a:stretch>
        </p:blipFill>
        <p:spPr bwMode="auto">
          <a:xfrm>
            <a:off x="0" y="0"/>
            <a:ext cx="9144000" cy="6858000"/>
          </a:xfrm>
          <a:prstGeom prst="rect">
            <a:avLst/>
          </a:prstGeom>
          <a:noFill/>
        </p:spPr>
      </p:pic>
      <p:sp>
        <p:nvSpPr>
          <p:cNvPr id="57349" name="AutoShape 5"/>
          <p:cNvSpPr>
            <a:spLocks noChangeArrowheads="1"/>
          </p:cNvSpPr>
          <p:nvPr/>
        </p:nvSpPr>
        <p:spPr bwMode="auto">
          <a:xfrm>
            <a:off x="5294313" y="0"/>
            <a:ext cx="3849687" cy="2119313"/>
          </a:xfrm>
          <a:prstGeom prst="flowChartMultidocument">
            <a:avLst/>
          </a:prstGeom>
          <a:solidFill>
            <a:srgbClr val="A6F8C5"/>
          </a:solidFill>
          <a:ln w="9525">
            <a:solidFill>
              <a:schemeClr val="tx1"/>
            </a:solidFill>
            <a:miter lim="800000"/>
            <a:headEnd/>
            <a:tailEnd/>
          </a:ln>
          <a:effectLst/>
        </p:spPr>
        <p:txBody>
          <a:bodyPr>
            <a:spAutoFit/>
          </a:bodyPr>
          <a:lstStyle/>
          <a:p>
            <a:pPr>
              <a:spcBef>
                <a:spcPct val="50000"/>
              </a:spcBef>
            </a:pPr>
            <a:r>
              <a:rPr lang="es-ES" sz="4400">
                <a:solidFill>
                  <a:srgbClr val="407C46"/>
                </a:solidFill>
              </a:rPr>
              <a:t>Reciclemos los envases</a:t>
            </a:r>
          </a:p>
        </p:txBody>
      </p:sp>
      <p:sp>
        <p:nvSpPr>
          <p:cNvPr id="57350" name="Text Box 6"/>
          <p:cNvSpPr txBox="1">
            <a:spLocks noChangeArrowheads="1"/>
          </p:cNvSpPr>
          <p:nvPr/>
        </p:nvSpPr>
        <p:spPr bwMode="auto">
          <a:xfrm>
            <a:off x="8459788" y="6381750"/>
            <a:ext cx="433387" cy="366713"/>
          </a:xfrm>
          <a:prstGeom prst="rect">
            <a:avLst/>
          </a:prstGeom>
          <a:noFill/>
          <a:ln w="9525">
            <a:noFill/>
            <a:miter lim="800000"/>
            <a:headEnd/>
            <a:tailEnd/>
          </a:ln>
          <a:effectLst/>
        </p:spPr>
        <p:txBody>
          <a:bodyPr>
            <a:spAutoFit/>
          </a:bodyPr>
          <a:lstStyle/>
          <a:p>
            <a:pPr>
              <a:spcBef>
                <a:spcPct val="50000"/>
              </a:spcBef>
            </a:pPr>
            <a:r>
              <a:rPr lang="es-ES"/>
              <a:t>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arcador de número de diapositiva"/>
          <p:cNvSpPr>
            <a:spLocks noGrp="1"/>
          </p:cNvSpPr>
          <p:nvPr>
            <p:ph type="sldNum" sz="quarter" idx="12"/>
          </p:nvPr>
        </p:nvSpPr>
        <p:spPr/>
        <p:txBody>
          <a:bodyPr/>
          <a:lstStyle/>
          <a:p>
            <a:fld id="{8D4D7A11-C6D6-4A05-8DFF-8F9C1CC46537}" type="slidenum">
              <a:rPr lang="es-ES"/>
              <a:pPr/>
              <a:t>12</a:t>
            </a:fld>
            <a:endParaRPr lang="es-ES"/>
          </a:p>
        </p:txBody>
      </p:sp>
      <p:sp>
        <p:nvSpPr>
          <p:cNvPr id="50180" name="Rectangle 4"/>
          <p:cNvSpPr>
            <a:spLocks noGrp="1" noChangeArrowheads="1"/>
          </p:cNvSpPr>
          <p:nvPr>
            <p:ph type="title"/>
          </p:nvPr>
        </p:nvSpPr>
        <p:spPr>
          <a:xfrm>
            <a:off x="457200" y="0"/>
            <a:ext cx="8229600" cy="908050"/>
          </a:xfrm>
          <a:gradFill rotWithShape="1">
            <a:gsLst>
              <a:gs pos="0">
                <a:srgbClr val="FF7C80"/>
              </a:gs>
              <a:gs pos="100000">
                <a:srgbClr val="FF7C80">
                  <a:gamma/>
                  <a:shade val="46275"/>
                  <a:invGamma/>
                </a:srgbClr>
              </a:gs>
            </a:gsLst>
            <a:lin ang="5400000" scaled="1"/>
          </a:gradFill>
        </p:spPr>
        <p:txBody>
          <a:bodyPr/>
          <a:lstStyle/>
          <a:p>
            <a:r>
              <a:rPr lang="es-ES" sz="4000" b="1" i="1" u="sng">
                <a:solidFill>
                  <a:schemeClr val="bg1"/>
                </a:solidFill>
                <a:effectLst>
                  <a:outerShdw blurRad="38100" dist="38100" dir="2700000" algn="tl">
                    <a:srgbClr val="000000"/>
                  </a:outerShdw>
                </a:effectLst>
                <a:latin typeface="Kabel Ult BT" pitchFamily="34" charset="0"/>
              </a:rPr>
              <a:t>¿De dónde vienen los envases?</a:t>
            </a:r>
          </a:p>
        </p:txBody>
      </p:sp>
      <p:pic>
        <p:nvPicPr>
          <p:cNvPr id="50183" name="Picture 7" descr="3AF7A6BD"/>
          <p:cNvPicPr>
            <a:picLocks noChangeAspect="1" noChangeArrowheads="1"/>
          </p:cNvPicPr>
          <p:nvPr/>
        </p:nvPicPr>
        <p:blipFill>
          <a:blip r:embed="rId2" cstate="print"/>
          <a:srcRect l="6004" t="43047" r="6004" b="31453"/>
          <a:stretch>
            <a:fillRect/>
          </a:stretch>
        </p:blipFill>
        <p:spPr bwMode="auto">
          <a:xfrm>
            <a:off x="0" y="1601788"/>
            <a:ext cx="9144000" cy="5256212"/>
          </a:xfrm>
          <a:prstGeom prst="rect">
            <a:avLst/>
          </a:prstGeom>
          <a:noFill/>
        </p:spPr>
      </p:pic>
      <p:sp>
        <p:nvSpPr>
          <p:cNvPr id="50184" name="Text Box 8"/>
          <p:cNvSpPr txBox="1">
            <a:spLocks noChangeArrowheads="1"/>
          </p:cNvSpPr>
          <p:nvPr/>
        </p:nvSpPr>
        <p:spPr bwMode="auto">
          <a:xfrm>
            <a:off x="0" y="1052513"/>
            <a:ext cx="9144000" cy="396875"/>
          </a:xfrm>
          <a:prstGeom prst="rect">
            <a:avLst/>
          </a:prstGeom>
          <a:noFill/>
          <a:ln w="9525">
            <a:noFill/>
            <a:miter lim="800000"/>
            <a:headEnd/>
            <a:tailEnd/>
          </a:ln>
          <a:effectLst/>
        </p:spPr>
        <p:txBody>
          <a:bodyPr>
            <a:spAutoFit/>
          </a:bodyPr>
          <a:lstStyle/>
          <a:p>
            <a:pPr>
              <a:spcBef>
                <a:spcPct val="50000"/>
              </a:spcBef>
            </a:pPr>
            <a:r>
              <a:rPr lang="es-ES"/>
              <a:t>        </a:t>
            </a:r>
            <a:r>
              <a:rPr lang="es-ES" sz="2000" b="1">
                <a:solidFill>
                  <a:srgbClr val="F62F2A"/>
                </a:solidFill>
                <a:effectLst>
                  <a:outerShdw blurRad="38100" dist="38100" dir="2700000" algn="tl">
                    <a:srgbClr val="C0C0C0"/>
                  </a:outerShdw>
                </a:effectLst>
              </a:rPr>
              <a:t>Latas                   Briks	  Plásticos	    Cartón	      Vidrio</a:t>
            </a:r>
          </a:p>
        </p:txBody>
      </p:sp>
      <p:sp>
        <p:nvSpPr>
          <p:cNvPr id="50185" name="Text Box 9"/>
          <p:cNvSpPr txBox="1">
            <a:spLocks noChangeArrowheads="1"/>
          </p:cNvSpPr>
          <p:nvPr/>
        </p:nvSpPr>
        <p:spPr bwMode="auto">
          <a:xfrm>
            <a:off x="7380288" y="6237288"/>
            <a:ext cx="576262" cy="366712"/>
          </a:xfrm>
          <a:prstGeom prst="rect">
            <a:avLst/>
          </a:prstGeom>
          <a:noFill/>
          <a:ln w="9525">
            <a:noFill/>
            <a:miter lim="800000"/>
            <a:headEnd/>
            <a:tailEnd/>
          </a:ln>
          <a:effectLst/>
        </p:spPr>
        <p:txBody>
          <a:bodyPr>
            <a:spAutoFit/>
          </a:bodyPr>
          <a:lstStyle/>
          <a:p>
            <a:pPr>
              <a:spcBef>
                <a:spcPct val="50000"/>
              </a:spcBef>
            </a:pPr>
            <a:r>
              <a:rPr lang="es-ES"/>
              <a:t>9</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 Marcador de número de diapositiva"/>
          <p:cNvSpPr>
            <a:spLocks noGrp="1"/>
          </p:cNvSpPr>
          <p:nvPr>
            <p:ph type="sldNum" sz="quarter" idx="12"/>
          </p:nvPr>
        </p:nvSpPr>
        <p:spPr/>
        <p:txBody>
          <a:bodyPr/>
          <a:lstStyle/>
          <a:p>
            <a:fld id="{D44A030C-477E-4544-AA8F-76CDC8A1886C}" type="slidenum">
              <a:rPr lang="es-ES"/>
              <a:pPr/>
              <a:t>13</a:t>
            </a:fld>
            <a:endParaRPr lang="es-ES"/>
          </a:p>
        </p:txBody>
      </p:sp>
      <p:graphicFrame>
        <p:nvGraphicFramePr>
          <p:cNvPr id="22622" name="Group 94"/>
          <p:cNvGraphicFramePr>
            <a:graphicFrameLocks noGrp="1"/>
          </p:cNvGraphicFramePr>
          <p:nvPr>
            <p:ph type="tbl" idx="4294967295"/>
          </p:nvPr>
        </p:nvGraphicFramePr>
        <p:xfrm>
          <a:off x="0" y="0"/>
          <a:ext cx="9324975" cy="6835078"/>
        </p:xfrm>
        <a:graphic>
          <a:graphicData uri="http://schemas.openxmlformats.org/drawingml/2006/table">
            <a:tbl>
              <a:tblPr/>
              <a:tblGrid>
                <a:gridCol w="1211263"/>
                <a:gridCol w="8113712"/>
              </a:tblGrid>
              <a:tr h="908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rgbClr val="3333CC"/>
                          </a:solidFill>
                          <a:effectLst/>
                          <a:latin typeface="Arial" charset="0"/>
                        </a:rPr>
                        <a:t>En los contenedores de color azul tenemos que introducir el papel y el cartón.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rgbClr val="3333CC"/>
                          </a:solidFill>
                          <a:effectLst/>
                          <a:latin typeface="Arial" charset="0"/>
                        </a:rPr>
                        <a:t> Ejemplos: Periódicos, sobres, cajas y otros envoltorios, publicidad,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r>
              <a:tr h="1044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rgbClr val="407C46"/>
                          </a:solidFill>
                          <a:effectLst/>
                          <a:latin typeface="Arial" charset="0"/>
                        </a:rPr>
                        <a:t>En estos contenedores colocamos las botellas y botes de vidrio.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F8C5"/>
                    </a:solidFill>
                  </a:tcPr>
                </a:tc>
              </a:tr>
              <a:tr h="1008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rgbClr val="808080"/>
                          </a:solidFill>
                          <a:effectLst/>
                          <a:latin typeface="Arial" charset="0"/>
                        </a:rPr>
                        <a:t>En los contenedores de color gris depositamos los metales.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rgbClr val="808080"/>
                          </a:solidFill>
                          <a:effectLst/>
                          <a:latin typeface="Arial" charset="0"/>
                        </a:rPr>
                        <a:t> Ejemplos: Latas de conserva, de refrescos,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2AC"/>
                    </a:solidFill>
                  </a:tcPr>
                </a:tc>
              </a:tr>
              <a:tr h="944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rgbClr val="FFFF00"/>
                          </a:solidFill>
                          <a:effectLst/>
                          <a:latin typeface="Arial" charset="0"/>
                        </a:rPr>
                        <a:t>En los contenedores de color amarillo tenemos que poner los plásticos.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rgbClr val="FFFF00"/>
                          </a:solidFill>
                          <a:effectLst/>
                          <a:latin typeface="Arial" charset="0"/>
                        </a:rPr>
                        <a:t> Ejemplos: Botellas de agua envasada y de refrescos,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2F2A"/>
                    </a:solid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rPr>
                        <a:t>En estos contenedores tenemos que introducir todos los materiales que no podemos clasificar en el resto.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F1AD"/>
                    </a:solidFill>
                  </a:tcPr>
                </a:tc>
              </a:tr>
              <a:tr h="963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rgbClr val="66FF33"/>
                          </a:solidFill>
                          <a:effectLst/>
                          <a:latin typeface="Arial" charset="0"/>
                        </a:rPr>
                        <a:t>Los contenedores para pilas los podemos encontrar en muchos comercios. En ellos podemos depositar todo tipo de pilas: de pequeños electrodomésticos, de juguetes, de relojes, etc.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07C46"/>
                    </a:solidFill>
                  </a:tcPr>
                </a:tc>
              </a:tr>
              <a:tr h="962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rPr>
                        <a:t>En los ecoparques y camiones de recogida podemos depositar muebles, electrodomésticos, ropa, aceites y otra gran variedad de objetos y materiales.</a:t>
                      </a:r>
                      <a:r>
                        <a:rPr kumimoji="0" lang="es-ES" sz="2800" b="1"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pic>
        <p:nvPicPr>
          <p:cNvPr id="22570" name="Picture 42" descr="Contenedor_azul"/>
          <p:cNvPicPr>
            <a:picLocks noChangeAspect="1" noChangeArrowheads="1"/>
          </p:cNvPicPr>
          <p:nvPr/>
        </p:nvPicPr>
        <p:blipFill>
          <a:blip r:embed="rId2" cstate="print"/>
          <a:srcRect/>
          <a:stretch>
            <a:fillRect/>
          </a:stretch>
        </p:blipFill>
        <p:spPr bwMode="auto">
          <a:xfrm>
            <a:off x="0" y="0"/>
            <a:ext cx="906463" cy="931863"/>
          </a:xfrm>
          <a:prstGeom prst="rect">
            <a:avLst/>
          </a:prstGeom>
          <a:noFill/>
        </p:spPr>
      </p:pic>
      <p:pic>
        <p:nvPicPr>
          <p:cNvPr id="22572" name="Picture 44" descr="contenedor_verde"/>
          <p:cNvPicPr>
            <a:picLocks noChangeAspect="1" noChangeArrowheads="1"/>
          </p:cNvPicPr>
          <p:nvPr/>
        </p:nvPicPr>
        <p:blipFill>
          <a:blip r:embed="rId3" cstate="print"/>
          <a:srcRect/>
          <a:stretch>
            <a:fillRect/>
          </a:stretch>
        </p:blipFill>
        <p:spPr bwMode="auto">
          <a:xfrm>
            <a:off x="0" y="981075"/>
            <a:ext cx="935038" cy="935038"/>
          </a:xfrm>
          <a:prstGeom prst="rect">
            <a:avLst/>
          </a:prstGeom>
          <a:noFill/>
        </p:spPr>
      </p:pic>
      <p:pic>
        <p:nvPicPr>
          <p:cNvPr id="22574" name="Picture 46" descr="contenedor_gris"/>
          <p:cNvPicPr>
            <a:picLocks noChangeAspect="1" noChangeArrowheads="1"/>
          </p:cNvPicPr>
          <p:nvPr/>
        </p:nvPicPr>
        <p:blipFill>
          <a:blip r:embed="rId4" cstate="print"/>
          <a:srcRect/>
          <a:stretch>
            <a:fillRect/>
          </a:stretch>
        </p:blipFill>
        <p:spPr bwMode="auto">
          <a:xfrm>
            <a:off x="0" y="1916113"/>
            <a:ext cx="950913" cy="1006475"/>
          </a:xfrm>
          <a:prstGeom prst="rect">
            <a:avLst/>
          </a:prstGeom>
          <a:noFill/>
        </p:spPr>
      </p:pic>
      <p:pic>
        <p:nvPicPr>
          <p:cNvPr id="22586" name="Picture 58" descr="contenedor_amarillo"/>
          <p:cNvPicPr>
            <a:picLocks noChangeAspect="1" noChangeArrowheads="1"/>
          </p:cNvPicPr>
          <p:nvPr/>
        </p:nvPicPr>
        <p:blipFill>
          <a:blip r:embed="rId5" cstate="print"/>
          <a:srcRect/>
          <a:stretch>
            <a:fillRect/>
          </a:stretch>
        </p:blipFill>
        <p:spPr bwMode="auto">
          <a:xfrm>
            <a:off x="0" y="2924175"/>
            <a:ext cx="1008063" cy="1008063"/>
          </a:xfrm>
          <a:prstGeom prst="rect">
            <a:avLst/>
          </a:prstGeom>
          <a:noFill/>
        </p:spPr>
      </p:pic>
      <p:pic>
        <p:nvPicPr>
          <p:cNvPr id="22589" name="Picture 61" descr="Contenedor_basura"/>
          <p:cNvPicPr>
            <a:picLocks noChangeAspect="1" noChangeArrowheads="1"/>
          </p:cNvPicPr>
          <p:nvPr/>
        </p:nvPicPr>
        <p:blipFill>
          <a:blip r:embed="rId6" cstate="print"/>
          <a:srcRect/>
          <a:stretch>
            <a:fillRect/>
          </a:stretch>
        </p:blipFill>
        <p:spPr bwMode="auto">
          <a:xfrm>
            <a:off x="0" y="3933825"/>
            <a:ext cx="971550" cy="844550"/>
          </a:xfrm>
          <a:prstGeom prst="rect">
            <a:avLst/>
          </a:prstGeom>
          <a:noFill/>
        </p:spPr>
      </p:pic>
      <p:pic>
        <p:nvPicPr>
          <p:cNvPr id="22596" name="Picture 68" descr="Contenedor_pilas"/>
          <p:cNvPicPr>
            <a:picLocks noChangeAspect="1" noChangeArrowheads="1"/>
          </p:cNvPicPr>
          <p:nvPr/>
        </p:nvPicPr>
        <p:blipFill>
          <a:blip r:embed="rId7" cstate="print"/>
          <a:srcRect/>
          <a:stretch>
            <a:fillRect/>
          </a:stretch>
        </p:blipFill>
        <p:spPr bwMode="auto">
          <a:xfrm>
            <a:off x="0" y="5038725"/>
            <a:ext cx="971550" cy="527050"/>
          </a:xfrm>
          <a:prstGeom prst="rect">
            <a:avLst/>
          </a:prstGeom>
          <a:noFill/>
        </p:spPr>
      </p:pic>
      <p:pic>
        <p:nvPicPr>
          <p:cNvPr id="22601" name="Picture 73" descr="camion"/>
          <p:cNvPicPr>
            <a:picLocks noChangeAspect="1" noChangeArrowheads="1"/>
          </p:cNvPicPr>
          <p:nvPr/>
        </p:nvPicPr>
        <p:blipFill>
          <a:blip r:embed="rId8" cstate="print"/>
          <a:srcRect/>
          <a:stretch>
            <a:fillRect/>
          </a:stretch>
        </p:blipFill>
        <p:spPr bwMode="auto">
          <a:xfrm>
            <a:off x="0" y="5661025"/>
            <a:ext cx="1223963" cy="987425"/>
          </a:xfrm>
          <a:prstGeom prst="rect">
            <a:avLst/>
          </a:prstGeom>
          <a:noFill/>
        </p:spPr>
      </p:pic>
      <p:sp>
        <p:nvSpPr>
          <p:cNvPr id="22623" name="Text Box 95"/>
          <p:cNvSpPr txBox="1">
            <a:spLocks noChangeArrowheads="1"/>
          </p:cNvSpPr>
          <p:nvPr/>
        </p:nvSpPr>
        <p:spPr bwMode="auto">
          <a:xfrm>
            <a:off x="8675688" y="6308725"/>
            <a:ext cx="468312" cy="366713"/>
          </a:xfrm>
          <a:prstGeom prst="rect">
            <a:avLst/>
          </a:prstGeom>
          <a:noFill/>
          <a:ln w="9525">
            <a:noFill/>
            <a:miter lim="800000"/>
            <a:headEnd/>
            <a:tailEnd/>
          </a:ln>
          <a:effectLst/>
        </p:spPr>
        <p:txBody>
          <a:bodyPr>
            <a:spAutoFit/>
          </a:bodyPr>
          <a:lstStyle/>
          <a:p>
            <a:pPr>
              <a:spcBef>
                <a:spcPct val="50000"/>
              </a:spcBef>
            </a:pPr>
            <a:r>
              <a:rPr lang="es-ES"/>
              <a:t>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Marcador de número de diapositiva"/>
          <p:cNvSpPr>
            <a:spLocks noGrp="1"/>
          </p:cNvSpPr>
          <p:nvPr>
            <p:ph type="sldNum" sz="quarter" idx="12"/>
          </p:nvPr>
        </p:nvSpPr>
        <p:spPr/>
        <p:txBody>
          <a:bodyPr/>
          <a:lstStyle/>
          <a:p>
            <a:fld id="{A289C889-A7D3-4302-97B5-75CD8B16CE49}" type="slidenum">
              <a:rPr lang="es-ES"/>
              <a:pPr/>
              <a:t>14</a:t>
            </a:fld>
            <a:endParaRPr lang="es-ES"/>
          </a:p>
        </p:txBody>
      </p:sp>
      <p:sp>
        <p:nvSpPr>
          <p:cNvPr id="6148" name="Rectangle 4"/>
          <p:cNvSpPr>
            <a:spLocks noGrp="1" noChangeArrowheads="1"/>
          </p:cNvSpPr>
          <p:nvPr>
            <p:ph type="title"/>
          </p:nvPr>
        </p:nvSpPr>
        <p:spPr>
          <a:xfrm>
            <a:off x="539750" y="0"/>
            <a:ext cx="8229600" cy="765175"/>
          </a:xfrm>
        </p:spPr>
        <p:txBody>
          <a:bodyPr/>
          <a:lstStyle/>
          <a:p>
            <a:r>
              <a:rPr lang="es-ES" sz="4000"/>
              <a:t>Composición de nuestras basuras</a:t>
            </a:r>
          </a:p>
        </p:txBody>
      </p:sp>
      <p:pic>
        <p:nvPicPr>
          <p:cNvPr id="6150" name="Picture 6" descr="porcentajes"/>
          <p:cNvPicPr>
            <a:picLocks noChangeAspect="1" noChangeArrowheads="1"/>
          </p:cNvPicPr>
          <p:nvPr/>
        </p:nvPicPr>
        <p:blipFill>
          <a:blip r:embed="rId2" cstate="print"/>
          <a:srcRect/>
          <a:stretch>
            <a:fillRect/>
          </a:stretch>
        </p:blipFill>
        <p:spPr bwMode="auto">
          <a:xfrm>
            <a:off x="0" y="765175"/>
            <a:ext cx="9144000" cy="6140450"/>
          </a:xfrm>
          <a:prstGeom prst="rect">
            <a:avLst/>
          </a:prstGeom>
          <a:noFill/>
        </p:spPr>
      </p:pic>
      <p:sp>
        <p:nvSpPr>
          <p:cNvPr id="6151" name="Text Box 7"/>
          <p:cNvSpPr txBox="1">
            <a:spLocks noChangeArrowheads="1"/>
          </p:cNvSpPr>
          <p:nvPr/>
        </p:nvSpPr>
        <p:spPr bwMode="auto">
          <a:xfrm>
            <a:off x="8316913" y="6165850"/>
            <a:ext cx="576262" cy="366713"/>
          </a:xfrm>
          <a:prstGeom prst="rect">
            <a:avLst/>
          </a:prstGeom>
          <a:noFill/>
          <a:ln w="9525">
            <a:noFill/>
            <a:miter lim="800000"/>
            <a:headEnd/>
            <a:tailEnd/>
          </a:ln>
          <a:effectLst/>
        </p:spPr>
        <p:txBody>
          <a:bodyPr>
            <a:spAutoFit/>
          </a:bodyPr>
          <a:lstStyle/>
          <a:p>
            <a:pPr>
              <a:spcBef>
                <a:spcPct val="50000"/>
              </a:spcBef>
            </a:pPr>
            <a:r>
              <a:rPr lang="es-ES"/>
              <a:t>11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Marcador de número de diapositiva"/>
          <p:cNvSpPr>
            <a:spLocks noGrp="1"/>
          </p:cNvSpPr>
          <p:nvPr>
            <p:ph type="sldNum" sz="quarter" idx="12"/>
          </p:nvPr>
        </p:nvSpPr>
        <p:spPr/>
        <p:txBody>
          <a:bodyPr/>
          <a:lstStyle/>
          <a:p>
            <a:fld id="{4DBB4B87-F815-4BEF-88CD-FC8FB2F4ACF6}" type="slidenum">
              <a:rPr lang="es-ES"/>
              <a:pPr/>
              <a:t>15</a:t>
            </a:fld>
            <a:endParaRPr lang="es-ES"/>
          </a:p>
        </p:txBody>
      </p:sp>
      <p:sp>
        <p:nvSpPr>
          <p:cNvPr id="61447" name="Rectangle 7"/>
          <p:cNvSpPr>
            <a:spLocks noGrp="1" noChangeArrowheads="1"/>
          </p:cNvSpPr>
          <p:nvPr>
            <p:ph type="title"/>
          </p:nvPr>
        </p:nvSpPr>
        <p:spPr>
          <a:xfrm>
            <a:off x="539750" y="0"/>
            <a:ext cx="8229600" cy="706438"/>
          </a:xfrm>
          <a:gradFill rotWithShape="1">
            <a:gsLst>
              <a:gs pos="0">
                <a:srgbClr val="E3BBE3"/>
              </a:gs>
              <a:gs pos="100000">
                <a:srgbClr val="E3BBE3">
                  <a:gamma/>
                  <a:shade val="46275"/>
                  <a:invGamma/>
                </a:srgbClr>
              </a:gs>
            </a:gsLst>
            <a:lin ang="5400000" scaled="1"/>
          </a:gradFill>
        </p:spPr>
        <p:txBody>
          <a:bodyPr/>
          <a:lstStyle/>
          <a:p>
            <a:r>
              <a:rPr lang="es-ES" sz="4000" b="1">
                <a:solidFill>
                  <a:srgbClr val="99FF99"/>
                </a:solidFill>
                <a:effectLst>
                  <a:outerShdw blurRad="38100" dist="38100" dir="2700000" algn="tl">
                    <a:srgbClr val="000000"/>
                  </a:outerShdw>
                </a:effectLst>
                <a:latin typeface="Amelia BT" pitchFamily="82" charset="0"/>
              </a:rPr>
              <a:t>Separador de basura reciclable</a:t>
            </a:r>
          </a:p>
        </p:txBody>
      </p:sp>
      <p:sp>
        <p:nvSpPr>
          <p:cNvPr id="61450" name="Rectangle 10"/>
          <p:cNvSpPr>
            <a:spLocks noGrp="1" noChangeArrowheads="1"/>
          </p:cNvSpPr>
          <p:nvPr>
            <p:ph type="body" sz="half" idx="3"/>
          </p:nvPr>
        </p:nvSpPr>
        <p:spPr>
          <a:xfrm>
            <a:off x="3851275" y="765175"/>
            <a:ext cx="5292725" cy="6092825"/>
          </a:xfrm>
        </p:spPr>
        <p:txBody>
          <a:bodyPr/>
          <a:lstStyle/>
          <a:p>
            <a:pPr>
              <a:lnSpc>
                <a:spcPct val="80000"/>
              </a:lnSpc>
              <a:buFont typeface="Wingdings" pitchFamily="2" charset="2"/>
              <a:buChar char="Ø"/>
            </a:pPr>
            <a:r>
              <a:rPr lang="es-ES" sz="2000">
                <a:solidFill>
                  <a:srgbClr val="F62F2A"/>
                </a:solidFill>
              </a:rPr>
              <a:t>El </a:t>
            </a:r>
            <a:r>
              <a:rPr lang="es-ES" sz="2000" b="1">
                <a:solidFill>
                  <a:srgbClr val="F62F2A"/>
                </a:solidFill>
              </a:rPr>
              <a:t>SBR Separador de Basura Reciclable</a:t>
            </a:r>
            <a:r>
              <a:rPr lang="es-ES" sz="2000">
                <a:solidFill>
                  <a:srgbClr val="F62F2A"/>
                </a:solidFill>
              </a:rPr>
              <a:t> es un dispositivo de plástico que acoplado a un recipiente contenedor, permite establecer diferentes separaciones para distribuir diferentes tipos de materiales para su posterior reciclaje.</a:t>
            </a:r>
            <a:r>
              <a:rPr lang="es-ES" sz="2000"/>
              <a:t> </a:t>
            </a:r>
          </a:p>
          <a:p>
            <a:pPr>
              <a:lnSpc>
                <a:spcPct val="80000"/>
              </a:lnSpc>
              <a:buFont typeface="Wingdings" pitchFamily="2" charset="2"/>
              <a:buChar char="Ø"/>
            </a:pPr>
            <a:r>
              <a:rPr lang="es-ES" sz="2000">
                <a:solidFill>
                  <a:srgbClr val="339966"/>
                </a:solidFill>
              </a:rPr>
              <a:t>En cada una de estas separaciones permite acoplar una bolsa de basura diferente, de esta forma un mismo recipiente contenedor queda dividido en varias secciones independientes, con la ventaja de que estas secciones no son fijas.</a:t>
            </a:r>
            <a:r>
              <a:rPr lang="es-ES" sz="2000"/>
              <a:t> </a:t>
            </a:r>
          </a:p>
          <a:p>
            <a:pPr>
              <a:lnSpc>
                <a:spcPct val="80000"/>
              </a:lnSpc>
              <a:buFont typeface="Wingdings" pitchFamily="2" charset="2"/>
              <a:buChar char="Ø"/>
            </a:pPr>
            <a:r>
              <a:rPr lang="es-ES" sz="2000">
                <a:solidFill>
                  <a:schemeClr val="accent2"/>
                </a:solidFill>
              </a:rPr>
              <a:t>El Separador de Basura Reciclable consta de una pieza cilíndrica central a la cual se le acoplan una serie de brazos extensibles. </a:t>
            </a:r>
          </a:p>
          <a:p>
            <a:pPr>
              <a:lnSpc>
                <a:spcPct val="80000"/>
              </a:lnSpc>
              <a:buFont typeface="Wingdings" pitchFamily="2" charset="2"/>
              <a:buChar char="Ø"/>
            </a:pPr>
            <a:r>
              <a:rPr lang="es-ES" sz="2000">
                <a:solidFill>
                  <a:srgbClr val="CC6600"/>
                </a:solidFill>
              </a:rPr>
              <a:t>Debido a esta extensibilidad, puede acoplarse a </a:t>
            </a:r>
            <a:r>
              <a:rPr lang="es-ES" sz="2000" b="1">
                <a:solidFill>
                  <a:srgbClr val="CC6600"/>
                </a:solidFill>
              </a:rPr>
              <a:t>cualquier recipiente contenedor, sea cual sea su forma o tamaño.</a:t>
            </a:r>
            <a:r>
              <a:rPr lang="es-ES" sz="2000">
                <a:solidFill>
                  <a:srgbClr val="CC6600"/>
                </a:solidFill>
              </a:rPr>
              <a:t> </a:t>
            </a:r>
          </a:p>
        </p:txBody>
      </p:sp>
      <p:pic>
        <p:nvPicPr>
          <p:cNvPr id="61446" name="Picture 6" descr="sbr4"/>
          <p:cNvPicPr>
            <a:picLocks noChangeAspect="1" noChangeArrowheads="1"/>
          </p:cNvPicPr>
          <p:nvPr/>
        </p:nvPicPr>
        <p:blipFill>
          <a:blip r:embed="rId2" cstate="print"/>
          <a:srcRect/>
          <a:stretch>
            <a:fillRect/>
          </a:stretch>
        </p:blipFill>
        <p:spPr bwMode="auto">
          <a:xfrm>
            <a:off x="0" y="836613"/>
            <a:ext cx="4259263" cy="684053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Marcador de número de diapositiva"/>
          <p:cNvSpPr>
            <a:spLocks noGrp="1"/>
          </p:cNvSpPr>
          <p:nvPr>
            <p:ph type="sldNum" sz="quarter" idx="12"/>
          </p:nvPr>
        </p:nvSpPr>
        <p:spPr/>
        <p:txBody>
          <a:bodyPr/>
          <a:lstStyle/>
          <a:p>
            <a:fld id="{B7D1C339-35CD-4B3B-A8D8-DDC4E32CCF1B}" type="slidenum">
              <a:rPr lang="es-ES"/>
              <a:pPr/>
              <a:t>16</a:t>
            </a:fld>
            <a:endParaRPr lang="es-ES"/>
          </a:p>
        </p:txBody>
      </p:sp>
      <p:pic>
        <p:nvPicPr>
          <p:cNvPr id="68616" name="Picture 8" descr="reciclaje_basura"/>
          <p:cNvPicPr>
            <a:picLocks noChangeAspect="1" noChangeArrowheads="1"/>
          </p:cNvPicPr>
          <p:nvPr/>
        </p:nvPicPr>
        <p:blipFill>
          <a:blip r:embed="rId2" cstate="print"/>
          <a:srcRect/>
          <a:stretch>
            <a:fillRect/>
          </a:stretch>
        </p:blipFill>
        <p:spPr bwMode="auto">
          <a:xfrm>
            <a:off x="0" y="1212850"/>
            <a:ext cx="6121400" cy="5645150"/>
          </a:xfrm>
          <a:prstGeom prst="rect">
            <a:avLst/>
          </a:prstGeom>
          <a:noFill/>
        </p:spPr>
      </p:pic>
      <p:sp>
        <p:nvSpPr>
          <p:cNvPr id="68617" name="Rectangle 9"/>
          <p:cNvSpPr>
            <a:spLocks noGrp="1" noChangeArrowheads="1"/>
          </p:cNvSpPr>
          <p:nvPr>
            <p:ph type="title"/>
          </p:nvPr>
        </p:nvSpPr>
        <p:spPr>
          <a:xfrm>
            <a:off x="0" y="0"/>
            <a:ext cx="8229600" cy="1143000"/>
          </a:xfrm>
          <a:gradFill rotWithShape="1">
            <a:gsLst>
              <a:gs pos="0">
                <a:srgbClr val="FF9999"/>
              </a:gs>
              <a:gs pos="100000">
                <a:srgbClr val="FF9999">
                  <a:gamma/>
                  <a:shade val="46275"/>
                  <a:invGamma/>
                </a:srgbClr>
              </a:gs>
            </a:gsLst>
            <a:lin ang="5400000" scaled="1"/>
          </a:gradFill>
          <a:effectLst>
            <a:outerShdw sy="50000" kx="-2453608" rotWithShape="0">
              <a:schemeClr val="bg2">
                <a:alpha val="50000"/>
              </a:schemeClr>
            </a:outerShdw>
          </a:effectLst>
        </p:spPr>
        <p:txBody>
          <a:bodyPr/>
          <a:lstStyle/>
          <a:p>
            <a:r>
              <a:rPr lang="es-ES" b="1">
                <a:solidFill>
                  <a:srgbClr val="99FF99"/>
                </a:solidFill>
                <a:effectLst>
                  <a:outerShdw blurRad="38100" dist="38100" dir="2700000" algn="tl">
                    <a:srgbClr val="000000"/>
                  </a:outerShdw>
                </a:effectLst>
                <a:latin typeface="CroissantD" pitchFamily="82" charset="0"/>
              </a:rPr>
              <a:t>Incorporado dentro del mueble</a:t>
            </a:r>
          </a:p>
        </p:txBody>
      </p:sp>
      <p:sp>
        <p:nvSpPr>
          <p:cNvPr id="68618" name="AutoShape 10"/>
          <p:cNvSpPr>
            <a:spLocks noChangeArrowheads="1"/>
          </p:cNvSpPr>
          <p:nvPr/>
        </p:nvSpPr>
        <p:spPr bwMode="auto">
          <a:xfrm>
            <a:off x="6518275" y="1562100"/>
            <a:ext cx="2730500" cy="2430463"/>
          </a:xfrm>
          <a:prstGeom prst="cloudCallout">
            <a:avLst>
              <a:gd name="adj1" fmla="val -62898"/>
              <a:gd name="adj2" fmla="val 73120"/>
            </a:avLst>
          </a:prstGeom>
          <a:gradFill rotWithShape="1">
            <a:gsLst>
              <a:gs pos="0">
                <a:srgbClr val="FF9999"/>
              </a:gs>
              <a:gs pos="100000">
                <a:srgbClr val="FF9999">
                  <a:gamma/>
                  <a:shade val="46275"/>
                  <a:invGamma/>
                </a:srgbClr>
              </a:gs>
            </a:gsLst>
            <a:lin ang="5400000" scaled="1"/>
          </a:gradFill>
          <a:ln w="9525">
            <a:noFill/>
            <a:round/>
            <a:headEnd/>
            <a:tailEnd/>
          </a:ln>
          <a:effectLst>
            <a:outerShdw dist="107763" dir="2700000" algn="ctr" rotWithShape="0">
              <a:schemeClr val="bg2">
                <a:alpha val="50000"/>
              </a:schemeClr>
            </a:outerShdw>
          </a:effectLst>
        </p:spPr>
        <p:txBody>
          <a:bodyPr>
            <a:spAutoFit/>
          </a:bodyPr>
          <a:lstStyle/>
          <a:p>
            <a:pPr>
              <a:spcBef>
                <a:spcPct val="50000"/>
              </a:spcBef>
            </a:pPr>
            <a:r>
              <a:rPr lang="es-ES" sz="2000" b="1">
                <a:effectLst>
                  <a:outerShdw blurRad="38100" dist="38100" dir="2700000" algn="tl">
                    <a:srgbClr val="FFFFFF"/>
                  </a:outerShdw>
                </a:effectLst>
              </a:rPr>
              <a:t>Solución para la selección de basuras en el hogar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5D66FDBC-C0D6-4A43-9DEC-D054EED52506}" type="slidenum">
              <a:rPr lang="es-ES"/>
              <a:pPr/>
              <a:t>17</a:t>
            </a:fld>
            <a:endParaRPr lang="es-ES"/>
          </a:p>
        </p:txBody>
      </p:sp>
      <p:sp>
        <p:nvSpPr>
          <p:cNvPr id="10243" name="Rectangle 3"/>
          <p:cNvSpPr>
            <a:spLocks noGrp="1" noChangeArrowheads="1"/>
          </p:cNvSpPr>
          <p:nvPr>
            <p:ph type="body" idx="1"/>
          </p:nvPr>
        </p:nvSpPr>
        <p:spPr>
          <a:xfrm>
            <a:off x="0" y="1844675"/>
            <a:ext cx="9144000" cy="5545138"/>
          </a:xfrm>
        </p:spPr>
        <p:txBody>
          <a:bodyPr/>
          <a:lstStyle/>
          <a:p>
            <a:pPr>
              <a:lnSpc>
                <a:spcPct val="80000"/>
              </a:lnSpc>
              <a:buFontTx/>
              <a:buNone/>
            </a:pPr>
            <a:endParaRPr lang="es-ES" sz="2000" b="1"/>
          </a:p>
          <a:p>
            <a:pPr>
              <a:lnSpc>
                <a:spcPct val="80000"/>
              </a:lnSpc>
            </a:pPr>
            <a:r>
              <a:rPr lang="es-ES" sz="2800" b="1">
                <a:solidFill>
                  <a:srgbClr val="0000FF"/>
                </a:solidFill>
              </a:rPr>
              <a:t>Tanto los vertederos como las incineradoras son métodos que presentan problemas y en ningún caso aprovechan los materiales. </a:t>
            </a:r>
          </a:p>
          <a:p>
            <a:pPr>
              <a:lnSpc>
                <a:spcPct val="80000"/>
              </a:lnSpc>
            </a:pPr>
            <a:r>
              <a:rPr lang="es-ES" sz="2800" b="1">
                <a:solidFill>
                  <a:srgbClr val="CC6600"/>
                </a:solidFill>
              </a:rPr>
              <a:t>El reciclaje no es contaminante y además aprovecha las materias primas por lo cual no es necesario extraer más de nuestro medio.</a:t>
            </a:r>
          </a:p>
          <a:p>
            <a:pPr>
              <a:lnSpc>
                <a:spcPct val="80000"/>
              </a:lnSpc>
            </a:pPr>
            <a:r>
              <a:rPr lang="es-ES" sz="2800" b="1">
                <a:solidFill>
                  <a:srgbClr val="F62F2A"/>
                </a:solidFill>
              </a:rPr>
              <a:t>La selección de las basuras se realiza en casa, ya que los sistemas industriales resultan caros y poco eficaces.</a:t>
            </a:r>
          </a:p>
          <a:p>
            <a:pPr>
              <a:lnSpc>
                <a:spcPct val="80000"/>
              </a:lnSpc>
            </a:pPr>
            <a:r>
              <a:rPr lang="es-ES" sz="2800" b="1">
                <a:solidFill>
                  <a:schemeClr val="hlink"/>
                </a:solidFill>
              </a:rPr>
              <a:t>Junto a la </a:t>
            </a:r>
            <a:r>
              <a:rPr lang="es-ES" sz="2800" b="1">
                <a:solidFill>
                  <a:srgbClr val="0000FF"/>
                </a:solidFill>
              </a:rPr>
              <a:t>REUTILIZACIÓN</a:t>
            </a:r>
            <a:r>
              <a:rPr lang="es-ES" sz="2800" b="1">
                <a:solidFill>
                  <a:schemeClr val="hlink"/>
                </a:solidFill>
              </a:rPr>
              <a:t> de los productos y la </a:t>
            </a:r>
            <a:r>
              <a:rPr lang="es-ES" sz="2800" b="1">
                <a:solidFill>
                  <a:srgbClr val="0000FF"/>
                </a:solidFill>
              </a:rPr>
              <a:t>REDUCCIÓN</a:t>
            </a:r>
            <a:r>
              <a:rPr lang="es-ES" sz="2800" b="1">
                <a:solidFill>
                  <a:schemeClr val="hlink"/>
                </a:solidFill>
              </a:rPr>
              <a:t> de los residuos, el </a:t>
            </a:r>
            <a:r>
              <a:rPr lang="es-ES" sz="2800" b="1">
                <a:solidFill>
                  <a:srgbClr val="0000FF"/>
                </a:solidFill>
              </a:rPr>
              <a:t>RECICLAJE</a:t>
            </a:r>
            <a:r>
              <a:rPr lang="es-ES" sz="2800" b="1">
                <a:solidFill>
                  <a:schemeClr val="hlink"/>
                </a:solidFill>
              </a:rPr>
              <a:t> es la solución al problema de las basuras.</a:t>
            </a:r>
            <a:r>
              <a:rPr lang="es-ES" sz="2000">
                <a:solidFill>
                  <a:schemeClr val="hlink"/>
                </a:solidFill>
              </a:rPr>
              <a:t> </a:t>
            </a:r>
          </a:p>
        </p:txBody>
      </p:sp>
      <p:pic>
        <p:nvPicPr>
          <p:cNvPr id="10249" name="Picture 9" descr="3F8627B5"/>
          <p:cNvPicPr>
            <a:picLocks noChangeAspect="1" noChangeArrowheads="1"/>
          </p:cNvPicPr>
          <p:nvPr/>
        </p:nvPicPr>
        <p:blipFill>
          <a:blip r:embed="rId2" cstate="print"/>
          <a:srcRect l="10138" r="1601" b="83551"/>
          <a:stretch>
            <a:fillRect/>
          </a:stretch>
        </p:blipFill>
        <p:spPr bwMode="auto">
          <a:xfrm>
            <a:off x="0" y="0"/>
            <a:ext cx="9144000" cy="18446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673C61E6-11B9-4E33-9CC8-6E592B906E5F}" type="slidenum">
              <a:rPr lang="es-ES"/>
              <a:pPr/>
              <a:t>18</a:t>
            </a:fld>
            <a:endParaRPr lang="es-ES"/>
          </a:p>
        </p:txBody>
      </p:sp>
      <p:sp>
        <p:nvSpPr>
          <p:cNvPr id="73730" name="Rectangle 2"/>
          <p:cNvSpPr>
            <a:spLocks noGrp="1" noChangeArrowheads="1"/>
          </p:cNvSpPr>
          <p:nvPr>
            <p:ph type="title"/>
          </p:nvPr>
        </p:nvSpPr>
        <p:spPr>
          <a:xfrm>
            <a:off x="0" y="0"/>
            <a:ext cx="8316913" cy="765175"/>
          </a:xfrm>
          <a:gradFill rotWithShape="1">
            <a:gsLst>
              <a:gs pos="0">
                <a:srgbClr val="FF9999"/>
              </a:gs>
              <a:gs pos="100000">
                <a:srgbClr val="FF9999">
                  <a:gamma/>
                  <a:shade val="46275"/>
                  <a:invGamma/>
                </a:srgbClr>
              </a:gs>
            </a:gsLst>
            <a:lin ang="5400000" scaled="1"/>
          </a:gradFill>
          <a:effectLst>
            <a:outerShdw sy="50000" kx="-2453608" rotWithShape="0">
              <a:schemeClr val="bg2">
                <a:alpha val="50000"/>
              </a:schemeClr>
            </a:outerShdw>
          </a:effectLst>
        </p:spPr>
        <p:txBody>
          <a:bodyPr/>
          <a:lstStyle/>
          <a:p>
            <a:pPr algn="l"/>
            <a:r>
              <a:rPr lang="es-ES" b="1">
                <a:effectLst>
                  <a:outerShdw blurRad="38100" dist="38100" dir="2700000" algn="tl">
                    <a:srgbClr val="FFFFFF"/>
                  </a:outerShdw>
                </a:effectLst>
              </a:rPr>
              <a:t>La Ley de las 3 RRR: Reducir</a:t>
            </a:r>
          </a:p>
        </p:txBody>
      </p:sp>
      <p:sp>
        <p:nvSpPr>
          <p:cNvPr id="73731" name="Rectangle 3"/>
          <p:cNvSpPr>
            <a:spLocks noGrp="1" noChangeArrowheads="1"/>
          </p:cNvSpPr>
          <p:nvPr>
            <p:ph type="body" idx="1"/>
          </p:nvPr>
        </p:nvSpPr>
        <p:spPr>
          <a:xfrm>
            <a:off x="0" y="836613"/>
            <a:ext cx="9144000" cy="6021387"/>
          </a:xfrm>
        </p:spPr>
        <p:txBody>
          <a:bodyPr/>
          <a:lstStyle/>
          <a:p>
            <a:pPr>
              <a:lnSpc>
                <a:spcPct val="80000"/>
              </a:lnSpc>
            </a:pPr>
            <a:r>
              <a:rPr lang="es-ES" sz="2200" b="1">
                <a:solidFill>
                  <a:srgbClr val="FF3300"/>
                </a:solidFill>
              </a:rPr>
              <a:t>Elegir los productos con menos envoltorios</a:t>
            </a:r>
          </a:p>
          <a:p>
            <a:pPr>
              <a:lnSpc>
                <a:spcPct val="80000"/>
              </a:lnSpc>
            </a:pPr>
            <a:r>
              <a:rPr lang="es-ES" sz="2200" b="1">
                <a:solidFill>
                  <a:srgbClr val="0000FF"/>
                </a:solidFill>
              </a:rPr>
              <a:t>Reducir el uso, en casa, de productos tóxicos y contaminantes</a:t>
            </a:r>
            <a:r>
              <a:rPr lang="es-ES" sz="2200"/>
              <a:t> </a:t>
            </a:r>
          </a:p>
          <a:p>
            <a:pPr>
              <a:lnSpc>
                <a:spcPct val="80000"/>
              </a:lnSpc>
            </a:pPr>
            <a:r>
              <a:rPr lang="es-ES" sz="2200" b="1">
                <a:solidFill>
                  <a:schemeClr val="hlink"/>
                </a:solidFill>
              </a:rPr>
              <a:t>Reducir la utilización de bolsas de plástico para la compra</a:t>
            </a:r>
            <a:r>
              <a:rPr lang="es-ES" sz="2200">
                <a:solidFill>
                  <a:schemeClr val="hlink"/>
                </a:solidFill>
              </a:rPr>
              <a:t>.</a:t>
            </a:r>
            <a:r>
              <a:rPr lang="es-ES" sz="2200"/>
              <a:t> </a:t>
            </a:r>
            <a:endParaRPr lang="es-ES" sz="2200" b="1"/>
          </a:p>
          <a:p>
            <a:pPr>
              <a:lnSpc>
                <a:spcPct val="80000"/>
              </a:lnSpc>
            </a:pPr>
            <a:r>
              <a:rPr lang="es-ES" sz="2200" b="1">
                <a:solidFill>
                  <a:srgbClr val="FF33CC"/>
                </a:solidFill>
              </a:rPr>
              <a:t>Reducir el uso del papel de aluminio</a:t>
            </a:r>
            <a:r>
              <a:rPr lang="es-ES" sz="2200">
                <a:solidFill>
                  <a:srgbClr val="FF33CC"/>
                </a:solidFill>
              </a:rPr>
              <a:t>. </a:t>
            </a:r>
          </a:p>
          <a:p>
            <a:pPr>
              <a:lnSpc>
                <a:spcPct val="80000"/>
              </a:lnSpc>
            </a:pPr>
            <a:r>
              <a:rPr lang="es-ES" sz="2200" b="1">
                <a:solidFill>
                  <a:srgbClr val="993366"/>
                </a:solidFill>
              </a:rPr>
              <a:t>Reducir el consumo de productos de usar y tirar</a:t>
            </a:r>
            <a:r>
              <a:rPr lang="es-ES" sz="2200">
                <a:solidFill>
                  <a:srgbClr val="993366"/>
                </a:solidFill>
              </a:rPr>
              <a:t>.</a:t>
            </a:r>
            <a:r>
              <a:rPr lang="es-ES" sz="2200"/>
              <a:t> </a:t>
            </a:r>
            <a:endParaRPr lang="es-ES" sz="2200" b="1"/>
          </a:p>
          <a:p>
            <a:pPr>
              <a:lnSpc>
                <a:spcPct val="80000"/>
              </a:lnSpc>
            </a:pPr>
            <a:r>
              <a:rPr lang="es-ES" sz="2800" b="1" i="1" u="sng">
                <a:solidFill>
                  <a:srgbClr val="FF3300"/>
                </a:solidFill>
              </a:rPr>
              <a:t>Reducir el consumo de energía: </a:t>
            </a:r>
          </a:p>
          <a:p>
            <a:pPr>
              <a:lnSpc>
                <a:spcPct val="80000"/>
              </a:lnSpc>
            </a:pPr>
            <a:r>
              <a:rPr lang="es-ES" sz="2200" b="1">
                <a:solidFill>
                  <a:srgbClr val="0000FF"/>
                </a:solidFill>
              </a:rPr>
              <a:t>Apaga la televisión cuando no la estés viendo.</a:t>
            </a:r>
          </a:p>
          <a:p>
            <a:pPr>
              <a:lnSpc>
                <a:spcPct val="80000"/>
              </a:lnSpc>
            </a:pPr>
            <a:r>
              <a:rPr lang="es-ES" sz="2200" b="1">
                <a:solidFill>
                  <a:schemeClr val="hlink"/>
                </a:solidFill>
              </a:rPr>
              <a:t>No dejes abierta la nevera cuando no sea necesario. </a:t>
            </a:r>
          </a:p>
          <a:p>
            <a:pPr>
              <a:lnSpc>
                <a:spcPct val="80000"/>
              </a:lnSpc>
            </a:pPr>
            <a:r>
              <a:rPr lang="es-ES" sz="2200" b="1">
                <a:solidFill>
                  <a:srgbClr val="0000FF"/>
                </a:solidFill>
              </a:rPr>
              <a:t>En invierno, es conveniente cerrar los radiadores de las habitaciones que no se utilizan y poner el termostato a una temperatura moderada.</a:t>
            </a:r>
            <a:r>
              <a:rPr lang="es-ES" sz="2200" b="1"/>
              <a:t> </a:t>
            </a:r>
          </a:p>
          <a:p>
            <a:pPr>
              <a:lnSpc>
                <a:spcPct val="80000"/>
              </a:lnSpc>
            </a:pPr>
            <a:r>
              <a:rPr lang="es-ES" sz="2200" b="1">
                <a:solidFill>
                  <a:srgbClr val="993366"/>
                </a:solidFill>
              </a:rPr>
              <a:t>Reducir el consumo de agua.</a:t>
            </a:r>
          </a:p>
          <a:p>
            <a:pPr>
              <a:lnSpc>
                <a:spcPct val="80000"/>
              </a:lnSpc>
            </a:pPr>
            <a:r>
              <a:rPr lang="es-ES" sz="2200" b="1">
                <a:solidFill>
                  <a:srgbClr val="CC00CC"/>
                </a:solidFill>
              </a:rPr>
              <a:t>Cierra el grifo si no estás utilizando el agua </a:t>
            </a:r>
            <a:r>
              <a:rPr lang="es-ES" sz="2200">
                <a:solidFill>
                  <a:srgbClr val="CC00CC"/>
                </a:solidFill>
              </a:rPr>
              <a:t>(al cepillarte los dientes por ejemplo).</a:t>
            </a:r>
          </a:p>
          <a:p>
            <a:pPr>
              <a:lnSpc>
                <a:spcPct val="80000"/>
              </a:lnSpc>
            </a:pPr>
            <a:r>
              <a:rPr lang="es-ES" sz="2200" b="1">
                <a:solidFill>
                  <a:schemeClr val="bg2"/>
                </a:solidFill>
              </a:rPr>
              <a:t>Dúchate en lugar de bañarte.</a:t>
            </a:r>
            <a:r>
              <a:rPr lang="es-ES" sz="2200" b="1"/>
              <a:t> </a:t>
            </a:r>
            <a:r>
              <a:rPr lang="es-ES" sz="2200"/>
              <a:t/>
            </a:r>
            <a:br>
              <a:rPr lang="es-ES" sz="2200"/>
            </a:br>
            <a:endParaRPr lang="es-ES" sz="2200">
              <a:solidFill>
                <a:srgbClr val="FF3300"/>
              </a:solidFill>
            </a:endParaRPr>
          </a:p>
          <a:p>
            <a:pPr>
              <a:lnSpc>
                <a:spcPct val="80000"/>
              </a:lnSpc>
            </a:pPr>
            <a:r>
              <a:rPr lang="es-ES" sz="2200" b="1">
                <a:solidFill>
                  <a:srgbClr val="FF3300"/>
                </a:solidFill>
              </a:rPr>
              <a:t>Recuerda en casa que hay</a:t>
            </a:r>
            <a:r>
              <a:rPr lang="es-ES" sz="2200" b="1"/>
              <a:t> que arreglar el grifo que gotea, o la cisterna que pierde agua</a:t>
            </a:r>
            <a:r>
              <a:rPr lang="es-ES" sz="220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fld id="{0112EE57-2C6E-4EA9-8ACB-05F52433F1C8}" type="slidenum">
              <a:rPr lang="es-ES"/>
              <a:pPr/>
              <a:t>19</a:t>
            </a:fld>
            <a:endParaRPr lang="es-ES"/>
          </a:p>
        </p:txBody>
      </p:sp>
      <p:sp>
        <p:nvSpPr>
          <p:cNvPr id="74754" name="Rectangle 2"/>
          <p:cNvSpPr>
            <a:spLocks noGrp="1" noChangeArrowheads="1"/>
          </p:cNvSpPr>
          <p:nvPr>
            <p:ph type="title"/>
          </p:nvPr>
        </p:nvSpPr>
        <p:spPr>
          <a:xfrm>
            <a:off x="0" y="0"/>
            <a:ext cx="5940425" cy="922338"/>
          </a:xfrm>
          <a:gradFill rotWithShape="1">
            <a:gsLst>
              <a:gs pos="0">
                <a:srgbClr val="FF9999"/>
              </a:gs>
              <a:gs pos="100000">
                <a:srgbClr val="FF9999">
                  <a:gamma/>
                  <a:shade val="46275"/>
                  <a:invGamma/>
                </a:srgbClr>
              </a:gs>
            </a:gsLst>
            <a:lin ang="5400000" scaled="1"/>
          </a:gradFill>
          <a:effectLst>
            <a:outerShdw sy="-50000" kx="-2453608" rotWithShape="0">
              <a:schemeClr val="bg2">
                <a:alpha val="50000"/>
              </a:schemeClr>
            </a:outerShdw>
          </a:effectLst>
        </p:spPr>
        <p:txBody>
          <a:bodyPr/>
          <a:lstStyle/>
          <a:p>
            <a:pPr algn="l"/>
            <a:r>
              <a:rPr lang="es-ES" sz="3200" b="1">
                <a:effectLst>
                  <a:outerShdw blurRad="38100" dist="38100" dir="2700000" algn="tl">
                    <a:srgbClr val="FFFFFF"/>
                  </a:outerShdw>
                </a:effectLst>
                <a:latin typeface="Hobo BT" pitchFamily="82" charset="0"/>
              </a:rPr>
              <a:t>La ley de las 3 RRR: Reutilizar</a:t>
            </a:r>
          </a:p>
        </p:txBody>
      </p:sp>
      <p:sp>
        <p:nvSpPr>
          <p:cNvPr id="74755" name="Rectangle 3"/>
          <p:cNvSpPr>
            <a:spLocks noGrp="1" noChangeArrowheads="1"/>
          </p:cNvSpPr>
          <p:nvPr>
            <p:ph type="body" idx="1"/>
          </p:nvPr>
        </p:nvSpPr>
        <p:spPr>
          <a:xfrm>
            <a:off x="0" y="1844675"/>
            <a:ext cx="9144000" cy="5516563"/>
          </a:xfrm>
        </p:spPr>
        <p:txBody>
          <a:bodyPr/>
          <a:lstStyle/>
          <a:p>
            <a:pPr>
              <a:lnSpc>
                <a:spcPct val="90000"/>
              </a:lnSpc>
            </a:pPr>
            <a:r>
              <a:rPr lang="es-ES" sz="2600" b="1">
                <a:solidFill>
                  <a:srgbClr val="FF3300"/>
                </a:solidFill>
                <a:effectLst>
                  <a:outerShdw blurRad="38100" dist="38100" dir="2700000" algn="tl">
                    <a:srgbClr val="C0C0C0"/>
                  </a:outerShdw>
                </a:effectLst>
              </a:rPr>
              <a:t>Cuantos más objetos reutilicemos, menos basura produciremos y menos recursos agotables tendremos que "gastar". </a:t>
            </a:r>
          </a:p>
          <a:p>
            <a:pPr>
              <a:lnSpc>
                <a:spcPct val="90000"/>
              </a:lnSpc>
            </a:pPr>
            <a:r>
              <a:rPr lang="es-ES" sz="2600" b="1">
                <a:solidFill>
                  <a:srgbClr val="3333FF"/>
                </a:solidFill>
                <a:effectLst>
                  <a:outerShdw blurRad="38100" dist="38100" dir="2700000" algn="tl">
                    <a:srgbClr val="C0C0C0"/>
                  </a:outerShdw>
                </a:effectLst>
              </a:rPr>
              <a:t>Comprar líquidos en botellas de vidrio retornables</a:t>
            </a:r>
          </a:p>
          <a:p>
            <a:pPr>
              <a:lnSpc>
                <a:spcPct val="90000"/>
              </a:lnSpc>
            </a:pPr>
            <a:r>
              <a:rPr lang="es-ES" sz="2600" b="1">
                <a:solidFill>
                  <a:schemeClr val="hlink"/>
                </a:solidFill>
                <a:effectLst>
                  <a:outerShdw blurRad="38100" dist="38100" dir="2700000" algn="tl">
                    <a:srgbClr val="C0C0C0"/>
                  </a:outerShdw>
                </a:effectLst>
              </a:rPr>
              <a:t>Al utilizar papel para escribir, no escribas sólo en una cara y luego tires la hoja.</a:t>
            </a:r>
            <a:r>
              <a:rPr lang="es-ES" sz="2600" b="1">
                <a:effectLst>
                  <a:outerShdw blurRad="38100" dist="38100" dir="2700000" algn="tl">
                    <a:srgbClr val="C0C0C0"/>
                  </a:outerShdw>
                </a:effectLst>
              </a:rPr>
              <a:t> </a:t>
            </a:r>
          </a:p>
          <a:p>
            <a:pPr>
              <a:lnSpc>
                <a:spcPct val="90000"/>
              </a:lnSpc>
            </a:pPr>
            <a:r>
              <a:rPr lang="es-ES" sz="2600" b="1">
                <a:solidFill>
                  <a:srgbClr val="FF33CC"/>
                </a:solidFill>
                <a:effectLst>
                  <a:outerShdw blurRad="38100" dist="38100" dir="2700000" algn="tl">
                    <a:srgbClr val="C0C0C0"/>
                  </a:outerShdw>
                </a:effectLst>
              </a:rPr>
              <a:t>Si en casa tomáis café y utilizáis filtros de papel, propón que se compren filtros reutilizables y lavables.</a:t>
            </a:r>
            <a:r>
              <a:rPr lang="es-ES" sz="2600" b="1">
                <a:effectLst>
                  <a:outerShdw blurRad="38100" dist="38100" dir="2700000" algn="tl">
                    <a:srgbClr val="C0C0C0"/>
                  </a:outerShdw>
                </a:effectLst>
              </a:rPr>
              <a:t> </a:t>
            </a:r>
          </a:p>
          <a:p>
            <a:pPr>
              <a:lnSpc>
                <a:spcPct val="90000"/>
              </a:lnSpc>
            </a:pPr>
            <a:r>
              <a:rPr lang="es-ES" sz="2600" b="1">
                <a:solidFill>
                  <a:srgbClr val="CC6600"/>
                </a:solidFill>
                <a:effectLst>
                  <a:outerShdw blurRad="38100" dist="38100" dir="2700000" algn="tl">
                    <a:srgbClr val="C0C0C0"/>
                  </a:outerShdw>
                </a:effectLst>
              </a:rPr>
              <a:t>La ropa que se te ha quedado pequeña, a lo mejor le puede servir a alguien más pequeño que tú.</a:t>
            </a:r>
            <a:r>
              <a:rPr lang="es-ES" sz="2600" b="1">
                <a:effectLst>
                  <a:outerShdw blurRad="38100" dist="38100" dir="2700000" algn="tl">
                    <a:srgbClr val="C0C0C0"/>
                  </a:outerShdw>
                </a:effectLst>
              </a:rPr>
              <a:t> </a:t>
            </a:r>
          </a:p>
          <a:p>
            <a:pPr>
              <a:lnSpc>
                <a:spcPct val="90000"/>
              </a:lnSpc>
            </a:pPr>
            <a:r>
              <a:rPr lang="es-ES" sz="2600" b="1">
                <a:solidFill>
                  <a:srgbClr val="FF3300"/>
                </a:solidFill>
                <a:effectLst>
                  <a:outerShdw blurRad="38100" dist="38100" dir="2700000" algn="tl">
                    <a:srgbClr val="C0C0C0"/>
                  </a:outerShdw>
                </a:effectLst>
              </a:rPr>
              <a:t>También la madera y los trapos viejos pueden ser aprovechados y reutilizados</a:t>
            </a:r>
            <a:r>
              <a:rPr lang="es-ES" sz="2600"/>
              <a:t> </a:t>
            </a:r>
          </a:p>
        </p:txBody>
      </p:sp>
      <p:pic>
        <p:nvPicPr>
          <p:cNvPr id="74757" name="Picture 5" descr="Tu también puedes ayudar al planeta"/>
          <p:cNvPicPr>
            <a:picLocks noChangeAspect="1" noChangeArrowheads="1"/>
          </p:cNvPicPr>
          <p:nvPr/>
        </p:nvPicPr>
        <p:blipFill>
          <a:blip r:embed="rId2" cstate="print"/>
          <a:srcRect/>
          <a:stretch>
            <a:fillRect/>
          </a:stretch>
        </p:blipFill>
        <p:spPr bwMode="auto">
          <a:xfrm>
            <a:off x="6443663" y="0"/>
            <a:ext cx="2305050" cy="17462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9190" y="1428736"/>
            <a:ext cx="3571900" cy="4429156"/>
          </a:xfrm>
        </p:spPr>
        <p:txBody>
          <a:bodyPr>
            <a:normAutofit fontScale="90000"/>
          </a:bodyPr>
          <a:lstStyle/>
          <a:p>
            <a:pPr algn="l"/>
            <a:r>
              <a:rPr lang="es-MX" sz="1800" dirty="0" smtClean="0">
                <a:solidFill>
                  <a:schemeClr val="accent6">
                    <a:lumMod val="50000"/>
                  </a:schemeClr>
                </a:solidFill>
              </a:rPr>
              <a:t>“La sociedad está cada vez más consciente de los impactos del </a:t>
            </a:r>
            <a:r>
              <a:rPr lang="es-MX" sz="1800" dirty="0">
                <a:solidFill>
                  <a:schemeClr val="accent6">
                    <a:lumMod val="50000"/>
                  </a:schemeClr>
                </a:solidFill>
              </a:rPr>
              <a:t>C</a:t>
            </a:r>
            <a:r>
              <a:rPr lang="es-MX" sz="1800" dirty="0" smtClean="0">
                <a:solidFill>
                  <a:schemeClr val="accent6">
                    <a:lumMod val="50000"/>
                  </a:schemeClr>
                </a:solidFill>
              </a:rPr>
              <a:t>ambio Climático, sin embargo, todavía hace falta mucha educación. La indiferencia ante el cambio climático en los ciudadanos proviene de no saber como involucrarse o como ayudar desde su ámbito de competencia, cuando a los ciudadanos se les pide acciones concretas para este fenómeno, ellos se involucran fácilmente”.</a:t>
            </a:r>
            <a:br>
              <a:rPr lang="es-MX" sz="1800" dirty="0" smtClean="0">
                <a:solidFill>
                  <a:schemeClr val="accent6">
                    <a:lumMod val="50000"/>
                  </a:schemeClr>
                </a:solidFill>
              </a:rPr>
            </a:br>
            <a:r>
              <a:rPr lang="es-MX" sz="1800" dirty="0">
                <a:solidFill>
                  <a:schemeClr val="accent6">
                    <a:lumMod val="50000"/>
                  </a:schemeClr>
                </a:solidFill>
              </a:rPr>
              <a:t/>
            </a:r>
            <a:br>
              <a:rPr lang="es-MX" sz="1800" dirty="0">
                <a:solidFill>
                  <a:schemeClr val="accent6">
                    <a:lumMod val="50000"/>
                  </a:schemeClr>
                </a:solidFill>
              </a:rPr>
            </a:br>
            <a:r>
              <a:rPr lang="es-MX" sz="1800" dirty="0" smtClean="0">
                <a:solidFill>
                  <a:schemeClr val="accent6">
                    <a:lumMod val="50000"/>
                  </a:schemeClr>
                </a:solidFill>
              </a:rPr>
              <a:t>Marcelo Ebrard Casaubon</a:t>
            </a:r>
            <a:br>
              <a:rPr lang="es-MX" sz="1800" dirty="0" smtClean="0">
                <a:solidFill>
                  <a:schemeClr val="accent6">
                    <a:lumMod val="50000"/>
                  </a:schemeClr>
                </a:solidFill>
              </a:rPr>
            </a:br>
            <a:r>
              <a:rPr lang="es-MX" sz="1800" dirty="0">
                <a:solidFill>
                  <a:schemeClr val="accent6">
                    <a:lumMod val="50000"/>
                  </a:schemeClr>
                </a:solidFill>
              </a:rPr>
              <a:t> </a:t>
            </a:r>
            <a:r>
              <a:rPr lang="es-MX" sz="1800" dirty="0" smtClean="0">
                <a:solidFill>
                  <a:schemeClr val="accent6">
                    <a:lumMod val="50000"/>
                  </a:schemeClr>
                </a:solidFill>
              </a:rPr>
              <a:t>                                Jefe de Gobierno DF.</a:t>
            </a:r>
            <a:br>
              <a:rPr lang="es-MX" sz="1800" dirty="0" smtClean="0">
                <a:solidFill>
                  <a:schemeClr val="accent6">
                    <a:lumMod val="50000"/>
                  </a:schemeClr>
                </a:solidFill>
              </a:rPr>
            </a:br>
            <a:endParaRPr lang="es-MX" sz="1800" dirty="0">
              <a:solidFill>
                <a:schemeClr val="accent6">
                  <a:lumMod val="50000"/>
                </a:schemeClr>
              </a:solidFill>
            </a:endParaRPr>
          </a:p>
        </p:txBody>
      </p:sp>
      <p:pic>
        <p:nvPicPr>
          <p:cNvPr id="2050" name="Picture 2" descr="D:\Respaldo\Documents\Pictures\contaminacion planeta.jpg"/>
          <p:cNvPicPr>
            <a:picLocks noGrp="1" noChangeAspect="1" noChangeArrowheads="1"/>
          </p:cNvPicPr>
          <p:nvPr>
            <p:ph idx="1"/>
          </p:nvPr>
        </p:nvPicPr>
        <p:blipFill>
          <a:blip r:embed="rId2" cstate="print"/>
          <a:srcRect/>
          <a:stretch>
            <a:fillRect/>
          </a:stretch>
        </p:blipFill>
        <p:spPr bwMode="auto">
          <a:xfrm>
            <a:off x="428596" y="1071546"/>
            <a:ext cx="4301800" cy="45259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0B3400AE-EDA6-4F7B-85C2-1A44FD4BBFBC}" type="slidenum">
              <a:rPr lang="es-ES"/>
              <a:pPr/>
              <a:t>20</a:t>
            </a:fld>
            <a:endParaRPr lang="es-ES"/>
          </a:p>
        </p:txBody>
      </p:sp>
      <p:sp>
        <p:nvSpPr>
          <p:cNvPr id="75778" name="Rectangle 2"/>
          <p:cNvSpPr>
            <a:spLocks noGrp="1" noChangeArrowheads="1"/>
          </p:cNvSpPr>
          <p:nvPr>
            <p:ph type="title"/>
          </p:nvPr>
        </p:nvSpPr>
        <p:spPr>
          <a:gradFill rotWithShape="1">
            <a:gsLst>
              <a:gs pos="0">
                <a:srgbClr val="FF9999"/>
              </a:gs>
              <a:gs pos="100000">
                <a:srgbClr val="FF9999">
                  <a:gamma/>
                  <a:shade val="46275"/>
                  <a:invGamma/>
                </a:srgbClr>
              </a:gs>
            </a:gsLst>
            <a:lin ang="5400000" scaled="1"/>
          </a:gradFill>
          <a:effectLst>
            <a:outerShdw sy="-50000" kx="-2453608" rotWithShape="0">
              <a:schemeClr val="bg2">
                <a:alpha val="50000"/>
              </a:schemeClr>
            </a:outerShdw>
          </a:effectLst>
        </p:spPr>
        <p:txBody>
          <a:bodyPr/>
          <a:lstStyle/>
          <a:p>
            <a:r>
              <a:rPr lang="es-ES" b="1">
                <a:solidFill>
                  <a:schemeClr val="bg1"/>
                </a:solidFill>
                <a:effectLst>
                  <a:outerShdw blurRad="38100" dist="38100" dir="2700000" algn="tl">
                    <a:srgbClr val="000000"/>
                  </a:outerShdw>
                </a:effectLst>
                <a:latin typeface="EwieD" pitchFamily="82" charset="0"/>
              </a:rPr>
              <a:t>La Ley de las 3 RRR: Reciclar</a:t>
            </a:r>
          </a:p>
        </p:txBody>
      </p:sp>
      <p:sp>
        <p:nvSpPr>
          <p:cNvPr id="75779" name="Rectangle 3"/>
          <p:cNvSpPr>
            <a:spLocks noGrp="1" noChangeArrowheads="1"/>
          </p:cNvSpPr>
          <p:nvPr>
            <p:ph type="body" idx="1"/>
          </p:nvPr>
        </p:nvSpPr>
        <p:spPr>
          <a:xfrm>
            <a:off x="0" y="1600200"/>
            <a:ext cx="9144000" cy="5257800"/>
          </a:xfrm>
        </p:spPr>
        <p:txBody>
          <a:bodyPr/>
          <a:lstStyle/>
          <a:p>
            <a:pPr>
              <a:lnSpc>
                <a:spcPct val="90000"/>
              </a:lnSpc>
              <a:buFontTx/>
              <a:buNone/>
            </a:pPr>
            <a:endParaRPr lang="es-ES" sz="2800" b="1"/>
          </a:p>
          <a:p>
            <a:pPr>
              <a:lnSpc>
                <a:spcPct val="90000"/>
              </a:lnSpc>
            </a:pPr>
            <a:r>
              <a:rPr lang="es-ES" sz="2800">
                <a:solidFill>
                  <a:srgbClr val="FF3300"/>
                </a:solidFill>
                <a:effectLst>
                  <a:outerShdw blurRad="38100" dist="38100" dir="2700000" algn="tl">
                    <a:srgbClr val="C0C0C0"/>
                  </a:outerShdw>
                </a:effectLst>
              </a:rPr>
              <a:t>Consiste en volver a utilizar materiales para fabricar de nuevo productos similares.</a:t>
            </a:r>
            <a:br>
              <a:rPr lang="es-ES" sz="2800">
                <a:solidFill>
                  <a:srgbClr val="FF3300"/>
                </a:solidFill>
                <a:effectLst>
                  <a:outerShdw blurRad="38100" dist="38100" dir="2700000" algn="tl">
                    <a:srgbClr val="C0C0C0"/>
                  </a:outerShdw>
                </a:effectLst>
              </a:rPr>
            </a:br>
            <a:r>
              <a:rPr lang="es-ES" sz="2800">
                <a:effectLst>
                  <a:outerShdw blurRad="38100" dist="38100" dir="2700000" algn="tl">
                    <a:srgbClr val="C0C0C0"/>
                  </a:outerShdw>
                </a:effectLst>
              </a:rPr>
              <a:t/>
            </a:r>
            <a:br>
              <a:rPr lang="es-ES" sz="2800">
                <a:effectLst>
                  <a:outerShdw blurRad="38100" dist="38100" dir="2700000" algn="tl">
                    <a:srgbClr val="C0C0C0"/>
                  </a:outerShdw>
                </a:effectLst>
              </a:rPr>
            </a:br>
            <a:endParaRPr lang="es-ES" sz="2800">
              <a:effectLst>
                <a:outerShdw blurRad="38100" dist="38100" dir="2700000" algn="tl">
                  <a:srgbClr val="C0C0C0"/>
                </a:outerShdw>
              </a:effectLst>
            </a:endParaRPr>
          </a:p>
          <a:p>
            <a:pPr>
              <a:lnSpc>
                <a:spcPct val="90000"/>
              </a:lnSpc>
            </a:pPr>
            <a:r>
              <a:rPr lang="es-ES" sz="2800">
                <a:solidFill>
                  <a:srgbClr val="0000FF"/>
                </a:solidFill>
                <a:effectLst>
                  <a:outerShdw blurRad="38100" dist="38100" dir="2700000" algn="tl">
                    <a:srgbClr val="C0C0C0"/>
                  </a:outerShdw>
                </a:effectLst>
              </a:rPr>
              <a:t>¿Qué es lo que se puede reciclar sin problema?</a:t>
            </a:r>
            <a:r>
              <a:rPr lang="es-ES" sz="2800" b="1"/>
              <a:t> </a:t>
            </a:r>
          </a:p>
          <a:p>
            <a:pPr lvl="1">
              <a:lnSpc>
                <a:spcPct val="90000"/>
              </a:lnSpc>
            </a:pPr>
            <a:r>
              <a:rPr lang="es-ES" sz="2400" b="1">
                <a:solidFill>
                  <a:schemeClr val="hlink"/>
                </a:solidFill>
                <a:effectLst>
                  <a:outerShdw blurRad="38100" dist="38100" dir="2700000" algn="tl">
                    <a:srgbClr val="C0C0C0"/>
                  </a:outerShdw>
                </a:effectLst>
              </a:rPr>
              <a:t>Papel</a:t>
            </a:r>
          </a:p>
          <a:p>
            <a:pPr lvl="1">
              <a:lnSpc>
                <a:spcPct val="90000"/>
              </a:lnSpc>
            </a:pPr>
            <a:r>
              <a:rPr lang="es-ES" sz="2400" b="1">
                <a:solidFill>
                  <a:schemeClr val="hlink"/>
                </a:solidFill>
                <a:effectLst>
                  <a:outerShdw blurRad="38100" dist="38100" dir="2700000" algn="tl">
                    <a:srgbClr val="C0C0C0"/>
                  </a:outerShdw>
                </a:effectLst>
              </a:rPr>
              <a:t>Cartón</a:t>
            </a:r>
          </a:p>
          <a:p>
            <a:pPr lvl="1">
              <a:lnSpc>
                <a:spcPct val="90000"/>
              </a:lnSpc>
            </a:pPr>
            <a:r>
              <a:rPr lang="es-ES" sz="2400" b="1">
                <a:solidFill>
                  <a:schemeClr val="hlink"/>
                </a:solidFill>
                <a:effectLst>
                  <a:outerShdw blurRad="38100" dist="38100" dir="2700000" algn="tl">
                    <a:srgbClr val="C0C0C0"/>
                  </a:outerShdw>
                </a:effectLst>
              </a:rPr>
              <a:t>Vidrio</a:t>
            </a:r>
          </a:p>
          <a:p>
            <a:pPr lvl="1">
              <a:lnSpc>
                <a:spcPct val="90000"/>
              </a:lnSpc>
            </a:pPr>
            <a:r>
              <a:rPr lang="es-ES" sz="2400" b="1">
                <a:solidFill>
                  <a:schemeClr val="hlink"/>
                </a:solidFill>
                <a:effectLst>
                  <a:outerShdw blurRad="38100" dist="38100" dir="2700000" algn="tl">
                    <a:srgbClr val="C0C0C0"/>
                  </a:outerShdw>
                </a:effectLst>
              </a:rPr>
              <a:t>Restos de comida (para hacer abono orgánico, también denominado compost).</a:t>
            </a:r>
            <a:r>
              <a:rPr lang="es-ES" sz="2400">
                <a:solidFill>
                  <a:schemeClr val="hlink"/>
                </a:solidFill>
              </a:rPr>
              <a:t> </a:t>
            </a:r>
            <a:br>
              <a:rPr lang="es-ES" sz="2400">
                <a:solidFill>
                  <a:schemeClr val="hlink"/>
                </a:solidFill>
              </a:rPr>
            </a:br>
            <a:r>
              <a:rPr lang="es-ES" sz="2400">
                <a:solidFill>
                  <a:schemeClr val="hlink"/>
                </a:solidFill>
              </a:rPr>
              <a:t/>
            </a:r>
            <a:br>
              <a:rPr lang="es-ES" sz="2400">
                <a:solidFill>
                  <a:schemeClr val="hlink"/>
                </a:solidFill>
              </a:rPr>
            </a:br>
            <a:endParaRPr lang="es-ES" sz="2400">
              <a:solidFill>
                <a:schemeClr val="hlin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fld id="{50FC7B41-A7E8-48E1-BCCB-46B6B1996B09}" type="slidenum">
              <a:rPr lang="es-ES"/>
              <a:pPr/>
              <a:t>21</a:t>
            </a:fld>
            <a:endParaRPr lang="es-ES"/>
          </a:p>
        </p:txBody>
      </p:sp>
      <p:sp>
        <p:nvSpPr>
          <p:cNvPr id="76802" name="Rectangle 2"/>
          <p:cNvSpPr>
            <a:spLocks noGrp="1" noChangeArrowheads="1"/>
          </p:cNvSpPr>
          <p:nvPr>
            <p:ph type="title"/>
          </p:nvPr>
        </p:nvSpPr>
        <p:spPr>
          <a:xfrm>
            <a:off x="468313" y="0"/>
            <a:ext cx="6480175" cy="1052513"/>
          </a:xfrm>
          <a:gradFill rotWithShape="1">
            <a:gsLst>
              <a:gs pos="0">
                <a:srgbClr val="FF9999"/>
              </a:gs>
              <a:gs pos="100000">
                <a:srgbClr val="FF9999">
                  <a:gamma/>
                  <a:shade val="46275"/>
                  <a:invGamma/>
                </a:srgbClr>
              </a:gs>
            </a:gsLst>
            <a:lin ang="5400000" scaled="1"/>
          </a:gradFill>
          <a:effectLst>
            <a:outerShdw sy="-50000" kx="-2453608" rotWithShape="0">
              <a:schemeClr val="bg2">
                <a:alpha val="50000"/>
              </a:schemeClr>
            </a:outerShdw>
          </a:effectLst>
        </p:spPr>
        <p:txBody>
          <a:bodyPr/>
          <a:lstStyle/>
          <a:p>
            <a:r>
              <a:rPr lang="es-ES" b="1">
                <a:solidFill>
                  <a:schemeClr val="bg1"/>
                </a:solidFill>
                <a:effectLst>
                  <a:outerShdw blurRad="38100" dist="38100" dir="2700000" algn="tl">
                    <a:srgbClr val="000000"/>
                  </a:outerShdw>
                </a:effectLst>
                <a:latin typeface="Amelia BT" pitchFamily="82" charset="0"/>
              </a:rPr>
              <a:t>No des la lata</a:t>
            </a:r>
          </a:p>
        </p:txBody>
      </p:sp>
      <p:sp>
        <p:nvSpPr>
          <p:cNvPr id="76803" name="Rectangle 3"/>
          <p:cNvSpPr>
            <a:spLocks noGrp="1" noChangeArrowheads="1"/>
          </p:cNvSpPr>
          <p:nvPr>
            <p:ph type="body" idx="1"/>
          </p:nvPr>
        </p:nvSpPr>
        <p:spPr>
          <a:xfrm>
            <a:off x="0" y="1268413"/>
            <a:ext cx="9144000" cy="6092825"/>
          </a:xfrm>
        </p:spPr>
        <p:txBody>
          <a:bodyPr/>
          <a:lstStyle/>
          <a:p>
            <a:pPr>
              <a:lnSpc>
                <a:spcPct val="80000"/>
              </a:lnSpc>
            </a:pPr>
            <a:r>
              <a:rPr lang="es-ES" sz="2800">
                <a:solidFill>
                  <a:srgbClr val="FF3300"/>
                </a:solidFill>
                <a:effectLst>
                  <a:outerShdw blurRad="38100" dist="38100" dir="2700000" algn="tl">
                    <a:srgbClr val="C0C0C0"/>
                  </a:outerShdw>
                </a:effectLst>
              </a:rPr>
              <a:t>Cada persona tira en un año alrededor de 13 kilos de latas de aluminio y hojalata, lo que supone más de seis millones de latas en toda España con las que podríamos llenar 17.500 camiones de toneladas.</a:t>
            </a:r>
            <a:r>
              <a:rPr lang="es-ES" sz="2800">
                <a:effectLst>
                  <a:outerShdw blurRad="38100" dist="38100" dir="2700000" algn="tl">
                    <a:srgbClr val="C0C0C0"/>
                  </a:outerShdw>
                </a:effectLst>
              </a:rPr>
              <a:t> </a:t>
            </a:r>
          </a:p>
          <a:p>
            <a:pPr>
              <a:lnSpc>
                <a:spcPct val="80000"/>
              </a:lnSpc>
            </a:pPr>
            <a:r>
              <a:rPr lang="es-ES" sz="2800">
                <a:solidFill>
                  <a:srgbClr val="0000FF"/>
                </a:solidFill>
                <a:effectLst>
                  <a:outerShdw blurRad="38100" dist="38100" dir="2700000" algn="tl">
                    <a:srgbClr val="C0C0C0"/>
                  </a:outerShdw>
                </a:effectLst>
              </a:rPr>
              <a:t>Un envase de aluminio continúa siendo un residuo sólido después de 500 años. </a:t>
            </a:r>
          </a:p>
          <a:p>
            <a:pPr>
              <a:lnSpc>
                <a:spcPct val="80000"/>
              </a:lnSpc>
            </a:pPr>
            <a:r>
              <a:rPr lang="es-ES" sz="2800">
                <a:solidFill>
                  <a:schemeClr val="hlink"/>
                </a:solidFill>
                <a:effectLst>
                  <a:outerShdw blurRad="38100" dist="38100" dir="2700000" algn="tl">
                    <a:srgbClr val="C0C0C0"/>
                  </a:outerShdw>
                </a:effectLst>
              </a:rPr>
              <a:t>Cuatro de cada cinco latas de refresco que se fabrican en el mundo son de aluminio y sólo el 50% se recupera para su reciclaje.</a:t>
            </a:r>
          </a:p>
          <a:p>
            <a:pPr>
              <a:lnSpc>
                <a:spcPct val="80000"/>
              </a:lnSpc>
            </a:pPr>
            <a:r>
              <a:rPr lang="es-ES" sz="2800">
                <a:solidFill>
                  <a:srgbClr val="CC6600"/>
                </a:solidFill>
                <a:effectLst>
                  <a:outerShdw blurRad="38100" dist="38100" dir="2700000" algn="tl">
                    <a:srgbClr val="C0C0C0"/>
                  </a:outerShdw>
                </a:effectLst>
              </a:rPr>
              <a:t> En Estados Unidos, cerca del 90% de las latas de refresco son de aluminio y en 1989 se alcanzó un reciclaje del 60%.</a:t>
            </a:r>
            <a:r>
              <a:rPr lang="es-ES" sz="2800">
                <a:effectLst>
                  <a:outerShdw blurRad="38100" dist="38100" dir="2700000" algn="tl">
                    <a:srgbClr val="C0C0C0"/>
                  </a:outerShdw>
                </a:effectLst>
              </a:rPr>
              <a:t> </a:t>
            </a:r>
          </a:p>
          <a:p>
            <a:pPr>
              <a:lnSpc>
                <a:spcPct val="80000"/>
              </a:lnSpc>
            </a:pPr>
            <a:r>
              <a:rPr lang="es-ES" sz="2800">
                <a:solidFill>
                  <a:srgbClr val="FF33CC"/>
                </a:solidFill>
                <a:effectLst>
                  <a:outerShdw blurRad="38100" dist="38100" dir="2700000" algn="tl">
                    <a:srgbClr val="C0C0C0"/>
                  </a:outerShdw>
                </a:effectLst>
              </a:rPr>
              <a:t>En dicho país se utilizan a diario tantas latas de acero como las necesarias para construir una cañería desde Los Ángeles a Nueva York, y viceversa.</a:t>
            </a:r>
            <a:r>
              <a:rPr lang="es-ES" sz="2800">
                <a:effectLst>
                  <a:outerShdw blurRad="38100" dist="38100" dir="2700000" algn="tl">
                    <a:srgbClr val="C0C0C0"/>
                  </a:outerShdw>
                </a:effectLst>
              </a:rPr>
              <a:t> </a:t>
            </a:r>
            <a:br>
              <a:rPr lang="es-ES" sz="2800">
                <a:effectLst>
                  <a:outerShdw blurRad="38100" dist="38100" dir="2700000" algn="tl">
                    <a:srgbClr val="C0C0C0"/>
                  </a:outerShdw>
                </a:effectLst>
              </a:rPr>
            </a:br>
            <a:endParaRPr lang="es-ES" sz="2800">
              <a:effectLst>
                <a:outerShdw blurRad="38100" dist="38100" dir="2700000" algn="tl">
                  <a:srgbClr val="C0C0C0"/>
                </a:outerShdw>
              </a:effectLst>
            </a:endParaRPr>
          </a:p>
        </p:txBody>
      </p:sp>
      <p:pic>
        <p:nvPicPr>
          <p:cNvPr id="76805" name="Picture 5" descr="No dés la lata"/>
          <p:cNvPicPr>
            <a:picLocks noChangeAspect="1" noChangeArrowheads="1"/>
          </p:cNvPicPr>
          <p:nvPr/>
        </p:nvPicPr>
        <p:blipFill>
          <a:blip r:embed="rId2" cstate="print"/>
          <a:srcRect/>
          <a:stretch>
            <a:fillRect/>
          </a:stretch>
        </p:blipFill>
        <p:spPr bwMode="auto">
          <a:xfrm>
            <a:off x="7272338" y="0"/>
            <a:ext cx="1871662" cy="141763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A209A573-877E-465C-A798-02F62449645A}" type="slidenum">
              <a:rPr lang="es-ES"/>
              <a:pPr/>
              <a:t>22</a:t>
            </a:fld>
            <a:endParaRPr lang="es-ES"/>
          </a:p>
        </p:txBody>
      </p:sp>
      <p:sp>
        <p:nvSpPr>
          <p:cNvPr id="71682" name="Rectangle 2"/>
          <p:cNvSpPr>
            <a:spLocks noGrp="1" noChangeArrowheads="1"/>
          </p:cNvSpPr>
          <p:nvPr>
            <p:ph type="title"/>
          </p:nvPr>
        </p:nvSpPr>
        <p:spPr>
          <a:xfrm>
            <a:off x="468313" y="0"/>
            <a:ext cx="8229600" cy="765175"/>
          </a:xfrm>
          <a:gradFill rotWithShape="1">
            <a:gsLst>
              <a:gs pos="0">
                <a:srgbClr val="FF9999"/>
              </a:gs>
              <a:gs pos="100000">
                <a:srgbClr val="FF9999">
                  <a:gamma/>
                  <a:shade val="46275"/>
                  <a:invGamma/>
                </a:srgbClr>
              </a:gs>
            </a:gsLst>
            <a:lin ang="5400000" scaled="1"/>
          </a:gradFill>
          <a:effectLst>
            <a:outerShdw sy="50000" kx="-2453608" rotWithShape="0">
              <a:schemeClr val="bg2">
                <a:alpha val="50000"/>
              </a:schemeClr>
            </a:outerShdw>
          </a:effectLst>
        </p:spPr>
        <p:txBody>
          <a:bodyPr/>
          <a:lstStyle/>
          <a:p>
            <a:r>
              <a:rPr lang="es-ES" sz="3600" b="1">
                <a:solidFill>
                  <a:schemeClr val="bg1"/>
                </a:solidFill>
                <a:effectLst>
                  <a:outerShdw blurRad="38100" dist="38100" dir="2700000" algn="tl">
                    <a:srgbClr val="000000"/>
                  </a:outerShdw>
                </a:effectLst>
              </a:rPr>
              <a:t>Buenas prácticas con los residuos</a:t>
            </a:r>
          </a:p>
        </p:txBody>
      </p:sp>
      <p:sp>
        <p:nvSpPr>
          <p:cNvPr id="71683" name="Rectangle 3"/>
          <p:cNvSpPr>
            <a:spLocks noGrp="1" noChangeArrowheads="1"/>
          </p:cNvSpPr>
          <p:nvPr>
            <p:ph type="body" idx="1"/>
          </p:nvPr>
        </p:nvSpPr>
        <p:spPr>
          <a:xfrm>
            <a:off x="0" y="692150"/>
            <a:ext cx="9144000" cy="6165850"/>
          </a:xfrm>
        </p:spPr>
        <p:txBody>
          <a:bodyPr/>
          <a:lstStyle/>
          <a:p>
            <a:pPr>
              <a:lnSpc>
                <a:spcPct val="80000"/>
              </a:lnSpc>
            </a:pPr>
            <a:r>
              <a:rPr lang="es-ES" sz="1800" b="1">
                <a:solidFill>
                  <a:srgbClr val="FF3300"/>
                </a:solidFill>
              </a:rPr>
              <a:t>No viertas el aceite de cocina usado por el fregadero, inodoro, etc. Échalo en un bote y tíralo así a la basura, o mejor todavía fabrica jabón.</a:t>
            </a:r>
          </a:p>
          <a:p>
            <a:pPr>
              <a:lnSpc>
                <a:spcPct val="80000"/>
              </a:lnSpc>
            </a:pPr>
            <a:r>
              <a:rPr lang="es-ES" sz="1800" b="1">
                <a:solidFill>
                  <a:srgbClr val="0000FF"/>
                </a:solidFill>
              </a:rPr>
              <a:t>Antes de tirar algo a la basura, piénsalo dos veces, seguro que a alguien le será útil.</a:t>
            </a:r>
          </a:p>
          <a:p>
            <a:pPr>
              <a:lnSpc>
                <a:spcPct val="80000"/>
              </a:lnSpc>
            </a:pPr>
            <a:r>
              <a:rPr lang="es-ES" sz="1800" b="1">
                <a:solidFill>
                  <a:srgbClr val="CC6600"/>
                </a:solidFill>
              </a:rPr>
              <a:t>Recuerda que los electrodomésticos, muebles, ropa, etc., pueden ser recogidos por traperos.</a:t>
            </a:r>
          </a:p>
          <a:p>
            <a:pPr>
              <a:lnSpc>
                <a:spcPct val="80000"/>
              </a:lnSpc>
            </a:pPr>
            <a:r>
              <a:rPr lang="es-ES" sz="1800" b="1">
                <a:solidFill>
                  <a:srgbClr val="993366"/>
                </a:solidFill>
              </a:rPr>
              <a:t>Al utilizar lejía destruimos las bacterias beneficiosas encargadas de la purificación de las aguas. Utiliza la menor cantidad posible o sustitúyela por vinagre o, limón. desinfectantes y también desengrasan, abrillantan y son anti-cal. El limón también da buen olor y ahuyenta los insectos.</a:t>
            </a:r>
          </a:p>
          <a:p>
            <a:pPr>
              <a:lnSpc>
                <a:spcPct val="80000"/>
              </a:lnSpc>
            </a:pPr>
            <a:r>
              <a:rPr lang="es-ES" sz="1800" b="1">
                <a:solidFill>
                  <a:srgbClr val="0000FF"/>
                </a:solidFill>
              </a:rPr>
              <a:t>Las dosis recomendadas por los fabricantes de jabones y productos de limpieza son más que suficientes, incluso superiores a lo realmente necesario. Sobrepasarlas no  mejora el resultado.</a:t>
            </a:r>
            <a:r>
              <a:rPr lang="es-ES" sz="1800" b="1"/>
              <a:t> </a:t>
            </a:r>
          </a:p>
          <a:p>
            <a:pPr>
              <a:lnSpc>
                <a:spcPct val="80000"/>
              </a:lnSpc>
            </a:pPr>
            <a:r>
              <a:rPr lang="es-ES" sz="1800" b="1">
                <a:solidFill>
                  <a:srgbClr val="CC00CC"/>
                </a:solidFill>
              </a:rPr>
              <a:t>Utiliza los contenedores de recogida selectiva.</a:t>
            </a:r>
          </a:p>
          <a:p>
            <a:pPr>
              <a:lnSpc>
                <a:spcPct val="80000"/>
              </a:lnSpc>
            </a:pPr>
            <a:r>
              <a:rPr lang="es-ES" sz="1800" b="1">
                <a:solidFill>
                  <a:srgbClr val="0000FF"/>
                </a:solidFill>
              </a:rPr>
              <a:t>No arrojes a la basura productos tóxicos o peligrosos.</a:t>
            </a:r>
          </a:p>
          <a:p>
            <a:pPr>
              <a:lnSpc>
                <a:spcPct val="80000"/>
              </a:lnSpc>
            </a:pPr>
            <a:r>
              <a:rPr lang="es-ES" sz="1800" b="1">
                <a:solidFill>
                  <a:srgbClr val="FF3300"/>
                </a:solidFill>
              </a:rPr>
              <a:t>Si no hay más remedio que usar pilas desechables, no las tires a la basura, existen contenedores destinados al reciclaje de las mismas.</a:t>
            </a:r>
          </a:p>
          <a:p>
            <a:pPr>
              <a:lnSpc>
                <a:spcPct val="80000"/>
              </a:lnSpc>
            </a:pPr>
            <a:r>
              <a:rPr lang="es-ES" sz="1800" b="1">
                <a:solidFill>
                  <a:schemeClr val="hlink"/>
                </a:solidFill>
              </a:rPr>
              <a:t>Evita el uso de pilas y de ser así que estas sean recargables.</a:t>
            </a:r>
          </a:p>
          <a:p>
            <a:pPr>
              <a:lnSpc>
                <a:spcPct val="80000"/>
              </a:lnSpc>
            </a:pPr>
            <a:r>
              <a:rPr lang="es-ES" sz="1800" b="1">
                <a:solidFill>
                  <a:srgbClr val="339933"/>
                </a:solidFill>
              </a:rPr>
              <a:t>Las pilas botón son las más contaminantes, debemos rechazar los productos innecesarios que contienen estas pilas (llaveros, postales sonoras, linternas, etc.).</a:t>
            </a:r>
          </a:p>
          <a:p>
            <a:pPr>
              <a:lnSpc>
                <a:spcPct val="80000"/>
              </a:lnSpc>
            </a:pPr>
            <a:r>
              <a:rPr lang="es-ES" sz="1800" b="1">
                <a:solidFill>
                  <a:srgbClr val="FF3300"/>
                </a:solidFill>
              </a:rPr>
              <a:t>Cuando vayas de excursión, no dejes ningún desperdicio en el campo. Tráetelos de vuelta para depositarios en un contenedor.</a:t>
            </a:r>
          </a:p>
          <a:p>
            <a:pPr>
              <a:lnSpc>
                <a:spcPct val="80000"/>
              </a:lnSpc>
            </a:pPr>
            <a:r>
              <a:rPr lang="es-ES" sz="1800" b="1">
                <a:solidFill>
                  <a:srgbClr val="0000FF"/>
                </a:solidFill>
              </a:rPr>
              <a:t>Infórmate bien de que residuos y en que forma has de depositarios en los diferentes contenedores de recogida selectiva.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87762857-B997-43D0-8C3F-06FBAB341545}" type="slidenum">
              <a:rPr lang="es-ES"/>
              <a:pPr/>
              <a:t>23</a:t>
            </a:fld>
            <a:endParaRPr lang="es-ES"/>
          </a:p>
        </p:txBody>
      </p:sp>
      <p:sp>
        <p:nvSpPr>
          <p:cNvPr id="33794" name="Rectangle 2"/>
          <p:cNvSpPr>
            <a:spLocks noGrp="1" noChangeArrowheads="1"/>
          </p:cNvSpPr>
          <p:nvPr>
            <p:ph type="title"/>
          </p:nvPr>
        </p:nvSpPr>
        <p:spPr>
          <a:xfrm>
            <a:off x="0" y="0"/>
            <a:ext cx="5472113" cy="836613"/>
          </a:xfrm>
          <a:gradFill rotWithShape="1">
            <a:gsLst>
              <a:gs pos="0">
                <a:srgbClr val="E3BBE3"/>
              </a:gs>
              <a:gs pos="100000">
                <a:srgbClr val="E3BBE3">
                  <a:gamma/>
                  <a:shade val="46275"/>
                  <a:invGamma/>
                </a:srgbClr>
              </a:gs>
            </a:gsLst>
            <a:lin ang="5400000" scaled="1"/>
          </a:gradFill>
          <a:effectLst>
            <a:outerShdw sy="50000" kx="-2453608" rotWithShape="0">
              <a:schemeClr val="bg2">
                <a:alpha val="50000"/>
              </a:schemeClr>
            </a:outerShdw>
          </a:effectLst>
        </p:spPr>
        <p:txBody>
          <a:bodyPr/>
          <a:lstStyle/>
          <a:p>
            <a:r>
              <a:rPr lang="es-ES" b="1">
                <a:solidFill>
                  <a:srgbClr val="EDF2AC"/>
                </a:solidFill>
                <a:effectLst>
                  <a:outerShdw blurRad="38100" dist="38100" dir="2700000" algn="tl">
                    <a:srgbClr val="000000"/>
                  </a:outerShdw>
                </a:effectLst>
              </a:rPr>
              <a:t>Reciclado</a:t>
            </a:r>
          </a:p>
        </p:txBody>
      </p:sp>
      <p:sp>
        <p:nvSpPr>
          <p:cNvPr id="33795" name="Rectangle 3"/>
          <p:cNvSpPr>
            <a:spLocks noGrp="1" noChangeArrowheads="1"/>
          </p:cNvSpPr>
          <p:nvPr>
            <p:ph type="body" idx="1"/>
          </p:nvPr>
        </p:nvSpPr>
        <p:spPr>
          <a:xfrm>
            <a:off x="0" y="908050"/>
            <a:ext cx="9144000" cy="5949950"/>
          </a:xfrm>
        </p:spPr>
        <p:txBody>
          <a:bodyPr/>
          <a:lstStyle/>
          <a:p>
            <a:pPr>
              <a:lnSpc>
                <a:spcPct val="90000"/>
              </a:lnSpc>
              <a:buFont typeface="Wingdings" pitchFamily="2" charset="2"/>
              <a:buBlip>
                <a:blip r:embed="rId2"/>
              </a:buBlip>
            </a:pPr>
            <a:r>
              <a:rPr lang="es-ES" sz="2400" b="1" i="1" u="sng">
                <a:effectLst>
                  <a:outerShdw blurRad="38100" dist="38100" dir="2700000" algn="tl">
                    <a:srgbClr val="C0C0C0"/>
                  </a:outerShdw>
                </a:effectLst>
              </a:rPr>
              <a:t> </a:t>
            </a:r>
            <a:r>
              <a:rPr lang="es-ES" sz="2400" b="1" i="1" u="sng">
                <a:solidFill>
                  <a:srgbClr val="F62F2A"/>
                </a:solidFill>
                <a:effectLst>
                  <a:outerShdw blurRad="38100" dist="38100" dir="2700000" algn="tl">
                    <a:srgbClr val="C0C0C0"/>
                  </a:outerShdw>
                </a:effectLst>
              </a:rPr>
              <a:t>Compostaje</a:t>
            </a:r>
            <a:r>
              <a:rPr lang="es-ES" sz="2400">
                <a:solidFill>
                  <a:srgbClr val="F62F2A"/>
                </a:solidFill>
                <a:effectLst>
                  <a:outerShdw blurRad="38100" dist="38100" dir="2700000" algn="tl">
                    <a:srgbClr val="C0C0C0"/>
                  </a:outerShdw>
                </a:effectLst>
              </a:rPr>
              <a:t>: Es el proceso que se utiliza para convertir los residuos orgánicos en un abono especial, denominado compost, que se puede reutilizar en agricultura </a:t>
            </a:r>
          </a:p>
          <a:p>
            <a:pPr>
              <a:lnSpc>
                <a:spcPct val="90000"/>
              </a:lnSpc>
              <a:buFont typeface="Wingdings" pitchFamily="2" charset="2"/>
              <a:buBlip>
                <a:blip r:embed="rId2"/>
              </a:buBlip>
            </a:pPr>
            <a:r>
              <a:rPr lang="es-ES" sz="2400" b="1" i="1" u="sng">
                <a:solidFill>
                  <a:srgbClr val="0066FF"/>
                </a:solidFill>
                <a:effectLst>
                  <a:outerShdw blurRad="38100" dist="38100" dir="2700000" algn="tl">
                    <a:srgbClr val="C0C0C0"/>
                  </a:outerShdw>
                </a:effectLst>
              </a:rPr>
              <a:t>Separación:</a:t>
            </a:r>
            <a:r>
              <a:rPr lang="es-ES" sz="2400">
                <a:solidFill>
                  <a:srgbClr val="0066FF"/>
                </a:solidFill>
                <a:effectLst>
                  <a:outerShdw blurRad="38100" dist="38100" dir="2700000" algn="tl">
                    <a:srgbClr val="C0C0C0"/>
                  </a:outerShdw>
                </a:effectLst>
              </a:rPr>
              <a:t> En la planta de recuperación y compostaje, se separan los residuos según sus elementos, ya sean vidrios, metales, papel, plástico o simplemente materia orgánica.</a:t>
            </a:r>
            <a:r>
              <a:rPr lang="es-ES" sz="2400"/>
              <a:t> </a:t>
            </a:r>
          </a:p>
          <a:p>
            <a:pPr lvl="1">
              <a:lnSpc>
                <a:spcPct val="90000"/>
              </a:lnSpc>
              <a:buFont typeface="Wingdings" pitchFamily="2" charset="2"/>
              <a:buBlip>
                <a:blip r:embed="rId2"/>
              </a:buBlip>
            </a:pPr>
            <a:r>
              <a:rPr lang="es-ES" sz="2000" b="1">
                <a:solidFill>
                  <a:srgbClr val="CC00CC"/>
                </a:solidFill>
                <a:effectLst>
                  <a:outerShdw blurRad="38100" dist="38100" dir="2700000" algn="tl">
                    <a:srgbClr val="C0C0C0"/>
                  </a:outerShdw>
                </a:effectLst>
              </a:rPr>
              <a:t>La recuperación de todo lo que no es orgánico ni metálico, se separará de forma manual.</a:t>
            </a:r>
            <a:r>
              <a:rPr lang="es-ES" sz="2000"/>
              <a:t> </a:t>
            </a:r>
          </a:p>
          <a:p>
            <a:pPr>
              <a:lnSpc>
                <a:spcPct val="90000"/>
              </a:lnSpc>
              <a:buFont typeface="Wingdings" pitchFamily="2" charset="2"/>
              <a:buBlip>
                <a:blip r:embed="rId2"/>
              </a:buBlip>
            </a:pPr>
            <a:r>
              <a:rPr lang="es-ES" sz="2400" b="1" i="1" u="sng">
                <a:solidFill>
                  <a:srgbClr val="CC6600"/>
                </a:solidFill>
                <a:effectLst>
                  <a:outerShdw blurRad="38100" dist="38100" dir="2700000" algn="tl">
                    <a:srgbClr val="C0C0C0"/>
                  </a:outerShdw>
                </a:effectLst>
              </a:rPr>
              <a:t>Comercialización:</a:t>
            </a:r>
            <a:r>
              <a:rPr lang="es-ES" sz="2400" b="1">
                <a:solidFill>
                  <a:srgbClr val="CC6600"/>
                </a:solidFill>
                <a:effectLst>
                  <a:outerShdw blurRad="38100" dist="38100" dir="2700000" algn="tl">
                    <a:srgbClr val="C0C0C0"/>
                  </a:outerShdw>
                </a:effectLst>
              </a:rPr>
              <a:t> Las basuras recicladas, tanto el compost como los materiales reutilizables, como papel, vidrio, metales y plásticos, serán comercializados para su posterior reutilización.</a:t>
            </a:r>
            <a:r>
              <a:rPr lang="es-ES" sz="2400"/>
              <a:t> </a:t>
            </a:r>
          </a:p>
          <a:p>
            <a:pPr>
              <a:lnSpc>
                <a:spcPct val="90000"/>
              </a:lnSpc>
              <a:buFont typeface="Wingdings" pitchFamily="2" charset="2"/>
              <a:buBlip>
                <a:blip r:embed="rId2"/>
              </a:buBlip>
            </a:pPr>
            <a:r>
              <a:rPr lang="es-ES" sz="2400" b="1" i="1" u="sng">
                <a:solidFill>
                  <a:srgbClr val="009900"/>
                </a:solidFill>
                <a:effectLst>
                  <a:outerShdw blurRad="38100" dist="38100" dir="2700000" algn="tl">
                    <a:srgbClr val="C0C0C0"/>
                  </a:outerShdw>
                </a:effectLst>
              </a:rPr>
              <a:t>Vertedero controlado</a:t>
            </a:r>
            <a:r>
              <a:rPr lang="es-ES" sz="2400">
                <a:solidFill>
                  <a:srgbClr val="009900"/>
                </a:solidFill>
                <a:effectLst>
                  <a:outerShdw blurRad="38100" dist="38100" dir="2700000" algn="tl">
                    <a:srgbClr val="C0C0C0"/>
                  </a:outerShdw>
                </a:effectLst>
              </a:rPr>
              <a:t>: En todo el proceso de recuperación y compostaje quedarán residuos que no podrán ser reutilizados. </a:t>
            </a:r>
          </a:p>
          <a:p>
            <a:pPr>
              <a:lnSpc>
                <a:spcPct val="90000"/>
              </a:lnSpc>
              <a:buFont typeface="Wingdings" pitchFamily="2" charset="2"/>
              <a:buBlip>
                <a:blip r:embed="rId2"/>
              </a:buBlip>
            </a:pPr>
            <a:r>
              <a:rPr lang="es-ES" sz="2400">
                <a:solidFill>
                  <a:srgbClr val="009900"/>
                </a:solidFill>
                <a:effectLst>
                  <a:outerShdw blurRad="38100" dist="38100" dir="2700000" algn="tl">
                    <a:srgbClr val="C0C0C0"/>
                  </a:outerShdw>
                </a:effectLst>
              </a:rPr>
              <a:t>Estos residuos se derivan hacia una serie de vertederos controlados que estarán gestionados de tal forma que no provoquen daño al medio ambiente.</a:t>
            </a:r>
            <a:r>
              <a:rPr lang="es-ES" sz="2400"/>
              <a:t> </a:t>
            </a:r>
          </a:p>
          <a:p>
            <a:pPr>
              <a:lnSpc>
                <a:spcPct val="90000"/>
              </a:lnSpc>
              <a:buFont typeface="Wingdings" pitchFamily="2" charset="2"/>
              <a:buNone/>
            </a:pPr>
            <a:endParaRPr lang="es-ES"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Marcador de número de diapositiva"/>
          <p:cNvSpPr>
            <a:spLocks noGrp="1"/>
          </p:cNvSpPr>
          <p:nvPr>
            <p:ph type="sldNum" sz="quarter" idx="12"/>
          </p:nvPr>
        </p:nvSpPr>
        <p:spPr/>
        <p:txBody>
          <a:bodyPr/>
          <a:lstStyle/>
          <a:p>
            <a:fld id="{233BDE6E-E2DF-440C-84F4-00F3DBAFCCA8}" type="slidenum">
              <a:rPr lang="es-ES"/>
              <a:pPr/>
              <a:t>24</a:t>
            </a:fld>
            <a:endParaRPr lang="es-ES"/>
          </a:p>
        </p:txBody>
      </p:sp>
      <p:sp>
        <p:nvSpPr>
          <p:cNvPr id="34820" name="Rectangle 4"/>
          <p:cNvSpPr>
            <a:spLocks noGrp="1" noChangeArrowheads="1"/>
          </p:cNvSpPr>
          <p:nvPr>
            <p:ph type="title"/>
          </p:nvPr>
        </p:nvSpPr>
        <p:spPr>
          <a:xfrm>
            <a:off x="250825" y="0"/>
            <a:ext cx="3683000" cy="1143000"/>
          </a:xfrm>
          <a:gradFill rotWithShape="1">
            <a:gsLst>
              <a:gs pos="0">
                <a:srgbClr val="E3BBE3"/>
              </a:gs>
              <a:gs pos="100000">
                <a:srgbClr val="E3BBE3">
                  <a:gamma/>
                  <a:shade val="46275"/>
                  <a:invGamma/>
                </a:srgbClr>
              </a:gs>
            </a:gsLst>
            <a:lin ang="5400000" scaled="1"/>
          </a:gradFill>
          <a:effectLst>
            <a:outerShdw sy="50000" kx="-2453608" rotWithShape="0">
              <a:schemeClr val="bg2">
                <a:alpha val="50000"/>
              </a:schemeClr>
            </a:outerShdw>
          </a:effectLst>
        </p:spPr>
        <p:txBody>
          <a:bodyPr/>
          <a:lstStyle/>
          <a:p>
            <a:r>
              <a:rPr lang="es-ES"/>
              <a:t>El Reciclaje</a:t>
            </a:r>
          </a:p>
        </p:txBody>
      </p:sp>
      <p:pic>
        <p:nvPicPr>
          <p:cNvPr id="34822" name="Picture 6" descr="ma_ac31"/>
          <p:cNvPicPr>
            <a:picLocks noChangeAspect="1" noChangeArrowheads="1"/>
          </p:cNvPicPr>
          <p:nvPr/>
        </p:nvPicPr>
        <p:blipFill>
          <a:blip r:embed="rId2" cstate="print"/>
          <a:srcRect/>
          <a:stretch>
            <a:fillRect/>
          </a:stretch>
        </p:blipFill>
        <p:spPr bwMode="auto">
          <a:xfrm>
            <a:off x="5867400" y="0"/>
            <a:ext cx="3225800" cy="3860800"/>
          </a:xfrm>
          <a:prstGeom prst="rect">
            <a:avLst/>
          </a:prstGeom>
          <a:noFill/>
        </p:spPr>
      </p:pic>
      <p:sp>
        <p:nvSpPr>
          <p:cNvPr id="34823" name="Rectangle 7"/>
          <p:cNvSpPr>
            <a:spLocks noChangeArrowheads="1"/>
          </p:cNvSpPr>
          <p:nvPr/>
        </p:nvSpPr>
        <p:spPr bwMode="auto">
          <a:xfrm>
            <a:off x="0" y="1017588"/>
            <a:ext cx="9144000" cy="5786437"/>
          </a:xfrm>
          <a:prstGeom prst="rect">
            <a:avLst/>
          </a:prstGeom>
          <a:noFill/>
          <a:ln w="9525">
            <a:noFill/>
            <a:miter lim="800000"/>
            <a:headEnd/>
            <a:tailEnd/>
          </a:ln>
          <a:effectLst/>
        </p:spPr>
        <p:txBody>
          <a:bodyPr anchor="ctr">
            <a:spAutoFit/>
          </a:bodyPr>
          <a:lstStyle/>
          <a:p>
            <a:pPr>
              <a:buFont typeface="Wingdings" pitchFamily="2" charset="2"/>
              <a:buChar char="Ø"/>
            </a:pPr>
            <a:r>
              <a:rPr lang="es-ES" sz="2200" b="1">
                <a:solidFill>
                  <a:srgbClr val="F62F2A"/>
                </a:solidFill>
              </a:rPr>
              <a:t>El reciclaje de algunos de los componentes de la basura los convierte en materia prima útil y de menor costo para las industrias</a:t>
            </a:r>
            <a:r>
              <a:rPr lang="es-ES" sz="2200"/>
              <a:t>.</a:t>
            </a:r>
          </a:p>
          <a:p>
            <a:pPr>
              <a:buFont typeface="Wingdings" pitchFamily="2" charset="2"/>
              <a:buChar char="Ø"/>
            </a:pPr>
            <a:r>
              <a:rPr lang="es-ES" sz="2200" b="1">
                <a:solidFill>
                  <a:srgbClr val="0066FF"/>
                </a:solidFill>
                <a:effectLst>
                  <a:outerShdw blurRad="38100" dist="38100" dir="2700000" algn="tl">
                    <a:srgbClr val="C0C0C0"/>
                  </a:outerShdw>
                </a:effectLst>
              </a:rPr>
              <a:t>El papel y el cartón, se procesan por tratamiento químico para disolverlos, quitarles las impurezas y luego se presionan y se prensan para producir nuevo papel. </a:t>
            </a:r>
          </a:p>
          <a:p>
            <a:pPr>
              <a:buFont typeface="Wingdings" pitchFamily="2" charset="2"/>
              <a:buChar char="Ø"/>
            </a:pPr>
            <a:r>
              <a:rPr lang="es-ES" sz="2200" b="1">
                <a:solidFill>
                  <a:srgbClr val="009900"/>
                </a:solidFill>
                <a:effectLst>
                  <a:outerShdw blurRad="38100" dist="38100" dir="2700000" algn="tl">
                    <a:srgbClr val="C0C0C0"/>
                  </a:outerShdw>
                </a:effectLst>
              </a:rPr>
              <a:t>El vidrio, se procesa por fundición a grandes temperaturas, para luego formar nuevos envases y una gran variedad de objetos de adorno.</a:t>
            </a:r>
          </a:p>
          <a:p>
            <a:pPr>
              <a:buFont typeface="Wingdings" pitchFamily="2" charset="2"/>
              <a:buChar char="Ø"/>
            </a:pPr>
            <a:r>
              <a:rPr lang="es-ES" sz="2200" b="1">
                <a:solidFill>
                  <a:srgbClr val="F62F2A"/>
                </a:solidFill>
                <a:effectLst>
                  <a:outerShdw blurRad="38100" dist="38100" dir="2700000" algn="tl">
                    <a:srgbClr val="C0C0C0"/>
                  </a:outerShdw>
                </a:effectLst>
              </a:rPr>
              <a:t>Los metales, como el hierro y el aluminio, se procesan también por fundición a altas temperaturas, para formar envases de latas y otros productos diversos como juguetes.</a:t>
            </a:r>
            <a:r>
              <a:rPr lang="es-ES" sz="2200">
                <a:solidFill>
                  <a:srgbClr val="F62F2A"/>
                </a:solidFill>
              </a:rPr>
              <a:t> </a:t>
            </a:r>
          </a:p>
          <a:p>
            <a:pPr>
              <a:buFont typeface="Wingdings" pitchFamily="2" charset="2"/>
              <a:buChar char="Ø"/>
            </a:pPr>
            <a:r>
              <a:rPr lang="es-ES" sz="2200" b="1">
                <a:effectLst>
                  <a:outerShdw blurRad="38100" dist="38100" dir="2700000" algn="tl">
                    <a:srgbClr val="C0C0C0"/>
                  </a:outerShdw>
                </a:effectLst>
              </a:rPr>
              <a:t>Los desechos orgánicos, incluyendo los restos de alimentos, se procesan quitándole la humedad por calentamiento, para luego triturarlos y convertirlos en abono para las plantas.</a:t>
            </a:r>
            <a:r>
              <a:rPr lang="es-ES" sz="2200"/>
              <a:t> </a:t>
            </a:r>
          </a:p>
          <a:p>
            <a:pPr>
              <a:buFont typeface="Wingdings" pitchFamily="2" charset="2"/>
              <a:buChar char="Ø"/>
            </a:pPr>
            <a:r>
              <a:rPr lang="es-ES" sz="2200" b="1">
                <a:solidFill>
                  <a:srgbClr val="CC00CC"/>
                </a:solidFill>
                <a:effectLst>
                  <a:outerShdw blurRad="38100" dist="38100" dir="2700000" algn="tl">
                    <a:srgbClr val="C0C0C0"/>
                  </a:outerShdw>
                </a:effectLst>
              </a:rPr>
              <a:t>En tu casa puedes poner cuatro bolsas para la basura y rotúlalas como se muestra en la siguiente tabla.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fld id="{09A29EF9-5B85-4F13-820F-3A0A505E42EA}" type="slidenum">
              <a:rPr lang="es-ES"/>
              <a:pPr/>
              <a:t>25</a:t>
            </a:fld>
            <a:endParaRPr lang="es-ES"/>
          </a:p>
        </p:txBody>
      </p:sp>
      <p:graphicFrame>
        <p:nvGraphicFramePr>
          <p:cNvPr id="49156" name="Object 4"/>
          <p:cNvGraphicFramePr>
            <a:graphicFrameLocks noChangeAspect="1"/>
          </p:cNvGraphicFramePr>
          <p:nvPr/>
        </p:nvGraphicFramePr>
        <p:xfrm>
          <a:off x="0" y="0"/>
          <a:ext cx="9144000" cy="6594475"/>
        </p:xfrm>
        <a:graphic>
          <a:graphicData uri="http://schemas.openxmlformats.org/presentationml/2006/ole">
            <p:oleObj spid="_x0000_s4098" name="Gráfico" r:id="rId3" imgW="7248506" imgH="5334135" progId="Excel.Shee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651047A3-A795-41CB-B5B0-D1DC2D38D269}" type="slidenum">
              <a:rPr lang="es-ES"/>
              <a:pPr/>
              <a:t>26</a:t>
            </a:fld>
            <a:endParaRPr lang="es-ES"/>
          </a:p>
        </p:txBody>
      </p:sp>
      <p:sp>
        <p:nvSpPr>
          <p:cNvPr id="28675" name="Rectangle 3"/>
          <p:cNvSpPr>
            <a:spLocks noGrp="1" noChangeArrowheads="1"/>
          </p:cNvSpPr>
          <p:nvPr>
            <p:ph type="body" idx="1"/>
          </p:nvPr>
        </p:nvSpPr>
        <p:spPr>
          <a:xfrm>
            <a:off x="0" y="404813"/>
            <a:ext cx="9144000" cy="6769100"/>
          </a:xfrm>
        </p:spPr>
        <p:txBody>
          <a:bodyPr/>
          <a:lstStyle/>
          <a:p>
            <a:pPr>
              <a:lnSpc>
                <a:spcPct val="80000"/>
              </a:lnSpc>
              <a:buFont typeface="Wingdings" pitchFamily="2" charset="2"/>
              <a:buChar char="Ø"/>
            </a:pPr>
            <a:r>
              <a:rPr lang="es-ES" sz="2000" b="1">
                <a:solidFill>
                  <a:srgbClr val="A50021"/>
                </a:solidFill>
              </a:rPr>
              <a:t> El compostaje es un proceso de descomposición biológica de la materia orgánica contenida en los </a:t>
            </a:r>
            <a:r>
              <a:rPr lang="es-ES" sz="2000" b="1" i="1">
                <a:solidFill>
                  <a:srgbClr val="A50021"/>
                </a:solidFill>
              </a:rPr>
              <a:t>residuos sólidos urbanos</a:t>
            </a:r>
            <a:r>
              <a:rPr lang="es-ES" sz="2000" b="1">
                <a:solidFill>
                  <a:srgbClr val="A50021"/>
                </a:solidFill>
              </a:rPr>
              <a:t> en condiciones controladas.</a:t>
            </a:r>
            <a:br>
              <a:rPr lang="es-ES" sz="2000" b="1">
                <a:solidFill>
                  <a:srgbClr val="A50021"/>
                </a:solidFill>
              </a:rPr>
            </a:br>
            <a:endParaRPr lang="es-ES" sz="2000" b="1">
              <a:solidFill>
                <a:srgbClr val="A50021"/>
              </a:solidFill>
            </a:endParaRPr>
          </a:p>
          <a:p>
            <a:pPr>
              <a:lnSpc>
                <a:spcPct val="80000"/>
              </a:lnSpc>
              <a:buFont typeface="Wingdings" pitchFamily="2" charset="2"/>
              <a:buChar char="Ø"/>
            </a:pPr>
            <a:r>
              <a:rPr lang="es-ES" sz="2000" b="1">
                <a:solidFill>
                  <a:srgbClr val="0000FF"/>
                </a:solidFill>
              </a:rPr>
              <a:t>Se recupera la fracción orgánica  para su empleo en la agricultura, lo que implica una vuelta a la naturaleza de las sustancias de ella extraídas.</a:t>
            </a:r>
            <a:br>
              <a:rPr lang="es-ES" sz="2000" b="1">
                <a:solidFill>
                  <a:srgbClr val="0000FF"/>
                </a:solidFill>
              </a:rPr>
            </a:br>
            <a:endParaRPr lang="es-ES" sz="2000" b="1">
              <a:solidFill>
                <a:srgbClr val="008000"/>
              </a:solidFill>
            </a:endParaRPr>
          </a:p>
          <a:p>
            <a:pPr>
              <a:lnSpc>
                <a:spcPct val="80000"/>
              </a:lnSpc>
              <a:buFont typeface="Wingdings" pitchFamily="2" charset="2"/>
              <a:buChar char="Ø"/>
            </a:pPr>
            <a:r>
              <a:rPr lang="es-ES" sz="2000" b="1">
                <a:solidFill>
                  <a:srgbClr val="008000"/>
                </a:solidFill>
              </a:rPr>
              <a:t> El material resultante del proceso, llamado compost, no es enteramente un abono, aunque contiene nutrientes y oligoelementos, sino más bien un regenerador orgánico del terreno, razón por la que se le ha denominado «abono orgánico». Sus efectos positivos :</a:t>
            </a:r>
          </a:p>
          <a:p>
            <a:pPr lvl="1">
              <a:lnSpc>
                <a:spcPct val="80000"/>
              </a:lnSpc>
              <a:buFont typeface="Wingdings" pitchFamily="2" charset="2"/>
              <a:buChar char="Ø"/>
            </a:pPr>
            <a:r>
              <a:rPr lang="es-ES" sz="1800" b="1" i="1">
                <a:solidFill>
                  <a:srgbClr val="993366"/>
                </a:solidFill>
              </a:rPr>
              <a:t>Suelta los terrenos compactos y compacta los demasiado sueltos.</a:t>
            </a:r>
            <a:r>
              <a:rPr lang="es-ES" sz="1800" b="1"/>
              <a:t> </a:t>
            </a:r>
          </a:p>
          <a:p>
            <a:pPr lvl="1">
              <a:lnSpc>
                <a:spcPct val="80000"/>
              </a:lnSpc>
              <a:buFont typeface="Wingdings" pitchFamily="2" charset="2"/>
              <a:buChar char="Ø"/>
            </a:pPr>
            <a:r>
              <a:rPr lang="es-ES" sz="1800" b="1" i="1">
                <a:solidFill>
                  <a:srgbClr val="FF3300"/>
                </a:solidFill>
              </a:rPr>
              <a:t>Aumenta la capacidad de retención de agua por el suelo. </a:t>
            </a:r>
            <a:endParaRPr lang="es-ES" sz="1800" b="1">
              <a:solidFill>
                <a:srgbClr val="FF3300"/>
              </a:solidFill>
            </a:endParaRPr>
          </a:p>
          <a:p>
            <a:pPr lvl="1">
              <a:lnSpc>
                <a:spcPct val="80000"/>
              </a:lnSpc>
              <a:buFont typeface="Wingdings" pitchFamily="2" charset="2"/>
              <a:buChar char="Ø"/>
            </a:pPr>
            <a:r>
              <a:rPr lang="es-ES" sz="1800" b="1" i="1">
                <a:solidFill>
                  <a:srgbClr val="0000FF"/>
                </a:solidFill>
              </a:rPr>
              <a:t>Aumenta el contenido de materia orgánica del suelo.</a:t>
            </a:r>
            <a:r>
              <a:rPr lang="es-ES" sz="1800" b="1"/>
              <a:t> </a:t>
            </a:r>
          </a:p>
          <a:p>
            <a:pPr>
              <a:lnSpc>
                <a:spcPct val="80000"/>
              </a:lnSpc>
              <a:buFont typeface="Wingdings" pitchFamily="2" charset="2"/>
              <a:buChar char="Ø"/>
            </a:pPr>
            <a:r>
              <a:rPr lang="es-ES" sz="2000" b="1">
                <a:solidFill>
                  <a:srgbClr val="FF66FF"/>
                </a:solidFill>
              </a:rPr>
              <a:t>Esta última acción es fundamental en los suelos de nuestro país, cuyo déficit en materia orgánica es enorme.</a:t>
            </a:r>
            <a:br>
              <a:rPr lang="es-ES" sz="2000" b="1">
                <a:solidFill>
                  <a:srgbClr val="FF66FF"/>
                </a:solidFill>
              </a:rPr>
            </a:br>
            <a:r>
              <a:rPr lang="es-ES" sz="2000" b="1">
                <a:solidFill>
                  <a:srgbClr val="0000FF"/>
                </a:solidFill>
              </a:rPr>
              <a:t>Como resumen, podemos decir del compost que:</a:t>
            </a:r>
            <a:r>
              <a:rPr lang="es-ES" sz="2000" b="1">
                <a:solidFill>
                  <a:srgbClr val="CC00CC"/>
                </a:solidFill>
              </a:rPr>
              <a:t> </a:t>
            </a:r>
          </a:p>
          <a:p>
            <a:pPr lvl="1">
              <a:lnSpc>
                <a:spcPct val="80000"/>
              </a:lnSpc>
              <a:buFont typeface="Wingdings" pitchFamily="2" charset="2"/>
              <a:buChar char="Ø"/>
            </a:pPr>
            <a:r>
              <a:rPr lang="es-ES" sz="1800" b="1" i="1">
                <a:solidFill>
                  <a:srgbClr val="CC6600"/>
                </a:solidFill>
              </a:rPr>
              <a:t>Tiene doble carácter, de enmienda y abono orgánico.</a:t>
            </a:r>
            <a:r>
              <a:rPr lang="es-ES" sz="1800" b="1">
                <a:solidFill>
                  <a:srgbClr val="CC6600"/>
                </a:solidFill>
              </a:rPr>
              <a:t> </a:t>
            </a:r>
          </a:p>
          <a:p>
            <a:pPr lvl="1">
              <a:lnSpc>
                <a:spcPct val="80000"/>
              </a:lnSpc>
              <a:buFont typeface="Wingdings" pitchFamily="2" charset="2"/>
              <a:buChar char="Ø"/>
            </a:pPr>
            <a:r>
              <a:rPr lang="es-ES" sz="1800" b="1" i="1">
                <a:solidFill>
                  <a:schemeClr val="folHlink"/>
                </a:solidFill>
              </a:rPr>
              <a:t>Es aséptico, libre de bacterias patógenas, semillas, huevos de ácaros, larvas, etc., pero con intensísima vida bacteriana que activa los procesos bioquímicos del suelo.</a:t>
            </a:r>
            <a:r>
              <a:rPr lang="es-ES" sz="1800" b="1">
                <a:solidFill>
                  <a:schemeClr val="folHlink"/>
                </a:solidFill>
              </a:rPr>
              <a:t> </a:t>
            </a:r>
          </a:p>
          <a:p>
            <a:pPr>
              <a:lnSpc>
                <a:spcPct val="80000"/>
              </a:lnSpc>
              <a:buFont typeface="Wingdings" pitchFamily="2" charset="2"/>
              <a:buChar char="Ø"/>
            </a:pPr>
            <a:r>
              <a:rPr lang="es-ES" sz="2000" b="1" i="1">
                <a:solidFill>
                  <a:srgbClr val="FF3300"/>
                </a:solidFill>
              </a:rPr>
              <a:t>Sus elementos nutritivos están en forma de humus, fácilmente asimilable.</a:t>
            </a:r>
            <a:r>
              <a:rPr lang="es-ES" sz="2000" b="1">
                <a:solidFill>
                  <a:srgbClr val="FF3300"/>
                </a:solidFill>
              </a:rPr>
              <a:t> Ahorra fertilizantes</a:t>
            </a:r>
          </a:p>
        </p:txBody>
      </p:sp>
      <p:sp>
        <p:nvSpPr>
          <p:cNvPr id="28676" name="Rectangle 4"/>
          <p:cNvSpPr>
            <a:spLocks noGrp="1" noChangeArrowheads="1"/>
          </p:cNvSpPr>
          <p:nvPr>
            <p:ph type="title"/>
          </p:nvPr>
        </p:nvSpPr>
        <p:spPr>
          <a:xfrm>
            <a:off x="468313" y="0"/>
            <a:ext cx="8351837" cy="404813"/>
          </a:xfrm>
          <a:gradFill rotWithShape="1">
            <a:gsLst>
              <a:gs pos="0">
                <a:srgbClr val="E3BBE3"/>
              </a:gs>
              <a:gs pos="100000">
                <a:srgbClr val="E3BBE3">
                  <a:gamma/>
                  <a:shade val="46275"/>
                  <a:invGamma/>
                </a:srgbClr>
              </a:gs>
            </a:gsLst>
            <a:lin ang="5400000" scaled="1"/>
          </a:gradFill>
        </p:spPr>
        <p:txBody>
          <a:bodyPr>
            <a:normAutofit fontScale="90000"/>
          </a:bodyPr>
          <a:lstStyle/>
          <a:p>
            <a:r>
              <a:rPr lang="es-ES" sz="2800" b="1" i="1" u="sng">
                <a:solidFill>
                  <a:schemeClr val="bg1"/>
                </a:solidFill>
                <a:effectLst>
                  <a:outerShdw blurRad="38100" dist="38100" dir="2700000" algn="tl">
                    <a:srgbClr val="000000"/>
                  </a:outerShdw>
                </a:effectLst>
              </a:rPr>
              <a:t>Compostaje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C8F6C9FC-C365-4782-A39F-2D3483D49833}" type="slidenum">
              <a:rPr lang="es-ES"/>
              <a:pPr/>
              <a:t>27</a:t>
            </a:fld>
            <a:endParaRPr lang="es-ES"/>
          </a:p>
        </p:txBody>
      </p:sp>
      <p:sp>
        <p:nvSpPr>
          <p:cNvPr id="19458" name="Rectangle 2" descr="Esterilla"/>
          <p:cNvSpPr>
            <a:spLocks noGrp="1" noChangeArrowheads="1"/>
          </p:cNvSpPr>
          <p:nvPr>
            <p:ph type="title"/>
          </p:nvPr>
        </p:nvSpPr>
        <p:spPr>
          <a:xfrm>
            <a:off x="395288" y="0"/>
            <a:ext cx="8229600" cy="827088"/>
          </a:xfrm>
          <a:blipFill dpi="0" rotWithShape="1">
            <a:blip r:embed="rId2" cstate="print"/>
            <a:srcRect/>
            <a:tile tx="0" ty="0" sx="100000" sy="100000" flip="none" algn="tl"/>
          </a:blipFill>
          <a:effectLst>
            <a:outerShdw sy="-50000" kx="-2453608" rotWithShape="0">
              <a:schemeClr val="bg2">
                <a:alpha val="50000"/>
              </a:schemeClr>
            </a:outerShdw>
          </a:effectLst>
        </p:spPr>
        <p:txBody>
          <a:bodyPr/>
          <a:lstStyle/>
          <a:p>
            <a:r>
              <a:rPr lang="es-ES" b="1" i="1" u="sng">
                <a:solidFill>
                  <a:srgbClr val="FFFF00"/>
                </a:solidFill>
                <a:effectLst>
                  <a:outerShdw blurRad="38100" dist="38100" dir="2700000" algn="tl">
                    <a:srgbClr val="000000"/>
                  </a:outerShdw>
                </a:effectLst>
                <a:latin typeface="Andy" pitchFamily="66" charset="0"/>
              </a:rPr>
              <a:t>Los plásticos</a:t>
            </a:r>
          </a:p>
        </p:txBody>
      </p:sp>
      <p:sp>
        <p:nvSpPr>
          <p:cNvPr id="19459" name="Rectangle 3"/>
          <p:cNvSpPr>
            <a:spLocks noGrp="1" noChangeArrowheads="1"/>
          </p:cNvSpPr>
          <p:nvPr>
            <p:ph type="body" idx="1"/>
          </p:nvPr>
        </p:nvSpPr>
        <p:spPr>
          <a:xfrm>
            <a:off x="0" y="1196975"/>
            <a:ext cx="9144000" cy="5661025"/>
          </a:xfrm>
        </p:spPr>
        <p:txBody>
          <a:bodyPr/>
          <a:lstStyle/>
          <a:p>
            <a:pPr>
              <a:lnSpc>
                <a:spcPct val="80000"/>
              </a:lnSpc>
            </a:pPr>
            <a:r>
              <a:rPr lang="es-ES" sz="2400" b="1">
                <a:solidFill>
                  <a:srgbClr val="FF3300"/>
                </a:solidFill>
              </a:rPr>
              <a:t>El reciclaje de los plásticos es complicado debido a que existen diferentes tipos y cada uno de ellos requiere procesos diferentes.</a:t>
            </a:r>
          </a:p>
          <a:p>
            <a:pPr>
              <a:lnSpc>
                <a:spcPct val="80000"/>
              </a:lnSpc>
            </a:pPr>
            <a:r>
              <a:rPr lang="es-ES" sz="2400" b="1">
                <a:solidFill>
                  <a:schemeClr val="hlink"/>
                </a:solidFill>
              </a:rPr>
              <a:t>Su recogida es muy importante entre otras razones debido a que</a:t>
            </a:r>
            <a:r>
              <a:rPr lang="es-ES" sz="2400" b="1">
                <a:solidFill>
                  <a:srgbClr val="FF7C80"/>
                </a:solidFill>
              </a:rPr>
              <a:t>:</a:t>
            </a:r>
          </a:p>
          <a:p>
            <a:pPr lvl="1">
              <a:lnSpc>
                <a:spcPct val="80000"/>
              </a:lnSpc>
            </a:pPr>
            <a:r>
              <a:rPr lang="es-ES" sz="2000" b="1">
                <a:solidFill>
                  <a:srgbClr val="993366"/>
                </a:solidFill>
              </a:rPr>
              <a:t>Son productos </a:t>
            </a:r>
            <a:r>
              <a:rPr lang="es-ES" sz="2000" b="1">
                <a:solidFill>
                  <a:srgbClr val="993366"/>
                </a:solidFill>
                <a:hlinkClick r:id="" action="ppaction://noaction"/>
                <a:hlinkMouseOver r:id="rId3" action="ppaction://hlinkfile"/>
              </a:rPr>
              <a:t>no biodegradables.</a:t>
            </a:r>
            <a:endParaRPr lang="es-ES" sz="2000" b="1">
              <a:solidFill>
                <a:srgbClr val="993366"/>
              </a:solidFill>
            </a:endParaRPr>
          </a:p>
          <a:p>
            <a:pPr>
              <a:lnSpc>
                <a:spcPct val="80000"/>
              </a:lnSpc>
            </a:pPr>
            <a:r>
              <a:rPr lang="es-ES" sz="2400" b="1">
                <a:solidFill>
                  <a:srgbClr val="0000FF"/>
                </a:solidFill>
              </a:rPr>
              <a:t>Los de color contienen sustancias que pueden ser tóxicas.</a:t>
            </a:r>
          </a:p>
          <a:p>
            <a:pPr>
              <a:lnSpc>
                <a:spcPct val="80000"/>
              </a:lnSpc>
            </a:pPr>
            <a:r>
              <a:rPr lang="es-ES" sz="2400" b="1">
                <a:solidFill>
                  <a:srgbClr val="CC00CC"/>
                </a:solidFill>
              </a:rPr>
              <a:t>Si se queman los humos del PVC son tóxicos y contaminan </a:t>
            </a:r>
          </a:p>
          <a:p>
            <a:pPr>
              <a:lnSpc>
                <a:spcPct val="80000"/>
              </a:lnSpc>
            </a:pPr>
            <a:r>
              <a:rPr lang="es-ES" sz="2400" b="1">
                <a:solidFill>
                  <a:srgbClr val="008000"/>
                </a:solidFill>
              </a:rPr>
              <a:t>Debido a que su reciclaje es complicado la mejor solución es reducir su uso. </a:t>
            </a:r>
          </a:p>
          <a:p>
            <a:pPr>
              <a:lnSpc>
                <a:spcPct val="80000"/>
              </a:lnSpc>
            </a:pPr>
            <a:r>
              <a:rPr lang="es-ES" sz="2400" b="1">
                <a:solidFill>
                  <a:srgbClr val="FF3300"/>
                </a:solidFill>
              </a:rPr>
              <a:t>Algunas ideas para llevar a la práctica son:</a:t>
            </a:r>
          </a:p>
          <a:p>
            <a:pPr lvl="1">
              <a:lnSpc>
                <a:spcPct val="80000"/>
              </a:lnSpc>
            </a:pPr>
            <a:r>
              <a:rPr lang="es-ES" sz="2000" b="1">
                <a:solidFill>
                  <a:srgbClr val="FF66FF"/>
                </a:solidFill>
              </a:rPr>
              <a:t>Utilizar una cesta para ir a comprar o reutilizar las bolsas de plástico. </a:t>
            </a:r>
          </a:p>
          <a:p>
            <a:pPr lvl="1">
              <a:lnSpc>
                <a:spcPct val="80000"/>
              </a:lnSpc>
            </a:pPr>
            <a:r>
              <a:rPr lang="es-ES" sz="2000" b="1">
                <a:solidFill>
                  <a:srgbClr val="0000FF"/>
                </a:solidFill>
              </a:rPr>
              <a:t>No usar productos de "usar y tirar" como vasos, platos y cubiertos de plástico.</a:t>
            </a:r>
            <a:r>
              <a:rPr lang="es-ES" sz="2000" b="1"/>
              <a:t> </a:t>
            </a:r>
          </a:p>
          <a:p>
            <a:pPr lvl="1">
              <a:lnSpc>
                <a:spcPct val="80000"/>
              </a:lnSpc>
            </a:pPr>
            <a:r>
              <a:rPr lang="es-ES" sz="2000" b="1">
                <a:solidFill>
                  <a:srgbClr val="F62F2A"/>
                </a:solidFill>
              </a:rPr>
              <a:t>Comprar productos sin envasar o con envases retornables o reciclables. </a:t>
            </a:r>
          </a:p>
          <a:p>
            <a:pPr>
              <a:lnSpc>
                <a:spcPct val="80000"/>
              </a:lnSpc>
            </a:pPr>
            <a:endParaRPr lang="es-ES" sz="2400" b="1">
              <a:solidFill>
                <a:srgbClr val="F62F2A"/>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DE323904-F5F2-4781-8F60-8D9CE05D8A08}" type="slidenum">
              <a:rPr lang="es-ES"/>
              <a:pPr/>
              <a:t>28</a:t>
            </a:fld>
            <a:endParaRPr lang="es-ES"/>
          </a:p>
        </p:txBody>
      </p:sp>
      <p:sp>
        <p:nvSpPr>
          <p:cNvPr id="64514" name="Rectangle 2"/>
          <p:cNvSpPr>
            <a:spLocks noGrp="1" noChangeArrowheads="1"/>
          </p:cNvSpPr>
          <p:nvPr>
            <p:ph type="title"/>
          </p:nvPr>
        </p:nvSpPr>
        <p:spPr>
          <a:xfrm>
            <a:off x="468313" y="0"/>
            <a:ext cx="8229600" cy="850900"/>
          </a:xfrm>
          <a:solidFill>
            <a:srgbClr val="FF9999"/>
          </a:solidFill>
          <a:effectLst>
            <a:outerShdw sy="-50000" kx="-2453608" rotWithShape="0">
              <a:schemeClr val="bg2">
                <a:alpha val="50000"/>
              </a:schemeClr>
            </a:outerShdw>
          </a:effectLst>
        </p:spPr>
        <p:txBody>
          <a:bodyPr/>
          <a:lstStyle/>
          <a:p>
            <a:r>
              <a:rPr lang="es-ES"/>
              <a:t>Pilas</a:t>
            </a:r>
          </a:p>
        </p:txBody>
      </p:sp>
      <p:sp>
        <p:nvSpPr>
          <p:cNvPr id="64515" name="Rectangle 3"/>
          <p:cNvSpPr>
            <a:spLocks noGrp="1" noChangeArrowheads="1"/>
          </p:cNvSpPr>
          <p:nvPr>
            <p:ph type="body" idx="1"/>
          </p:nvPr>
        </p:nvSpPr>
        <p:spPr>
          <a:xfrm>
            <a:off x="0" y="1268413"/>
            <a:ext cx="9144000" cy="5589587"/>
          </a:xfrm>
        </p:spPr>
        <p:txBody>
          <a:bodyPr/>
          <a:lstStyle/>
          <a:p>
            <a:pPr>
              <a:buFont typeface="Wingdings" pitchFamily="2" charset="2"/>
              <a:buChar char="ü"/>
            </a:pPr>
            <a:r>
              <a:rPr lang="es-ES">
                <a:solidFill>
                  <a:srgbClr val="FF3300"/>
                </a:solidFill>
              </a:rPr>
              <a:t>Presentan un elevado potencial contaminante, especialmente debido al mercurio y otros metales pesados que contienen, muy especialmente la mayoría de las pilas-botón.</a:t>
            </a:r>
          </a:p>
          <a:p>
            <a:pPr>
              <a:buFont typeface="Wingdings" pitchFamily="2" charset="2"/>
              <a:buChar char="ü"/>
            </a:pPr>
            <a:r>
              <a:rPr lang="es-ES"/>
              <a:t> </a:t>
            </a:r>
            <a:r>
              <a:rPr lang="es-ES">
                <a:solidFill>
                  <a:srgbClr val="0000FF"/>
                </a:solidFill>
              </a:rPr>
              <a:t>Una sola de estas pilas puede llegar a contaminar hasta 600.000 litros de agua.</a:t>
            </a:r>
          </a:p>
          <a:p>
            <a:pPr>
              <a:buFont typeface="Wingdings" pitchFamily="2" charset="2"/>
              <a:buChar char="ü"/>
            </a:pPr>
            <a:r>
              <a:rPr lang="es-ES">
                <a:solidFill>
                  <a:schemeClr val="hlink"/>
                </a:solidFill>
              </a:rPr>
              <a:t> Las pilas corrientes, si bien no son tan dañinas, tampoco son buenas para el medio ambiente.</a:t>
            </a:r>
            <a:r>
              <a:rPr lang="es-ES"/>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fld id="{8EC1B1A1-87AF-4DE7-A1D5-32BC75A80218}" type="slidenum">
              <a:rPr lang="es-ES"/>
              <a:pPr/>
              <a:t>29</a:t>
            </a:fld>
            <a:endParaRPr lang="es-ES"/>
          </a:p>
        </p:txBody>
      </p:sp>
      <p:sp>
        <p:nvSpPr>
          <p:cNvPr id="13316" name="Rectangle 4"/>
          <p:cNvSpPr>
            <a:spLocks noGrp="1" noChangeArrowheads="1"/>
          </p:cNvSpPr>
          <p:nvPr>
            <p:ph type="title"/>
          </p:nvPr>
        </p:nvSpPr>
        <p:spPr>
          <a:xfrm>
            <a:off x="0" y="0"/>
            <a:ext cx="5219700" cy="1052513"/>
          </a:xfrm>
          <a:gradFill rotWithShape="1">
            <a:gsLst>
              <a:gs pos="0">
                <a:srgbClr val="E3BBE3"/>
              </a:gs>
              <a:gs pos="100000">
                <a:srgbClr val="E3BBE3">
                  <a:gamma/>
                  <a:shade val="46275"/>
                  <a:invGamma/>
                </a:srgbClr>
              </a:gs>
            </a:gsLst>
            <a:lin ang="5400000" scaled="1"/>
          </a:gradFill>
          <a:effectLst>
            <a:outerShdw sy="50000" kx="-2453608" rotWithShape="0">
              <a:schemeClr val="bg2">
                <a:alpha val="50000"/>
              </a:schemeClr>
            </a:outerShdw>
          </a:effectLst>
        </p:spPr>
        <p:txBody>
          <a:bodyPr/>
          <a:lstStyle/>
          <a:p>
            <a:r>
              <a:rPr lang="es-ES" b="1" i="1">
                <a:solidFill>
                  <a:srgbClr val="EDF2AC"/>
                </a:solidFill>
                <a:effectLst>
                  <a:outerShdw blurRad="38100" dist="38100" dir="2700000" algn="tl">
                    <a:srgbClr val="000000"/>
                  </a:outerShdw>
                </a:effectLst>
              </a:rPr>
              <a:t>El vidrio</a:t>
            </a:r>
          </a:p>
        </p:txBody>
      </p:sp>
      <p:sp>
        <p:nvSpPr>
          <p:cNvPr id="13317" name="Rectangle 5"/>
          <p:cNvSpPr>
            <a:spLocks noGrp="1" noChangeArrowheads="1"/>
          </p:cNvSpPr>
          <p:nvPr>
            <p:ph type="body" idx="1"/>
          </p:nvPr>
        </p:nvSpPr>
        <p:spPr>
          <a:xfrm>
            <a:off x="0" y="1196975"/>
            <a:ext cx="9144000" cy="5661025"/>
          </a:xfrm>
        </p:spPr>
        <p:txBody>
          <a:bodyPr/>
          <a:lstStyle/>
          <a:p>
            <a:pPr>
              <a:lnSpc>
                <a:spcPct val="80000"/>
              </a:lnSpc>
              <a:buClr>
                <a:srgbClr val="F62F2A"/>
              </a:buClr>
              <a:buFont typeface="Wingdings" pitchFamily="2" charset="2"/>
              <a:buChar char="ü"/>
            </a:pPr>
            <a:r>
              <a:rPr lang="es-ES" sz="2800" b="1">
                <a:solidFill>
                  <a:srgbClr val="F62F2A"/>
                </a:solidFill>
                <a:effectLst>
                  <a:outerShdw blurRad="38100" dist="38100" dir="2700000" algn="tl">
                    <a:srgbClr val="C0C0C0"/>
                  </a:outerShdw>
                </a:effectLst>
              </a:rPr>
              <a:t>El vidrio se obtiene del sílice (arenas) mezclado con otras sustancias. </a:t>
            </a:r>
          </a:p>
          <a:p>
            <a:pPr>
              <a:lnSpc>
                <a:spcPct val="80000"/>
              </a:lnSpc>
              <a:buClr>
                <a:srgbClr val="F62F2A"/>
              </a:buClr>
              <a:buFont typeface="Wingdings" pitchFamily="2" charset="2"/>
              <a:buChar char="ü"/>
            </a:pPr>
            <a:r>
              <a:rPr lang="es-ES" sz="2800" b="1">
                <a:solidFill>
                  <a:srgbClr val="0066FF"/>
                </a:solidFill>
                <a:effectLst>
                  <a:outerShdw blurRad="38100" dist="38100" dir="2700000" algn="tl">
                    <a:srgbClr val="C0C0C0"/>
                  </a:outerShdw>
                </a:effectLst>
              </a:rPr>
              <a:t>Este material es muy usado debido a su bajo coste de fabricación y por no reaccionar con los productos que contiene.</a:t>
            </a:r>
          </a:p>
          <a:p>
            <a:pPr>
              <a:lnSpc>
                <a:spcPct val="80000"/>
              </a:lnSpc>
              <a:buClr>
                <a:srgbClr val="F62F2A"/>
              </a:buClr>
              <a:buFont typeface="Wingdings" pitchFamily="2" charset="2"/>
              <a:buChar char="ü"/>
            </a:pPr>
            <a:r>
              <a:rPr lang="es-ES" sz="2800" b="1">
                <a:solidFill>
                  <a:srgbClr val="009900"/>
                </a:solidFill>
                <a:effectLst>
                  <a:outerShdw blurRad="38100" dist="38100" dir="2700000" algn="tl">
                    <a:srgbClr val="C0C0C0"/>
                  </a:outerShdw>
                </a:effectLst>
              </a:rPr>
              <a:t>Aunque los envases retornables debido a su reutilización implican menor consumo de energía cada vez son más usados los no retornables.</a:t>
            </a:r>
          </a:p>
          <a:p>
            <a:pPr>
              <a:lnSpc>
                <a:spcPct val="80000"/>
              </a:lnSpc>
              <a:buClr>
                <a:srgbClr val="F62F2A"/>
              </a:buClr>
              <a:buFont typeface="Wingdings" pitchFamily="2" charset="2"/>
              <a:buChar char="ü"/>
            </a:pPr>
            <a:r>
              <a:rPr lang="es-ES" sz="2800"/>
              <a:t> </a:t>
            </a:r>
            <a:r>
              <a:rPr lang="es-ES" sz="2800" b="1">
                <a:solidFill>
                  <a:srgbClr val="F62F2A"/>
                </a:solidFill>
                <a:effectLst>
                  <a:outerShdw blurRad="38100" dist="38100" dir="2700000" algn="tl">
                    <a:srgbClr val="C0C0C0"/>
                  </a:outerShdw>
                </a:effectLst>
              </a:rPr>
              <a:t>Por otro lado su reciclaje es sencillo y se pueden fabricar nuevos envases ahorrando materias primas, energía y evitando la generación de basuras.</a:t>
            </a:r>
          </a:p>
          <a:p>
            <a:pPr>
              <a:lnSpc>
                <a:spcPct val="80000"/>
              </a:lnSpc>
              <a:buClr>
                <a:srgbClr val="F62F2A"/>
              </a:buClr>
              <a:buFont typeface="Wingdings" pitchFamily="2" charset="2"/>
              <a:buChar char="ü"/>
            </a:pPr>
            <a:r>
              <a:rPr lang="es-ES" sz="2800" b="1">
                <a:solidFill>
                  <a:srgbClr val="CC00CC"/>
                </a:solidFill>
                <a:effectLst>
                  <a:outerShdw blurRad="38100" dist="38100" dir="2700000" algn="tl">
                    <a:srgbClr val="C0C0C0"/>
                  </a:outerShdw>
                </a:effectLst>
              </a:rPr>
              <a:t>Una tonelada de vidrio reciclado ahorra 1200 kg de materias primas (arena, sosa y caliza), 100 kg de petróleo y 1000 kg de basuras.</a:t>
            </a:r>
          </a:p>
        </p:txBody>
      </p:sp>
      <p:pic>
        <p:nvPicPr>
          <p:cNvPr id="13319" name="Picture 7" descr="Punto"/>
          <p:cNvPicPr>
            <a:picLocks noChangeAspect="1" noChangeArrowheads="1"/>
          </p:cNvPicPr>
          <p:nvPr/>
        </p:nvPicPr>
        <p:blipFill>
          <a:blip r:embed="rId2" cstate="print"/>
          <a:srcRect/>
          <a:stretch>
            <a:fillRect/>
          </a:stretch>
        </p:blipFill>
        <p:spPr bwMode="auto">
          <a:xfrm>
            <a:off x="7092950" y="0"/>
            <a:ext cx="1295400" cy="12477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es-MX" sz="2400" dirty="0" smtClean="0"/>
              <a:t>                “En este tema se necesita audacia y entender que es conveniente ser eficientes, que conviene gastar menos luz; el parque vehicular gaste menos gasolina, que haya mayor eficiencia energética. Está haciendo falta liderazgo en el mundo, líderes fuertes que estén comprometidos realmente con el tema. Eficientar el transporte público y privado, el manejo del agua y de la basura pueden contribuir al ahorro, no solo energético sino también económico.”</a:t>
            </a:r>
          </a:p>
          <a:p>
            <a:pPr>
              <a:buNone/>
            </a:pPr>
            <a:r>
              <a:rPr lang="es-MX" sz="2400" dirty="0" smtClean="0"/>
              <a:t>    * Martha Delgado.</a:t>
            </a:r>
          </a:p>
          <a:p>
            <a:pPr>
              <a:buNone/>
            </a:pPr>
            <a:r>
              <a:rPr lang="es-MX" sz="2400" dirty="0" smtClean="0"/>
              <a:t> (Secretaria del Medio Ambiente del GDF)</a:t>
            </a:r>
            <a:endParaRPr lang="es-MX" sz="2400" dirty="0"/>
          </a:p>
          <a:p>
            <a:pPr algn="ctr">
              <a:buNone/>
            </a:pPr>
            <a:endParaRPr lang="es-MX" sz="2400" dirty="0" smtClean="0"/>
          </a:p>
        </p:txBody>
      </p:sp>
      <p:pic>
        <p:nvPicPr>
          <p:cNvPr id="3077" name="Picture 5" descr="C:\Program Files (x86)\Microsoft Office\MEDIA\CAGCAT10\j0185604.wmf"/>
          <p:cNvPicPr>
            <a:picLocks noChangeAspect="1" noChangeArrowheads="1"/>
          </p:cNvPicPr>
          <p:nvPr/>
        </p:nvPicPr>
        <p:blipFill>
          <a:blip r:embed="rId2" cstate="print"/>
          <a:srcRect/>
          <a:stretch>
            <a:fillRect/>
          </a:stretch>
        </p:blipFill>
        <p:spPr bwMode="auto">
          <a:xfrm>
            <a:off x="0" y="1"/>
            <a:ext cx="2357454" cy="2071677"/>
          </a:xfrm>
          <a:prstGeom prst="heart">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5" name="Picture 3" descr="D:\Respaldo\Documents\Pictures\planeta.jpg"/>
          <p:cNvPicPr>
            <a:picLocks noChangeAspect="1" noChangeArrowheads="1"/>
          </p:cNvPicPr>
          <p:nvPr/>
        </p:nvPicPr>
        <p:blipFill>
          <a:blip r:embed="rId3" cstate="print"/>
          <a:srcRect/>
          <a:stretch>
            <a:fillRect/>
          </a:stretch>
        </p:blipFill>
        <p:spPr bwMode="auto">
          <a:xfrm>
            <a:off x="6572264" y="4286256"/>
            <a:ext cx="2034041" cy="157638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09776B61-BCDF-4F03-9005-13EEF2B890D7}" type="slidenum">
              <a:rPr lang="es-ES"/>
              <a:pPr/>
              <a:t>30</a:t>
            </a:fld>
            <a:endParaRPr lang="es-ES"/>
          </a:p>
        </p:txBody>
      </p:sp>
      <p:sp>
        <p:nvSpPr>
          <p:cNvPr id="56322" name="Rectangle 2"/>
          <p:cNvSpPr>
            <a:spLocks noGrp="1" noChangeArrowheads="1"/>
          </p:cNvSpPr>
          <p:nvPr>
            <p:ph type="title"/>
          </p:nvPr>
        </p:nvSpPr>
        <p:spPr>
          <a:xfrm>
            <a:off x="395288" y="0"/>
            <a:ext cx="8229600" cy="620713"/>
          </a:xfrm>
          <a:gradFill rotWithShape="1">
            <a:gsLst>
              <a:gs pos="0">
                <a:srgbClr val="FF9999"/>
              </a:gs>
              <a:gs pos="100000">
                <a:srgbClr val="FF9999">
                  <a:gamma/>
                  <a:shade val="46275"/>
                  <a:invGamma/>
                </a:srgbClr>
              </a:gs>
            </a:gsLst>
            <a:lin ang="5400000" scaled="1"/>
          </a:gradFill>
          <a:effectLst>
            <a:outerShdw sy="-50000" kx="-2453608" rotWithShape="0">
              <a:schemeClr val="bg2">
                <a:alpha val="50000"/>
              </a:schemeClr>
            </a:outerShdw>
          </a:effectLst>
        </p:spPr>
        <p:txBody>
          <a:bodyPr>
            <a:normAutofit fontScale="90000"/>
          </a:bodyPr>
          <a:lstStyle/>
          <a:p>
            <a:r>
              <a:rPr lang="es-ES" sz="4000" b="1">
                <a:solidFill>
                  <a:schemeClr val="bg1"/>
                </a:solidFill>
                <a:latin typeface="Andy" pitchFamily="66" charset="0"/>
              </a:rPr>
              <a:t>Diferentes destinos para los residuos</a:t>
            </a:r>
          </a:p>
        </p:txBody>
      </p:sp>
      <p:sp>
        <p:nvSpPr>
          <p:cNvPr id="56323" name="Rectangle 3"/>
          <p:cNvSpPr>
            <a:spLocks noGrp="1" noChangeArrowheads="1"/>
          </p:cNvSpPr>
          <p:nvPr>
            <p:ph type="body" idx="1"/>
          </p:nvPr>
        </p:nvSpPr>
        <p:spPr>
          <a:xfrm>
            <a:off x="0" y="1268413"/>
            <a:ext cx="9144000" cy="6092825"/>
          </a:xfrm>
        </p:spPr>
        <p:txBody>
          <a:bodyPr/>
          <a:lstStyle/>
          <a:p>
            <a:r>
              <a:rPr lang="es-ES">
                <a:solidFill>
                  <a:srgbClr val="F62F2A"/>
                </a:solidFill>
              </a:rPr>
              <a:t>El reciclaje:</a:t>
            </a:r>
            <a:r>
              <a:rPr lang="es-ES"/>
              <a:t> </a:t>
            </a:r>
            <a:r>
              <a:rPr lang="es-ES">
                <a:solidFill>
                  <a:srgbClr val="0000FF"/>
                </a:solidFill>
              </a:rPr>
              <a:t>mediante la separación en origen y la recogida selectiva de los residuos, recuperamos la materia prima que forma parte de los residuos para elaborar nuevos productos o envases.</a:t>
            </a:r>
          </a:p>
          <a:p>
            <a:r>
              <a:rPr lang="es-ES">
                <a:solidFill>
                  <a:srgbClr val="F62F2A"/>
                </a:solidFill>
              </a:rPr>
              <a:t>La eliminación</a:t>
            </a:r>
            <a:r>
              <a:rPr lang="es-ES">
                <a:solidFill>
                  <a:schemeClr val="hlink"/>
                </a:solidFill>
              </a:rPr>
              <a:t>: los residuos van a vertederos sanitariamente controlados, donde se acumulan, compactan y entierran, o bien  a incineradoras donde se recupera la energía del calor de la combustión.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número de diapositiva"/>
          <p:cNvSpPr>
            <a:spLocks noGrp="1"/>
          </p:cNvSpPr>
          <p:nvPr>
            <p:ph type="sldNum" sz="quarter" idx="12"/>
          </p:nvPr>
        </p:nvSpPr>
        <p:spPr/>
        <p:txBody>
          <a:bodyPr/>
          <a:lstStyle/>
          <a:p>
            <a:fld id="{6EE356CE-C974-4651-9C47-BF88D747239E}" type="slidenum">
              <a:rPr lang="es-ES"/>
              <a:pPr/>
              <a:t>31</a:t>
            </a:fld>
            <a:endParaRPr lang="es-ES"/>
          </a:p>
        </p:txBody>
      </p:sp>
      <p:sp>
        <p:nvSpPr>
          <p:cNvPr id="9218" name="Rectangle 2"/>
          <p:cNvSpPr>
            <a:spLocks noGrp="1" noChangeArrowheads="1"/>
          </p:cNvSpPr>
          <p:nvPr>
            <p:ph type="title"/>
          </p:nvPr>
        </p:nvSpPr>
        <p:spPr>
          <a:xfrm>
            <a:off x="468313" y="0"/>
            <a:ext cx="5627687" cy="1143000"/>
          </a:xfrm>
          <a:gradFill rotWithShape="1">
            <a:gsLst>
              <a:gs pos="0">
                <a:srgbClr val="FF9999"/>
              </a:gs>
              <a:gs pos="100000">
                <a:srgbClr val="FF9999">
                  <a:gamma/>
                  <a:shade val="46275"/>
                  <a:invGamma/>
                </a:srgbClr>
              </a:gs>
            </a:gsLst>
            <a:lin ang="5400000" scaled="1"/>
          </a:gradFill>
          <a:effectLst>
            <a:outerShdw sy="-50000" kx="-2453608" rotWithShape="0">
              <a:schemeClr val="bg2">
                <a:alpha val="50000"/>
              </a:schemeClr>
            </a:outerShdw>
          </a:effectLst>
        </p:spPr>
        <p:txBody>
          <a:bodyPr/>
          <a:lstStyle/>
          <a:p>
            <a:r>
              <a:rPr lang="es-ES"/>
              <a:t>Vertederos</a:t>
            </a:r>
          </a:p>
        </p:txBody>
      </p:sp>
      <p:sp>
        <p:nvSpPr>
          <p:cNvPr id="9219" name="Rectangle 3"/>
          <p:cNvSpPr>
            <a:spLocks noGrp="1" noChangeArrowheads="1"/>
          </p:cNvSpPr>
          <p:nvPr>
            <p:ph type="body" idx="1"/>
          </p:nvPr>
        </p:nvSpPr>
        <p:spPr>
          <a:xfrm>
            <a:off x="0" y="1600200"/>
            <a:ext cx="9144000" cy="5257800"/>
          </a:xfrm>
        </p:spPr>
        <p:txBody>
          <a:bodyPr/>
          <a:lstStyle/>
          <a:p>
            <a:pPr>
              <a:lnSpc>
                <a:spcPct val="90000"/>
              </a:lnSpc>
              <a:buFontTx/>
              <a:buBlip>
                <a:blip r:embed="rId2"/>
              </a:buBlip>
            </a:pPr>
            <a:r>
              <a:rPr lang="es-ES" sz="2800" b="1">
                <a:solidFill>
                  <a:srgbClr val="A50021"/>
                </a:solidFill>
              </a:rPr>
              <a:t>Los </a:t>
            </a:r>
            <a:r>
              <a:rPr lang="es-ES" sz="2800" b="1">
                <a:solidFill>
                  <a:srgbClr val="A50021"/>
                </a:solidFill>
                <a:hlinkClick r:id="" action="ppaction://noaction"/>
                <a:hlinkMouseOver r:id="rId3" action="ppaction://hlinkfile"/>
              </a:rPr>
              <a:t>vertederos</a:t>
            </a:r>
            <a:r>
              <a:rPr lang="es-ES" sz="2800" b="1">
                <a:solidFill>
                  <a:srgbClr val="A50021"/>
                </a:solidFill>
              </a:rPr>
              <a:t> son la solución más rápida al problema de las basuras, pero no es una buena solución, ya que provocan olores por la fermentación de los residuos, contaminación de las aguas al filtrarse las sustancias tóxicas y humos y peligro de incendio si se queman.</a:t>
            </a:r>
          </a:p>
          <a:p>
            <a:pPr>
              <a:lnSpc>
                <a:spcPct val="90000"/>
              </a:lnSpc>
              <a:buFontTx/>
              <a:buBlip>
                <a:blip r:embed="rId2"/>
              </a:buBlip>
            </a:pPr>
            <a:r>
              <a:rPr lang="es-ES" sz="2800" b="1">
                <a:solidFill>
                  <a:srgbClr val="0000FF"/>
                </a:solidFill>
              </a:rPr>
              <a:t>Por otro lado perdemos gran cantidad de materiales que no pueden ser aprovechados y perdemos nuestros valles llenándolos de residuos.</a:t>
            </a:r>
          </a:p>
          <a:p>
            <a:pPr>
              <a:lnSpc>
                <a:spcPct val="90000"/>
              </a:lnSpc>
              <a:buFontTx/>
              <a:buBlip>
                <a:blip r:embed="rId2"/>
              </a:buBlip>
            </a:pPr>
            <a:r>
              <a:rPr lang="es-ES" sz="2800" b="1">
                <a:solidFill>
                  <a:schemeClr val="hlink"/>
                </a:solidFill>
              </a:rPr>
              <a:t>Todos estos problemas se hacen más importantes en el caso de los vertederos incontrolados.</a:t>
            </a:r>
            <a:r>
              <a:rPr lang="es-ES" sz="2800"/>
              <a:t> </a:t>
            </a:r>
          </a:p>
        </p:txBody>
      </p:sp>
      <p:pic>
        <p:nvPicPr>
          <p:cNvPr id="9221" name="Picture 5" descr="incineradora_anim"/>
          <p:cNvPicPr>
            <a:picLocks noChangeAspect="1" noChangeArrowheads="1" noCrop="1"/>
          </p:cNvPicPr>
          <p:nvPr/>
        </p:nvPicPr>
        <p:blipFill>
          <a:blip r:embed="rId4" cstate="print"/>
          <a:srcRect/>
          <a:stretch>
            <a:fillRect/>
          </a:stretch>
        </p:blipFill>
        <p:spPr bwMode="auto">
          <a:xfrm>
            <a:off x="6948488" y="0"/>
            <a:ext cx="2195512" cy="1655763"/>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60DDA6F3-86B7-4F8A-BA34-413B46CD1E3E}" type="slidenum">
              <a:rPr lang="es-ES"/>
              <a:pPr/>
              <a:t>32</a:t>
            </a:fld>
            <a:endParaRPr lang="es-ES"/>
          </a:p>
        </p:txBody>
      </p:sp>
      <p:sp>
        <p:nvSpPr>
          <p:cNvPr id="8194" name="Rectangle 2"/>
          <p:cNvSpPr>
            <a:spLocks noGrp="1" noChangeArrowheads="1"/>
          </p:cNvSpPr>
          <p:nvPr>
            <p:ph type="title"/>
          </p:nvPr>
        </p:nvSpPr>
        <p:spPr>
          <a:xfrm>
            <a:off x="0" y="0"/>
            <a:ext cx="8893175" cy="850900"/>
          </a:xfrm>
          <a:gradFill rotWithShape="1">
            <a:gsLst>
              <a:gs pos="0">
                <a:srgbClr val="E3BBE3"/>
              </a:gs>
              <a:gs pos="100000">
                <a:srgbClr val="E3BBE3">
                  <a:gamma/>
                  <a:shade val="46275"/>
                  <a:invGamma/>
                </a:srgbClr>
              </a:gs>
            </a:gsLst>
            <a:lin ang="5400000" scaled="1"/>
          </a:gradFill>
          <a:effectLst>
            <a:outerShdw sy="-50000" kx="-2453608" rotWithShape="0">
              <a:schemeClr val="bg2">
                <a:alpha val="50000"/>
              </a:schemeClr>
            </a:outerShdw>
          </a:effectLst>
        </p:spPr>
        <p:txBody>
          <a:bodyPr/>
          <a:lstStyle/>
          <a:p>
            <a:r>
              <a:rPr lang="es-ES" b="1" i="1" u="sng">
                <a:solidFill>
                  <a:srgbClr val="EDF2AC"/>
                </a:solidFill>
                <a:effectLst>
                  <a:outerShdw blurRad="38100" dist="38100" dir="2700000" algn="tl">
                    <a:srgbClr val="000000"/>
                  </a:outerShdw>
                </a:effectLst>
              </a:rPr>
              <a:t>Las Incineradoras</a:t>
            </a:r>
          </a:p>
        </p:txBody>
      </p:sp>
      <p:sp>
        <p:nvSpPr>
          <p:cNvPr id="8195" name="Rectangle 3"/>
          <p:cNvSpPr>
            <a:spLocks noGrp="1" noChangeArrowheads="1"/>
          </p:cNvSpPr>
          <p:nvPr>
            <p:ph type="body" idx="1"/>
          </p:nvPr>
        </p:nvSpPr>
        <p:spPr>
          <a:xfrm>
            <a:off x="0" y="1268413"/>
            <a:ext cx="9144000" cy="5300662"/>
          </a:xfrm>
        </p:spPr>
        <p:txBody>
          <a:bodyPr/>
          <a:lstStyle/>
          <a:p>
            <a:pPr>
              <a:buFontTx/>
              <a:buBlip>
                <a:blip r:embed="rId2"/>
              </a:buBlip>
            </a:pPr>
            <a:r>
              <a:rPr lang="es-ES" sz="2800" b="1">
                <a:solidFill>
                  <a:srgbClr val="F62F2A"/>
                </a:solidFill>
              </a:rPr>
              <a:t>En las incineradoras se queman las basuras. </a:t>
            </a:r>
          </a:p>
          <a:p>
            <a:pPr lvl="1">
              <a:buFontTx/>
              <a:buBlip>
                <a:blip r:embed="rId2"/>
              </a:buBlip>
            </a:pPr>
            <a:r>
              <a:rPr lang="es-ES" sz="2400" b="1">
                <a:solidFill>
                  <a:srgbClr val="F62F2A"/>
                </a:solidFill>
              </a:rPr>
              <a:t>Además de ser un método caro para eliminar los residuos contaminan nuestra atmósfera y se producen cenizas que se llevan a vertederos.</a:t>
            </a:r>
          </a:p>
          <a:p>
            <a:pPr lvl="1">
              <a:buFontTx/>
              <a:buBlip>
                <a:blip r:embed="rId2"/>
              </a:buBlip>
            </a:pPr>
            <a:r>
              <a:rPr lang="es-ES" sz="2400" b="1">
                <a:solidFill>
                  <a:srgbClr val="F62F2A"/>
                </a:solidFill>
              </a:rPr>
              <a:t> Por lo tanto se reduce el problema de las basuras, pero no se elimina.</a:t>
            </a:r>
          </a:p>
          <a:p>
            <a:pPr>
              <a:buFontTx/>
              <a:buBlip>
                <a:blip r:embed="rId2"/>
              </a:buBlip>
            </a:pPr>
            <a:r>
              <a:rPr lang="es-ES" sz="2800" b="1">
                <a:solidFill>
                  <a:srgbClr val="0066FF"/>
                </a:solidFill>
              </a:rPr>
              <a:t>En la incineración de los residuos se producen humos que contienen sustancias tóxicas como las </a:t>
            </a:r>
            <a:r>
              <a:rPr lang="es-ES" sz="2800" b="1">
                <a:solidFill>
                  <a:srgbClr val="0066FF"/>
                </a:solidFill>
                <a:hlinkClick r:id="" action="ppaction://noaction"/>
                <a:hlinkMouseOver r:id="rId3" action="ppaction://hlinkfile"/>
              </a:rPr>
              <a:t>dioxinas</a:t>
            </a:r>
            <a:r>
              <a:rPr lang="es-ES" sz="2800" b="1">
                <a:solidFill>
                  <a:srgbClr val="0066FF"/>
                </a:solidFill>
              </a:rPr>
              <a:t>, y </a:t>
            </a:r>
            <a:r>
              <a:rPr lang="es-ES" sz="2800" b="1">
                <a:solidFill>
                  <a:srgbClr val="0066FF"/>
                </a:solidFill>
                <a:hlinkClick r:id="" action="ppaction://noaction"/>
                <a:hlinkMouseOver r:id="rId4" action="ppaction://hlinkfile"/>
              </a:rPr>
              <a:t>metales pesados</a:t>
            </a:r>
            <a:r>
              <a:rPr lang="es-ES" sz="2800" b="1">
                <a:solidFill>
                  <a:srgbClr val="0066FF"/>
                </a:solidFill>
              </a:rPr>
              <a:t> que contaminan la atmósfera y las aguas. </a:t>
            </a:r>
          </a:p>
          <a:p>
            <a:pPr lvl="1">
              <a:buFontTx/>
              <a:buBlip>
                <a:blip r:embed="rId2"/>
              </a:buBlip>
            </a:pPr>
            <a:r>
              <a:rPr lang="es-ES" sz="2400" b="1">
                <a:solidFill>
                  <a:srgbClr val="0066FF"/>
                </a:solidFill>
              </a:rPr>
              <a:t>Además las cenizas son altamente tóxicas y peligrosas y el lugar donde se viertan debe ser de alta seguridad.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-Propuestas-</a:t>
            </a:r>
            <a:endParaRPr lang="es-MX" dirty="0"/>
          </a:p>
        </p:txBody>
      </p:sp>
      <p:sp>
        <p:nvSpPr>
          <p:cNvPr id="3" name="2 Marcador de contenido"/>
          <p:cNvSpPr>
            <a:spLocks noGrp="1"/>
          </p:cNvSpPr>
          <p:nvPr>
            <p:ph idx="1"/>
          </p:nvPr>
        </p:nvSpPr>
        <p:spPr/>
        <p:txBody>
          <a:bodyPr>
            <a:normAutofit fontScale="62500" lnSpcReduction="20000"/>
          </a:bodyPr>
          <a:lstStyle/>
          <a:p>
            <a:r>
              <a:rPr lang="es-MX" dirty="0" smtClean="0"/>
              <a:t> Proponer al Gobierno de Boca del Río, un </a:t>
            </a:r>
            <a:r>
              <a:rPr lang="es-MX" b="1" i="1" dirty="0" smtClean="0"/>
              <a:t>Plan de acción climática</a:t>
            </a:r>
            <a:r>
              <a:rPr lang="es-MX" dirty="0" smtClean="0"/>
              <a:t>, donde se consolide una “Empresa”, donde la sociedad se convierta en accionista de la misma ( a través de los desechos de basura que ella misma genera) ya que la materia prima seria extraída de los mismos hogares y gracias a ella el valor creciente que tomará será en función a las ventas que se obtengan de la producción generada, comercializada y/o exportada.</a:t>
            </a:r>
          </a:p>
          <a:p>
            <a:r>
              <a:rPr lang="es-MX" dirty="0" smtClean="0"/>
              <a:t>Parte de los dividendos de las ganancias obtenidas serán repartidas de acuerdo a lo proporcional entregado por cada miembro, anualmente un depósito económico en una cuenta determinada por los beneficiarios, otra parte para realizar mejoras en la infraestructura ecológica, otras para el mantenimiento de la empresa y los pagos de empleados.</a:t>
            </a:r>
          </a:p>
          <a:p>
            <a:r>
              <a:rPr lang="es-MX" dirty="0" smtClean="0"/>
              <a:t>Ante esta posible solución, se tendría que pedir apoyos financieros para modificar la recolección de basura que actualmente se hace no solo en nuestra comunidad, sino también en todo el país, por otro transporte ecológico que permita separar adecuadamente los desechos para su futura transformación.</a:t>
            </a:r>
            <a:endParaRPr lang="es-MX"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85000" lnSpcReduction="20000"/>
          </a:bodyPr>
          <a:lstStyle/>
          <a:p>
            <a:r>
              <a:rPr lang="es-MX" dirty="0" smtClean="0"/>
              <a:t>La empresa podría llamarse Planet Safe y como eslogan </a:t>
            </a:r>
            <a:r>
              <a:rPr lang="es-MX" i="1" dirty="0" smtClean="0"/>
              <a:t>Work to World, </a:t>
            </a:r>
            <a:r>
              <a:rPr lang="es-MX" i="1" dirty="0" err="1" smtClean="0"/>
              <a:t>podria</a:t>
            </a:r>
            <a:r>
              <a:rPr lang="es-MX" i="1" dirty="0" smtClean="0"/>
              <a:t> ser esta un signo distintivo de nuestra campaña y un fuerte empuje a la </a:t>
            </a:r>
            <a:r>
              <a:rPr lang="es-MX" i="1" dirty="0" err="1" smtClean="0"/>
              <a:t>economia</a:t>
            </a:r>
            <a:r>
              <a:rPr lang="es-MX" i="1" dirty="0" smtClean="0"/>
              <a:t>, generando empleos, utilizando recursos que nunca antes se </a:t>
            </a:r>
            <a:r>
              <a:rPr lang="es-MX" i="1" dirty="0" err="1" smtClean="0"/>
              <a:t>habian</a:t>
            </a:r>
            <a:r>
              <a:rPr lang="es-MX" i="1" dirty="0" smtClean="0"/>
              <a:t> pensado para tales fines y </a:t>
            </a:r>
            <a:r>
              <a:rPr lang="es-MX" i="1" dirty="0" err="1" smtClean="0"/>
              <a:t>asi</a:t>
            </a:r>
            <a:r>
              <a:rPr lang="es-MX" i="1" dirty="0" smtClean="0"/>
              <a:t> se concientiza la población de la importancia del cuidado ambiental y se les apoya a través de un ingreso producto de su propio consumo. Esta idea de empresa </a:t>
            </a:r>
            <a:r>
              <a:rPr lang="es-MX" i="1" dirty="0" err="1" smtClean="0"/>
              <a:t>podria</a:t>
            </a:r>
            <a:r>
              <a:rPr lang="es-MX" i="1" dirty="0" smtClean="0"/>
              <a:t> ser pionera y un ejemplo de creatividad en el mundo y la marca podría consolidarse como un referente en cuanto a la </a:t>
            </a:r>
            <a:r>
              <a:rPr lang="es-MX" i="1" dirty="0" err="1" smtClean="0"/>
              <a:t>distribucion</a:t>
            </a:r>
            <a:r>
              <a:rPr lang="es-MX" i="1" dirty="0" smtClean="0"/>
              <a:t>, producción, comercialización de </a:t>
            </a:r>
            <a:r>
              <a:rPr lang="es-MX" i="1" dirty="0" err="1" smtClean="0"/>
              <a:t>articulos</a:t>
            </a:r>
            <a:r>
              <a:rPr lang="es-MX" i="1" dirty="0" smtClean="0"/>
              <a:t> ecológicos.</a:t>
            </a:r>
            <a:endParaRPr lang="es-MX"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Propuestas</a:t>
            </a:r>
            <a:endParaRPr lang="es-MX" dirty="0"/>
          </a:p>
        </p:txBody>
      </p:sp>
      <p:sp>
        <p:nvSpPr>
          <p:cNvPr id="3" name="2 Marcador de contenido"/>
          <p:cNvSpPr>
            <a:spLocks noGrp="1"/>
          </p:cNvSpPr>
          <p:nvPr>
            <p:ph idx="1"/>
          </p:nvPr>
        </p:nvSpPr>
        <p:spPr/>
        <p:txBody>
          <a:bodyPr>
            <a:normAutofit fontScale="62500" lnSpcReduction="20000"/>
          </a:bodyPr>
          <a:lstStyle/>
          <a:p>
            <a:r>
              <a:rPr lang="es-MX" dirty="0" smtClean="0"/>
              <a:t>Curitiba, en Brasil, dio a conocer entre sus habitantes un video promocional donde destaca sus bellezas naturales y ecológicas, situación que </a:t>
            </a:r>
            <a:r>
              <a:rPr lang="es-MX" dirty="0" err="1" smtClean="0"/>
              <a:t>podriamos</a:t>
            </a:r>
            <a:r>
              <a:rPr lang="es-MX" dirty="0" smtClean="0"/>
              <a:t> emular siempre y cuando el gobierno planifique centros culturales, recreativos en pro del medio ambiente, etc.</a:t>
            </a:r>
          </a:p>
          <a:p>
            <a:r>
              <a:rPr lang="es-MX" dirty="0" smtClean="0"/>
              <a:t>Debemos ser pioneros en cuanto a tratar de cambiar la ideología de las personas respecto a cuidar el ambiente y lograr resultados.</a:t>
            </a:r>
          </a:p>
          <a:p>
            <a:r>
              <a:rPr lang="es-MX" dirty="0" smtClean="0"/>
              <a:t>Repartir una revista ecológica donde </a:t>
            </a:r>
            <a:r>
              <a:rPr lang="es-MX" dirty="0" err="1" smtClean="0"/>
              <a:t>despues</a:t>
            </a:r>
            <a:r>
              <a:rPr lang="es-MX" dirty="0" smtClean="0"/>
              <a:t> de los talleres, las personas puedan conocer las últimas prácticas ecológicas en su comunidad y a nivel mundial, además de integrar un poco de lo que se platicó en la misma, para que se entienda de mejor forma lo expuesto y se lleve a la práctica.</a:t>
            </a:r>
          </a:p>
          <a:p>
            <a:r>
              <a:rPr lang="es-MX" dirty="0" smtClean="0"/>
              <a:t>Nueva flotilla de camiones de reciclaje de la basura, con personal capacitado.</a:t>
            </a:r>
          </a:p>
          <a:p>
            <a:r>
              <a:rPr lang="es-MX" dirty="0" smtClean="0"/>
              <a:t>Creación de un escudo distintivo.</a:t>
            </a:r>
          </a:p>
          <a:p>
            <a:r>
              <a:rPr lang="es-MX" dirty="0" smtClean="0"/>
              <a:t>La creación de un Blog o sitio web (de ser posible con un enlace al gobierno de Boca del Río) donde se seguirán a través de fotos, videos y relatos, los avances del Taller.</a:t>
            </a:r>
          </a:p>
          <a:p>
            <a:endParaRPr lang="es-MX"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dirty="0" smtClean="0"/>
              <a:t>Difundir con apoyo del gobierno de Boca del Río, comerciales donde se distinga “Tú eres Veracruz” y se detallen las recomendaciones, donde el mensaje sería ponernos la camiseta como jarochos y cuidar la ciudad.</a:t>
            </a:r>
          </a:p>
          <a:p>
            <a:r>
              <a:rPr lang="es-MX" dirty="0" smtClean="0"/>
              <a:t>Apoyar a micro emprendedores ambientales con financiamientos.</a:t>
            </a:r>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p:txBody>
          <a:bodyPr/>
          <a:lstStyle/>
          <a:p>
            <a:fld id="{F7F9A387-803F-4DD1-A545-9E17E545450A}" type="slidenum">
              <a:rPr lang="es-ES"/>
              <a:pPr/>
              <a:t>4</a:t>
            </a:fld>
            <a:endParaRPr lang="es-ES" dirty="0"/>
          </a:p>
        </p:txBody>
      </p:sp>
      <p:pic>
        <p:nvPicPr>
          <p:cNvPr id="55300" name="Picture 4" descr="57034DCF"/>
          <p:cNvPicPr>
            <a:picLocks noChangeAspect="1" noChangeArrowheads="1"/>
          </p:cNvPicPr>
          <p:nvPr/>
        </p:nvPicPr>
        <p:blipFill>
          <a:blip r:embed="rId2" cstate="print"/>
          <a:srcRect t="39467"/>
          <a:stretch>
            <a:fillRect/>
          </a:stretch>
        </p:blipFill>
        <p:spPr bwMode="auto">
          <a:xfrm>
            <a:off x="0" y="0"/>
            <a:ext cx="9144000" cy="6858000"/>
          </a:xfrm>
          <a:prstGeom prst="rect">
            <a:avLst/>
          </a:prstGeom>
          <a:noFill/>
        </p:spPr>
      </p:pic>
      <p:sp>
        <p:nvSpPr>
          <p:cNvPr id="55301" name="Oval 5"/>
          <p:cNvSpPr>
            <a:spLocks noChangeArrowheads="1"/>
          </p:cNvSpPr>
          <p:nvPr/>
        </p:nvSpPr>
        <p:spPr bwMode="auto">
          <a:xfrm>
            <a:off x="3419475" y="5754688"/>
            <a:ext cx="6765925" cy="2206625"/>
          </a:xfrm>
          <a:prstGeom prst="ellipse">
            <a:avLst/>
          </a:prstGeom>
          <a:solidFill>
            <a:srgbClr val="A6F8C5"/>
          </a:solidFill>
          <a:ln w="9525">
            <a:noFill/>
            <a:round/>
            <a:headEnd/>
            <a:tailEnd/>
          </a:ln>
          <a:effectLst/>
        </p:spPr>
        <p:txBody>
          <a:bodyPr>
            <a:spAutoFit/>
          </a:bodyPr>
          <a:lstStyle/>
          <a:p>
            <a:pPr>
              <a:spcBef>
                <a:spcPct val="50000"/>
              </a:spcBef>
            </a:pPr>
            <a:r>
              <a:rPr lang="es-ES" sz="2800" b="1" dirty="0">
                <a:solidFill>
                  <a:srgbClr val="F62F2A"/>
                </a:solidFill>
                <a:effectLst>
                  <a:outerShdw blurRad="38100" dist="38100" dir="2700000" algn="tl">
                    <a:srgbClr val="000000"/>
                  </a:outerShdw>
                </a:effectLst>
              </a:rPr>
              <a:t>Tengo un residuo en mis manos ¿A dónde irá?</a:t>
            </a:r>
          </a:p>
          <a:p>
            <a:pPr>
              <a:spcBef>
                <a:spcPct val="50000"/>
              </a:spcBef>
            </a:pPr>
            <a:endParaRPr lang="es-ES" sz="2800" b="1" dirty="0">
              <a:solidFill>
                <a:srgbClr val="F62F2A"/>
              </a:solidFill>
              <a:effectLst>
                <a:outerShdw blurRad="38100" dist="38100" dir="2700000" algn="tl">
                  <a:srgbClr val="000000"/>
                </a:outerShdw>
              </a:effectLst>
            </a:endParaRPr>
          </a:p>
        </p:txBody>
      </p:sp>
      <p:sp>
        <p:nvSpPr>
          <p:cNvPr id="55302" name="Text Box 6"/>
          <p:cNvSpPr txBox="1">
            <a:spLocks noChangeArrowheads="1"/>
          </p:cNvSpPr>
          <p:nvPr/>
        </p:nvSpPr>
        <p:spPr bwMode="auto">
          <a:xfrm>
            <a:off x="8101013" y="0"/>
            <a:ext cx="503237" cy="366713"/>
          </a:xfrm>
          <a:prstGeom prst="rect">
            <a:avLst/>
          </a:prstGeom>
          <a:noFill/>
          <a:ln w="9525">
            <a:noFill/>
            <a:miter lim="800000"/>
            <a:headEnd/>
            <a:tailEnd/>
          </a:ln>
          <a:effectLst/>
        </p:spPr>
        <p:txBody>
          <a:bodyPr>
            <a:spAutoFit/>
          </a:bodyPr>
          <a:lstStyle/>
          <a:p>
            <a:pPr>
              <a:spcBef>
                <a:spcPct val="50000"/>
              </a:spcBef>
            </a:pPr>
            <a:r>
              <a:rPr lang="es-ES" dirty="0"/>
              <a:t>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p:txBody>
          <a:bodyPr/>
          <a:lstStyle/>
          <a:p>
            <a:fld id="{7C992DBA-358D-4AED-B757-D5D5FE27DA40}" type="slidenum">
              <a:rPr lang="es-ES"/>
              <a:pPr/>
              <a:t>5</a:t>
            </a:fld>
            <a:endParaRPr lang="es-ES" dirty="0"/>
          </a:p>
        </p:txBody>
      </p:sp>
      <p:pic>
        <p:nvPicPr>
          <p:cNvPr id="44037" name="Picture 5" descr="F593C263"/>
          <p:cNvPicPr>
            <a:picLocks noChangeAspect="1" noChangeArrowheads="1"/>
          </p:cNvPicPr>
          <p:nvPr/>
        </p:nvPicPr>
        <p:blipFill>
          <a:blip r:embed="rId2" cstate="print"/>
          <a:srcRect l="15816" t="58835" r="3140"/>
          <a:stretch>
            <a:fillRect/>
          </a:stretch>
        </p:blipFill>
        <p:spPr bwMode="auto">
          <a:xfrm>
            <a:off x="-73025" y="0"/>
            <a:ext cx="9217025" cy="6858000"/>
          </a:xfrm>
          <a:prstGeom prst="rect">
            <a:avLst/>
          </a:prstGeom>
          <a:noFill/>
        </p:spPr>
      </p:pic>
      <p:sp>
        <p:nvSpPr>
          <p:cNvPr id="44038" name="Oval 6"/>
          <p:cNvSpPr>
            <a:spLocks noChangeArrowheads="1"/>
          </p:cNvSpPr>
          <p:nvPr/>
        </p:nvSpPr>
        <p:spPr bwMode="auto">
          <a:xfrm>
            <a:off x="6227763" y="-315913"/>
            <a:ext cx="3600450" cy="1646238"/>
          </a:xfrm>
          <a:prstGeom prst="ellipse">
            <a:avLst/>
          </a:prstGeom>
          <a:solidFill>
            <a:srgbClr val="407C46"/>
          </a:solidFill>
          <a:ln w="9525">
            <a:noFill/>
            <a:round/>
            <a:headEnd/>
            <a:tailEnd/>
          </a:ln>
          <a:effectLst/>
        </p:spPr>
        <p:txBody>
          <a:bodyPr>
            <a:spAutoFit/>
          </a:bodyPr>
          <a:lstStyle/>
          <a:p>
            <a:pPr>
              <a:spcBef>
                <a:spcPct val="50000"/>
              </a:spcBef>
            </a:pPr>
            <a:r>
              <a:rPr lang="es-ES" sz="3600" b="1" i="1" dirty="0">
                <a:solidFill>
                  <a:schemeClr val="bg1"/>
                </a:solidFill>
                <a:effectLst>
                  <a:outerShdw blurRad="38100" dist="38100" dir="2700000" algn="tl">
                    <a:srgbClr val="000000"/>
                  </a:outerShdw>
                </a:effectLst>
              </a:rPr>
              <a:t>Todo es un círculo</a:t>
            </a:r>
          </a:p>
        </p:txBody>
      </p:sp>
      <p:sp>
        <p:nvSpPr>
          <p:cNvPr id="44039" name="Text Box 7"/>
          <p:cNvSpPr txBox="1">
            <a:spLocks noChangeArrowheads="1"/>
          </p:cNvSpPr>
          <p:nvPr/>
        </p:nvSpPr>
        <p:spPr bwMode="auto">
          <a:xfrm>
            <a:off x="0" y="260350"/>
            <a:ext cx="755650" cy="366713"/>
          </a:xfrm>
          <a:prstGeom prst="rect">
            <a:avLst/>
          </a:prstGeom>
          <a:noFill/>
          <a:ln w="9525">
            <a:noFill/>
            <a:miter lim="800000"/>
            <a:headEnd/>
            <a:tailEnd/>
          </a:ln>
          <a:effectLst/>
        </p:spPr>
        <p:txBody>
          <a:bodyPr>
            <a:spAutoFit/>
          </a:bodyPr>
          <a:lstStyle/>
          <a:p>
            <a:pPr>
              <a:spcBef>
                <a:spcPct val="50000"/>
              </a:spcBef>
            </a:pPr>
            <a:r>
              <a:rPr lang="es-ES" dirty="0"/>
              <a:t>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56B91283-191F-49FA-B1D4-9E39AD0697A1}" type="slidenum">
              <a:rPr lang="es-ES"/>
              <a:pPr/>
              <a:t>6</a:t>
            </a:fld>
            <a:endParaRPr lang="es-ES" dirty="0"/>
          </a:p>
        </p:txBody>
      </p:sp>
      <p:sp>
        <p:nvSpPr>
          <p:cNvPr id="45058" name="Rectangle 2"/>
          <p:cNvSpPr>
            <a:spLocks noGrp="1" noChangeArrowheads="1"/>
          </p:cNvSpPr>
          <p:nvPr>
            <p:ph type="title"/>
          </p:nvPr>
        </p:nvSpPr>
        <p:spPr>
          <a:xfrm>
            <a:off x="468313" y="0"/>
            <a:ext cx="8229600" cy="765175"/>
          </a:xfrm>
          <a:gradFill rotWithShape="1">
            <a:gsLst>
              <a:gs pos="0">
                <a:srgbClr val="FF9999"/>
              </a:gs>
              <a:gs pos="100000">
                <a:srgbClr val="FF9999">
                  <a:gamma/>
                  <a:shade val="46275"/>
                  <a:invGamma/>
                </a:srgbClr>
              </a:gs>
            </a:gsLst>
            <a:lin ang="5400000" scaled="1"/>
          </a:gradFill>
        </p:spPr>
        <p:txBody>
          <a:bodyPr/>
          <a:lstStyle/>
          <a:p>
            <a:r>
              <a:rPr lang="es-ES" b="1" i="1" u="sng" dirty="0">
                <a:effectLst>
                  <a:outerShdw blurRad="38100" dist="38100" dir="2700000" algn="tl">
                    <a:srgbClr val="FFFFFF"/>
                  </a:outerShdw>
                </a:effectLst>
                <a:latin typeface="Andy" pitchFamily="66" charset="0"/>
              </a:rPr>
              <a:t>Cadena Trófica</a:t>
            </a:r>
          </a:p>
        </p:txBody>
      </p:sp>
      <p:sp>
        <p:nvSpPr>
          <p:cNvPr id="45059" name="Rectangle 3"/>
          <p:cNvSpPr>
            <a:spLocks noGrp="1" noChangeArrowheads="1"/>
          </p:cNvSpPr>
          <p:nvPr>
            <p:ph type="body" idx="1"/>
          </p:nvPr>
        </p:nvSpPr>
        <p:spPr>
          <a:xfrm>
            <a:off x="0" y="765175"/>
            <a:ext cx="9144000" cy="6092825"/>
          </a:xfrm>
        </p:spPr>
        <p:txBody>
          <a:bodyPr/>
          <a:lstStyle/>
          <a:p>
            <a:pPr>
              <a:buFontTx/>
              <a:buBlip>
                <a:blip r:embed="rId2"/>
              </a:buBlip>
            </a:pPr>
            <a:r>
              <a:rPr lang="es-ES" dirty="0">
                <a:solidFill>
                  <a:srgbClr val="FF3300"/>
                </a:solidFill>
              </a:rPr>
              <a:t>Un animal herbívoro se alimenta de una planta.</a:t>
            </a:r>
          </a:p>
          <a:p>
            <a:pPr>
              <a:buFontTx/>
              <a:buBlip>
                <a:blip r:embed="rId2"/>
              </a:buBlip>
            </a:pPr>
            <a:r>
              <a:rPr lang="es-ES" dirty="0">
                <a:solidFill>
                  <a:srgbClr val="3333FF"/>
                </a:solidFill>
              </a:rPr>
              <a:t>Ese herbívoro servirá de alimento a otro animal carnívoro.</a:t>
            </a:r>
          </a:p>
          <a:p>
            <a:pPr>
              <a:buFontTx/>
              <a:buBlip>
                <a:blip r:embed="rId2"/>
              </a:buBlip>
            </a:pPr>
            <a:r>
              <a:rPr lang="es-ES" dirty="0">
                <a:solidFill>
                  <a:schemeClr val="folHlink"/>
                </a:solidFill>
              </a:rPr>
              <a:t>Cuando muera, servirá de alimento a otros</a:t>
            </a:r>
            <a:r>
              <a:rPr lang="es-ES" dirty="0"/>
              <a:t> </a:t>
            </a:r>
            <a:r>
              <a:rPr lang="es-ES" dirty="0">
                <a:solidFill>
                  <a:schemeClr val="folHlink"/>
                </a:solidFill>
              </a:rPr>
              <a:t>seres vivos (carroñeros y </a:t>
            </a:r>
            <a:r>
              <a:rPr lang="es-ES" dirty="0" err="1">
                <a:solidFill>
                  <a:schemeClr val="folHlink"/>
                </a:solidFill>
              </a:rPr>
              <a:t>descomponedores</a:t>
            </a:r>
            <a:r>
              <a:rPr lang="es-ES" dirty="0">
                <a:solidFill>
                  <a:schemeClr val="folHlink"/>
                </a:solidFill>
              </a:rPr>
              <a:t>) hasta que se transforme en materia inorgánica.</a:t>
            </a:r>
          </a:p>
          <a:p>
            <a:pPr>
              <a:buFontTx/>
              <a:buBlip>
                <a:blip r:embed="rId2"/>
              </a:buBlip>
            </a:pPr>
            <a:r>
              <a:rPr lang="es-ES" dirty="0">
                <a:solidFill>
                  <a:srgbClr val="FF7C80"/>
                </a:solidFill>
              </a:rPr>
              <a:t>Esa materia inorgánica será consumida, otra vez, por las plantas, transformándose en materia orgánica.</a:t>
            </a:r>
          </a:p>
          <a:p>
            <a:pPr>
              <a:buFontTx/>
              <a:buBlip>
                <a:blip r:embed="rId2"/>
              </a:buBlip>
            </a:pPr>
            <a:r>
              <a:rPr lang="es-ES" dirty="0">
                <a:solidFill>
                  <a:srgbClr val="A50021"/>
                </a:solidFill>
              </a:rPr>
              <a:t>…Y todo vuelve a empezar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7F682012-6A38-456A-BE18-EC1D8BBC1E10}" type="slidenum">
              <a:rPr lang="es-ES"/>
              <a:pPr/>
              <a:t>7</a:t>
            </a:fld>
            <a:endParaRPr lang="es-ES"/>
          </a:p>
        </p:txBody>
      </p:sp>
      <p:sp>
        <p:nvSpPr>
          <p:cNvPr id="72706" name="Rectangle 2"/>
          <p:cNvSpPr>
            <a:spLocks noGrp="1" noChangeArrowheads="1"/>
          </p:cNvSpPr>
          <p:nvPr>
            <p:ph type="title"/>
          </p:nvPr>
        </p:nvSpPr>
        <p:spPr/>
        <p:txBody>
          <a:bodyPr/>
          <a:lstStyle/>
          <a:p>
            <a:endParaRPr lang="es-MX"/>
          </a:p>
        </p:txBody>
      </p:sp>
      <p:sp>
        <p:nvSpPr>
          <p:cNvPr id="72707" name="Rectangle 3"/>
          <p:cNvSpPr>
            <a:spLocks noGrp="1" noChangeArrowheads="1"/>
          </p:cNvSpPr>
          <p:nvPr>
            <p:ph type="body" idx="1"/>
          </p:nvPr>
        </p:nvSpPr>
        <p:spPr/>
        <p:txBody>
          <a:bodyPr/>
          <a:lstStyle/>
          <a:p>
            <a:pPr>
              <a:lnSpc>
                <a:spcPct val="80000"/>
              </a:lnSpc>
            </a:pPr>
            <a:r>
              <a:rPr lang="es-ES" sz="1800" b="1"/>
              <a:t>La basura orgánica</a:t>
            </a:r>
            <a:r>
              <a:rPr lang="es-ES" sz="1800"/>
              <a:t>, es decir, residuos de comida, hojas, vegetales y todos los materiales biodegradables, mediante un sencillo proceso, </a:t>
            </a:r>
            <a:r>
              <a:rPr lang="es-ES" sz="1800" b="1"/>
              <a:t>se utilizan para mejorar la tierra de producción alimentaria. </a:t>
            </a:r>
            <a:r>
              <a:rPr lang="es-ES" sz="1800"/>
              <a:t/>
            </a:r>
            <a:br>
              <a:rPr lang="es-ES" sz="1800"/>
            </a:br>
            <a:r>
              <a:rPr lang="es-ES" sz="1800"/>
              <a:t/>
            </a:r>
            <a:br>
              <a:rPr lang="es-ES" sz="1800"/>
            </a:br>
            <a:r>
              <a:rPr lang="es-ES" sz="1800" b="1"/>
              <a:t>La basura inorgánica se clasifica y se recicla para volver a producir materiales útiles.</a:t>
            </a:r>
            <a:r>
              <a:rPr lang="es-ES" sz="1800"/>
              <a:t> </a:t>
            </a:r>
          </a:p>
          <a:p>
            <a:pPr>
              <a:lnSpc>
                <a:spcPct val="80000"/>
              </a:lnSpc>
            </a:pPr>
            <a:r>
              <a:rPr lang="es-ES" sz="1800" b="1"/>
              <a:t>Se recoge el agua de lluvia para ahorrar consumo de agua de la red. </a:t>
            </a:r>
            <a:br>
              <a:rPr lang="es-ES" sz="1800" b="1"/>
            </a:br>
            <a:r>
              <a:rPr lang="es-ES" sz="1800" b="1"/>
              <a:t/>
            </a:r>
            <a:br>
              <a:rPr lang="es-ES" sz="1800" b="1"/>
            </a:br>
            <a:r>
              <a:rPr lang="es-ES" sz="1800" b="1"/>
              <a:t>Se capta el sol para producir energía. </a:t>
            </a:r>
            <a:br>
              <a:rPr lang="es-ES" sz="1800" b="1"/>
            </a:br>
            <a:r>
              <a:rPr lang="es-ES" sz="1800" b="1"/>
              <a:t/>
            </a:r>
            <a:br>
              <a:rPr lang="es-ES" sz="1800" b="1"/>
            </a:br>
            <a:r>
              <a:rPr lang="es-ES" sz="1800" b="1"/>
              <a:t>De este modo se crea un conjunto orgánico</a:t>
            </a:r>
            <a:r>
              <a:rPr lang="es-ES" sz="1800"/>
              <a:t>, en el cual todos los espacios mantienen una relación armónica entre sí y con el entorno, que expresa la inquietud de quienes viven preocupados por la relación del hombre con el Medio Ambiente, </a:t>
            </a:r>
            <a:r>
              <a:rPr lang="es-ES" sz="1800" b="1"/>
              <a:t>en un núcleo de población de tamaño humano, con ritmos de vida tranquilos y unas relaciones tolerantes, solidarias y pacíficas.</a:t>
            </a:r>
            <a:r>
              <a:rPr lang="es-ES" sz="180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6A4478EA-A10E-439C-B73A-44E0D4202E5B}" type="slidenum">
              <a:rPr lang="es-ES"/>
              <a:pPr/>
              <a:t>8</a:t>
            </a:fld>
            <a:endParaRPr lang="es-ES"/>
          </a:p>
        </p:txBody>
      </p:sp>
      <p:sp>
        <p:nvSpPr>
          <p:cNvPr id="46082" name="Rectangle 2"/>
          <p:cNvSpPr>
            <a:spLocks noGrp="1" noChangeArrowheads="1"/>
          </p:cNvSpPr>
          <p:nvPr>
            <p:ph type="title"/>
          </p:nvPr>
        </p:nvSpPr>
        <p:spPr>
          <a:xfrm>
            <a:off x="0" y="0"/>
            <a:ext cx="9144000" cy="836613"/>
          </a:xfrm>
          <a:gradFill rotWithShape="1">
            <a:gsLst>
              <a:gs pos="0">
                <a:srgbClr val="FF7C80"/>
              </a:gs>
              <a:gs pos="100000">
                <a:srgbClr val="FF7C80">
                  <a:gamma/>
                  <a:shade val="46275"/>
                  <a:invGamma/>
                </a:srgbClr>
              </a:gs>
            </a:gsLst>
            <a:lin ang="5400000" scaled="1"/>
          </a:gradFill>
        </p:spPr>
        <p:txBody>
          <a:bodyPr/>
          <a:lstStyle/>
          <a:p>
            <a:r>
              <a:rPr lang="es-ES" sz="3200" b="1" i="1" u="sng">
                <a:solidFill>
                  <a:schemeClr val="bg1"/>
                </a:solidFill>
                <a:effectLst>
                  <a:outerShdw blurRad="38100" dist="38100" dir="2700000" algn="tl">
                    <a:srgbClr val="000000"/>
                  </a:outerShdw>
                </a:effectLst>
              </a:rPr>
              <a:t>El ciclo de la materia también es un círculo</a:t>
            </a:r>
            <a:r>
              <a:rPr lang="es-ES" sz="4000"/>
              <a:t> </a:t>
            </a:r>
          </a:p>
        </p:txBody>
      </p:sp>
      <p:sp>
        <p:nvSpPr>
          <p:cNvPr id="46083" name="Rectangle 3"/>
          <p:cNvSpPr>
            <a:spLocks noGrp="1" noChangeArrowheads="1"/>
          </p:cNvSpPr>
          <p:nvPr>
            <p:ph type="body" idx="1"/>
          </p:nvPr>
        </p:nvSpPr>
        <p:spPr>
          <a:xfrm>
            <a:off x="0" y="1125538"/>
            <a:ext cx="9144000" cy="6021387"/>
          </a:xfrm>
        </p:spPr>
        <p:txBody>
          <a:bodyPr/>
          <a:lstStyle/>
          <a:p>
            <a:pPr>
              <a:buFontTx/>
              <a:buBlip>
                <a:blip r:embed="rId2"/>
              </a:buBlip>
            </a:pPr>
            <a:r>
              <a:rPr lang="es-ES" dirty="0">
                <a:solidFill>
                  <a:srgbClr val="FF3300"/>
                </a:solidFill>
              </a:rPr>
              <a:t>Los seres humanos también formamos parte de la Naturaleza.</a:t>
            </a:r>
          </a:p>
          <a:p>
            <a:pPr>
              <a:buFontTx/>
              <a:buBlip>
                <a:blip r:embed="rId2"/>
              </a:buBlip>
            </a:pPr>
            <a:r>
              <a:rPr lang="es-ES" dirty="0">
                <a:solidFill>
                  <a:srgbClr val="0000FF"/>
                </a:solidFill>
              </a:rPr>
              <a:t>Cualquier ser, para su supervivencia , necesita consumir materia que extrae del medio</a:t>
            </a:r>
          </a:p>
          <a:p>
            <a:pPr>
              <a:buFontTx/>
              <a:buBlip>
                <a:blip r:embed="rId2"/>
              </a:buBlip>
            </a:pPr>
            <a:r>
              <a:rPr lang="es-ES" dirty="0">
                <a:solidFill>
                  <a:schemeClr val="folHlink"/>
                </a:solidFill>
              </a:rPr>
              <a:t>Utilizamos materia para elaborar nuestros productos.</a:t>
            </a:r>
          </a:p>
          <a:p>
            <a:pPr>
              <a:buFontTx/>
              <a:buBlip>
                <a:blip r:embed="rId2"/>
              </a:buBlip>
            </a:pPr>
            <a:r>
              <a:rPr lang="es-ES" dirty="0">
                <a:solidFill>
                  <a:srgbClr val="FF3300"/>
                </a:solidFill>
              </a:rPr>
              <a:t>Parte de esa materia la desechamos en forma de residuos</a:t>
            </a:r>
          </a:p>
          <a:p>
            <a:pPr>
              <a:buFontTx/>
              <a:buBlip>
                <a:blip r:embed="rId2"/>
              </a:buBlip>
            </a:pPr>
            <a:r>
              <a:rPr lang="es-ES" dirty="0">
                <a:solidFill>
                  <a:srgbClr val="0000FF"/>
                </a:solidFill>
              </a:rPr>
              <a:t>Si esa materia no es utilizada de nuevo se desaprovechará y romperemos el ciclo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Marcador de número de diapositiva"/>
          <p:cNvSpPr>
            <a:spLocks noGrp="1"/>
          </p:cNvSpPr>
          <p:nvPr>
            <p:ph type="sldNum" sz="quarter" idx="12"/>
          </p:nvPr>
        </p:nvSpPr>
        <p:spPr/>
        <p:txBody>
          <a:bodyPr/>
          <a:lstStyle/>
          <a:p>
            <a:fld id="{FE49C093-B87B-4350-93C6-26983F8A3BE4}" type="slidenum">
              <a:rPr lang="es-ES"/>
              <a:pPr/>
              <a:t>9</a:t>
            </a:fld>
            <a:endParaRPr lang="es-ES"/>
          </a:p>
        </p:txBody>
      </p:sp>
      <p:pic>
        <p:nvPicPr>
          <p:cNvPr id="53252" name="Picture 4" descr="18A9C959"/>
          <p:cNvPicPr>
            <a:picLocks noChangeAspect="1" noChangeArrowheads="1"/>
          </p:cNvPicPr>
          <p:nvPr/>
        </p:nvPicPr>
        <p:blipFill>
          <a:blip r:embed="rId2" cstate="print"/>
          <a:srcRect l="4834" t="57927" r="14661" b="7558"/>
          <a:stretch>
            <a:fillRect/>
          </a:stretch>
        </p:blipFill>
        <p:spPr bwMode="auto">
          <a:xfrm>
            <a:off x="0" y="1196975"/>
            <a:ext cx="9144000" cy="5661025"/>
          </a:xfrm>
          <a:prstGeom prst="rect">
            <a:avLst/>
          </a:prstGeom>
          <a:noFill/>
        </p:spPr>
      </p:pic>
      <p:sp>
        <p:nvSpPr>
          <p:cNvPr id="53253" name="Rectangle 5"/>
          <p:cNvSpPr>
            <a:spLocks noGrp="1" noChangeArrowheads="1"/>
          </p:cNvSpPr>
          <p:nvPr>
            <p:ph type="title"/>
          </p:nvPr>
        </p:nvSpPr>
        <p:spPr>
          <a:xfrm>
            <a:off x="468313" y="0"/>
            <a:ext cx="8229600" cy="777875"/>
          </a:xfrm>
        </p:spPr>
        <p:txBody>
          <a:bodyPr/>
          <a:lstStyle/>
          <a:p>
            <a:r>
              <a:rPr lang="es-ES"/>
              <a:t>Tú también puedes hacer algo</a:t>
            </a:r>
          </a:p>
        </p:txBody>
      </p:sp>
      <p:sp>
        <p:nvSpPr>
          <p:cNvPr id="53254" name="Text Box 6"/>
          <p:cNvSpPr txBox="1">
            <a:spLocks noChangeArrowheads="1"/>
          </p:cNvSpPr>
          <p:nvPr/>
        </p:nvSpPr>
        <p:spPr bwMode="auto">
          <a:xfrm>
            <a:off x="7885113" y="6308725"/>
            <a:ext cx="503237" cy="366713"/>
          </a:xfrm>
          <a:prstGeom prst="rect">
            <a:avLst/>
          </a:prstGeom>
          <a:noFill/>
          <a:ln w="9525">
            <a:noFill/>
            <a:miter lim="800000"/>
            <a:headEnd/>
            <a:tailEnd/>
          </a:ln>
          <a:effectLst/>
        </p:spPr>
        <p:txBody>
          <a:bodyPr>
            <a:spAutoFit/>
          </a:bodyPr>
          <a:lstStyle/>
          <a:p>
            <a:pPr>
              <a:spcBef>
                <a:spcPct val="50000"/>
              </a:spcBef>
            </a:pPr>
            <a:r>
              <a:rPr lang="es-ES"/>
              <a:t>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2865</Words>
  <Application>Microsoft Office PowerPoint</Application>
  <PresentationFormat>Presentación en pantalla (4:3)</PresentationFormat>
  <Paragraphs>211</Paragraphs>
  <Slides>36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38" baseType="lpstr">
      <vt:lpstr>Tema de Office</vt:lpstr>
      <vt:lpstr>Gráfico</vt:lpstr>
      <vt:lpstr>                              “Porque no tenemos otro mundo                                          al que nos podamos mudar”</vt:lpstr>
      <vt:lpstr>“La sociedad está cada vez más consciente de los impactos del Cambio Climático, sin embargo, todavía hace falta mucha educación. La indiferencia ante el cambio climático en los ciudadanos proviene de no saber como involucrarse o como ayudar desde su ámbito de competencia, cuando a los ciudadanos se les pide acciones concretas para este fenómeno, ellos se involucran fácilmente”.  Marcelo Ebrard Casaubon                                  Jefe de Gobierno DF. </vt:lpstr>
      <vt:lpstr>Diapositiva 3</vt:lpstr>
      <vt:lpstr>Diapositiva 4</vt:lpstr>
      <vt:lpstr>Diapositiva 5</vt:lpstr>
      <vt:lpstr>Cadena Trófica</vt:lpstr>
      <vt:lpstr>Diapositiva 7</vt:lpstr>
      <vt:lpstr>El ciclo de la materia también es un círculo </vt:lpstr>
      <vt:lpstr>Tú también puedes hacer algo</vt:lpstr>
      <vt:lpstr>Recogida selectiva</vt:lpstr>
      <vt:lpstr>Diapositiva 11</vt:lpstr>
      <vt:lpstr>¿De dónde vienen los envases?</vt:lpstr>
      <vt:lpstr>Diapositiva 13</vt:lpstr>
      <vt:lpstr>Composición de nuestras basuras</vt:lpstr>
      <vt:lpstr>Separador de basura reciclable</vt:lpstr>
      <vt:lpstr>Incorporado dentro del mueble</vt:lpstr>
      <vt:lpstr>Diapositiva 17</vt:lpstr>
      <vt:lpstr>La Ley de las 3 RRR: Reducir</vt:lpstr>
      <vt:lpstr>La ley de las 3 RRR: Reutilizar</vt:lpstr>
      <vt:lpstr>La Ley de las 3 RRR: Reciclar</vt:lpstr>
      <vt:lpstr>No des la lata</vt:lpstr>
      <vt:lpstr>Buenas prácticas con los residuos</vt:lpstr>
      <vt:lpstr>Reciclado</vt:lpstr>
      <vt:lpstr>El Reciclaje</vt:lpstr>
      <vt:lpstr>Diapositiva 25</vt:lpstr>
      <vt:lpstr>Compostaje</vt:lpstr>
      <vt:lpstr>Los plásticos</vt:lpstr>
      <vt:lpstr>Pilas</vt:lpstr>
      <vt:lpstr>El vidrio</vt:lpstr>
      <vt:lpstr>Diferentes destinos para los residuos</vt:lpstr>
      <vt:lpstr>Vertederos</vt:lpstr>
      <vt:lpstr>Las Incineradoras</vt:lpstr>
      <vt:lpstr>-Propuestas-</vt:lpstr>
      <vt:lpstr>Diapositiva 34</vt:lpstr>
      <vt:lpstr>Propuestas</vt:lpstr>
      <vt:lpstr>Diapositiva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“Porque no tenemos otro mundo                                          al que nos podamos mudar”</dc:title>
  <dc:creator>Usuario</dc:creator>
  <cp:lastModifiedBy> </cp:lastModifiedBy>
  <cp:revision>14</cp:revision>
  <dcterms:created xsi:type="dcterms:W3CDTF">2011-03-04T13:53:16Z</dcterms:created>
  <dcterms:modified xsi:type="dcterms:W3CDTF">2011-03-04T18:19:50Z</dcterms:modified>
</cp:coreProperties>
</file>