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gif" ContentType="image/gi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57"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lang val="es-MX"/>
  <c:chart>
    <c:plotArea>
      <c:layout/>
      <c:barChart>
        <c:barDir val="col"/>
        <c:grouping val="clustered"/>
        <c:ser>
          <c:idx val="0"/>
          <c:order val="0"/>
          <c:tx>
            <c:strRef>
              <c:f>Hoja1!$B$1</c:f>
              <c:strCache>
                <c:ptCount val="1"/>
                <c:pt idx="0">
                  <c:v>Es muy factioble mejorar en la cortesia, rapidez, en el servicio y rapidez en la atención de preguntas</c:v>
                </c:pt>
              </c:strCache>
            </c:strRef>
          </c:tx>
          <c:cat>
            <c:strRef>
              <c:f>Hoja1!$A$2:$A$4</c:f>
              <c:strCache>
                <c:ptCount val="3"/>
                <c:pt idx="0">
                  <c:v>Exelente</c:v>
                </c:pt>
                <c:pt idx="1">
                  <c:v>Buena</c:v>
                </c:pt>
                <c:pt idx="2">
                  <c:v>Regular</c:v>
                </c:pt>
              </c:strCache>
            </c:strRef>
          </c:cat>
          <c:val>
            <c:numRef>
              <c:f>Hoja1!$B$2:$B$4</c:f>
              <c:numCache>
                <c:formatCode>General</c:formatCode>
                <c:ptCount val="3"/>
                <c:pt idx="0">
                  <c:v>4.3</c:v>
                </c:pt>
                <c:pt idx="1">
                  <c:v>2.5</c:v>
                </c:pt>
                <c:pt idx="2">
                  <c:v>3.5</c:v>
                </c:pt>
              </c:numCache>
            </c:numRef>
          </c:val>
        </c:ser>
        <c:ser>
          <c:idx val="1"/>
          <c:order val="1"/>
          <c:tx>
            <c:strRef>
              <c:f>Hoja1!$C$1</c:f>
              <c:strCache>
                <c:ptCount val="1"/>
                <c:pt idx="0">
                  <c:v>Columna2</c:v>
                </c:pt>
              </c:strCache>
            </c:strRef>
          </c:tx>
          <c:cat>
            <c:strRef>
              <c:f>Hoja1!$A$2:$A$4</c:f>
              <c:strCache>
                <c:ptCount val="3"/>
                <c:pt idx="0">
                  <c:v>Exelente</c:v>
                </c:pt>
                <c:pt idx="1">
                  <c:v>Buena</c:v>
                </c:pt>
                <c:pt idx="2">
                  <c:v>Regular</c:v>
                </c:pt>
              </c:strCache>
            </c:strRef>
          </c:cat>
          <c:val>
            <c:numRef>
              <c:f>Hoja1!$C$2:$C$4</c:f>
              <c:numCache>
                <c:formatCode>General</c:formatCode>
                <c:ptCount val="3"/>
                <c:pt idx="0">
                  <c:v>2.4</c:v>
                </c:pt>
                <c:pt idx="1">
                  <c:v>4.4000000000000004</c:v>
                </c:pt>
                <c:pt idx="2">
                  <c:v>1.8</c:v>
                </c:pt>
              </c:numCache>
            </c:numRef>
          </c:val>
        </c:ser>
        <c:ser>
          <c:idx val="2"/>
          <c:order val="2"/>
          <c:tx>
            <c:strRef>
              <c:f>Hoja1!$D$1</c:f>
              <c:strCache>
                <c:ptCount val="1"/>
                <c:pt idx="0">
                  <c:v>Columna1</c:v>
                </c:pt>
              </c:strCache>
            </c:strRef>
          </c:tx>
          <c:cat>
            <c:strRef>
              <c:f>Hoja1!$A$2:$A$4</c:f>
              <c:strCache>
                <c:ptCount val="3"/>
                <c:pt idx="0">
                  <c:v>Exelente</c:v>
                </c:pt>
                <c:pt idx="1">
                  <c:v>Buena</c:v>
                </c:pt>
                <c:pt idx="2">
                  <c:v>Regular</c:v>
                </c:pt>
              </c:strCache>
            </c:strRef>
          </c:cat>
          <c:val>
            <c:numRef>
              <c:f>Hoja1!$D$2:$D$4</c:f>
              <c:numCache>
                <c:formatCode>General</c:formatCode>
                <c:ptCount val="3"/>
                <c:pt idx="0">
                  <c:v>2</c:v>
                </c:pt>
                <c:pt idx="1">
                  <c:v>2</c:v>
                </c:pt>
                <c:pt idx="2">
                  <c:v>3</c:v>
                </c:pt>
              </c:numCache>
            </c:numRef>
          </c:val>
        </c:ser>
        <c:dLbls/>
        <c:axId val="92795648"/>
        <c:axId val="92797952"/>
      </c:barChart>
      <c:catAx>
        <c:axId val="92795648"/>
        <c:scaling>
          <c:orientation val="minMax"/>
        </c:scaling>
        <c:axPos val="b"/>
        <c:tickLblPos val="nextTo"/>
        <c:crossAx val="92797952"/>
        <c:crosses val="autoZero"/>
        <c:auto val="1"/>
        <c:lblAlgn val="ctr"/>
        <c:lblOffset val="100"/>
      </c:catAx>
      <c:valAx>
        <c:axId val="92797952"/>
        <c:scaling>
          <c:orientation val="minMax"/>
        </c:scaling>
        <c:axPos val="l"/>
        <c:majorGridlines/>
        <c:numFmt formatCode="General" sourceLinked="1"/>
        <c:tickLblPos val="nextTo"/>
        <c:crossAx val="92795648"/>
        <c:crosses val="autoZero"/>
        <c:crossBetween val="between"/>
      </c:valAx>
    </c:plotArea>
    <c:legend>
      <c:legendPos val="r"/>
      <c:legendEntry>
        <c:idx val="1"/>
        <c:delete val="1"/>
      </c:legendEntry>
      <c:legendEntry>
        <c:idx val="2"/>
        <c:delete val="1"/>
      </c:legendEntry>
      <c:layout/>
    </c:legend>
    <c:plotVisOnly val="1"/>
    <c:dispBlanksAs val="gap"/>
  </c:chart>
  <c:txPr>
    <a:bodyPr/>
    <a:lstStyle/>
    <a:p>
      <a:pPr>
        <a:defRPr sz="1800"/>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plotArea>
      <c:layout/>
      <c:barChart>
        <c:barDir val="col"/>
        <c:grouping val="clustered"/>
        <c:ser>
          <c:idx val="0"/>
          <c:order val="0"/>
          <c:tx>
            <c:strRef>
              <c:f>Hoja1!$B$1</c:f>
              <c:strCache>
                <c:ptCount val="1"/>
                <c:pt idx="0">
                  <c:v>Variedad del menú</c:v>
                </c:pt>
              </c:strCache>
            </c:strRef>
          </c:tx>
          <c:cat>
            <c:strRef>
              <c:f>Hoja1!$A$2:$A$4</c:f>
              <c:strCache>
                <c:ptCount val="3"/>
                <c:pt idx="0">
                  <c:v>Exelente</c:v>
                </c:pt>
                <c:pt idx="1">
                  <c:v>Buena</c:v>
                </c:pt>
                <c:pt idx="2">
                  <c:v>Regular</c:v>
                </c:pt>
              </c:strCache>
            </c:strRef>
          </c:cat>
          <c:val>
            <c:numRef>
              <c:f>Hoja1!$B$2:$B$4</c:f>
              <c:numCache>
                <c:formatCode>0%</c:formatCode>
                <c:ptCount val="3"/>
                <c:pt idx="0">
                  <c:v>0.28000000000000008</c:v>
                </c:pt>
                <c:pt idx="1">
                  <c:v>0.62000000000000011</c:v>
                </c:pt>
                <c:pt idx="2">
                  <c:v>0.1</c:v>
                </c:pt>
              </c:numCache>
            </c:numRef>
          </c:val>
        </c:ser>
        <c:ser>
          <c:idx val="1"/>
          <c:order val="1"/>
          <c:tx>
            <c:strRef>
              <c:f>Hoja1!$C$1</c:f>
              <c:strCache>
                <c:ptCount val="1"/>
                <c:pt idx="0">
                  <c:v>Presentación de los alimentos</c:v>
                </c:pt>
              </c:strCache>
            </c:strRef>
          </c:tx>
          <c:cat>
            <c:strRef>
              <c:f>Hoja1!$A$2:$A$4</c:f>
              <c:strCache>
                <c:ptCount val="3"/>
                <c:pt idx="0">
                  <c:v>Exelente</c:v>
                </c:pt>
                <c:pt idx="1">
                  <c:v>Buena</c:v>
                </c:pt>
                <c:pt idx="2">
                  <c:v>Regular</c:v>
                </c:pt>
              </c:strCache>
            </c:strRef>
          </c:cat>
          <c:val>
            <c:numRef>
              <c:f>Hoja1!$C$2:$C$4</c:f>
              <c:numCache>
                <c:formatCode>0%</c:formatCode>
                <c:ptCount val="3"/>
                <c:pt idx="0">
                  <c:v>0.29000000000000004</c:v>
                </c:pt>
                <c:pt idx="1">
                  <c:v>0.63000000000000012</c:v>
                </c:pt>
                <c:pt idx="2">
                  <c:v>8.0000000000000016E-2</c:v>
                </c:pt>
              </c:numCache>
            </c:numRef>
          </c:val>
        </c:ser>
        <c:ser>
          <c:idx val="2"/>
          <c:order val="2"/>
          <c:tx>
            <c:strRef>
              <c:f>Hoja1!$D$1</c:f>
              <c:strCache>
                <c:ptCount val="1"/>
                <c:pt idx="0">
                  <c:v>Sabor de los alimentos</c:v>
                </c:pt>
              </c:strCache>
            </c:strRef>
          </c:tx>
          <c:cat>
            <c:strRef>
              <c:f>Hoja1!$A$2:$A$4</c:f>
              <c:strCache>
                <c:ptCount val="3"/>
                <c:pt idx="0">
                  <c:v>Exelente</c:v>
                </c:pt>
                <c:pt idx="1">
                  <c:v>Buena</c:v>
                </c:pt>
                <c:pt idx="2">
                  <c:v>Regular</c:v>
                </c:pt>
              </c:strCache>
            </c:strRef>
          </c:cat>
          <c:val>
            <c:numRef>
              <c:f>Hoja1!$D$2:$D$4</c:f>
              <c:numCache>
                <c:formatCode>0%</c:formatCode>
                <c:ptCount val="3"/>
                <c:pt idx="0">
                  <c:v>0.42000000000000004</c:v>
                </c:pt>
                <c:pt idx="1">
                  <c:v>0.5</c:v>
                </c:pt>
                <c:pt idx="2">
                  <c:v>8.0000000000000016E-2</c:v>
                </c:pt>
              </c:numCache>
            </c:numRef>
          </c:val>
        </c:ser>
        <c:ser>
          <c:idx val="3"/>
          <c:order val="3"/>
          <c:tx>
            <c:strRef>
              <c:f>Hoja1!$E$1</c:f>
              <c:strCache>
                <c:ptCount val="1"/>
                <c:pt idx="0">
                  <c:v>Temperatura de acuerdo al tipo de alimento</c:v>
                </c:pt>
              </c:strCache>
            </c:strRef>
          </c:tx>
          <c:cat>
            <c:strRef>
              <c:f>Hoja1!$A$2:$A$4</c:f>
              <c:strCache>
                <c:ptCount val="3"/>
                <c:pt idx="0">
                  <c:v>Exelente</c:v>
                </c:pt>
                <c:pt idx="1">
                  <c:v>Buena</c:v>
                </c:pt>
                <c:pt idx="2">
                  <c:v>Regular</c:v>
                </c:pt>
              </c:strCache>
            </c:strRef>
          </c:cat>
          <c:val>
            <c:numRef>
              <c:f>Hoja1!$E$2:$E$4</c:f>
              <c:numCache>
                <c:formatCode>0%</c:formatCode>
                <c:ptCount val="3"/>
                <c:pt idx="0">
                  <c:v>0.35000000000000003</c:v>
                </c:pt>
                <c:pt idx="1">
                  <c:v>0.59</c:v>
                </c:pt>
                <c:pt idx="2">
                  <c:v>6.0000000000000005E-2</c:v>
                </c:pt>
              </c:numCache>
            </c:numRef>
          </c:val>
        </c:ser>
        <c:dLbls/>
        <c:axId val="105049088"/>
        <c:axId val="105603840"/>
      </c:barChart>
      <c:catAx>
        <c:axId val="105049088"/>
        <c:scaling>
          <c:orientation val="minMax"/>
        </c:scaling>
        <c:axPos val="b"/>
        <c:tickLblPos val="nextTo"/>
        <c:crossAx val="105603840"/>
        <c:crosses val="autoZero"/>
        <c:auto val="1"/>
        <c:lblAlgn val="ctr"/>
        <c:lblOffset val="100"/>
      </c:catAx>
      <c:valAx>
        <c:axId val="105603840"/>
        <c:scaling>
          <c:orientation val="minMax"/>
        </c:scaling>
        <c:axPos val="l"/>
        <c:majorGridlines/>
        <c:numFmt formatCode="0%" sourceLinked="1"/>
        <c:tickLblPos val="nextTo"/>
        <c:crossAx val="105049088"/>
        <c:crosses val="autoZero"/>
        <c:crossBetween val="between"/>
      </c:valAx>
    </c:plotArea>
    <c:legend>
      <c:legendPos val="r"/>
      <c:layout/>
    </c:legend>
    <c:plotVisOnly val="1"/>
    <c:dispBlanksAs val="gap"/>
  </c:chart>
  <c:txPr>
    <a:bodyPr/>
    <a:lstStyle/>
    <a:p>
      <a:pPr>
        <a:defRPr sz="1800"/>
      </a:pPr>
      <a:endParaRPr lang="es-MX"/>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MX"/>
  <c:chart>
    <c:plotArea>
      <c:layout/>
      <c:barChart>
        <c:barDir val="col"/>
        <c:grouping val="clustered"/>
        <c:ser>
          <c:idx val="0"/>
          <c:order val="0"/>
          <c:tx>
            <c:strRef>
              <c:f>Hoja1!$B$1</c:f>
              <c:strCache>
                <c:ptCount val="1"/>
                <c:pt idx="0">
                  <c:v>Baños</c:v>
                </c:pt>
              </c:strCache>
            </c:strRef>
          </c:tx>
          <c:cat>
            <c:strRef>
              <c:f>Hoja1!$A$2:$A$7</c:f>
              <c:strCache>
                <c:ptCount val="6"/>
                <c:pt idx="0">
                  <c:v>Exelente</c:v>
                </c:pt>
                <c:pt idx="1">
                  <c:v>Bueno</c:v>
                </c:pt>
                <c:pt idx="2">
                  <c:v>Regular</c:v>
                </c:pt>
                <c:pt idx="4">
                  <c:v>NS</c:v>
                </c:pt>
                <c:pt idx="5">
                  <c:v>NC</c:v>
                </c:pt>
              </c:strCache>
            </c:strRef>
          </c:cat>
          <c:val>
            <c:numRef>
              <c:f>Hoja1!$B$2:$B$7</c:f>
              <c:numCache>
                <c:formatCode>0%</c:formatCode>
                <c:ptCount val="6"/>
                <c:pt idx="0">
                  <c:v>0.15000000000000002</c:v>
                </c:pt>
                <c:pt idx="1">
                  <c:v>0.47000000000000003</c:v>
                </c:pt>
                <c:pt idx="2">
                  <c:v>0.56999999999999995</c:v>
                </c:pt>
                <c:pt idx="3">
                  <c:v>8.0000000000000016E-2</c:v>
                </c:pt>
                <c:pt idx="4">
                  <c:v>0.15000000000000002</c:v>
                </c:pt>
                <c:pt idx="5">
                  <c:v>3.0000000000000002E-2</c:v>
                </c:pt>
              </c:numCache>
            </c:numRef>
          </c:val>
        </c:ser>
        <c:ser>
          <c:idx val="1"/>
          <c:order val="1"/>
          <c:tx>
            <c:strRef>
              <c:f>Hoja1!$C$1</c:f>
              <c:strCache>
                <c:ptCount val="1"/>
                <c:pt idx="0">
                  <c:v>Iluminación</c:v>
                </c:pt>
              </c:strCache>
            </c:strRef>
          </c:tx>
          <c:cat>
            <c:strRef>
              <c:f>Hoja1!$A$2:$A$7</c:f>
              <c:strCache>
                <c:ptCount val="6"/>
                <c:pt idx="0">
                  <c:v>Exelente</c:v>
                </c:pt>
                <c:pt idx="1">
                  <c:v>Bueno</c:v>
                </c:pt>
                <c:pt idx="2">
                  <c:v>Regular</c:v>
                </c:pt>
                <c:pt idx="4">
                  <c:v>NS</c:v>
                </c:pt>
                <c:pt idx="5">
                  <c:v>NC</c:v>
                </c:pt>
              </c:strCache>
            </c:strRef>
          </c:cat>
          <c:val>
            <c:numRef>
              <c:f>Hoja1!$C$2:$C$7</c:f>
              <c:numCache>
                <c:formatCode>0%</c:formatCode>
                <c:ptCount val="6"/>
                <c:pt idx="0">
                  <c:v>0.29000000000000004</c:v>
                </c:pt>
                <c:pt idx="1">
                  <c:v>0.62000000000000011</c:v>
                </c:pt>
                <c:pt idx="2">
                  <c:v>0.23</c:v>
                </c:pt>
              </c:numCache>
            </c:numRef>
          </c:val>
        </c:ser>
        <c:ser>
          <c:idx val="2"/>
          <c:order val="2"/>
          <c:tx>
            <c:strRef>
              <c:f>Hoja1!$D$1</c:f>
              <c:strCache>
                <c:ptCount val="1"/>
                <c:pt idx="0">
                  <c:v>Estacionamiento</c:v>
                </c:pt>
              </c:strCache>
            </c:strRef>
          </c:tx>
          <c:cat>
            <c:strRef>
              <c:f>Hoja1!$A$2:$A$7</c:f>
              <c:strCache>
                <c:ptCount val="6"/>
                <c:pt idx="0">
                  <c:v>Exelente</c:v>
                </c:pt>
                <c:pt idx="1">
                  <c:v>Bueno</c:v>
                </c:pt>
                <c:pt idx="2">
                  <c:v>Regular</c:v>
                </c:pt>
                <c:pt idx="4">
                  <c:v>NS</c:v>
                </c:pt>
                <c:pt idx="5">
                  <c:v>NC</c:v>
                </c:pt>
              </c:strCache>
            </c:strRef>
          </c:cat>
          <c:val>
            <c:numRef>
              <c:f>Hoja1!$D$2:$D$7</c:f>
              <c:numCache>
                <c:formatCode>0%</c:formatCode>
                <c:ptCount val="6"/>
                <c:pt idx="0">
                  <c:v>0.42000000000000004</c:v>
                </c:pt>
                <c:pt idx="1">
                  <c:v>0.23</c:v>
                </c:pt>
                <c:pt idx="2">
                  <c:v>4.0000000000000008E-2</c:v>
                </c:pt>
              </c:numCache>
            </c:numRef>
          </c:val>
        </c:ser>
        <c:ser>
          <c:idx val="3"/>
          <c:order val="3"/>
          <c:tx>
            <c:strRef>
              <c:f>Hoja1!$E$1</c:f>
              <c:strCache>
                <c:ptCount val="1"/>
                <c:pt idx="0">
                  <c:v>Limpieza del local</c:v>
                </c:pt>
              </c:strCache>
            </c:strRef>
          </c:tx>
          <c:cat>
            <c:strRef>
              <c:f>Hoja1!$A$2:$A$7</c:f>
              <c:strCache>
                <c:ptCount val="6"/>
                <c:pt idx="0">
                  <c:v>Exelente</c:v>
                </c:pt>
                <c:pt idx="1">
                  <c:v>Bueno</c:v>
                </c:pt>
                <c:pt idx="2">
                  <c:v>Regular</c:v>
                </c:pt>
                <c:pt idx="4">
                  <c:v>NS</c:v>
                </c:pt>
                <c:pt idx="5">
                  <c:v>NC</c:v>
                </c:pt>
              </c:strCache>
            </c:strRef>
          </c:cat>
          <c:val>
            <c:numRef>
              <c:f>Hoja1!$E$2:$E$7</c:f>
              <c:numCache>
                <c:formatCode>0%</c:formatCode>
                <c:ptCount val="6"/>
                <c:pt idx="0">
                  <c:v>0.35000000000000003</c:v>
                </c:pt>
                <c:pt idx="1">
                  <c:v>0.51</c:v>
                </c:pt>
                <c:pt idx="2">
                  <c:v>0.55000000000000004</c:v>
                </c:pt>
              </c:numCache>
            </c:numRef>
          </c:val>
        </c:ser>
        <c:dLbls/>
        <c:axId val="105464576"/>
        <c:axId val="105466112"/>
      </c:barChart>
      <c:catAx>
        <c:axId val="105464576"/>
        <c:scaling>
          <c:orientation val="minMax"/>
        </c:scaling>
        <c:axPos val="b"/>
        <c:tickLblPos val="nextTo"/>
        <c:crossAx val="105466112"/>
        <c:crosses val="autoZero"/>
        <c:auto val="1"/>
        <c:lblAlgn val="ctr"/>
        <c:lblOffset val="100"/>
      </c:catAx>
      <c:valAx>
        <c:axId val="105466112"/>
        <c:scaling>
          <c:orientation val="minMax"/>
        </c:scaling>
        <c:axPos val="l"/>
        <c:majorGridlines/>
        <c:numFmt formatCode="0%" sourceLinked="1"/>
        <c:tickLblPos val="nextTo"/>
        <c:crossAx val="105464576"/>
        <c:crosses val="autoZero"/>
        <c:crossBetween val="between"/>
      </c:valAx>
    </c:plotArea>
    <c:legend>
      <c:legendPos val="r"/>
      <c:layout/>
    </c:legend>
    <c:plotVisOnly val="1"/>
    <c:dispBlanksAs val="gap"/>
  </c:chart>
  <c:txPr>
    <a:bodyPr/>
    <a:lstStyle/>
    <a:p>
      <a:pPr>
        <a:defRPr sz="1800"/>
      </a:pPr>
      <a:endParaRPr lang="es-MX"/>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MX"/>
  <c:chart>
    <c:title>
      <c:layout/>
    </c:title>
    <c:plotArea>
      <c:layout/>
      <c:pieChart>
        <c:varyColors val="1"/>
        <c:ser>
          <c:idx val="0"/>
          <c:order val="0"/>
          <c:tx>
            <c:strRef>
              <c:f>Hoja1!$B$1</c:f>
              <c:strCache>
                <c:ptCount val="1"/>
                <c:pt idx="0">
                  <c:v>Limpieza</c:v>
                </c:pt>
              </c:strCache>
            </c:strRef>
          </c:tx>
          <c:cat>
            <c:strRef>
              <c:f>Hoja1!$A$2:$A$4</c:f>
              <c:strCache>
                <c:ptCount val="3"/>
                <c:pt idx="0">
                  <c:v>limpieza general  6%</c:v>
                </c:pt>
                <c:pt idx="1">
                  <c:v>limpieza baños 4%</c:v>
                </c:pt>
                <c:pt idx="2">
                  <c:v>todo esta bien 90%</c:v>
                </c:pt>
              </c:strCache>
            </c:strRef>
          </c:cat>
          <c:val>
            <c:numRef>
              <c:f>Hoja1!$B$2:$B$4</c:f>
              <c:numCache>
                <c:formatCode>0%</c:formatCode>
                <c:ptCount val="3"/>
                <c:pt idx="0">
                  <c:v>6.0000000000000005E-2</c:v>
                </c:pt>
                <c:pt idx="1">
                  <c:v>4.0000000000000008E-2</c:v>
                </c:pt>
                <c:pt idx="2">
                  <c:v>0.9</c:v>
                </c:pt>
              </c:numCache>
            </c:numRef>
          </c:val>
        </c:ser>
        <c:dLbls/>
        <c:firstSliceAng val="0"/>
      </c:pieChart>
    </c:plotArea>
    <c:legend>
      <c:legendPos val="r"/>
      <c:layout>
        <c:manualLayout>
          <c:xMode val="edge"/>
          <c:yMode val="edge"/>
          <c:x val="0.64603201566000978"/>
          <c:y val="0.29938814690615961"/>
          <c:w val="0.35213354919001744"/>
          <c:h val="0.52660794641309272"/>
        </c:manualLayout>
      </c:layout>
    </c:legend>
    <c:plotVisOnly val="1"/>
    <c:dispBlanksAs val="zero"/>
  </c:chart>
  <c:txPr>
    <a:bodyPr/>
    <a:lstStyle/>
    <a:p>
      <a:pPr>
        <a:defRPr sz="1800"/>
      </a:pPr>
      <a:endParaRPr lang="es-MX"/>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hart>
    <c:plotArea>
      <c:layout/>
      <c:barChart>
        <c:barDir val="col"/>
        <c:grouping val="clustered"/>
        <c:ser>
          <c:idx val="0"/>
          <c:order val="0"/>
          <c:tx>
            <c:strRef>
              <c:f>Hoja1!$B$1</c:f>
              <c:strCache>
                <c:ptCount val="1"/>
                <c:pt idx="0">
                  <c:v>0) No opinó</c:v>
                </c:pt>
              </c:strCache>
            </c:strRef>
          </c:tx>
          <c:cat>
            <c:numRef>
              <c:f>Hoja1!$A$2:$A$6</c:f>
              <c:numCache>
                <c:formatCode>General</c:formatCode>
                <c:ptCount val="5"/>
                <c:pt idx="0">
                  <c:v>0</c:v>
                </c:pt>
                <c:pt idx="1">
                  <c:v>1</c:v>
                </c:pt>
                <c:pt idx="2">
                  <c:v>2</c:v>
                </c:pt>
                <c:pt idx="3">
                  <c:v>3</c:v>
                </c:pt>
                <c:pt idx="4">
                  <c:v>4</c:v>
                </c:pt>
              </c:numCache>
            </c:numRef>
          </c:cat>
          <c:val>
            <c:numRef>
              <c:f>Hoja1!$B$2:$B$6</c:f>
              <c:numCache>
                <c:formatCode>0%</c:formatCode>
                <c:ptCount val="5"/>
                <c:pt idx="0">
                  <c:v>4.0000000000000008E-2</c:v>
                </c:pt>
                <c:pt idx="1">
                  <c:v>4.0000000000000008E-2</c:v>
                </c:pt>
                <c:pt idx="2">
                  <c:v>8.0000000000000016E-2</c:v>
                </c:pt>
                <c:pt idx="3">
                  <c:v>0.25</c:v>
                </c:pt>
                <c:pt idx="4">
                  <c:v>0.27</c:v>
                </c:pt>
              </c:numCache>
            </c:numRef>
          </c:val>
        </c:ser>
        <c:ser>
          <c:idx val="1"/>
          <c:order val="1"/>
          <c:tx>
            <c:strRef>
              <c:f>Hoja1!$C$1</c:f>
              <c:strCache>
                <c:ptCount val="1"/>
                <c:pt idx="0">
                  <c:v>1) La vista</c:v>
                </c:pt>
              </c:strCache>
            </c:strRef>
          </c:tx>
          <c:cat>
            <c:numRef>
              <c:f>Hoja1!$A$2:$A$6</c:f>
              <c:numCache>
                <c:formatCode>General</c:formatCode>
                <c:ptCount val="5"/>
                <c:pt idx="0">
                  <c:v>0</c:v>
                </c:pt>
                <c:pt idx="1">
                  <c:v>1</c:v>
                </c:pt>
                <c:pt idx="2">
                  <c:v>2</c:v>
                </c:pt>
                <c:pt idx="3">
                  <c:v>3</c:v>
                </c:pt>
                <c:pt idx="4">
                  <c:v>4</c:v>
                </c:pt>
              </c:numCache>
            </c:numRef>
          </c:cat>
          <c:val>
            <c:numRef>
              <c:f>Hoja1!$C$2:$C$6</c:f>
              <c:numCache>
                <c:formatCode>General</c:formatCode>
                <c:ptCount val="5"/>
              </c:numCache>
            </c:numRef>
          </c:val>
        </c:ser>
        <c:ser>
          <c:idx val="2"/>
          <c:order val="2"/>
          <c:tx>
            <c:strRef>
              <c:f>Hoja1!$D$1</c:f>
              <c:strCache>
                <c:ptCount val="1"/>
                <c:pt idx="0">
                  <c:v>2) Los alimentos</c:v>
                </c:pt>
              </c:strCache>
            </c:strRef>
          </c:tx>
          <c:cat>
            <c:numRef>
              <c:f>Hoja1!$A$2:$A$6</c:f>
              <c:numCache>
                <c:formatCode>General</c:formatCode>
                <c:ptCount val="5"/>
                <c:pt idx="0">
                  <c:v>0</c:v>
                </c:pt>
                <c:pt idx="1">
                  <c:v>1</c:v>
                </c:pt>
                <c:pt idx="2">
                  <c:v>2</c:v>
                </c:pt>
                <c:pt idx="3">
                  <c:v>3</c:v>
                </c:pt>
                <c:pt idx="4">
                  <c:v>4</c:v>
                </c:pt>
              </c:numCache>
            </c:numRef>
          </c:cat>
          <c:val>
            <c:numRef>
              <c:f>Hoja1!$D$2:$D$6</c:f>
              <c:numCache>
                <c:formatCode>General</c:formatCode>
                <c:ptCount val="5"/>
              </c:numCache>
            </c:numRef>
          </c:val>
        </c:ser>
        <c:dLbls/>
        <c:axId val="106443904"/>
        <c:axId val="106209664"/>
      </c:barChart>
      <c:catAx>
        <c:axId val="106443904"/>
        <c:scaling>
          <c:orientation val="minMax"/>
        </c:scaling>
        <c:axPos val="b"/>
        <c:numFmt formatCode="General" sourceLinked="1"/>
        <c:tickLblPos val="nextTo"/>
        <c:crossAx val="106209664"/>
        <c:crosses val="autoZero"/>
        <c:auto val="1"/>
        <c:lblAlgn val="ctr"/>
        <c:lblOffset val="100"/>
      </c:catAx>
      <c:valAx>
        <c:axId val="106209664"/>
        <c:scaling>
          <c:orientation val="minMax"/>
        </c:scaling>
        <c:axPos val="l"/>
        <c:majorGridlines/>
        <c:numFmt formatCode="0%" sourceLinked="1"/>
        <c:tickLblPos val="nextTo"/>
        <c:crossAx val="106443904"/>
        <c:crosses val="autoZero"/>
        <c:crossBetween val="between"/>
      </c:valAx>
    </c:plotArea>
    <c:legend>
      <c:legendPos val="r"/>
      <c:layout/>
    </c:legend>
    <c:plotVisOnly val="1"/>
    <c:dispBlanksAs val="gap"/>
  </c:chart>
  <c:txPr>
    <a:bodyPr/>
    <a:lstStyle/>
    <a:p>
      <a:pPr>
        <a:defRPr sz="1800"/>
      </a:pPr>
      <a:endParaRPr lang="es-MX"/>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MX"/>
  <c:chart>
    <c:plotArea>
      <c:layout/>
      <c:barChart>
        <c:barDir val="col"/>
        <c:grouping val="clustered"/>
        <c:ser>
          <c:idx val="0"/>
          <c:order val="0"/>
          <c:tx>
            <c:strRef>
              <c:f>Hoja1!$B$1</c:f>
              <c:strCache>
                <c:ptCount val="1"/>
                <c:pt idx="0">
                  <c:v>Serie 1</c:v>
                </c:pt>
              </c:strCache>
            </c:strRef>
          </c:tx>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Serie 2</c:v>
                </c:pt>
              </c:strCache>
            </c:strRef>
          </c:tx>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2">
                  <c:v>1.8</c:v>
                </c:pt>
                <c:pt idx="3">
                  <c:v>2.8</c:v>
                </c:pt>
              </c:numCache>
            </c:numRef>
          </c:val>
        </c:ser>
        <c:ser>
          <c:idx val="2"/>
          <c:order val="2"/>
          <c:tx>
            <c:strRef>
              <c:f>Hoja1!$D$1</c:f>
              <c:strCache>
                <c:ptCount val="1"/>
                <c:pt idx="0">
                  <c:v>Serie 3</c:v>
                </c:pt>
              </c:strCache>
            </c:strRef>
          </c:tx>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ser>
        <c:dLbls/>
        <c:axId val="106502784"/>
        <c:axId val="106512768"/>
      </c:barChart>
      <c:catAx>
        <c:axId val="106502784"/>
        <c:scaling>
          <c:orientation val="minMax"/>
        </c:scaling>
        <c:axPos val="b"/>
        <c:tickLblPos val="nextTo"/>
        <c:crossAx val="106512768"/>
        <c:crosses val="autoZero"/>
        <c:auto val="1"/>
        <c:lblAlgn val="ctr"/>
        <c:lblOffset val="100"/>
      </c:catAx>
      <c:valAx>
        <c:axId val="106512768"/>
        <c:scaling>
          <c:orientation val="minMax"/>
        </c:scaling>
        <c:axPos val="l"/>
        <c:majorGridlines/>
        <c:numFmt formatCode="General" sourceLinked="1"/>
        <c:tickLblPos val="nextTo"/>
        <c:crossAx val="106502784"/>
        <c:crosses val="autoZero"/>
        <c:crossBetween val="between"/>
      </c:valAx>
    </c:plotArea>
    <c:legend>
      <c:legendPos val="r"/>
      <c:layout/>
    </c:legend>
    <c:plotVisOnly val="1"/>
    <c:dispBlanksAs val="gap"/>
  </c:chart>
  <c:txPr>
    <a:bodyPr/>
    <a:lstStyle/>
    <a:p>
      <a:pPr>
        <a:defRPr sz="1800"/>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4257E9-D65F-4B97-9629-B759770C834E}" type="datetimeFigureOut">
              <a:rPr lang="es-MX" smtClean="0"/>
              <a:pPr/>
              <a:t>18/01/2011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B8E5B-5E8C-49F8-95F5-5FAA943C3C3F}" type="slidenum">
              <a:rPr lang="es-MX" smtClean="0"/>
              <a:pPr/>
              <a:t>‹Nº›</a:t>
            </a:fld>
            <a:endParaRPr lang="es-MX"/>
          </a:p>
        </p:txBody>
      </p:sp>
    </p:spTree>
    <p:extLst>
      <p:ext uri="{BB962C8B-B14F-4D97-AF65-F5344CB8AC3E}">
        <p14:creationId xmlns:p14="http://schemas.microsoft.com/office/powerpoint/2010/main" xmlns="" val="2563674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C71743F-1FBD-4D4C-80DF-0E46BFAAFE5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966794A-C916-41D2-AEF5-08ADA293625C}" type="datetimeFigureOut">
              <a:rPr lang="es-MX" smtClean="0"/>
              <a:pPr/>
              <a:t>18/01/2011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2C71743F-1FBD-4D4C-80DF-0E46BFAAFE58}"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66794A-C916-41D2-AEF5-08ADA293625C}" type="datetimeFigureOut">
              <a:rPr lang="es-MX" smtClean="0"/>
              <a:pPr/>
              <a:t>18/01/2011</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71743F-1FBD-4D4C-80DF-0E46BFAAFE58}"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algn="ctr"/>
            <a:r>
              <a:rPr lang="es-MX" sz="3600" dirty="0" smtClean="0"/>
              <a:t>Maestría en Gestión de la calidad</a:t>
            </a:r>
            <a:endParaRPr lang="es-MX" sz="3600" dirty="0"/>
          </a:p>
        </p:txBody>
      </p:sp>
      <p:pic>
        <p:nvPicPr>
          <p:cNvPr id="6" name="5 Marcador de contenido" descr="NvoEscudoUVoct2008.jpg"/>
          <p:cNvPicPr>
            <a:picLocks noGrp="1" noChangeAspect="1"/>
          </p:cNvPicPr>
          <p:nvPr>
            <p:ph idx="1"/>
          </p:nvPr>
        </p:nvPicPr>
        <p:blipFill>
          <a:blip r:embed="rId2" cstate="print"/>
          <a:stretch>
            <a:fillRect/>
          </a:stretch>
        </p:blipFill>
        <p:spPr>
          <a:xfrm>
            <a:off x="467544" y="1988840"/>
            <a:ext cx="2007524" cy="1957647"/>
          </a:xfrm>
        </p:spPr>
      </p:pic>
      <p:sp>
        <p:nvSpPr>
          <p:cNvPr id="7" name="6 CuadroTexto"/>
          <p:cNvSpPr txBox="1"/>
          <p:nvPr/>
        </p:nvSpPr>
        <p:spPr>
          <a:xfrm>
            <a:off x="2771800" y="2276872"/>
            <a:ext cx="5976664" cy="369332"/>
          </a:xfrm>
          <a:prstGeom prst="rect">
            <a:avLst/>
          </a:prstGeom>
          <a:noFill/>
        </p:spPr>
        <p:txBody>
          <a:bodyPr wrap="square" rtlCol="0">
            <a:spAutoFit/>
          </a:bodyPr>
          <a:lstStyle/>
          <a:p>
            <a:pPr algn="ctr"/>
            <a:r>
              <a:rPr lang="es-MX" dirty="0" smtClean="0"/>
              <a:t>Análisis de satisfacción del cliente dentro del restaurante</a:t>
            </a:r>
            <a:endParaRPr lang="es-MX" dirty="0"/>
          </a:p>
        </p:txBody>
      </p:sp>
      <p:grpSp>
        <p:nvGrpSpPr>
          <p:cNvPr id="13" name="12 Grupo"/>
          <p:cNvGrpSpPr/>
          <p:nvPr/>
        </p:nvGrpSpPr>
        <p:grpSpPr>
          <a:xfrm>
            <a:off x="2699792" y="2924944"/>
            <a:ext cx="4392488" cy="1665476"/>
            <a:chOff x="2699792" y="2924944"/>
            <a:chExt cx="4392488" cy="1665476"/>
          </a:xfrm>
        </p:grpSpPr>
        <p:sp>
          <p:nvSpPr>
            <p:cNvPr id="8" name="7 CuadroTexto"/>
            <p:cNvSpPr txBox="1"/>
            <p:nvPr/>
          </p:nvSpPr>
          <p:spPr>
            <a:xfrm>
              <a:off x="3995936" y="2924944"/>
              <a:ext cx="2736304" cy="369332"/>
            </a:xfrm>
            <a:prstGeom prst="rect">
              <a:avLst/>
            </a:prstGeom>
            <a:noFill/>
          </p:spPr>
          <p:txBody>
            <a:bodyPr wrap="square" rtlCol="0">
              <a:spAutoFit/>
            </a:bodyPr>
            <a:lstStyle/>
            <a:p>
              <a:r>
                <a:rPr lang="es-MX" dirty="0" smtClean="0"/>
                <a:t>“La picadita Sabrosa”</a:t>
              </a:r>
              <a:endParaRPr lang="es-MX" dirty="0"/>
            </a:p>
          </p:txBody>
        </p:sp>
        <p:sp>
          <p:nvSpPr>
            <p:cNvPr id="9" name="8 CuadroTexto"/>
            <p:cNvSpPr txBox="1"/>
            <p:nvPr/>
          </p:nvSpPr>
          <p:spPr>
            <a:xfrm>
              <a:off x="2699792" y="4221088"/>
              <a:ext cx="4392488" cy="369332"/>
            </a:xfrm>
            <a:prstGeom prst="rect">
              <a:avLst/>
            </a:prstGeom>
            <a:noFill/>
          </p:spPr>
          <p:txBody>
            <a:bodyPr wrap="square" rtlCol="0">
              <a:spAutoFit/>
            </a:bodyPr>
            <a:lstStyle/>
            <a:p>
              <a:pPr algn="ctr"/>
              <a:r>
                <a:rPr lang="es-MX" b="1" dirty="0" smtClean="0"/>
                <a:t>Presentación de resultados</a:t>
              </a:r>
              <a:endParaRPr lang="es-MX" b="1" dirty="0"/>
            </a:p>
          </p:txBody>
        </p:sp>
      </p:grpSp>
      <p:grpSp>
        <p:nvGrpSpPr>
          <p:cNvPr id="14" name="13 Grupo"/>
          <p:cNvGrpSpPr/>
          <p:nvPr/>
        </p:nvGrpSpPr>
        <p:grpSpPr>
          <a:xfrm>
            <a:off x="611560" y="5301208"/>
            <a:ext cx="2952328" cy="667817"/>
            <a:chOff x="611560" y="5301208"/>
            <a:chExt cx="2952328" cy="667817"/>
          </a:xfrm>
        </p:grpSpPr>
        <p:sp>
          <p:nvSpPr>
            <p:cNvPr id="10" name="9 CuadroTexto"/>
            <p:cNvSpPr txBox="1"/>
            <p:nvPr/>
          </p:nvSpPr>
          <p:spPr>
            <a:xfrm>
              <a:off x="611560" y="5301208"/>
              <a:ext cx="2880320" cy="307777"/>
            </a:xfrm>
            <a:prstGeom prst="rect">
              <a:avLst/>
            </a:prstGeom>
            <a:noFill/>
          </p:spPr>
          <p:txBody>
            <a:bodyPr wrap="square" rtlCol="0">
              <a:spAutoFit/>
            </a:bodyPr>
            <a:lstStyle/>
            <a:p>
              <a:r>
                <a:rPr lang="es-MX" sz="1400" dirty="0" smtClean="0"/>
                <a:t>Realizó: Juan de Dios Ochoa</a:t>
              </a:r>
              <a:endParaRPr lang="es-MX" sz="1400" dirty="0"/>
            </a:p>
          </p:txBody>
        </p:sp>
        <p:sp>
          <p:nvSpPr>
            <p:cNvPr id="11" name="10 CuadroTexto"/>
            <p:cNvSpPr txBox="1"/>
            <p:nvPr/>
          </p:nvSpPr>
          <p:spPr>
            <a:xfrm>
              <a:off x="683568" y="5661248"/>
              <a:ext cx="2880320" cy="307777"/>
            </a:xfrm>
            <a:prstGeom prst="rect">
              <a:avLst/>
            </a:prstGeom>
            <a:noFill/>
          </p:spPr>
          <p:txBody>
            <a:bodyPr wrap="square" rtlCol="0">
              <a:spAutoFit/>
            </a:bodyPr>
            <a:lstStyle/>
            <a:p>
              <a:r>
                <a:rPr lang="es-MX" sz="1400" dirty="0" smtClean="0"/>
                <a:t>Sede: Chacaltianguis</a:t>
              </a:r>
              <a:endParaRPr lang="es-MX" sz="1400" dirty="0"/>
            </a:p>
          </p:txBody>
        </p:sp>
      </p:grpSp>
      <p:sp>
        <p:nvSpPr>
          <p:cNvPr id="12" name="11 CuadroTexto"/>
          <p:cNvSpPr txBox="1"/>
          <p:nvPr/>
        </p:nvSpPr>
        <p:spPr>
          <a:xfrm>
            <a:off x="6732240" y="6093296"/>
            <a:ext cx="2088232" cy="307777"/>
          </a:xfrm>
          <a:prstGeom prst="rect">
            <a:avLst/>
          </a:prstGeom>
          <a:noFill/>
        </p:spPr>
        <p:txBody>
          <a:bodyPr wrap="square" rtlCol="0">
            <a:spAutoFit/>
          </a:bodyPr>
          <a:lstStyle/>
          <a:p>
            <a:pPr algn="ctr"/>
            <a:r>
              <a:rPr lang="es-MX" sz="1400" dirty="0" smtClean="0"/>
              <a:t>Septiembre de 2004</a:t>
            </a:r>
            <a:endParaRPr lang="es-MX"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864096"/>
          </a:xfrm>
        </p:spPr>
        <p:txBody>
          <a:bodyPr/>
          <a:lstStyle/>
          <a:p>
            <a:pPr algn="ctr"/>
            <a:r>
              <a:rPr lang="es-MX" dirty="0" smtClean="0"/>
              <a:t>Alimentos</a:t>
            </a:r>
            <a:endParaRPr lang="es-MX"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xmlns="" val="4041297519"/>
              </p:ext>
            </p:extLst>
          </p:nvPr>
        </p:nvGraphicFramePr>
        <p:xfrm>
          <a:off x="457200" y="1340769"/>
          <a:ext cx="8229600" cy="4392487"/>
        </p:xfrm>
        <a:graphic>
          <a:graphicData uri="http://schemas.openxmlformats.org/drawingml/2006/chart">
            <c:chart xmlns:c="http://schemas.openxmlformats.org/drawingml/2006/chart" xmlns:r="http://schemas.openxmlformats.org/officeDocument/2006/relationships" r:id="rId2"/>
          </a:graphicData>
        </a:graphic>
      </p:graphicFrame>
      <p:sp>
        <p:nvSpPr>
          <p:cNvPr id="8" name="7 CuadroTexto"/>
          <p:cNvSpPr txBox="1"/>
          <p:nvPr/>
        </p:nvSpPr>
        <p:spPr>
          <a:xfrm>
            <a:off x="545196" y="6266457"/>
            <a:ext cx="7416824" cy="523220"/>
          </a:xfrm>
          <a:prstGeom prst="rect">
            <a:avLst/>
          </a:prstGeom>
          <a:noFill/>
        </p:spPr>
        <p:txBody>
          <a:bodyPr wrap="square" rtlCol="0">
            <a:spAutoFit/>
          </a:bodyPr>
          <a:lstStyle/>
          <a:p>
            <a:pPr algn="ctr"/>
            <a:r>
              <a:rPr lang="es-MX" sz="1400" dirty="0" smtClean="0"/>
              <a:t>Es muy factible mejorar en cuanto a la variedad, presentación, sabor y temperatura de los alimentos. </a:t>
            </a:r>
            <a:endParaRPr lang="es-MX"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endParaRPr lang="es-MX" b="1" dirty="0" smtClean="0"/>
          </a:p>
          <a:p>
            <a:pPr algn="ctr">
              <a:buNone/>
            </a:pPr>
            <a:endParaRPr lang="es-MX" b="1" dirty="0" smtClean="0"/>
          </a:p>
          <a:p>
            <a:pPr algn="ctr">
              <a:buNone/>
            </a:pPr>
            <a:endParaRPr lang="es-MX" b="1" dirty="0" smtClean="0"/>
          </a:p>
          <a:p>
            <a:pPr algn="ctr">
              <a:buNone/>
            </a:pPr>
            <a:r>
              <a:rPr lang="es-MX" b="1" dirty="0" smtClean="0"/>
              <a:t>Meta:   </a:t>
            </a:r>
            <a:r>
              <a:rPr lang="es-MX" dirty="0" smtClean="0"/>
              <a:t>Subir calificaciones excelentes de variedad, sabor, presentación y temperatura a proporciones mayores a 50%.</a:t>
            </a:r>
            <a:endParaRPr lang="es-MX"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pPr algn="ctr"/>
            <a:r>
              <a:rPr lang="es-MX" dirty="0" smtClean="0"/>
              <a:t>Instalaciones</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164985234"/>
              </p:ext>
            </p:extLst>
          </p:nvPr>
        </p:nvGraphicFramePr>
        <p:xfrm>
          <a:off x="467544" y="1412776"/>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683568" y="6002704"/>
            <a:ext cx="7636418" cy="738664"/>
          </a:xfrm>
          <a:prstGeom prst="rect">
            <a:avLst/>
          </a:prstGeom>
          <a:noFill/>
        </p:spPr>
        <p:txBody>
          <a:bodyPr wrap="square" rtlCol="0">
            <a:spAutoFit/>
          </a:bodyPr>
          <a:lstStyle/>
          <a:p>
            <a:r>
              <a:rPr lang="es-MX" sz="1400" dirty="0" smtClean="0"/>
              <a:t>En el grafico se observa que el 23% de los encuestados opina que los baños son regulares, el 15% no saben. Con respecto al estacionamiento el 55% opina que es regular, el 38% de las personas dice que el espacio es regular . Hay una clara oportunidad de mejora.</a:t>
            </a:r>
            <a:endParaRPr lang="es-MX"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Sugerencia respecto a la limpieza</a:t>
            </a:r>
            <a:endParaRPr lang="es-MX" dirty="0"/>
          </a:p>
        </p:txBody>
      </p:sp>
      <p:graphicFrame>
        <p:nvGraphicFramePr>
          <p:cNvPr id="4" name="3 Marcador de contenido"/>
          <p:cNvGraphicFramePr>
            <a:graphicFrameLocks noGrp="1"/>
          </p:cNvGraphicFramePr>
          <p:nvPr>
            <p:ph idx="1"/>
          </p:nvPr>
        </p:nvGraphicFramePr>
        <p:xfrm>
          <a:off x="1331640" y="2132856"/>
          <a:ext cx="6923112" cy="3582069"/>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467544" y="5661248"/>
            <a:ext cx="8424936" cy="923330"/>
          </a:xfrm>
          <a:prstGeom prst="rect">
            <a:avLst/>
          </a:prstGeom>
          <a:noFill/>
        </p:spPr>
        <p:txBody>
          <a:bodyPr wrap="square" rtlCol="0">
            <a:spAutoFit/>
          </a:bodyPr>
          <a:lstStyle/>
          <a:p>
            <a:pPr algn="ctr"/>
            <a:r>
              <a:rPr lang="es-MX" dirty="0" smtClean="0"/>
              <a:t>El 90%  de las personas no tiene ninguna sugerencia con respecto a la  limpieza, el 6% opinaron que le hace falta  limpieza general en mobiliario, utensilios y piso; el 4%  opino que falta limpieza en los baños.</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endParaRPr lang="es-MX" dirty="0" smtClean="0"/>
          </a:p>
          <a:p>
            <a:pPr algn="ctr">
              <a:buNone/>
            </a:pPr>
            <a:endParaRPr lang="es-MX" dirty="0" smtClean="0"/>
          </a:p>
          <a:p>
            <a:pPr algn="ctr">
              <a:buNone/>
            </a:pPr>
            <a:endParaRPr lang="es-MX" dirty="0" smtClean="0"/>
          </a:p>
          <a:p>
            <a:pPr algn="ctr">
              <a:buNone/>
            </a:pPr>
            <a:r>
              <a:rPr lang="es-MX" b="1" dirty="0" smtClean="0"/>
              <a:t>Meta: </a:t>
            </a:r>
            <a:r>
              <a:rPr lang="es-MX" dirty="0" smtClean="0"/>
              <a:t>disminuir a un porcentaje menor al 3% las opiniones respecto a que falta limpieza.</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pPr algn="ctr"/>
            <a:r>
              <a:rPr lang="es-MX" dirty="0" smtClean="0"/>
              <a:t>Servicio en general</a:t>
            </a:r>
            <a:endParaRPr lang="es-MX" dirty="0"/>
          </a:p>
        </p:txBody>
      </p:sp>
      <p:sp>
        <p:nvSpPr>
          <p:cNvPr id="3" name="2 Marcador de contenido"/>
          <p:cNvSpPr>
            <a:spLocks noGrp="1"/>
          </p:cNvSpPr>
          <p:nvPr>
            <p:ph idx="1"/>
          </p:nvPr>
        </p:nvSpPr>
        <p:spPr>
          <a:xfrm>
            <a:off x="457200" y="1340768"/>
            <a:ext cx="8229600" cy="4983832"/>
          </a:xfrm>
        </p:spPr>
        <p:txBody>
          <a:bodyPr/>
          <a:lstStyle/>
          <a:p>
            <a:pPr marL="0" indent="0" algn="ctr">
              <a:buNone/>
            </a:pPr>
            <a:r>
              <a:rPr lang="es-MX" dirty="0" smtClean="0"/>
              <a:t>¿Por qué vino a este lugar?</a:t>
            </a:r>
          </a:p>
          <a:p>
            <a:pPr marL="0" indent="0" algn="ctr">
              <a:buNone/>
            </a:pPr>
            <a:endParaRPr lang="es-MX" dirty="0"/>
          </a:p>
        </p:txBody>
      </p:sp>
      <p:graphicFrame>
        <p:nvGraphicFramePr>
          <p:cNvPr id="5" name="4 Gráfico"/>
          <p:cNvGraphicFramePr/>
          <p:nvPr>
            <p:extLst>
              <p:ext uri="{D42A27DB-BD31-4B8C-83A1-F6EECF244321}">
                <p14:modId xmlns:p14="http://schemas.microsoft.com/office/powerpoint/2010/main" xmlns="" val="2798596615"/>
              </p:ext>
            </p:extLst>
          </p:nvPr>
        </p:nvGraphicFramePr>
        <p:xfrm>
          <a:off x="1547664" y="198884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Servicio en general</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809918942"/>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pPr algn="ctr"/>
            <a:r>
              <a:rPr lang="es-MX" dirty="0" smtClean="0"/>
              <a:t>Servicio en general</a:t>
            </a:r>
            <a:endParaRPr lang="es-MX" dirty="0"/>
          </a:p>
        </p:txBody>
      </p:sp>
      <p:sp>
        <p:nvSpPr>
          <p:cNvPr id="3" name="2 Marcador de contenido"/>
          <p:cNvSpPr>
            <a:spLocks noGrp="1"/>
          </p:cNvSpPr>
          <p:nvPr>
            <p:ph idx="1"/>
          </p:nvPr>
        </p:nvSpPr>
        <p:spPr>
          <a:xfrm>
            <a:off x="0" y="1340768"/>
            <a:ext cx="9144000" cy="5517232"/>
          </a:xfrm>
        </p:spPr>
        <p:txBody>
          <a:bodyPr>
            <a:normAutofit/>
          </a:bodyPr>
          <a:lstStyle/>
          <a:p>
            <a:pPr algn="ctr">
              <a:buNone/>
            </a:pPr>
            <a:r>
              <a:rPr lang="es-MX" sz="2400" dirty="0" smtClean="0"/>
              <a:t>¿Qué no le agrado de la atención o de los productos que consumió?</a:t>
            </a:r>
          </a:p>
          <a:p>
            <a:pPr algn="ctr">
              <a:buNone/>
            </a:pPr>
            <a:endParaRPr lang="es-MX" sz="2400" dirty="0" smtClean="0"/>
          </a:p>
          <a:p>
            <a:pPr algn="ctr">
              <a:buNone/>
            </a:pPr>
            <a:endParaRPr lang="es-MX" sz="2400" dirty="0"/>
          </a:p>
        </p:txBody>
      </p:sp>
      <p:graphicFrame>
        <p:nvGraphicFramePr>
          <p:cNvPr id="5" name="4 Tabla"/>
          <p:cNvGraphicFramePr>
            <a:graphicFrameLocks noGrp="1"/>
          </p:cNvGraphicFramePr>
          <p:nvPr/>
        </p:nvGraphicFramePr>
        <p:xfrm>
          <a:off x="899592" y="1916832"/>
          <a:ext cx="7272808" cy="3024096"/>
        </p:xfrm>
        <a:graphic>
          <a:graphicData uri="http://schemas.openxmlformats.org/drawingml/2006/table">
            <a:tbl>
              <a:tblPr firstRow="1" bandRow="1">
                <a:tableStyleId>{5C22544A-7EE6-4342-B048-85BDC9FD1C3A}</a:tableStyleId>
              </a:tblPr>
              <a:tblGrid>
                <a:gridCol w="4804056"/>
                <a:gridCol w="1201014"/>
                <a:gridCol w="1267738"/>
              </a:tblGrid>
              <a:tr h="367952">
                <a:tc>
                  <a:txBody>
                    <a:bodyPr/>
                    <a:lstStyle/>
                    <a:p>
                      <a:pPr algn="ctr"/>
                      <a:r>
                        <a:rPr lang="es-MX" dirty="0" smtClean="0"/>
                        <a:t>Categoría</a:t>
                      </a:r>
                      <a:endParaRPr lang="es-MX" dirty="0"/>
                    </a:p>
                  </a:txBody>
                  <a:tcPr/>
                </a:tc>
                <a:tc>
                  <a:txBody>
                    <a:bodyPr/>
                    <a:lstStyle/>
                    <a:p>
                      <a:pPr algn="ctr"/>
                      <a:r>
                        <a:rPr lang="es-MX" dirty="0" smtClean="0"/>
                        <a:t>Conteo</a:t>
                      </a:r>
                      <a:endParaRPr lang="es-MX" dirty="0"/>
                    </a:p>
                  </a:txBody>
                  <a:tcPr/>
                </a:tc>
                <a:tc>
                  <a:txBody>
                    <a:bodyPr/>
                    <a:lstStyle/>
                    <a:p>
                      <a:pPr algn="ctr"/>
                      <a:r>
                        <a:rPr lang="es-MX" dirty="0" smtClean="0"/>
                        <a:t>Porcentaje</a:t>
                      </a:r>
                      <a:endParaRPr lang="es-MX" dirty="0"/>
                    </a:p>
                  </a:txBody>
                  <a:tcPr/>
                </a:tc>
              </a:tr>
              <a:tr h="367952">
                <a:tc>
                  <a:txBody>
                    <a:bodyPr/>
                    <a:lstStyle/>
                    <a:p>
                      <a:r>
                        <a:rPr lang="es-MX" dirty="0" smtClean="0"/>
                        <a:t>No opinó  “Todo le agrado”</a:t>
                      </a:r>
                      <a:endParaRPr lang="es-MX" dirty="0"/>
                    </a:p>
                  </a:txBody>
                  <a:tcPr/>
                </a:tc>
                <a:tc>
                  <a:txBody>
                    <a:bodyPr/>
                    <a:lstStyle/>
                    <a:p>
                      <a:pPr algn="ctr"/>
                      <a:r>
                        <a:rPr lang="es-MX" dirty="0" smtClean="0"/>
                        <a:t>411</a:t>
                      </a:r>
                      <a:endParaRPr lang="es-MX" dirty="0"/>
                    </a:p>
                  </a:txBody>
                  <a:tcPr/>
                </a:tc>
                <a:tc>
                  <a:txBody>
                    <a:bodyPr/>
                    <a:lstStyle/>
                    <a:p>
                      <a:pPr algn="ctr"/>
                      <a:r>
                        <a:rPr lang="es-MX" dirty="0" smtClean="0"/>
                        <a:t>85</a:t>
                      </a:r>
                      <a:endParaRPr lang="es-MX" dirty="0"/>
                    </a:p>
                  </a:txBody>
                  <a:tcPr/>
                </a:tc>
              </a:tr>
              <a:tr h="367952">
                <a:tc>
                  <a:txBody>
                    <a:bodyPr/>
                    <a:lstStyle/>
                    <a:p>
                      <a:r>
                        <a:rPr lang="es-MX" dirty="0" smtClean="0"/>
                        <a:t>Tardan mucho en servir y traer</a:t>
                      </a:r>
                      <a:r>
                        <a:rPr lang="es-MX" baseline="0" dirty="0" smtClean="0"/>
                        <a:t> la cuenta</a:t>
                      </a:r>
                      <a:endParaRPr lang="es-MX" dirty="0"/>
                    </a:p>
                  </a:txBody>
                  <a:tcPr/>
                </a:tc>
                <a:tc>
                  <a:txBody>
                    <a:bodyPr/>
                    <a:lstStyle/>
                    <a:p>
                      <a:pPr algn="ctr"/>
                      <a:r>
                        <a:rPr lang="es-MX" dirty="0" smtClean="0"/>
                        <a:t>14</a:t>
                      </a:r>
                      <a:endParaRPr lang="es-MX" dirty="0"/>
                    </a:p>
                  </a:txBody>
                  <a:tcPr/>
                </a:tc>
                <a:tc>
                  <a:txBody>
                    <a:bodyPr/>
                    <a:lstStyle/>
                    <a:p>
                      <a:pPr algn="ctr"/>
                      <a:r>
                        <a:rPr lang="es-MX" dirty="0" smtClean="0"/>
                        <a:t>3</a:t>
                      </a:r>
                      <a:endParaRPr lang="es-MX" dirty="0"/>
                    </a:p>
                  </a:txBody>
                  <a:tcPr/>
                </a:tc>
              </a:tr>
              <a:tr h="367952">
                <a:tc>
                  <a:txBody>
                    <a:bodyPr/>
                    <a:lstStyle/>
                    <a:p>
                      <a:r>
                        <a:rPr lang="es-MX" dirty="0" smtClean="0"/>
                        <a:t>Falta presentación y calidad</a:t>
                      </a:r>
                      <a:endParaRPr lang="es-MX" dirty="0"/>
                    </a:p>
                  </a:txBody>
                  <a:tcPr/>
                </a:tc>
                <a:tc>
                  <a:txBody>
                    <a:bodyPr/>
                    <a:lstStyle/>
                    <a:p>
                      <a:pPr algn="ctr"/>
                      <a:r>
                        <a:rPr lang="es-MX" dirty="0" smtClean="0"/>
                        <a:t>2</a:t>
                      </a:r>
                      <a:endParaRPr lang="es-MX" dirty="0"/>
                    </a:p>
                  </a:txBody>
                  <a:tcPr/>
                </a:tc>
                <a:tc>
                  <a:txBody>
                    <a:bodyPr/>
                    <a:lstStyle/>
                    <a:p>
                      <a:pPr algn="ctr"/>
                      <a:r>
                        <a:rPr lang="es-MX" dirty="0" smtClean="0"/>
                        <a:t>1</a:t>
                      </a:r>
                      <a:endParaRPr lang="es-MX" dirty="0"/>
                    </a:p>
                  </a:txBody>
                  <a:tcPr/>
                </a:tc>
              </a:tr>
              <a:tr h="392487">
                <a:tc>
                  <a:txBody>
                    <a:bodyPr/>
                    <a:lstStyle/>
                    <a:p>
                      <a:r>
                        <a:rPr lang="es-MX" dirty="0" smtClean="0"/>
                        <a:t>Falta sazón en los alimentos,</a:t>
                      </a:r>
                      <a:r>
                        <a:rPr lang="es-MX" baseline="0" dirty="0" smtClean="0"/>
                        <a:t> exceso de condimentos </a:t>
                      </a:r>
                      <a:endParaRPr lang="es-MX" dirty="0"/>
                    </a:p>
                  </a:txBody>
                  <a:tcPr/>
                </a:tc>
                <a:tc>
                  <a:txBody>
                    <a:bodyPr/>
                    <a:lstStyle/>
                    <a:p>
                      <a:pPr algn="ctr"/>
                      <a:r>
                        <a:rPr lang="es-MX" dirty="0" smtClean="0"/>
                        <a:t>40</a:t>
                      </a:r>
                      <a:endParaRPr lang="es-MX" dirty="0"/>
                    </a:p>
                  </a:txBody>
                  <a:tcPr/>
                </a:tc>
                <a:tc>
                  <a:txBody>
                    <a:bodyPr/>
                    <a:lstStyle/>
                    <a:p>
                      <a:pPr algn="ctr"/>
                      <a:r>
                        <a:rPr lang="es-MX" dirty="0" smtClean="0"/>
                        <a:t>8</a:t>
                      </a:r>
                      <a:endParaRPr lang="es-MX" dirty="0"/>
                    </a:p>
                  </a:txBody>
                  <a:tcPr/>
                </a:tc>
              </a:tr>
              <a:tr h="367952">
                <a:tc>
                  <a:txBody>
                    <a:bodyPr/>
                    <a:lstStyle/>
                    <a:p>
                      <a:r>
                        <a:rPr lang="es-MX" dirty="0" smtClean="0"/>
                        <a:t>Algunos alimentos son fríos  y otros muy calientes</a:t>
                      </a:r>
                      <a:endParaRPr lang="es-MX" dirty="0"/>
                    </a:p>
                  </a:txBody>
                  <a:tcPr/>
                </a:tc>
                <a:tc>
                  <a:txBody>
                    <a:bodyPr/>
                    <a:lstStyle/>
                    <a:p>
                      <a:pPr algn="ctr"/>
                      <a:r>
                        <a:rPr lang="es-MX" dirty="0" smtClean="0"/>
                        <a:t>16</a:t>
                      </a:r>
                      <a:endParaRPr lang="es-MX" dirty="0"/>
                    </a:p>
                  </a:txBody>
                  <a:tcPr/>
                </a:tc>
                <a:tc>
                  <a:txBody>
                    <a:bodyPr/>
                    <a:lstStyle/>
                    <a:p>
                      <a:pPr algn="ctr"/>
                      <a:r>
                        <a:rPr lang="es-MX" dirty="0" smtClean="0"/>
                        <a:t>3</a:t>
                      </a:r>
                      <a:endParaRPr lang="es-MX" dirty="0"/>
                    </a:p>
                  </a:txBody>
                  <a:tcPr/>
                </a:tc>
              </a:tr>
            </a:tbl>
          </a:graphicData>
        </a:graphic>
      </p:graphicFrame>
      <p:sp>
        <p:nvSpPr>
          <p:cNvPr id="6" name="5 CuadroTexto"/>
          <p:cNvSpPr txBox="1"/>
          <p:nvPr/>
        </p:nvSpPr>
        <p:spPr>
          <a:xfrm>
            <a:off x="467544" y="5229201"/>
            <a:ext cx="7920880" cy="1200329"/>
          </a:xfrm>
          <a:prstGeom prst="rect">
            <a:avLst/>
          </a:prstGeom>
          <a:noFill/>
        </p:spPr>
        <p:txBody>
          <a:bodyPr wrap="square" rtlCol="0">
            <a:spAutoFit/>
          </a:bodyPr>
          <a:lstStyle/>
          <a:p>
            <a:r>
              <a:rPr lang="es-MX" dirty="0" smtClean="0"/>
              <a:t>El 8% de los entrevistados mencionó que faltó sazón a los alimentos o hubo un exceso de condimentos, el 3% dijo que sus alimentos estaban fríos o demasiado calientes, el otro 3% no le agrado por que tardan mucho y la atención no es la adecuada.</a:t>
            </a:r>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Conclusiones</a:t>
            </a:r>
            <a:endParaRPr lang="es-MX" dirty="0"/>
          </a:p>
        </p:txBody>
      </p:sp>
      <p:sp>
        <p:nvSpPr>
          <p:cNvPr id="3" name="2 Marcador de contenido"/>
          <p:cNvSpPr>
            <a:spLocks noGrp="1"/>
          </p:cNvSpPr>
          <p:nvPr>
            <p:ph idx="1"/>
          </p:nvPr>
        </p:nvSpPr>
        <p:spPr/>
        <p:txBody>
          <a:bodyPr>
            <a:normAutofit/>
          </a:bodyPr>
          <a:lstStyle/>
          <a:p>
            <a:pPr>
              <a:buNone/>
            </a:pPr>
            <a:r>
              <a:rPr lang="es-MX" sz="2400" dirty="0" smtClean="0"/>
              <a:t>De manera general, la edad de los entrevistados fue de 30 a 40 años, asisten en mayor parte hombres, lo visitan por lo regular en as mañanas; el servicio del personal es bueno.</a:t>
            </a:r>
          </a:p>
          <a:p>
            <a:pPr>
              <a:buNone/>
            </a:pPr>
            <a:endParaRPr lang="es-MX" sz="2400" dirty="0" smtClean="0"/>
          </a:p>
          <a:p>
            <a:pPr>
              <a:buNone/>
            </a:pPr>
            <a:r>
              <a:rPr lang="es-MX" sz="2400" dirty="0" smtClean="0"/>
              <a:t>Respecto a los alimentos, fueron de su agrado, ya que el restaurante tiene como especialidad comida típica; en las instalaciones se pudo observar  que hace falta  mantenimiento en los baños, contar con un estacionamiento amplio y por ultimo la mayoría de las personas asisten al lugar  por que  es agradable y atractivo.</a:t>
            </a:r>
            <a:endParaRPr lang="es-MX"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Recomendaciones de los clientes</a:t>
            </a:r>
            <a:endParaRPr lang="es-MX" dirty="0"/>
          </a:p>
        </p:txBody>
      </p:sp>
      <p:sp>
        <p:nvSpPr>
          <p:cNvPr id="3" name="2 Marcador de contenido"/>
          <p:cNvSpPr>
            <a:spLocks noGrp="1"/>
          </p:cNvSpPr>
          <p:nvPr>
            <p:ph idx="1"/>
          </p:nvPr>
        </p:nvSpPr>
        <p:spPr/>
        <p:txBody>
          <a:bodyPr>
            <a:normAutofit/>
          </a:bodyPr>
          <a:lstStyle/>
          <a:p>
            <a:r>
              <a:rPr lang="es-MX" sz="2400" dirty="0" smtClean="0"/>
              <a:t>Tratar de que los empleados estén al pendiente del servicio que requiere el cliente.</a:t>
            </a:r>
          </a:p>
          <a:p>
            <a:r>
              <a:rPr lang="es-MX" sz="2400" dirty="0" smtClean="0"/>
              <a:t>Mejorar el menú y la presentación.</a:t>
            </a:r>
          </a:p>
          <a:p>
            <a:r>
              <a:rPr lang="es-MX" sz="2400" dirty="0" smtClean="0"/>
              <a:t>Tratar de mantener  los baños mas limpios y contar con accesorios necesarios, implementar iluminación hacia el parque, tener un poco mas de luz en el horario de la noche, tener un espacio cerca donde el cliente  pueda estacionar su auto; con respecto al espacio tener un área de no fumadores (ampliar un poco mas el lugar)</a:t>
            </a:r>
          </a:p>
          <a:p>
            <a:r>
              <a:rPr lang="es-MX" sz="2400" dirty="0" smtClean="0"/>
              <a:t>Dar  a conocer  los eventos que tiene el restaurante en el horario de la noche.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Introducción</a:t>
            </a:r>
            <a:endParaRPr lang="es-MX" dirty="0"/>
          </a:p>
        </p:txBody>
      </p:sp>
      <p:sp>
        <p:nvSpPr>
          <p:cNvPr id="3" name="2 Marcador de contenido"/>
          <p:cNvSpPr>
            <a:spLocks noGrp="1"/>
          </p:cNvSpPr>
          <p:nvPr>
            <p:ph idx="1"/>
          </p:nvPr>
        </p:nvSpPr>
        <p:spPr/>
        <p:txBody>
          <a:bodyPr>
            <a:normAutofit/>
          </a:bodyPr>
          <a:lstStyle/>
          <a:p>
            <a:endParaRPr lang="es-MX" sz="2400" dirty="0" smtClean="0"/>
          </a:p>
          <a:p>
            <a:r>
              <a:rPr lang="es-MX" sz="2400" dirty="0" smtClean="0"/>
              <a:t>La excelencia en la atención al cliente y su fidelización, son objetivos estratégicos de cualquier organización que se aspira a la calidad.</a:t>
            </a:r>
          </a:p>
          <a:p>
            <a:r>
              <a:rPr lang="es-MX" sz="2400" dirty="0" smtClean="0"/>
              <a:t>La satisfacción de los clientes es el fin últimos de cualquier empresa, y de cualquier SGC.</a:t>
            </a:r>
          </a:p>
          <a:p>
            <a:r>
              <a:rPr lang="es-MX" sz="2400" dirty="0" smtClean="0"/>
              <a:t>En un estudio de satisfacción de la clientela, se puede trabajar con una muestra representativa de todos los clientes, y obtener información confiable y significativa para la mejora continua y la toma de decisiones en general. </a:t>
            </a:r>
          </a:p>
          <a:p>
            <a:pPr>
              <a:buNone/>
            </a:pPr>
            <a:endParaRPr lang="es-MX"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lstStyle/>
          <a:p>
            <a:pPr algn="ctr">
              <a:buNone/>
            </a:pPr>
            <a:r>
              <a:rPr lang="es-MX" dirty="0" smtClean="0"/>
              <a:t>Análisis de satisfacción del cliente dentro del restaurante</a:t>
            </a:r>
          </a:p>
          <a:p>
            <a:pPr algn="ctr">
              <a:buNone/>
            </a:pPr>
            <a:endParaRPr lang="es-MX" dirty="0" smtClean="0"/>
          </a:p>
          <a:p>
            <a:pPr algn="ctr">
              <a:buNone/>
            </a:pPr>
            <a:endParaRPr lang="es-MX" dirty="0" smtClean="0"/>
          </a:p>
          <a:p>
            <a:pPr algn="ctr">
              <a:buNone/>
            </a:pPr>
            <a:r>
              <a:rPr lang="es-MX" b="1" dirty="0" smtClean="0"/>
              <a:t>“La Picadita Sabrosa”</a:t>
            </a:r>
          </a:p>
          <a:p>
            <a:pPr algn="ctr">
              <a:buNone/>
            </a:pPr>
            <a:endParaRPr lang="es-MX" b="1" dirty="0" smtClean="0"/>
          </a:p>
          <a:p>
            <a:pPr algn="ctr">
              <a:buNone/>
            </a:pPr>
            <a:endParaRPr lang="es-MX" b="1" dirty="0" smtClean="0"/>
          </a:p>
          <a:p>
            <a:pPr algn="ctr">
              <a:buNone/>
            </a:pPr>
            <a:r>
              <a:rPr lang="es-MX" dirty="0" smtClean="0"/>
              <a:t>Presentación de resultados</a:t>
            </a:r>
            <a:endParaRPr lang="es-MX" dirty="0"/>
          </a:p>
        </p:txBody>
      </p:sp>
      <p:pic>
        <p:nvPicPr>
          <p:cNvPr id="6" name="5 Imagen" descr="logo_uv.gif"/>
          <p:cNvPicPr>
            <a:picLocks noChangeAspect="1"/>
          </p:cNvPicPr>
          <p:nvPr/>
        </p:nvPicPr>
        <p:blipFill>
          <a:blip r:embed="rId2" cstate="print"/>
          <a:stretch>
            <a:fillRect/>
          </a:stretch>
        </p:blipFill>
        <p:spPr>
          <a:xfrm>
            <a:off x="755576" y="2852936"/>
            <a:ext cx="1656184" cy="177836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Problemática</a:t>
            </a:r>
            <a:endParaRPr lang="es-MX" dirty="0"/>
          </a:p>
        </p:txBody>
      </p:sp>
      <p:sp>
        <p:nvSpPr>
          <p:cNvPr id="3" name="2 Marcador de contenido"/>
          <p:cNvSpPr>
            <a:spLocks noGrp="1"/>
          </p:cNvSpPr>
          <p:nvPr>
            <p:ph idx="1"/>
          </p:nvPr>
        </p:nvSpPr>
        <p:spPr/>
        <p:txBody>
          <a:bodyPr>
            <a:normAutofit/>
          </a:bodyPr>
          <a:lstStyle/>
          <a:p>
            <a:endParaRPr lang="es-MX" sz="2400" dirty="0" smtClean="0"/>
          </a:p>
          <a:p>
            <a:r>
              <a:rPr lang="es-MX" sz="2400" dirty="0" smtClean="0"/>
              <a:t>La calidad en los restaurantes constituye un pilar fundamental  para competir en el mercado.</a:t>
            </a:r>
          </a:p>
          <a:p>
            <a:r>
              <a:rPr lang="es-MX" sz="2400" dirty="0" smtClean="0"/>
              <a:t>Es por ello que la directiva del restaurante “La Picadita Sabrosa”, está interesada en satisfacer  las necesidades de los clientes.</a:t>
            </a:r>
          </a:p>
          <a:p>
            <a:r>
              <a:rPr lang="es-MX" sz="2400" dirty="0" smtClean="0"/>
              <a:t>Aspira a mejorar sus indicadores de servicio y desempeño.</a:t>
            </a:r>
          </a:p>
          <a:p>
            <a:r>
              <a:rPr lang="es-MX" sz="2400" dirty="0" smtClean="0"/>
              <a:t>Se quiere instrumentar la mejora continua.</a:t>
            </a:r>
            <a:endParaRPr lang="es-MX"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Objetivo General</a:t>
            </a:r>
            <a:endParaRPr lang="es-MX" dirty="0"/>
          </a:p>
        </p:txBody>
      </p:sp>
      <p:sp>
        <p:nvSpPr>
          <p:cNvPr id="3" name="2 Marcador de contenido"/>
          <p:cNvSpPr>
            <a:spLocks noGrp="1"/>
          </p:cNvSpPr>
          <p:nvPr>
            <p:ph idx="1"/>
          </p:nvPr>
        </p:nvSpPr>
        <p:spPr/>
        <p:txBody>
          <a:bodyPr>
            <a:normAutofit/>
          </a:bodyPr>
          <a:lstStyle/>
          <a:p>
            <a:pPr>
              <a:buNone/>
            </a:pPr>
            <a:endParaRPr lang="es-MX" sz="2400" dirty="0" smtClean="0"/>
          </a:p>
          <a:p>
            <a:pPr>
              <a:buNone/>
            </a:pPr>
            <a:endParaRPr lang="es-MX" sz="2400" dirty="0" smtClean="0"/>
          </a:p>
          <a:p>
            <a:pPr>
              <a:buNone/>
            </a:pPr>
            <a:endParaRPr lang="es-MX" sz="2400" dirty="0" smtClean="0"/>
          </a:p>
          <a:p>
            <a:pPr algn="ctr">
              <a:buNone/>
            </a:pPr>
            <a:r>
              <a:rPr lang="es-MX" sz="2400" dirty="0" smtClean="0"/>
              <a:t>Desarrollar la medición del nivel de satisfacción del cliente, analizar los resultados y definir acciones para el mejoramiento del restaurante, estableciendo metas de mejora.</a:t>
            </a:r>
            <a:endParaRPr lang="es-MX"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Objetivos Particulares</a:t>
            </a:r>
            <a:endParaRPr lang="es-MX" dirty="0"/>
          </a:p>
        </p:txBody>
      </p:sp>
      <p:sp>
        <p:nvSpPr>
          <p:cNvPr id="3" name="2 Marcador de contenido"/>
          <p:cNvSpPr>
            <a:spLocks noGrp="1"/>
          </p:cNvSpPr>
          <p:nvPr>
            <p:ph idx="1"/>
          </p:nvPr>
        </p:nvSpPr>
        <p:spPr/>
        <p:txBody>
          <a:bodyPr/>
          <a:lstStyle/>
          <a:p>
            <a:r>
              <a:rPr lang="es-MX" dirty="0" smtClean="0"/>
              <a:t>Determinar el nivel de satisfacción y preferencia de los clientes.</a:t>
            </a:r>
          </a:p>
          <a:p>
            <a:r>
              <a:rPr lang="es-MX" dirty="0" smtClean="0"/>
              <a:t>Estudiar la opinión de los clientes con respecto al servicio que recibió por parte de los empleados del restaurante.</a:t>
            </a:r>
          </a:p>
          <a:p>
            <a:r>
              <a:rPr lang="es-MX" dirty="0" smtClean="0"/>
              <a:t>Estudiar la opini0n de los clientes con respecto a los alimentos que consumió. </a:t>
            </a:r>
          </a:p>
          <a:p>
            <a:r>
              <a:rPr lang="es-MX" dirty="0" smtClean="0"/>
              <a:t>Estudiar la opinión de los clientes con respecto a las instalaciones  y el ambiente del restaurante.</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Diseño estadístico</a:t>
            </a:r>
            <a:endParaRPr lang="es-MX" dirty="0"/>
          </a:p>
        </p:txBody>
      </p:sp>
      <p:sp>
        <p:nvSpPr>
          <p:cNvPr id="3" name="2 Marcador de contenido"/>
          <p:cNvSpPr>
            <a:spLocks noGrp="1"/>
          </p:cNvSpPr>
          <p:nvPr>
            <p:ph idx="1"/>
          </p:nvPr>
        </p:nvSpPr>
        <p:spPr/>
        <p:txBody>
          <a:bodyPr>
            <a:normAutofit/>
          </a:bodyPr>
          <a:lstStyle/>
          <a:p>
            <a:endParaRPr lang="es-MX" sz="2000" dirty="0" smtClean="0"/>
          </a:p>
          <a:p>
            <a:r>
              <a:rPr lang="es-MX" sz="2000" dirty="0" smtClean="0"/>
              <a:t>La variable fundamental que determina el tamaño  de muestra es la proporción de clientes que se declaran muy satisfechos por el servicio.</a:t>
            </a:r>
          </a:p>
          <a:p>
            <a:r>
              <a:rPr lang="es-MX" sz="2000" dirty="0" smtClean="0"/>
              <a:t>Para el tamaño de la muestra (n) se utilizó la formula para un muestreo aleatorio simple, estimando una proporción poblacional; se hizo uso de la máxima varianza  p=0.5 y q=0.5 con una confianza del 95 % y un margen de error E=0.04, donde el tamaño de muestra resultante fue n=482.</a:t>
            </a:r>
          </a:p>
          <a:p>
            <a:r>
              <a:rPr lang="es-MX" sz="2000" dirty="0" smtClean="0"/>
              <a:t>El numero de encuestas aplicadas, teniendo representatividad tanto por día como por horario; es a través del muestreo sistemático y considero dos de cada diez clientes. </a:t>
            </a:r>
            <a:endParaRPr lang="es-MX"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Análisis estadístico</a:t>
            </a:r>
            <a:endParaRPr lang="es-MX" dirty="0"/>
          </a:p>
        </p:txBody>
      </p:sp>
      <p:sp>
        <p:nvSpPr>
          <p:cNvPr id="3" name="2 Marcador de contenido"/>
          <p:cNvSpPr>
            <a:spLocks noGrp="1"/>
          </p:cNvSpPr>
          <p:nvPr>
            <p:ph idx="1"/>
          </p:nvPr>
        </p:nvSpPr>
        <p:spPr/>
        <p:txBody>
          <a:bodyPr/>
          <a:lstStyle/>
          <a:p>
            <a:pPr>
              <a:buNone/>
            </a:pPr>
            <a:r>
              <a:rPr lang="es-MX" dirty="0" smtClean="0"/>
              <a:t>    </a:t>
            </a:r>
          </a:p>
          <a:p>
            <a:pPr>
              <a:buNone/>
            </a:pPr>
            <a:r>
              <a:rPr lang="es-MX" dirty="0" smtClean="0"/>
              <a:t>    Se realizaron análisis exploratorios en el paquete estadístico “STATISTICA” a partir de tablas de frecuencias, gráficos de pastel y barras, para evaluar las razones por las cuales las personas asisten al restaurante, en lugar  de asistir  a otros restaurante que brindan un servicio similar, así como para determinación de satisfacción en el servicio y definición de metas de mejora. </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Servicio al cliente</a:t>
            </a:r>
            <a:endParaRPr lang="es-MX"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Resultados</a:t>
            </a:r>
            <a:endParaRPr lang="es-MX" dirty="0"/>
          </a:p>
        </p:txBody>
      </p:sp>
      <p:sp>
        <p:nvSpPr>
          <p:cNvPr id="3" name="2 Marcador de contenido"/>
          <p:cNvSpPr>
            <a:spLocks noGrp="1"/>
          </p:cNvSpPr>
          <p:nvPr>
            <p:ph idx="1"/>
          </p:nvPr>
        </p:nvSpPr>
        <p:spPr/>
        <p:txBody>
          <a:bodyPr/>
          <a:lstStyle/>
          <a:p>
            <a:pPr algn="ctr">
              <a:buNone/>
            </a:pPr>
            <a:r>
              <a:rPr lang="es-MX" dirty="0" smtClean="0"/>
              <a:t>Calificación general en el servicio: 9 ( ± 0.04 )</a:t>
            </a:r>
          </a:p>
          <a:p>
            <a:pPr algn="ctr">
              <a:buNone/>
            </a:pPr>
            <a:endParaRPr lang="es-MX" dirty="0" smtClean="0"/>
          </a:p>
          <a:p>
            <a:pPr algn="ctr">
              <a:buNone/>
            </a:pPr>
            <a:r>
              <a:rPr lang="es-MX" dirty="0" smtClean="0"/>
              <a:t>El promedio general  que dan por el servicio es de 9, tomando a 10 como la calificación mas alta y 5 calificación  menor, teniendo 7 datos perdidos.</a:t>
            </a:r>
          </a:p>
          <a:p>
            <a:pPr algn="ctr">
              <a:buNone/>
            </a:pPr>
            <a:endParaRPr lang="es-MX" dirty="0" smtClean="0"/>
          </a:p>
          <a:p>
            <a:pPr algn="ctr">
              <a:buNone/>
            </a:pPr>
            <a:r>
              <a:rPr lang="es-MX" b="1" dirty="0" smtClean="0"/>
              <a:t>Meta: </a:t>
            </a:r>
            <a:r>
              <a:rPr lang="es-MX" dirty="0" smtClean="0"/>
              <a:t>mejorar elevando la calificación general el servicio a 9.5</a:t>
            </a:r>
          </a:p>
          <a:p>
            <a:pPr algn="ctr">
              <a:buNone/>
            </a:pPr>
            <a:r>
              <a:rPr lang="es-MX" dirty="0" smtClean="0"/>
              <a:t>                                                                      </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1016</Words>
  <Application>Microsoft Office PowerPoint</Application>
  <PresentationFormat>Presentación en pantalla (4:3)</PresentationFormat>
  <Paragraphs>99</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Flujo</vt:lpstr>
      <vt:lpstr>Maestría en Gestión de la calidad</vt:lpstr>
      <vt:lpstr>Introducción</vt:lpstr>
      <vt:lpstr>Problemática</vt:lpstr>
      <vt:lpstr>Objetivo General</vt:lpstr>
      <vt:lpstr>Objetivos Particulares</vt:lpstr>
      <vt:lpstr>Diseño estadístico</vt:lpstr>
      <vt:lpstr>Análisis estadístico</vt:lpstr>
      <vt:lpstr>Servicio al cliente</vt:lpstr>
      <vt:lpstr>Resultados</vt:lpstr>
      <vt:lpstr>Alimentos</vt:lpstr>
      <vt:lpstr>Diapositiva 11</vt:lpstr>
      <vt:lpstr>Instalaciones</vt:lpstr>
      <vt:lpstr>Sugerencia respecto a la limpieza</vt:lpstr>
      <vt:lpstr>Diapositiva 14</vt:lpstr>
      <vt:lpstr>Servicio en general</vt:lpstr>
      <vt:lpstr>Servicio en general</vt:lpstr>
      <vt:lpstr>Servicio en general</vt:lpstr>
      <vt:lpstr>Conclusiones</vt:lpstr>
      <vt:lpstr>Recomendaciones de los clientes</vt:lpstr>
      <vt:lpstr>Diapositiva 20</vt:lpstr>
    </vt:vector>
  </TitlesOfParts>
  <Company>Universidad Veracruzana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Maestría en Gestión de la calidad</dc:title>
  <dc:creator>Facultad de Contaduría</dc:creator>
  <cp:lastModifiedBy>Facultad de Contaduría</cp:lastModifiedBy>
  <cp:revision>43</cp:revision>
  <dcterms:created xsi:type="dcterms:W3CDTF">2010-11-24T17:13:37Z</dcterms:created>
  <dcterms:modified xsi:type="dcterms:W3CDTF">2011-01-18T16:02:06Z</dcterms:modified>
</cp:coreProperties>
</file>