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7"/>
  </p:notesMasterIdLst>
  <p:sldIdLst>
    <p:sldId id="256" r:id="rId2"/>
    <p:sldId id="314" r:id="rId3"/>
    <p:sldId id="257" r:id="rId4"/>
    <p:sldId id="260" r:id="rId5"/>
    <p:sldId id="261" r:id="rId6"/>
    <p:sldId id="262" r:id="rId7"/>
    <p:sldId id="267" r:id="rId8"/>
    <p:sldId id="268" r:id="rId9"/>
    <p:sldId id="270" r:id="rId10"/>
    <p:sldId id="269" r:id="rId11"/>
    <p:sldId id="258" r:id="rId12"/>
    <p:sldId id="259" r:id="rId13"/>
    <p:sldId id="271" r:id="rId14"/>
    <p:sldId id="272" r:id="rId15"/>
    <p:sldId id="273" r:id="rId16"/>
    <p:sldId id="275" r:id="rId17"/>
    <p:sldId id="303" r:id="rId18"/>
    <p:sldId id="304" r:id="rId19"/>
    <p:sldId id="305" r:id="rId20"/>
    <p:sldId id="306" r:id="rId21"/>
    <p:sldId id="276" r:id="rId22"/>
    <p:sldId id="307" r:id="rId23"/>
    <p:sldId id="381" r:id="rId24"/>
    <p:sldId id="308" r:id="rId25"/>
    <p:sldId id="382" r:id="rId26"/>
    <p:sldId id="309" r:id="rId27"/>
    <p:sldId id="311" r:id="rId28"/>
    <p:sldId id="277" r:id="rId29"/>
    <p:sldId id="312" r:id="rId30"/>
    <p:sldId id="313" r:id="rId31"/>
    <p:sldId id="278" r:id="rId32"/>
    <p:sldId id="315" r:id="rId33"/>
    <p:sldId id="330" r:id="rId34"/>
    <p:sldId id="331" r:id="rId35"/>
    <p:sldId id="325" r:id="rId36"/>
    <p:sldId id="329" r:id="rId37"/>
    <p:sldId id="326" r:id="rId38"/>
    <p:sldId id="327" r:id="rId39"/>
    <p:sldId id="328" r:id="rId40"/>
    <p:sldId id="339" r:id="rId41"/>
    <p:sldId id="341" r:id="rId42"/>
    <p:sldId id="340" r:id="rId43"/>
    <p:sldId id="282" r:id="rId44"/>
    <p:sldId id="316" r:id="rId45"/>
    <p:sldId id="318" r:id="rId46"/>
    <p:sldId id="320" r:id="rId47"/>
    <p:sldId id="319" r:id="rId48"/>
    <p:sldId id="321" r:id="rId49"/>
    <p:sldId id="317" r:id="rId50"/>
    <p:sldId id="279" r:id="rId51"/>
    <p:sldId id="332" r:id="rId52"/>
    <p:sldId id="322" r:id="rId53"/>
    <p:sldId id="357" r:id="rId54"/>
    <p:sldId id="358" r:id="rId55"/>
    <p:sldId id="324" r:id="rId56"/>
    <p:sldId id="323" r:id="rId57"/>
    <p:sldId id="280" r:id="rId58"/>
    <p:sldId id="333" r:id="rId59"/>
    <p:sldId id="335" r:id="rId60"/>
    <p:sldId id="281" r:id="rId61"/>
    <p:sldId id="337" r:id="rId62"/>
    <p:sldId id="338" r:id="rId63"/>
    <p:sldId id="288" r:id="rId64"/>
    <p:sldId id="289" r:id="rId65"/>
    <p:sldId id="348" r:id="rId66"/>
    <p:sldId id="290" r:id="rId67"/>
    <p:sldId id="352" r:id="rId68"/>
    <p:sldId id="349" r:id="rId69"/>
    <p:sldId id="291" r:id="rId70"/>
    <p:sldId id="353" r:id="rId71"/>
    <p:sldId id="350" r:id="rId72"/>
    <p:sldId id="292" r:id="rId73"/>
    <p:sldId id="351" r:id="rId74"/>
    <p:sldId id="293" r:id="rId75"/>
    <p:sldId id="295" r:id="rId76"/>
    <p:sldId id="347" r:id="rId77"/>
    <p:sldId id="298" r:id="rId78"/>
    <p:sldId id="346" r:id="rId79"/>
    <p:sldId id="299" r:id="rId80"/>
    <p:sldId id="345" r:id="rId81"/>
    <p:sldId id="301" r:id="rId82"/>
    <p:sldId id="356" r:id="rId83"/>
    <p:sldId id="343" r:id="rId84"/>
    <p:sldId id="344" r:id="rId85"/>
    <p:sldId id="302" r:id="rId86"/>
    <p:sldId id="342" r:id="rId87"/>
    <p:sldId id="355" r:id="rId88"/>
    <p:sldId id="359" r:id="rId89"/>
    <p:sldId id="360" r:id="rId90"/>
    <p:sldId id="361" r:id="rId91"/>
    <p:sldId id="362" r:id="rId92"/>
    <p:sldId id="363" r:id="rId93"/>
    <p:sldId id="364" r:id="rId94"/>
    <p:sldId id="365" r:id="rId95"/>
    <p:sldId id="366" r:id="rId96"/>
    <p:sldId id="368" r:id="rId97"/>
    <p:sldId id="369" r:id="rId98"/>
    <p:sldId id="370" r:id="rId99"/>
    <p:sldId id="371" r:id="rId100"/>
    <p:sldId id="372" r:id="rId101"/>
    <p:sldId id="367" r:id="rId102"/>
    <p:sldId id="374" r:id="rId103"/>
    <p:sldId id="375" r:id="rId104"/>
    <p:sldId id="376" r:id="rId105"/>
    <p:sldId id="377" r:id="rId106"/>
    <p:sldId id="378" r:id="rId107"/>
    <p:sldId id="379" r:id="rId108"/>
    <p:sldId id="383" r:id="rId109"/>
    <p:sldId id="384" r:id="rId110"/>
    <p:sldId id="386" r:id="rId111"/>
    <p:sldId id="385" r:id="rId112"/>
    <p:sldId id="387" r:id="rId113"/>
    <p:sldId id="388" r:id="rId114"/>
    <p:sldId id="389" r:id="rId115"/>
    <p:sldId id="391" r:id="rId116"/>
    <p:sldId id="390" r:id="rId117"/>
    <p:sldId id="392" r:id="rId118"/>
    <p:sldId id="393" r:id="rId119"/>
    <p:sldId id="394" r:id="rId120"/>
    <p:sldId id="395" r:id="rId121"/>
    <p:sldId id="396" r:id="rId122"/>
    <p:sldId id="397" r:id="rId123"/>
    <p:sldId id="398" r:id="rId124"/>
    <p:sldId id="399" r:id="rId125"/>
    <p:sldId id="380" r:id="rId12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40EA51F1-F429-454A-BB9D-187B19C0E0B5}">
          <p14:sldIdLst>
            <p14:sldId id="256"/>
            <p14:sldId id="314"/>
            <p14:sldId id="257"/>
            <p14:sldId id="260"/>
            <p14:sldId id="261"/>
            <p14:sldId id="262"/>
            <p14:sldId id="267"/>
            <p14:sldId id="268"/>
            <p14:sldId id="270"/>
            <p14:sldId id="269"/>
            <p14:sldId id="258"/>
            <p14:sldId id="259"/>
            <p14:sldId id="271"/>
            <p14:sldId id="272"/>
            <p14:sldId id="273"/>
            <p14:sldId id="275"/>
            <p14:sldId id="303"/>
            <p14:sldId id="304"/>
            <p14:sldId id="305"/>
            <p14:sldId id="306"/>
            <p14:sldId id="276"/>
            <p14:sldId id="307"/>
            <p14:sldId id="381"/>
            <p14:sldId id="308"/>
            <p14:sldId id="382"/>
            <p14:sldId id="309"/>
            <p14:sldId id="311"/>
            <p14:sldId id="277"/>
            <p14:sldId id="312"/>
            <p14:sldId id="313"/>
            <p14:sldId id="278"/>
            <p14:sldId id="315"/>
            <p14:sldId id="330"/>
            <p14:sldId id="331"/>
            <p14:sldId id="325"/>
            <p14:sldId id="329"/>
            <p14:sldId id="326"/>
            <p14:sldId id="327"/>
            <p14:sldId id="328"/>
            <p14:sldId id="339"/>
            <p14:sldId id="341"/>
            <p14:sldId id="340"/>
            <p14:sldId id="282"/>
            <p14:sldId id="316"/>
            <p14:sldId id="318"/>
            <p14:sldId id="320"/>
            <p14:sldId id="319"/>
            <p14:sldId id="321"/>
            <p14:sldId id="317"/>
            <p14:sldId id="279"/>
            <p14:sldId id="332"/>
            <p14:sldId id="322"/>
            <p14:sldId id="357"/>
            <p14:sldId id="358"/>
            <p14:sldId id="324"/>
            <p14:sldId id="323"/>
            <p14:sldId id="280"/>
          </p14:sldIdLst>
        </p14:section>
        <p14:section name="Sección sin título" id="{6E44B443-700D-4DD0-9F04-2A62043CDD95}">
          <p14:sldIdLst>
            <p14:sldId id="333"/>
            <p14:sldId id="335"/>
            <p14:sldId id="281"/>
            <p14:sldId id="337"/>
            <p14:sldId id="338"/>
            <p14:sldId id="288"/>
            <p14:sldId id="289"/>
            <p14:sldId id="348"/>
            <p14:sldId id="290"/>
            <p14:sldId id="352"/>
            <p14:sldId id="349"/>
            <p14:sldId id="291"/>
            <p14:sldId id="353"/>
            <p14:sldId id="350"/>
            <p14:sldId id="292"/>
            <p14:sldId id="351"/>
            <p14:sldId id="293"/>
            <p14:sldId id="295"/>
            <p14:sldId id="347"/>
            <p14:sldId id="298"/>
            <p14:sldId id="346"/>
            <p14:sldId id="299"/>
            <p14:sldId id="345"/>
            <p14:sldId id="301"/>
            <p14:sldId id="356"/>
            <p14:sldId id="343"/>
            <p14:sldId id="344"/>
            <p14:sldId id="302"/>
            <p14:sldId id="342"/>
            <p14:sldId id="355"/>
            <p14:sldId id="359"/>
            <p14:sldId id="360"/>
            <p14:sldId id="361"/>
            <p14:sldId id="362"/>
            <p14:sldId id="363"/>
          </p14:sldIdLst>
        </p14:section>
        <p14:section name="Sección sin título" id="{1EB3070E-E477-448E-989D-21809CF91764}">
          <p14:sldIdLst>
            <p14:sldId id="364"/>
            <p14:sldId id="365"/>
            <p14:sldId id="366"/>
            <p14:sldId id="368"/>
            <p14:sldId id="369"/>
            <p14:sldId id="370"/>
            <p14:sldId id="371"/>
            <p14:sldId id="372"/>
            <p14:sldId id="367"/>
            <p14:sldId id="374"/>
            <p14:sldId id="375"/>
            <p14:sldId id="376"/>
            <p14:sldId id="377"/>
            <p14:sldId id="378"/>
            <p14:sldId id="379"/>
            <p14:sldId id="383"/>
            <p14:sldId id="384"/>
            <p14:sldId id="386"/>
            <p14:sldId id="385"/>
            <p14:sldId id="387"/>
            <p14:sldId id="388"/>
            <p14:sldId id="389"/>
            <p14:sldId id="391"/>
            <p14:sldId id="390"/>
            <p14:sldId id="392"/>
            <p14:sldId id="393"/>
            <p14:sldId id="394"/>
            <p14:sldId id="395"/>
            <p14:sldId id="396"/>
            <p14:sldId id="397"/>
            <p14:sldId id="398"/>
            <p14:sldId id="399"/>
            <p14:sldId id="38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32"/>
    <a:srgbClr val="0051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110"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5113EA-3679-4C9E-B55B-AB0DF5A15CBD}" type="datetimeFigureOut">
              <a:rPr lang="es-MX" smtClean="0"/>
              <a:t>18/04/2012</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B854F2-DD49-4516-8BB9-62B679354649}" type="slidenum">
              <a:rPr lang="es-MX" smtClean="0"/>
              <a:t>‹Nº›</a:t>
            </a:fld>
            <a:endParaRPr lang="es-MX" dirty="0"/>
          </a:p>
        </p:txBody>
      </p:sp>
    </p:spTree>
    <p:extLst>
      <p:ext uri="{BB962C8B-B14F-4D97-AF65-F5344CB8AC3E}">
        <p14:creationId xmlns:p14="http://schemas.microsoft.com/office/powerpoint/2010/main" val="259284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lvl1pPr>
              <a:defRPr b="1">
                <a:solidFill>
                  <a:srgbClr val="00519E"/>
                </a:solidFill>
              </a:defRPr>
            </a:lvl1pPr>
          </a:lstStyle>
          <a:p>
            <a:r>
              <a:rPr lang="es-ES" dirty="0" smtClean="0"/>
              <a:t>Haga clic para modificar el estilo de título del patrón</a:t>
            </a:r>
            <a:endParaRPr lang="es-MX"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b="1">
                <a:solidFill>
                  <a:srgbClr val="0099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MX" dirty="0"/>
          </a:p>
        </p:txBody>
      </p:sp>
      <p:sp>
        <p:nvSpPr>
          <p:cNvPr id="4" name="3 Marcador de fecha"/>
          <p:cNvSpPr>
            <a:spLocks noGrp="1"/>
          </p:cNvSpPr>
          <p:nvPr>
            <p:ph type="dt" sz="half" idx="10"/>
          </p:nvPr>
        </p:nvSpPr>
        <p:spPr/>
        <p:txBody>
          <a:bodyPr/>
          <a:lstStyle/>
          <a:p>
            <a:fld id="{8AAEEB61-B44C-420A-A18E-ECE241A61AC9}"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‹Nº›</a:t>
            </a:fld>
            <a:endParaRPr lang="es-MX" dirty="0"/>
          </a:p>
        </p:txBody>
      </p:sp>
      <p:pic>
        <p:nvPicPr>
          <p:cNvPr id="9" name="8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9912" y="190849"/>
            <a:ext cx="1168405" cy="1460505"/>
          </a:xfrm>
          <a:prstGeom prst="rect">
            <a:avLst/>
          </a:prstGeom>
        </p:spPr>
      </p:pic>
      <p:sp>
        <p:nvSpPr>
          <p:cNvPr id="12" name="Rectangle 439"/>
          <p:cNvSpPr>
            <a:spLocks noChangeArrowheads="1"/>
          </p:cNvSpPr>
          <p:nvPr userDrawn="1"/>
        </p:nvSpPr>
        <p:spPr bwMode="auto">
          <a:xfrm>
            <a:off x="680176" y="1916832"/>
            <a:ext cx="8136904" cy="121286"/>
          </a:xfrm>
          <a:prstGeom prst="rect">
            <a:avLst/>
          </a:prstGeom>
          <a:solidFill>
            <a:srgbClr val="009932"/>
          </a:solidFill>
          <a:ln>
            <a:noFill/>
          </a:ln>
          <a:effectLst>
            <a:outerShdw dist="28398" dir="3806097" algn="ctr" rotWithShape="0">
              <a:srgbClr val="243F60">
                <a:alpha val="50000"/>
              </a:srgbClr>
            </a:outerShdw>
          </a:effectLst>
          <a:extLst>
            <a:ext uri="{91240B29-F687-4F45-9708-019B960494DF}">
              <a14:hiddenLine xmlns:a14="http://schemas.microsoft.com/office/drawing/2010/main" w="38100">
                <a:solidFill>
                  <a:srgbClr val="FFFFFF"/>
                </a:solidFill>
                <a:miter lim="800000"/>
                <a:headEnd/>
                <a:tailEnd/>
              </a14:hiddenLine>
            </a:ext>
          </a:extLst>
        </p:spPr>
        <p:txBody>
          <a:bodyPr rot="0" vert="horz" wrap="square" lIns="91440" tIns="45720" rIns="91440" bIns="45720" anchor="t" anchorCtr="0" upright="1">
            <a:noAutofit/>
          </a:bodyPr>
          <a:lstStyle/>
          <a:p>
            <a:endParaRPr lang="es-MX" dirty="0"/>
          </a:p>
        </p:txBody>
      </p:sp>
      <p:sp>
        <p:nvSpPr>
          <p:cNvPr id="13" name="Rectangle 440"/>
          <p:cNvSpPr>
            <a:spLocks noChangeArrowheads="1"/>
          </p:cNvSpPr>
          <p:nvPr userDrawn="1"/>
        </p:nvSpPr>
        <p:spPr bwMode="auto">
          <a:xfrm>
            <a:off x="423934" y="1721549"/>
            <a:ext cx="8105114" cy="121286"/>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bg1">
                    <a:lumMod val="100000"/>
                    <a:lumOff val="0"/>
                  </a:schemeClr>
                </a:solidFill>
                <a:miter lim="800000"/>
                <a:headEnd/>
                <a:tailEnd/>
              </a14:hiddenLine>
            </a:ext>
          </a:extLst>
        </p:spPr>
        <p:txBody>
          <a:bodyPr rot="0" vert="horz" wrap="square" lIns="91440" tIns="45720" rIns="91440" bIns="45720" anchor="t" anchorCtr="0" upright="1">
            <a:noAutofit/>
          </a:bodyPr>
          <a:lstStyle/>
          <a:p>
            <a:endParaRPr lang="es-MX" dirty="0"/>
          </a:p>
        </p:txBody>
      </p:sp>
      <p:sp>
        <p:nvSpPr>
          <p:cNvPr id="14" name="Rectangle 439"/>
          <p:cNvSpPr>
            <a:spLocks noChangeArrowheads="1"/>
          </p:cNvSpPr>
          <p:nvPr userDrawn="1"/>
        </p:nvSpPr>
        <p:spPr bwMode="auto">
          <a:xfrm>
            <a:off x="936418" y="3768299"/>
            <a:ext cx="8136904" cy="121286"/>
          </a:xfrm>
          <a:prstGeom prst="rect">
            <a:avLst/>
          </a:prstGeom>
          <a:solidFill>
            <a:srgbClr val="009932"/>
          </a:solidFill>
          <a:ln>
            <a:noFill/>
          </a:ln>
          <a:effectLst>
            <a:outerShdw dist="28398" dir="3806097" algn="ctr" rotWithShape="0">
              <a:srgbClr val="243F60">
                <a:alpha val="50000"/>
              </a:srgbClr>
            </a:outerShdw>
          </a:effectLst>
          <a:extLst>
            <a:ext uri="{91240B29-F687-4F45-9708-019B960494DF}">
              <a14:hiddenLine xmlns:a14="http://schemas.microsoft.com/office/drawing/2010/main" w="38100">
                <a:solidFill>
                  <a:srgbClr val="FFFFFF"/>
                </a:solidFill>
                <a:miter lim="800000"/>
                <a:headEnd/>
                <a:tailEnd/>
              </a14:hiddenLine>
            </a:ext>
          </a:extLst>
        </p:spPr>
        <p:txBody>
          <a:bodyPr rot="0" vert="horz" wrap="square" lIns="91440" tIns="45720" rIns="91440" bIns="45720" anchor="t" anchorCtr="0" upright="1">
            <a:noAutofit/>
          </a:bodyPr>
          <a:lstStyle/>
          <a:p>
            <a:endParaRPr lang="es-MX" dirty="0"/>
          </a:p>
        </p:txBody>
      </p:sp>
      <p:sp>
        <p:nvSpPr>
          <p:cNvPr id="15" name="Rectangle 440"/>
          <p:cNvSpPr>
            <a:spLocks noChangeArrowheads="1"/>
          </p:cNvSpPr>
          <p:nvPr userDrawn="1"/>
        </p:nvSpPr>
        <p:spPr bwMode="auto">
          <a:xfrm>
            <a:off x="680176" y="3573016"/>
            <a:ext cx="8105114" cy="121286"/>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bg1">
                    <a:lumMod val="100000"/>
                    <a:lumOff val="0"/>
                  </a:schemeClr>
                </a:solidFill>
                <a:miter lim="800000"/>
                <a:headEnd/>
                <a:tailEnd/>
              </a14:hiddenLine>
            </a:ext>
          </a:extLst>
        </p:spPr>
        <p:txBody>
          <a:bodyPr rot="0" vert="horz" wrap="square" lIns="91440" tIns="45720" rIns="91440" bIns="45720" anchor="t" anchorCtr="0" upright="1">
            <a:noAutofit/>
          </a:bodyPr>
          <a:lstStyle/>
          <a:p>
            <a:endParaRPr lang="es-MX" dirty="0"/>
          </a:p>
        </p:txBody>
      </p:sp>
    </p:spTree>
    <p:extLst>
      <p:ext uri="{BB962C8B-B14F-4D97-AF65-F5344CB8AC3E}">
        <p14:creationId xmlns:p14="http://schemas.microsoft.com/office/powerpoint/2010/main" val="42587626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259632" y="188640"/>
            <a:ext cx="7704856" cy="1143000"/>
          </a:xfrm>
        </p:spPr>
        <p:txBody>
          <a:bodyPr/>
          <a:lstStyle>
            <a:lvl1pPr>
              <a:defRPr>
                <a:solidFill>
                  <a:srgbClr val="00519E"/>
                </a:solidFill>
              </a:defRPr>
            </a:lvl1pPr>
          </a:lstStyle>
          <a:p>
            <a:r>
              <a:rPr lang="es-ES" dirty="0" smtClean="0"/>
              <a:t>Haga clic para modificar el estilo de título del patrón</a:t>
            </a:r>
            <a:endParaRPr lang="es-MX" dirty="0"/>
          </a:p>
        </p:txBody>
      </p:sp>
      <p:sp>
        <p:nvSpPr>
          <p:cNvPr id="3" name="2 Marcador de contenido"/>
          <p:cNvSpPr>
            <a:spLocks noGrp="1"/>
          </p:cNvSpPr>
          <p:nvPr>
            <p:ph idx="1"/>
          </p:nvPr>
        </p:nvSpPr>
        <p:spPr/>
        <p:txBody>
          <a:bodyPr/>
          <a:lstStyle>
            <a:lvl1pPr marL="342900" indent="-342900">
              <a:buFont typeface="Wingdings" pitchFamily="2" charset="2"/>
              <a:buChar char="§"/>
              <a:defRPr>
                <a:solidFill>
                  <a:srgbClr val="00519E"/>
                </a:solidFill>
              </a:defRPr>
            </a:lvl1pPr>
            <a:lvl2pPr marL="742950" indent="-285750">
              <a:buFont typeface="Wingdings" pitchFamily="2" charset="2"/>
              <a:buChar char="§"/>
              <a:defRPr>
                <a:solidFill>
                  <a:srgbClr val="009932"/>
                </a:solidFill>
              </a:defRPr>
            </a:lvl2pPr>
            <a:lvl3pPr marL="1143000" indent="-228600">
              <a:buFont typeface="Wingdings" pitchFamily="2" charset="2"/>
              <a:buChar char="§"/>
              <a:defRPr>
                <a:solidFill>
                  <a:srgbClr val="00519E"/>
                </a:solidFill>
              </a:defRPr>
            </a:lvl3pPr>
            <a:lvl4pPr marL="1600200" indent="-228600">
              <a:buFont typeface="Wingdings" pitchFamily="2" charset="2"/>
              <a:buChar char="§"/>
              <a:defRPr>
                <a:solidFill>
                  <a:srgbClr val="009932"/>
                </a:solidFill>
              </a:defRPr>
            </a:lvl4pPr>
            <a:lvl5pPr marL="2057400" indent="-228600">
              <a:buFont typeface="Wingdings" pitchFamily="2" charset="2"/>
              <a:buChar char="§"/>
              <a:defRPr>
                <a:solidFill>
                  <a:srgbClr val="00519E"/>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‹Nº›</a:t>
            </a:fld>
            <a:endParaRPr lang="es-MX" dirty="0"/>
          </a:p>
        </p:txBody>
      </p:sp>
      <p:pic>
        <p:nvPicPr>
          <p:cNvPr id="7" name="6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929" y="188640"/>
            <a:ext cx="921703" cy="1152128"/>
          </a:xfrm>
          <a:prstGeom prst="rect">
            <a:avLst/>
          </a:prstGeom>
        </p:spPr>
      </p:pic>
      <p:sp>
        <p:nvSpPr>
          <p:cNvPr id="8" name="Rectangle 10"/>
          <p:cNvSpPr>
            <a:spLocks noChangeArrowheads="1"/>
          </p:cNvSpPr>
          <p:nvPr userDrawn="1"/>
        </p:nvSpPr>
        <p:spPr bwMode="auto">
          <a:xfrm>
            <a:off x="1259632" y="1416968"/>
            <a:ext cx="7884367" cy="152400"/>
          </a:xfrm>
          <a:prstGeom prst="rect">
            <a:avLst/>
          </a:prstGeom>
          <a:solidFill>
            <a:srgbClr val="009932"/>
          </a:solidFill>
          <a:ln>
            <a:noFill/>
          </a:ln>
          <a:effectLst/>
        </p:spPr>
        <p:txBody>
          <a:bodyPr wrap="none" anchor="ctr"/>
          <a:lstStyle/>
          <a:p>
            <a:endParaRPr lang="es-MX" dirty="0"/>
          </a:p>
        </p:txBody>
      </p:sp>
    </p:spTree>
    <p:extLst>
      <p:ext uri="{BB962C8B-B14F-4D97-AF65-F5344CB8AC3E}">
        <p14:creationId xmlns:p14="http://schemas.microsoft.com/office/powerpoint/2010/main" val="11089510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337928" y="1416968"/>
            <a:ext cx="8806071" cy="152400"/>
          </a:xfrm>
          <a:prstGeom prst="rect">
            <a:avLst/>
          </a:prstGeom>
          <a:solidFill>
            <a:srgbClr val="009932"/>
          </a:solidFill>
          <a:ln>
            <a:noFill/>
          </a:ln>
          <a:effectLst/>
        </p:spPr>
        <p:txBody>
          <a:bodyPr wrap="none" anchor="ctr"/>
          <a:lstStyle/>
          <a:p>
            <a:endParaRPr lang="es-MX" dirty="0"/>
          </a:p>
        </p:txBody>
      </p:sp>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1B69991-4D74-4808-AA58-FDFAA5F92BCF}"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‹Nº›</a:t>
            </a:fld>
            <a:endParaRPr lang="es-MX" dirty="0"/>
          </a:p>
        </p:txBody>
      </p:sp>
      <p:pic>
        <p:nvPicPr>
          <p:cNvPr id="7" name="6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929" y="188640"/>
            <a:ext cx="921703" cy="1152128"/>
          </a:xfrm>
          <a:prstGeom prst="rect">
            <a:avLst/>
          </a:prstGeom>
        </p:spPr>
      </p:pic>
    </p:spTree>
    <p:extLst>
      <p:ext uri="{BB962C8B-B14F-4D97-AF65-F5344CB8AC3E}">
        <p14:creationId xmlns:p14="http://schemas.microsoft.com/office/powerpoint/2010/main" val="24965671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259632" y="188640"/>
            <a:ext cx="7704856" cy="1143000"/>
          </a:xfrm>
        </p:spPr>
        <p:txBody>
          <a:bodyPr/>
          <a:lstStyle/>
          <a:p>
            <a:r>
              <a:rPr lang="es-ES" dirty="0" smtClean="0"/>
              <a:t>Haga clic para modificar el estilo de título del patrón</a:t>
            </a:r>
            <a:endParaRPr lang="es-MX" dirty="0"/>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9032D124-4C7D-4CB1-A3AF-6FB1BF1B7976}" type="datetime1">
              <a:rPr lang="es-MX" smtClean="0"/>
              <a:t>18/04/2012</a:t>
            </a:fld>
            <a:endParaRPr lang="es-MX" dirty="0"/>
          </a:p>
        </p:txBody>
      </p:sp>
      <p:sp>
        <p:nvSpPr>
          <p:cNvPr id="7" name="6 Marcador de número de diapositiva"/>
          <p:cNvSpPr>
            <a:spLocks noGrp="1"/>
          </p:cNvSpPr>
          <p:nvPr>
            <p:ph type="sldNum" sz="quarter" idx="12"/>
          </p:nvPr>
        </p:nvSpPr>
        <p:spPr/>
        <p:txBody>
          <a:bodyPr/>
          <a:lstStyle/>
          <a:p>
            <a:fld id="{202764E7-4EA1-4B3E-A380-D67BDA65F20C}" type="slidenum">
              <a:rPr lang="es-MX" smtClean="0"/>
              <a:t>‹Nº›</a:t>
            </a:fld>
            <a:endParaRPr lang="es-MX" dirty="0"/>
          </a:p>
        </p:txBody>
      </p:sp>
      <p:pic>
        <p:nvPicPr>
          <p:cNvPr id="8" name="7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929" y="188640"/>
            <a:ext cx="921703" cy="1152128"/>
          </a:xfrm>
          <a:prstGeom prst="rect">
            <a:avLst/>
          </a:prstGeom>
        </p:spPr>
      </p:pic>
      <p:sp>
        <p:nvSpPr>
          <p:cNvPr id="9" name="Rectangle 10"/>
          <p:cNvSpPr>
            <a:spLocks noChangeArrowheads="1"/>
          </p:cNvSpPr>
          <p:nvPr userDrawn="1"/>
        </p:nvSpPr>
        <p:spPr bwMode="auto">
          <a:xfrm>
            <a:off x="1259632" y="1416968"/>
            <a:ext cx="7884367" cy="152400"/>
          </a:xfrm>
          <a:prstGeom prst="rect">
            <a:avLst/>
          </a:prstGeom>
          <a:solidFill>
            <a:srgbClr val="009932"/>
          </a:solidFill>
          <a:ln>
            <a:noFill/>
          </a:ln>
          <a:effectLst/>
        </p:spPr>
        <p:txBody>
          <a:bodyPr wrap="none" anchor="ctr"/>
          <a:lstStyle/>
          <a:p>
            <a:endParaRPr lang="es-MX" dirty="0"/>
          </a:p>
        </p:txBody>
      </p:sp>
    </p:spTree>
    <p:extLst>
      <p:ext uri="{BB962C8B-B14F-4D97-AF65-F5344CB8AC3E}">
        <p14:creationId xmlns:p14="http://schemas.microsoft.com/office/powerpoint/2010/main" val="25153056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259632" y="188640"/>
            <a:ext cx="7704856" cy="1143000"/>
          </a:xfrm>
        </p:spPr>
        <p:txBody>
          <a:bodyPr/>
          <a:lstStyle>
            <a:lvl1pPr>
              <a:defRPr/>
            </a:lvl1p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457200" y="170911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2420887"/>
            <a:ext cx="4040188" cy="3705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5" name="4 Marcador de texto"/>
          <p:cNvSpPr>
            <a:spLocks noGrp="1"/>
          </p:cNvSpPr>
          <p:nvPr>
            <p:ph type="body" sz="quarter" idx="3"/>
          </p:nvPr>
        </p:nvSpPr>
        <p:spPr>
          <a:xfrm>
            <a:off x="4645025" y="170911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420887"/>
            <a:ext cx="4041775" cy="3705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7" name="6 Marcador de fecha"/>
          <p:cNvSpPr>
            <a:spLocks noGrp="1"/>
          </p:cNvSpPr>
          <p:nvPr>
            <p:ph type="dt" sz="half" idx="10"/>
          </p:nvPr>
        </p:nvSpPr>
        <p:spPr/>
        <p:txBody>
          <a:bodyPr/>
          <a:lstStyle/>
          <a:p>
            <a:fld id="{2BFADF2C-2D89-461A-A72C-816912527146}" type="datetime1">
              <a:rPr lang="es-MX" smtClean="0"/>
              <a:t>18/04/2012</a:t>
            </a:fld>
            <a:endParaRPr lang="es-MX" dirty="0"/>
          </a:p>
        </p:txBody>
      </p:sp>
      <p:sp>
        <p:nvSpPr>
          <p:cNvPr id="9" name="8 Marcador de número de diapositiva"/>
          <p:cNvSpPr>
            <a:spLocks noGrp="1"/>
          </p:cNvSpPr>
          <p:nvPr>
            <p:ph type="sldNum" sz="quarter" idx="12"/>
          </p:nvPr>
        </p:nvSpPr>
        <p:spPr/>
        <p:txBody>
          <a:bodyPr/>
          <a:lstStyle/>
          <a:p>
            <a:fld id="{202764E7-4EA1-4B3E-A380-D67BDA65F20C}" type="slidenum">
              <a:rPr lang="es-MX" smtClean="0"/>
              <a:t>‹Nº›</a:t>
            </a:fld>
            <a:endParaRPr lang="es-MX" dirty="0"/>
          </a:p>
        </p:txBody>
      </p:sp>
      <p:pic>
        <p:nvPicPr>
          <p:cNvPr id="10" name="9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929" y="188640"/>
            <a:ext cx="921703" cy="1152128"/>
          </a:xfrm>
          <a:prstGeom prst="rect">
            <a:avLst/>
          </a:prstGeom>
        </p:spPr>
      </p:pic>
      <p:sp>
        <p:nvSpPr>
          <p:cNvPr id="11" name="Rectangle 10"/>
          <p:cNvSpPr>
            <a:spLocks noChangeArrowheads="1"/>
          </p:cNvSpPr>
          <p:nvPr userDrawn="1"/>
        </p:nvSpPr>
        <p:spPr bwMode="auto">
          <a:xfrm>
            <a:off x="1259632" y="1416968"/>
            <a:ext cx="7884367" cy="152400"/>
          </a:xfrm>
          <a:prstGeom prst="rect">
            <a:avLst/>
          </a:prstGeom>
          <a:solidFill>
            <a:srgbClr val="009932"/>
          </a:solidFill>
          <a:ln>
            <a:noFill/>
          </a:ln>
          <a:effectLst/>
        </p:spPr>
        <p:txBody>
          <a:bodyPr wrap="none" anchor="ctr"/>
          <a:lstStyle/>
          <a:p>
            <a:endParaRPr lang="es-MX" dirty="0"/>
          </a:p>
        </p:txBody>
      </p:sp>
    </p:spTree>
    <p:extLst>
      <p:ext uri="{BB962C8B-B14F-4D97-AF65-F5344CB8AC3E}">
        <p14:creationId xmlns:p14="http://schemas.microsoft.com/office/powerpoint/2010/main" val="3034088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259632" y="188640"/>
            <a:ext cx="7704856" cy="1143000"/>
          </a:xfrm>
        </p:spPr>
        <p:txBody>
          <a:bodyPr/>
          <a:lstStyle/>
          <a:p>
            <a:r>
              <a:rPr lang="es-ES" dirty="0" smtClean="0"/>
              <a:t>Haga clic para modificar el estilo de título del patrón</a:t>
            </a:r>
            <a:endParaRPr lang="es-MX" dirty="0"/>
          </a:p>
        </p:txBody>
      </p:sp>
      <p:sp>
        <p:nvSpPr>
          <p:cNvPr id="3" name="2 Marcador de fecha"/>
          <p:cNvSpPr>
            <a:spLocks noGrp="1"/>
          </p:cNvSpPr>
          <p:nvPr>
            <p:ph type="dt" sz="half" idx="10"/>
          </p:nvPr>
        </p:nvSpPr>
        <p:spPr/>
        <p:txBody>
          <a:bodyPr/>
          <a:lstStyle/>
          <a:p>
            <a:fld id="{558C295C-8272-4508-9278-D94E0D6CACE1}" type="datetime1">
              <a:rPr lang="es-MX" smtClean="0"/>
              <a:t>18/04/2012</a:t>
            </a:fld>
            <a:endParaRPr lang="es-MX" dirty="0"/>
          </a:p>
        </p:txBody>
      </p:sp>
      <p:sp>
        <p:nvSpPr>
          <p:cNvPr id="5" name="4 Marcador de número de diapositiva"/>
          <p:cNvSpPr>
            <a:spLocks noGrp="1"/>
          </p:cNvSpPr>
          <p:nvPr>
            <p:ph type="sldNum" sz="quarter" idx="12"/>
          </p:nvPr>
        </p:nvSpPr>
        <p:spPr/>
        <p:txBody>
          <a:bodyPr/>
          <a:lstStyle/>
          <a:p>
            <a:fld id="{202764E7-4EA1-4B3E-A380-D67BDA65F20C}" type="slidenum">
              <a:rPr lang="es-MX" smtClean="0"/>
              <a:t>‹Nº›</a:t>
            </a:fld>
            <a:endParaRPr lang="es-MX" dirty="0"/>
          </a:p>
        </p:txBody>
      </p:sp>
      <p:pic>
        <p:nvPicPr>
          <p:cNvPr id="6" name="5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929" y="188640"/>
            <a:ext cx="921703" cy="1152128"/>
          </a:xfrm>
          <a:prstGeom prst="rect">
            <a:avLst/>
          </a:prstGeom>
        </p:spPr>
      </p:pic>
      <p:sp>
        <p:nvSpPr>
          <p:cNvPr id="7" name="Rectangle 10"/>
          <p:cNvSpPr>
            <a:spLocks noChangeArrowheads="1"/>
          </p:cNvSpPr>
          <p:nvPr userDrawn="1"/>
        </p:nvSpPr>
        <p:spPr bwMode="auto">
          <a:xfrm>
            <a:off x="1260920" y="1416968"/>
            <a:ext cx="7883079" cy="152400"/>
          </a:xfrm>
          <a:prstGeom prst="rect">
            <a:avLst/>
          </a:prstGeom>
          <a:solidFill>
            <a:srgbClr val="009932"/>
          </a:solidFill>
          <a:ln>
            <a:noFill/>
          </a:ln>
          <a:effectLst/>
        </p:spPr>
        <p:txBody>
          <a:bodyPr wrap="none" anchor="ctr"/>
          <a:lstStyle/>
          <a:p>
            <a:endParaRPr lang="es-MX" dirty="0"/>
          </a:p>
        </p:txBody>
      </p:sp>
    </p:spTree>
    <p:extLst>
      <p:ext uri="{BB962C8B-B14F-4D97-AF65-F5344CB8AC3E}">
        <p14:creationId xmlns:p14="http://schemas.microsoft.com/office/powerpoint/2010/main" val="11927210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71CEE63-012C-4FD9-AB17-EDC5F7C9E57E}" type="datetime1">
              <a:rPr lang="es-MX" smtClean="0"/>
              <a:t>18/04/2012</a:t>
            </a:fld>
            <a:endParaRPr lang="es-MX" dirty="0"/>
          </a:p>
        </p:txBody>
      </p:sp>
      <p:sp>
        <p:nvSpPr>
          <p:cNvPr id="4" name="3 Marcador de número de diapositiva"/>
          <p:cNvSpPr>
            <a:spLocks noGrp="1"/>
          </p:cNvSpPr>
          <p:nvPr>
            <p:ph type="sldNum" sz="quarter" idx="12"/>
          </p:nvPr>
        </p:nvSpPr>
        <p:spPr/>
        <p:txBody>
          <a:bodyPr/>
          <a:lstStyle/>
          <a:p>
            <a:fld id="{202764E7-4EA1-4B3E-A380-D67BDA65F20C}" type="slidenum">
              <a:rPr lang="es-MX" smtClean="0"/>
              <a:t>‹Nº›</a:t>
            </a:fld>
            <a:endParaRPr lang="es-MX" dirty="0"/>
          </a:p>
        </p:txBody>
      </p:sp>
      <p:sp>
        <p:nvSpPr>
          <p:cNvPr id="5" name="Rectangle 10"/>
          <p:cNvSpPr>
            <a:spLocks noChangeArrowheads="1"/>
          </p:cNvSpPr>
          <p:nvPr userDrawn="1"/>
        </p:nvSpPr>
        <p:spPr bwMode="auto">
          <a:xfrm>
            <a:off x="301818" y="0"/>
            <a:ext cx="8842182" cy="211832"/>
          </a:xfrm>
          <a:prstGeom prst="rect">
            <a:avLst/>
          </a:prstGeom>
          <a:solidFill>
            <a:srgbClr val="009932"/>
          </a:solidFill>
          <a:ln>
            <a:noFill/>
          </a:ln>
          <a:effectLst/>
        </p:spPr>
        <p:txBody>
          <a:bodyPr wrap="none" anchor="ctr"/>
          <a:lstStyle/>
          <a:p>
            <a:endParaRPr lang="es-MX" dirty="0"/>
          </a:p>
        </p:txBody>
      </p:sp>
    </p:spTree>
    <p:extLst>
      <p:ext uri="{BB962C8B-B14F-4D97-AF65-F5344CB8AC3E}">
        <p14:creationId xmlns:p14="http://schemas.microsoft.com/office/powerpoint/2010/main" val="1536132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42814"/>
            <a:ext cx="3008313" cy="1162050"/>
          </a:xfrm>
        </p:spPr>
        <p:txBody>
          <a:bodyPr anchor="b"/>
          <a:lstStyle>
            <a:lvl1pPr algn="l">
              <a:defRPr sz="2000" b="1"/>
            </a:lvl1pPr>
          </a:lstStyle>
          <a:p>
            <a:r>
              <a:rPr lang="es-ES" dirty="0" smtClean="0"/>
              <a:t>Haga clic para modificar el estilo de título del patrón</a:t>
            </a:r>
            <a:endParaRPr lang="es-MX" dirty="0"/>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2348880"/>
            <a:ext cx="3008313" cy="37772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4 Marcador de fecha"/>
          <p:cNvSpPr>
            <a:spLocks noGrp="1"/>
          </p:cNvSpPr>
          <p:nvPr>
            <p:ph type="dt" sz="half" idx="10"/>
          </p:nvPr>
        </p:nvSpPr>
        <p:spPr/>
        <p:txBody>
          <a:bodyPr/>
          <a:lstStyle/>
          <a:p>
            <a:fld id="{7642DFFF-18A0-420C-BD1B-572EE43A0D5C}" type="datetime1">
              <a:rPr lang="es-MX" smtClean="0"/>
              <a:t>18/04/2012</a:t>
            </a:fld>
            <a:endParaRPr lang="es-MX" dirty="0"/>
          </a:p>
        </p:txBody>
      </p:sp>
      <p:sp>
        <p:nvSpPr>
          <p:cNvPr id="7" name="6 Marcador de número de diapositiva"/>
          <p:cNvSpPr>
            <a:spLocks noGrp="1"/>
          </p:cNvSpPr>
          <p:nvPr>
            <p:ph type="sldNum" sz="quarter" idx="12"/>
          </p:nvPr>
        </p:nvSpPr>
        <p:spPr/>
        <p:txBody>
          <a:bodyPr/>
          <a:lstStyle/>
          <a:p>
            <a:fld id="{202764E7-4EA1-4B3E-A380-D67BDA65F20C}" type="slidenum">
              <a:rPr lang="es-MX" smtClean="0"/>
              <a:t>‹Nº›</a:t>
            </a:fld>
            <a:endParaRPr lang="es-MX" dirty="0"/>
          </a:p>
        </p:txBody>
      </p:sp>
      <p:sp>
        <p:nvSpPr>
          <p:cNvPr id="8" name="Rectangle 10"/>
          <p:cNvSpPr>
            <a:spLocks noChangeArrowheads="1"/>
          </p:cNvSpPr>
          <p:nvPr userDrawn="1"/>
        </p:nvSpPr>
        <p:spPr bwMode="auto">
          <a:xfrm>
            <a:off x="467544" y="832265"/>
            <a:ext cx="3024336" cy="147221"/>
          </a:xfrm>
          <a:prstGeom prst="rect">
            <a:avLst/>
          </a:prstGeom>
          <a:solidFill>
            <a:srgbClr val="009932"/>
          </a:solidFill>
          <a:ln>
            <a:noFill/>
          </a:ln>
          <a:effectLst/>
        </p:spPr>
        <p:txBody>
          <a:bodyPr wrap="none" anchor="ctr"/>
          <a:lstStyle/>
          <a:p>
            <a:endParaRPr lang="es-MX" dirty="0"/>
          </a:p>
        </p:txBody>
      </p:sp>
      <p:pic>
        <p:nvPicPr>
          <p:cNvPr id="9" name="8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5441" y="119837"/>
            <a:ext cx="515894" cy="644867"/>
          </a:xfrm>
          <a:prstGeom prst="rect">
            <a:avLst/>
          </a:prstGeom>
        </p:spPr>
      </p:pic>
    </p:spTree>
    <p:extLst>
      <p:ext uri="{BB962C8B-B14F-4D97-AF65-F5344CB8AC3E}">
        <p14:creationId xmlns:p14="http://schemas.microsoft.com/office/powerpoint/2010/main" val="22285225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941168"/>
            <a:ext cx="5486400" cy="504056"/>
          </a:xfrm>
        </p:spPr>
        <p:txBody>
          <a:bodyPr anchor="b"/>
          <a:lstStyle>
            <a:lvl1pPr algn="l">
              <a:defRPr sz="2000" b="1"/>
            </a:lvl1pPr>
          </a:lstStyle>
          <a:p>
            <a:r>
              <a:rPr lang="es-ES" dirty="0" smtClean="0"/>
              <a:t>Haga clic para modificar el estilo de título del patrón</a:t>
            </a:r>
            <a:endParaRPr lang="es-MX" dirty="0"/>
          </a:p>
        </p:txBody>
      </p:sp>
      <p:sp>
        <p:nvSpPr>
          <p:cNvPr id="3" name="2 Marcador de posición de imagen"/>
          <p:cNvSpPr>
            <a:spLocks noGrp="1"/>
          </p:cNvSpPr>
          <p:nvPr>
            <p:ph type="pic" idx="1"/>
          </p:nvPr>
        </p:nvSpPr>
        <p:spPr>
          <a:xfrm>
            <a:off x="1792288" y="1700808"/>
            <a:ext cx="5486400" cy="30963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MX" dirty="0"/>
          </a:p>
        </p:txBody>
      </p:sp>
      <p:sp>
        <p:nvSpPr>
          <p:cNvPr id="4" name="3 Marcador de texto"/>
          <p:cNvSpPr>
            <a:spLocks noGrp="1"/>
          </p:cNvSpPr>
          <p:nvPr>
            <p:ph type="body" sz="half" idx="2"/>
          </p:nvPr>
        </p:nvSpPr>
        <p:spPr>
          <a:xfrm>
            <a:off x="1792288" y="5517232"/>
            <a:ext cx="5486400" cy="7200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036381F-2DF8-4D83-ABA8-E37083E89AA1}" type="datetime1">
              <a:rPr lang="es-MX" smtClean="0"/>
              <a:t>18/04/2012</a:t>
            </a:fld>
            <a:endParaRPr lang="es-MX" dirty="0"/>
          </a:p>
        </p:txBody>
      </p:sp>
      <p:sp>
        <p:nvSpPr>
          <p:cNvPr id="7" name="6 Marcador de número de diapositiva"/>
          <p:cNvSpPr>
            <a:spLocks noGrp="1"/>
          </p:cNvSpPr>
          <p:nvPr>
            <p:ph type="sldNum" sz="quarter" idx="12"/>
          </p:nvPr>
        </p:nvSpPr>
        <p:spPr/>
        <p:txBody>
          <a:bodyPr/>
          <a:lstStyle/>
          <a:p>
            <a:fld id="{202764E7-4EA1-4B3E-A380-D67BDA65F20C}" type="slidenum">
              <a:rPr lang="es-MX" smtClean="0"/>
              <a:t>‹Nº›</a:t>
            </a:fld>
            <a:endParaRPr lang="es-MX" dirty="0"/>
          </a:p>
        </p:txBody>
      </p:sp>
      <p:sp>
        <p:nvSpPr>
          <p:cNvPr id="8" name="Rectangle 10"/>
          <p:cNvSpPr>
            <a:spLocks noChangeArrowheads="1"/>
          </p:cNvSpPr>
          <p:nvPr userDrawn="1"/>
        </p:nvSpPr>
        <p:spPr bwMode="auto">
          <a:xfrm>
            <a:off x="1203900" y="1416968"/>
            <a:ext cx="7940099" cy="152400"/>
          </a:xfrm>
          <a:prstGeom prst="rect">
            <a:avLst/>
          </a:prstGeom>
          <a:solidFill>
            <a:srgbClr val="009932"/>
          </a:solidFill>
          <a:ln>
            <a:noFill/>
          </a:ln>
          <a:effectLst/>
        </p:spPr>
        <p:txBody>
          <a:bodyPr wrap="none" anchor="ctr"/>
          <a:lstStyle/>
          <a:p>
            <a:endParaRPr lang="es-MX" dirty="0"/>
          </a:p>
        </p:txBody>
      </p:sp>
      <p:pic>
        <p:nvPicPr>
          <p:cNvPr id="9" name="8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929" y="188640"/>
            <a:ext cx="921703" cy="1152128"/>
          </a:xfrm>
          <a:prstGeom prst="rect">
            <a:avLst/>
          </a:prstGeom>
        </p:spPr>
      </p:pic>
    </p:spTree>
    <p:extLst>
      <p:ext uri="{BB962C8B-B14F-4D97-AF65-F5344CB8AC3E}">
        <p14:creationId xmlns:p14="http://schemas.microsoft.com/office/powerpoint/2010/main" val="17431159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www.uv.mx/veracruz/uvca281dinamicadesistemas/"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mailto:alorandi@uv.mx?subject=Sobre%20Presentaci&#243;n%20de%20TIC's%20y%20NTIC's%20en%20AUla%20Facultad%20de%20Contadur&#237;a" TargetMode="Externa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203901" y="188640"/>
            <a:ext cx="7760587"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395536" y="1628800"/>
            <a:ext cx="8568952" cy="4608512"/>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2"/>
          </p:nvPr>
        </p:nvSpPr>
        <p:spPr>
          <a:xfrm>
            <a:off x="385192" y="6356350"/>
            <a:ext cx="1018456" cy="365125"/>
          </a:xfrm>
          <a:prstGeom prst="rect">
            <a:avLst/>
          </a:prstGeom>
        </p:spPr>
        <p:txBody>
          <a:bodyPr vert="horz" lIns="91440" tIns="45720" rIns="91440" bIns="45720" rtlCol="0" anchor="ctr"/>
          <a:lstStyle>
            <a:lvl1pPr algn="l">
              <a:defRPr sz="1200" baseline="0">
                <a:solidFill>
                  <a:srgbClr val="009932"/>
                </a:solidFill>
              </a:defRPr>
            </a:lvl1pPr>
          </a:lstStyle>
          <a:p>
            <a:fld id="{C644ED5F-E7FC-4E2A-9AAD-E64CA554E509}" type="datetime1">
              <a:rPr lang="es-MX" smtClean="0"/>
              <a:t>18/04/2012</a:t>
            </a:fld>
            <a:endParaRPr lang="es-MX" dirty="0"/>
          </a:p>
        </p:txBody>
      </p:sp>
      <p:sp>
        <p:nvSpPr>
          <p:cNvPr id="6" name="5 Marcador de número de diapositiva"/>
          <p:cNvSpPr>
            <a:spLocks noGrp="1"/>
          </p:cNvSpPr>
          <p:nvPr>
            <p:ph type="sldNum" sz="quarter" idx="4"/>
          </p:nvPr>
        </p:nvSpPr>
        <p:spPr>
          <a:xfrm>
            <a:off x="8244408" y="6356350"/>
            <a:ext cx="792088" cy="365125"/>
          </a:xfrm>
          <a:prstGeom prst="rect">
            <a:avLst/>
          </a:prstGeom>
        </p:spPr>
        <p:txBody>
          <a:bodyPr vert="horz" lIns="91440" tIns="45720" rIns="91440" bIns="45720" rtlCol="0" anchor="ctr"/>
          <a:lstStyle>
            <a:lvl1pPr algn="r">
              <a:defRPr sz="1400" b="1" i="0" baseline="0">
                <a:solidFill>
                  <a:srgbClr val="009932"/>
                </a:solidFill>
              </a:defRPr>
            </a:lvl1pPr>
          </a:lstStyle>
          <a:p>
            <a:fld id="{202764E7-4EA1-4B3E-A380-D67BDA65F20C}" type="slidenum">
              <a:rPr lang="es-MX" smtClean="0"/>
              <a:pPr/>
              <a:t>‹Nº›</a:t>
            </a:fld>
            <a:endParaRPr lang="es-MX" dirty="0"/>
          </a:p>
        </p:txBody>
      </p:sp>
      <p:sp>
        <p:nvSpPr>
          <p:cNvPr id="7" name="Rectangle 8"/>
          <p:cNvSpPr>
            <a:spLocks noChangeArrowheads="1"/>
          </p:cNvSpPr>
          <p:nvPr userDrawn="1"/>
        </p:nvSpPr>
        <p:spPr bwMode="auto">
          <a:xfrm>
            <a:off x="0" y="0"/>
            <a:ext cx="323528" cy="6858000"/>
          </a:xfrm>
          <a:prstGeom prst="rect">
            <a:avLst/>
          </a:prstGeom>
          <a:solidFill>
            <a:srgbClr val="00519E"/>
          </a:solidFill>
          <a:ln>
            <a:noFill/>
          </a:ln>
          <a:effectLst/>
        </p:spPr>
        <p:txBody>
          <a:bodyPr vert="vert270" wrap="none" anchor="ctr"/>
          <a:lstStyle/>
          <a:p>
            <a:pPr algn="ctr"/>
            <a:r>
              <a:rPr lang="es-MX" dirty="0" smtClean="0">
                <a:solidFill>
                  <a:schemeClr val="bg1"/>
                </a:solidFill>
              </a:rPr>
              <a:t>Proyecto Aula Región Veracruz. Facultad de Contaduría</a:t>
            </a:r>
            <a:endParaRPr lang="es-MX" dirty="0">
              <a:solidFill>
                <a:schemeClr val="bg1"/>
              </a:solidFill>
            </a:endParaRPr>
          </a:p>
        </p:txBody>
      </p:sp>
      <p:sp>
        <p:nvSpPr>
          <p:cNvPr id="9" name="8 CuadroTexto"/>
          <p:cNvSpPr txBox="1"/>
          <p:nvPr userDrawn="1"/>
        </p:nvSpPr>
        <p:spPr>
          <a:xfrm>
            <a:off x="2411760" y="6362164"/>
            <a:ext cx="4088875" cy="523220"/>
          </a:xfrm>
          <a:prstGeom prst="rect">
            <a:avLst/>
          </a:prstGeom>
          <a:noFill/>
        </p:spPr>
        <p:txBody>
          <a:bodyPr wrap="none" rtlCol="0">
            <a:spAutoFit/>
          </a:bodyPr>
          <a:lstStyle/>
          <a:p>
            <a:pPr algn="ctr"/>
            <a:r>
              <a:rPr lang="es-MX" sz="1400" i="1" dirty="0" smtClean="0">
                <a:hlinkClick r:id="rId11"/>
              </a:rPr>
              <a:t>M.I. Alberto Pedro Lorandi Medina</a:t>
            </a:r>
            <a:endParaRPr lang="es-MX" sz="1400" i="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solidFill>
                  <a:srgbClr val="00519E"/>
                </a:solidFill>
                <a:hlinkClick r:id="rId12"/>
              </a:rPr>
              <a:t>Cuerpo Académico Dinámica de Sistemas UV-CA-281</a:t>
            </a:r>
            <a:endParaRPr lang="es-MX" sz="1400" b="1" dirty="0" smtClean="0">
              <a:solidFill>
                <a:srgbClr val="00519E"/>
              </a:solidFill>
            </a:endParaRPr>
          </a:p>
        </p:txBody>
      </p:sp>
    </p:spTree>
    <p:extLst>
      <p:ext uri="{BB962C8B-B14F-4D97-AF65-F5344CB8AC3E}">
        <p14:creationId xmlns:p14="http://schemas.microsoft.com/office/powerpoint/2010/main" val="596479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rgbClr val="009932"/>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rgbClr val="00519E"/>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rgbClr val="009932"/>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rgbClr val="00519E"/>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rgbClr val="009932"/>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rgbClr val="00519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8" Type="http://schemas.openxmlformats.org/officeDocument/2006/relationships/hyperlink" Target="http://albertolorandim.wordpress.com/" TargetMode="External"/><Relationship Id="rId3" Type="http://schemas.openxmlformats.org/officeDocument/2006/relationships/hyperlink" Target="mailto:alorandi@ver.megared.net.mx" TargetMode="External"/><Relationship Id="rId7" Type="http://schemas.openxmlformats.org/officeDocument/2006/relationships/hyperlink" Target="http://twitter.com/" TargetMode="External"/><Relationship Id="rId2" Type="http://schemas.openxmlformats.org/officeDocument/2006/relationships/hyperlink" Target="mailto:alorandi@uv.mx" TargetMode="External"/><Relationship Id="rId1" Type="http://schemas.openxmlformats.org/officeDocument/2006/relationships/slideLayout" Target="../slideLayouts/slideLayout3.xml"/><Relationship Id="rId6" Type="http://schemas.openxmlformats.org/officeDocument/2006/relationships/hyperlink" Target="https://www.facebook.com/alberto.pedro.lorandi.medina" TargetMode="External"/><Relationship Id="rId5" Type="http://schemas.openxmlformats.org/officeDocument/2006/relationships/hyperlink" Target="http://www.uv.mx/alorandi" TargetMode="External"/><Relationship Id="rId4" Type="http://schemas.openxmlformats.org/officeDocument/2006/relationships/hyperlink" Target="mailto:alorandi@hotmail.com" TargetMode="External"/><Relationship Id="rId9" Type="http://schemas.openxmlformats.org/officeDocument/2006/relationships/hyperlink" Target="http://alorandi.blogspot.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webs.com/" TargetMode="External"/><Relationship Id="rId2" Type="http://schemas.openxmlformats.org/officeDocument/2006/relationships/hyperlink" Target="https://www.google.com/accounts/ServiceLogin?service=blogger&amp;continue=https://www.blogger.com/loginz?d=http://www.blogger.com/home&amp;a=ADD_SERVICE_FLAG&amp;passive=true&amp;alinsu=0&amp;aplinsu=0&amp;alwf=true&amp;ltmpl=start&amp;skipvpage=true&amp;rm=false&amp;showra=1&amp;fpui=2&amp;naui=8"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es.wikipedia.org/wiki/Wikipedia:Portada"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wikia.com/Special:LandingPage" TargetMode="External"/><Relationship Id="rId2" Type="http://schemas.openxmlformats.org/officeDocument/2006/relationships/hyperlink" Target="http://www.wikispaces.com/" TargetMode="External"/><Relationship Id="rId1" Type="http://schemas.openxmlformats.org/officeDocument/2006/relationships/slideLayout" Target="../slideLayouts/slideLayout2.xml"/><Relationship Id="rId5" Type="http://schemas.openxmlformats.org/officeDocument/2006/relationships/image" Target="../media/image5.tmp"/><Relationship Id="rId4" Type="http://schemas.openxmlformats.org/officeDocument/2006/relationships/image" Target="../media/image4.tmp"/></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un.org/spanish/millenniumgoals/"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facebook.com/"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9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oleObject" Target="../embeddings/oleObject1.bin"/><Relationship Id="rId4" Type="http://schemas.openxmlformats.org/officeDocument/2006/relationships/image" Target="../media/image21.png"/></Relationships>
</file>

<file path=ppt/slides/_rels/slide9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Las TICs en la Educación</a:t>
            </a:r>
            <a:endParaRPr lang="es-MX" dirty="0"/>
          </a:p>
        </p:txBody>
      </p:sp>
      <p:sp>
        <p:nvSpPr>
          <p:cNvPr id="3" name="2 Subtítulo"/>
          <p:cNvSpPr>
            <a:spLocks noGrp="1"/>
          </p:cNvSpPr>
          <p:nvPr>
            <p:ph type="subTitle" idx="1"/>
          </p:nvPr>
        </p:nvSpPr>
        <p:spPr/>
        <p:txBody>
          <a:bodyPr/>
          <a:lstStyle/>
          <a:p>
            <a:r>
              <a:rPr lang="es-MX" dirty="0" smtClean="0"/>
              <a:t>Proyecto Aula</a:t>
            </a:r>
            <a:endParaRPr lang="es-MX" dirty="0"/>
          </a:p>
        </p:txBody>
      </p:sp>
    </p:spTree>
    <p:extLst>
      <p:ext uri="{BB962C8B-B14F-4D97-AF65-F5344CB8AC3E}">
        <p14:creationId xmlns:p14="http://schemas.microsoft.com/office/powerpoint/2010/main" val="2736032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El Uso</a:t>
            </a:r>
            <a:endParaRPr lang="es-MX" dirty="0"/>
          </a:p>
        </p:txBody>
      </p:sp>
      <p:sp>
        <p:nvSpPr>
          <p:cNvPr id="3" name="2 Marcador de contenido"/>
          <p:cNvSpPr>
            <a:spLocks noGrp="1"/>
          </p:cNvSpPr>
          <p:nvPr>
            <p:ph idx="1"/>
          </p:nvPr>
        </p:nvSpPr>
        <p:spPr/>
        <p:txBody>
          <a:bodyPr>
            <a:normAutofit/>
          </a:bodyPr>
          <a:lstStyle/>
          <a:p>
            <a:r>
              <a:rPr lang="es-MX" dirty="0"/>
              <a:t> Se deben usar las TIC para aprender y para enseñar. </a:t>
            </a:r>
            <a:endParaRPr lang="es-MX" dirty="0" smtClean="0"/>
          </a:p>
          <a:p>
            <a:r>
              <a:rPr lang="es-MX" dirty="0" smtClean="0"/>
              <a:t>El aprendizaje </a:t>
            </a:r>
            <a:r>
              <a:rPr lang="es-MX" dirty="0"/>
              <a:t>de cualquier </a:t>
            </a:r>
            <a:r>
              <a:rPr lang="es-MX" dirty="0" smtClean="0"/>
              <a:t>EE, habilidad o competencia se </a:t>
            </a:r>
            <a:r>
              <a:rPr lang="es-MX" dirty="0"/>
              <a:t>puede facilitar mediante las TIC y, en particular, mediante Internet, aplicando las técnicas adecuadas. </a:t>
            </a:r>
            <a:endParaRPr lang="es-MX" dirty="0" smtClean="0"/>
          </a:p>
          <a:p>
            <a:r>
              <a:rPr lang="es-MX" dirty="0" smtClean="0"/>
              <a:t>Este aspecto </a:t>
            </a:r>
            <a:r>
              <a:rPr lang="es-MX" dirty="0"/>
              <a:t>tiene que ver </a:t>
            </a:r>
            <a:r>
              <a:rPr lang="es-MX" dirty="0" smtClean="0"/>
              <a:t>de manera muy sustantiva con </a:t>
            </a:r>
            <a:r>
              <a:rPr lang="es-MX" dirty="0"/>
              <a:t>la Informática Educativa.</a:t>
            </a:r>
          </a:p>
          <a:p>
            <a:endParaRPr lang="es-MX" dirty="0"/>
          </a:p>
        </p:txBody>
      </p:sp>
      <p:sp>
        <p:nvSpPr>
          <p:cNvPr id="4" name="3 Marcador de fecha"/>
          <p:cNvSpPr>
            <a:spLocks noGrp="1"/>
          </p:cNvSpPr>
          <p:nvPr>
            <p:ph type="dt" sz="half" idx="10"/>
          </p:nvPr>
        </p:nvSpPr>
        <p:spPr/>
        <p:txBody>
          <a:bodyPr/>
          <a:lstStyle/>
          <a:p>
            <a:fld id="{8F802F2B-37AE-4180-8D93-839EE137EB14}"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10</a:t>
            </a:fld>
            <a:endParaRPr lang="es-MX" dirty="0"/>
          </a:p>
        </p:txBody>
      </p:sp>
    </p:spTree>
    <p:extLst>
      <p:ext uri="{BB962C8B-B14F-4D97-AF65-F5344CB8AC3E}">
        <p14:creationId xmlns:p14="http://schemas.microsoft.com/office/powerpoint/2010/main" val="111626294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Módulo de Seguimiento</a:t>
            </a:r>
            <a:endParaRPr lang="es-MX" dirty="0"/>
          </a:p>
        </p:txBody>
      </p:sp>
      <p:sp>
        <p:nvSpPr>
          <p:cNvPr id="3" name="2 Marcador de contenido"/>
          <p:cNvSpPr>
            <a:spLocks noGrp="1"/>
          </p:cNvSpPr>
          <p:nvPr>
            <p:ph idx="1"/>
          </p:nvPr>
        </p:nvSpPr>
        <p:spPr/>
        <p:txBody>
          <a:bodyPr/>
          <a:lstStyle/>
          <a:p>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100</a:t>
            </a:fld>
            <a:endParaRPr lang="es-MX"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97633"/>
            <a:ext cx="7274966" cy="4603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95331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Sitios de Colaboración</a:t>
            </a:r>
            <a:endParaRPr lang="es-MX" dirty="0"/>
          </a:p>
        </p:txBody>
      </p:sp>
      <p:sp>
        <p:nvSpPr>
          <p:cNvPr id="3" name="2 Marcador de contenido"/>
          <p:cNvSpPr>
            <a:spLocks noGrp="1"/>
          </p:cNvSpPr>
          <p:nvPr>
            <p:ph idx="1"/>
          </p:nvPr>
        </p:nvSpPr>
        <p:spPr/>
        <p:txBody>
          <a:bodyPr>
            <a:normAutofit lnSpcReduction="10000"/>
          </a:bodyPr>
          <a:lstStyle/>
          <a:p>
            <a:r>
              <a:rPr lang="es-MX" dirty="0"/>
              <a:t>Los sitios de colaboración ayudan a los equipos y comunidades a ser más eficaces al conectar a las personas y la información. </a:t>
            </a:r>
            <a:r>
              <a:rPr lang="es-MX" dirty="0" smtClean="0"/>
              <a:t> </a:t>
            </a:r>
          </a:p>
          <a:p>
            <a:r>
              <a:rPr lang="es-MX" dirty="0" smtClean="0"/>
              <a:t>No </a:t>
            </a:r>
            <a:r>
              <a:rPr lang="es-MX" dirty="0"/>
              <a:t>es necesario tener experiencia en el diseño de sitios </a:t>
            </a:r>
            <a:r>
              <a:rPr lang="es-MX" dirty="0" smtClean="0"/>
              <a:t>Web </a:t>
            </a:r>
            <a:r>
              <a:rPr lang="es-MX" dirty="0"/>
              <a:t>para comenzar a utilizarlo</a:t>
            </a:r>
            <a:r>
              <a:rPr lang="es-MX" dirty="0" smtClean="0"/>
              <a:t>.</a:t>
            </a:r>
          </a:p>
          <a:p>
            <a:r>
              <a:rPr lang="es-MX" dirty="0" smtClean="0"/>
              <a:t>Se pueden compartir documentos, imágenes, calendario, y algunas otras herramientas</a:t>
            </a:r>
          </a:p>
          <a:p>
            <a:r>
              <a:rPr lang="es-MX" dirty="0" smtClean="0"/>
              <a:t>Es muy fácil de administrar y tiene esquemas de permisos y seguridad</a:t>
            </a:r>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101</a:t>
            </a:fld>
            <a:endParaRPr lang="es-MX" dirty="0"/>
          </a:p>
        </p:txBody>
      </p:sp>
    </p:spTree>
    <p:extLst>
      <p:ext uri="{BB962C8B-B14F-4D97-AF65-F5344CB8AC3E}">
        <p14:creationId xmlns:p14="http://schemas.microsoft.com/office/powerpoint/2010/main" val="18253985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92500" lnSpcReduction="10000"/>
          </a:bodyPr>
          <a:lstStyle/>
          <a:p>
            <a:r>
              <a:rPr lang="es-MX" dirty="0"/>
              <a:t>¿Cómo acceder a un sitio de colaboración?</a:t>
            </a:r>
          </a:p>
          <a:p>
            <a:pPr lvl="1"/>
            <a:r>
              <a:rPr lang="es-MX" dirty="0"/>
              <a:t>Tiene que ingresar en un navegador Web la dirección URL asignada a su sitio por parte de la Dirección de Desarrollo Informático de Apoyo Académico de la forma: </a:t>
            </a:r>
          </a:p>
          <a:p>
            <a:pPr lvl="1"/>
            <a:r>
              <a:rPr lang="es-MX" dirty="0"/>
              <a:t>http://colaboracion.uv.mx/ [nombre del sitio asignado] </a:t>
            </a:r>
          </a:p>
          <a:p>
            <a:r>
              <a:rPr lang="es-MX" dirty="0" smtClean="0"/>
              <a:t>¿</a:t>
            </a:r>
            <a:r>
              <a:rPr lang="es-MX" dirty="0"/>
              <a:t>Cómo iniciar una sesión?</a:t>
            </a:r>
          </a:p>
          <a:p>
            <a:pPr lvl="1"/>
            <a:r>
              <a:rPr lang="es-MX" dirty="0"/>
              <a:t> Esto se realiza dando clic en el texto Inicio de sesión en la parte superior de la página. Se le pedirá ingrese su cuenta institucional en la forma:</a:t>
            </a:r>
          </a:p>
          <a:p>
            <a:pPr lvl="1"/>
            <a:r>
              <a:rPr lang="es-MX" dirty="0"/>
              <a:t>nombre de usuario: </a:t>
            </a:r>
            <a:r>
              <a:rPr lang="es-MX" dirty="0" smtClean="0"/>
              <a:t>DOMINIO\login y contraseña</a:t>
            </a:r>
            <a:r>
              <a:rPr lang="es-MX" dirty="0"/>
              <a:t>: xxxxxxx </a:t>
            </a:r>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102</a:t>
            </a:fld>
            <a:endParaRPr lang="es-MX" dirty="0"/>
          </a:p>
        </p:txBody>
      </p:sp>
    </p:spTree>
    <p:extLst>
      <p:ext uri="{BB962C8B-B14F-4D97-AF65-F5344CB8AC3E}">
        <p14:creationId xmlns:p14="http://schemas.microsoft.com/office/powerpoint/2010/main" val="195642346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92500" lnSpcReduction="20000"/>
          </a:bodyPr>
          <a:lstStyle/>
          <a:p>
            <a:r>
              <a:rPr lang="es-MX" dirty="0"/>
              <a:t>¿Cómo cerrar la sesión?</a:t>
            </a:r>
          </a:p>
          <a:p>
            <a:pPr lvl="1"/>
            <a:r>
              <a:rPr lang="es-MX" dirty="0"/>
              <a:t>Un sitio de colaboración muestra un menú de bienvenida en la parte superior derecha de la página. Para cerrar la sesión hay que dar clic en la opción Cerrar sesión del menú de bienvenida. Para poder ver el menú de bienvenida requiere que los usuarios inicien sesión. </a:t>
            </a:r>
          </a:p>
          <a:p>
            <a:r>
              <a:rPr lang="es-MX" dirty="0"/>
              <a:t>¿Cómo cambio mis datos personales?</a:t>
            </a:r>
          </a:p>
          <a:p>
            <a:pPr lvl="1"/>
            <a:r>
              <a:rPr lang="es-MX" dirty="0"/>
              <a:t>Un sitio de colaboración muestra un menú de bienvenida en la parte superior derecha de la página. Para cambiar la configuración de la cuenta que inició la sesión, hay que dar clic en la opción Mi configuración del menú de bienvenida. Para poder ver el menú de bienvenida requiere que los usuarios inicien sesión</a:t>
            </a:r>
            <a:r>
              <a:rPr lang="es-MX" dirty="0" smtClean="0"/>
              <a:t>.</a:t>
            </a: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103</a:t>
            </a:fld>
            <a:endParaRPr lang="es-MX" dirty="0"/>
          </a:p>
        </p:txBody>
      </p:sp>
    </p:spTree>
    <p:extLst>
      <p:ext uri="{BB962C8B-B14F-4D97-AF65-F5344CB8AC3E}">
        <p14:creationId xmlns:p14="http://schemas.microsoft.com/office/powerpoint/2010/main" val="178591148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FTP Institucional</a:t>
            </a:r>
            <a:endParaRPr lang="es-MX" dirty="0"/>
          </a:p>
        </p:txBody>
      </p:sp>
      <p:sp>
        <p:nvSpPr>
          <p:cNvPr id="3" name="2 Marcador de contenido"/>
          <p:cNvSpPr>
            <a:spLocks noGrp="1"/>
          </p:cNvSpPr>
          <p:nvPr>
            <p:ph idx="1"/>
          </p:nvPr>
        </p:nvSpPr>
        <p:spPr/>
        <p:txBody>
          <a:bodyPr>
            <a:normAutofit fontScale="92500" lnSpcReduction="10000"/>
          </a:bodyPr>
          <a:lstStyle/>
          <a:p>
            <a:r>
              <a:rPr lang="es-MX" dirty="0"/>
              <a:t>FTP (sigla en inglés de File Transfer Protocol - Protocolo de Transferencia de Archivos) en informática, es un protocolo de red para la transferencia de archivos entre sistemas conectados a una red TCP (Transmission Control Protocol), basado en la arquitectura cliente-servidor. </a:t>
            </a:r>
            <a:endParaRPr lang="es-MX" dirty="0" smtClean="0"/>
          </a:p>
          <a:p>
            <a:r>
              <a:rPr lang="es-MX" dirty="0" smtClean="0"/>
              <a:t>Desde </a:t>
            </a:r>
            <a:r>
              <a:rPr lang="es-MX" dirty="0"/>
              <a:t>un equipo cliente se puede conectar a un servidor para descargar archivos desde él o para enviarle archivos, independientemente del sistema operativo utilizado en cada equipo</a:t>
            </a:r>
            <a:r>
              <a:rPr lang="es-MX" dirty="0" smtClean="0"/>
              <a:t>.</a:t>
            </a: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104</a:t>
            </a:fld>
            <a:endParaRPr lang="es-MX" dirty="0"/>
          </a:p>
        </p:txBody>
      </p:sp>
    </p:spTree>
    <p:extLst>
      <p:ext uri="{BB962C8B-B14F-4D97-AF65-F5344CB8AC3E}">
        <p14:creationId xmlns:p14="http://schemas.microsoft.com/office/powerpoint/2010/main" val="194107131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92500" lnSpcReduction="20000"/>
          </a:bodyPr>
          <a:lstStyle/>
          <a:p>
            <a:r>
              <a:rPr lang="es-MX" dirty="0" smtClean="0"/>
              <a:t>Al </a:t>
            </a:r>
            <a:r>
              <a:rPr lang="es-MX" dirty="0"/>
              <a:t>Servicio </a:t>
            </a:r>
            <a:r>
              <a:rPr lang="es-MX" dirty="0" smtClean="0"/>
              <a:t>de FTP ese accede con la cuenta institucional de los usuarios y si se pide un espacio a la </a:t>
            </a:r>
            <a:r>
              <a:rPr lang="es-MX" dirty="0"/>
              <a:t>Dirección de Desarrollo Informático de Apoyo </a:t>
            </a:r>
            <a:r>
              <a:rPr lang="es-MX" dirty="0" smtClean="0"/>
              <a:t>Académico, nos sirve como un espacio para almacenar y descargar archivos grandes</a:t>
            </a:r>
          </a:p>
          <a:p>
            <a:r>
              <a:rPr lang="es-MX" dirty="0" smtClean="0"/>
              <a:t>Un </a:t>
            </a:r>
            <a:r>
              <a:rPr lang="es-MX" dirty="0"/>
              <a:t>problema básico de FTP es que está pensado para ofrecer la máxima velocidad en la conexión, pero no la máxima seguridad, ya que todo el intercambio de información, desde el login y password del usuario en el servidor hasta la transferencia de cualquier archivo, se realiza en texto plano sin ningún tipo de </a:t>
            </a:r>
            <a:r>
              <a:rPr lang="es-MX" dirty="0" smtClean="0"/>
              <a:t>cifrado.</a:t>
            </a:r>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105</a:t>
            </a:fld>
            <a:endParaRPr lang="es-MX" dirty="0"/>
          </a:p>
        </p:txBody>
      </p:sp>
    </p:spTree>
    <p:extLst>
      <p:ext uri="{BB962C8B-B14F-4D97-AF65-F5344CB8AC3E}">
        <p14:creationId xmlns:p14="http://schemas.microsoft.com/office/powerpoint/2010/main" val="23265044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VPNs</a:t>
            </a:r>
            <a:endParaRPr lang="es-MX" dirty="0"/>
          </a:p>
        </p:txBody>
      </p:sp>
      <p:sp>
        <p:nvSpPr>
          <p:cNvPr id="3" name="2 Marcador de contenido"/>
          <p:cNvSpPr>
            <a:spLocks noGrp="1"/>
          </p:cNvSpPr>
          <p:nvPr>
            <p:ph idx="1"/>
          </p:nvPr>
        </p:nvSpPr>
        <p:spPr/>
        <p:txBody>
          <a:bodyPr>
            <a:normAutofit fontScale="92500" lnSpcReduction="20000"/>
          </a:bodyPr>
          <a:lstStyle/>
          <a:p>
            <a:r>
              <a:rPr lang="es-MX" dirty="0"/>
              <a:t>Una red privada virtual o VPN (siglas en inglés de virtual private network), es una tecnología de red que permite una extensión de la red local sobre una red pública o no controlada, como por ejemplo Internet.</a:t>
            </a:r>
          </a:p>
          <a:p>
            <a:r>
              <a:rPr lang="es-MX" dirty="0" smtClean="0"/>
              <a:t>Ejemplos </a:t>
            </a:r>
            <a:r>
              <a:rPr lang="es-MX" dirty="0"/>
              <a:t>comunes son, la posibilidad de conectar dos o más sucursales de una empresa utilizando como vínculo Internet, permitir a los miembros del equipo de soporte técnico la conexión desde su casa al centro de cómputo, o que un usuario pueda acceder a su equipo doméstico desde un sitio remoto, como por ejemplo un hotel</a:t>
            </a:r>
            <a:r>
              <a:rPr lang="es-MX" dirty="0" smtClean="0"/>
              <a:t>.</a:t>
            </a: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106</a:t>
            </a:fld>
            <a:endParaRPr lang="es-MX" dirty="0"/>
          </a:p>
        </p:txBody>
      </p:sp>
    </p:spTree>
    <p:extLst>
      <p:ext uri="{BB962C8B-B14F-4D97-AF65-F5344CB8AC3E}">
        <p14:creationId xmlns:p14="http://schemas.microsoft.com/office/powerpoint/2010/main" val="401379297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r>
              <a:rPr lang="es-MX" dirty="0" smtClean="0"/>
              <a:t>A igual que el </a:t>
            </a:r>
            <a:r>
              <a:rPr lang="es-MX" dirty="0"/>
              <a:t>Servicio de FTP ese accede con la cuenta institucional de los usuarios y si se pide </a:t>
            </a:r>
            <a:r>
              <a:rPr lang="es-MX" dirty="0" smtClean="0"/>
              <a:t>el acceso por VPN a la U.V. a la </a:t>
            </a:r>
            <a:r>
              <a:rPr lang="es-MX" dirty="0"/>
              <a:t>Dirección de Desarrollo Informático de Apoyo Académico, nos sirve como un </a:t>
            </a:r>
            <a:r>
              <a:rPr lang="es-MX" dirty="0" smtClean="0"/>
              <a:t>medio para formar parte de la red institucional de cómputo desde fuera de la U.V.</a:t>
            </a:r>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107</a:t>
            </a:fld>
            <a:endParaRPr lang="es-MX" dirty="0"/>
          </a:p>
        </p:txBody>
      </p:sp>
    </p:spTree>
    <p:extLst>
      <p:ext uri="{BB962C8B-B14F-4D97-AF65-F5344CB8AC3E}">
        <p14:creationId xmlns:p14="http://schemas.microsoft.com/office/powerpoint/2010/main" val="25749930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MX" dirty="0" smtClean="0"/>
              <a:t>Un </a:t>
            </a:r>
            <a:r>
              <a:rPr lang="es-MX" dirty="0" err="1" smtClean="0"/>
              <a:t>EJemplo</a:t>
            </a:r>
            <a:endParaRPr lang="es-MX" dirty="0"/>
          </a:p>
        </p:txBody>
      </p:sp>
      <p:sp>
        <p:nvSpPr>
          <p:cNvPr id="7" name="6 Marcador de texto"/>
          <p:cNvSpPr>
            <a:spLocks noGrp="1"/>
          </p:cNvSpPr>
          <p:nvPr>
            <p:ph type="body" idx="1"/>
          </p:nvPr>
        </p:nvSpPr>
        <p:spPr/>
        <p:txBody>
          <a:bodyPr/>
          <a:lstStyle/>
          <a:p>
            <a:r>
              <a:rPr lang="es-MX" dirty="0"/>
              <a:t>Proyecto Aula Región Veracruz</a:t>
            </a:r>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5" name="4 Marcador de número de diapositiva"/>
          <p:cNvSpPr>
            <a:spLocks noGrp="1"/>
          </p:cNvSpPr>
          <p:nvPr>
            <p:ph type="sldNum" sz="quarter" idx="12"/>
          </p:nvPr>
        </p:nvSpPr>
        <p:spPr/>
        <p:txBody>
          <a:bodyPr/>
          <a:lstStyle/>
          <a:p>
            <a:fld id="{202764E7-4EA1-4B3E-A380-D67BDA65F20C}" type="slidenum">
              <a:rPr lang="es-MX" smtClean="0"/>
              <a:t>108</a:t>
            </a:fld>
            <a:endParaRPr lang="es-MX" dirty="0"/>
          </a:p>
        </p:txBody>
      </p:sp>
    </p:spTree>
    <p:extLst>
      <p:ext uri="{BB962C8B-B14F-4D97-AF65-F5344CB8AC3E}">
        <p14:creationId xmlns:p14="http://schemas.microsoft.com/office/powerpoint/2010/main" val="151122945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smtClean="0"/>
              <a:t>Computación Básica</a:t>
            </a:r>
            <a:endParaRPr lang="es-MX" dirty="0"/>
          </a:p>
        </p:txBody>
      </p:sp>
      <p:sp>
        <p:nvSpPr>
          <p:cNvPr id="9" name="8 Marcador de contenido"/>
          <p:cNvSpPr>
            <a:spLocks noGrp="1"/>
          </p:cNvSpPr>
          <p:nvPr>
            <p:ph idx="1"/>
          </p:nvPr>
        </p:nvSpPr>
        <p:spPr/>
        <p:txBody>
          <a:bodyPr>
            <a:normAutofit fontScale="92500" lnSpcReduction="20000"/>
          </a:bodyPr>
          <a:lstStyle/>
          <a:p>
            <a:r>
              <a:rPr lang="es-MX" dirty="0"/>
              <a:t> En esta EE es obligatorio el uso de una cuenta en Google que será usada para tareas en Google </a:t>
            </a:r>
            <a:r>
              <a:rPr lang="es-MX" dirty="0" err="1"/>
              <a:t>Docs</a:t>
            </a:r>
            <a:r>
              <a:rPr lang="es-MX" dirty="0"/>
              <a:t>, Blog en Blogger y red Social de Google+, el uso de Facebook es opcional.</a:t>
            </a:r>
          </a:p>
          <a:p>
            <a:r>
              <a:rPr lang="es-MX" dirty="0"/>
              <a:t>    En esta EE es obligatorio el uso de un blog (se usa </a:t>
            </a:r>
            <a:r>
              <a:rPr lang="es-MX" dirty="0" err="1"/>
              <a:t>blogger</a:t>
            </a:r>
            <a:r>
              <a:rPr lang="es-MX" dirty="0"/>
              <a:t>) en el que es obligatorio un post (entrada) a la semana describiendo sus experiencias en la clase (en periodos intersemestrales la obligación es una entrada diaria) y el nombre del blog deberá ser su matrícula (anteponiendo la z minúscula: ejemplo zS11001121</a:t>
            </a:r>
            <a:r>
              <a:rPr lang="es-MX" dirty="0" smtClean="0"/>
              <a:t>).</a:t>
            </a:r>
            <a:endParaRPr lang="es-MX" dirty="0"/>
          </a:p>
        </p:txBody>
      </p:sp>
      <p:sp>
        <p:nvSpPr>
          <p:cNvPr id="4" name="3 Marcador de fecha"/>
          <p:cNvSpPr>
            <a:spLocks noGrp="1"/>
          </p:cNvSpPr>
          <p:nvPr>
            <p:ph type="dt" sz="half" idx="10"/>
          </p:nvPr>
        </p:nvSpPr>
        <p:spPr/>
        <p:txBody>
          <a:bodyPr/>
          <a:lstStyle/>
          <a:p>
            <a:fld id="{51B69991-4D74-4808-AA58-FDFAA5F92BCF}" type="datetime1">
              <a:rPr lang="es-MX" smtClean="0"/>
              <a:t>18/04/2012</a:t>
            </a:fld>
            <a:endParaRPr lang="es-MX" dirty="0"/>
          </a:p>
        </p:txBody>
      </p:sp>
      <p:sp>
        <p:nvSpPr>
          <p:cNvPr id="5" name="4 Marcador de número de diapositiva"/>
          <p:cNvSpPr>
            <a:spLocks noGrp="1"/>
          </p:cNvSpPr>
          <p:nvPr>
            <p:ph type="sldNum" sz="quarter" idx="12"/>
          </p:nvPr>
        </p:nvSpPr>
        <p:spPr/>
        <p:txBody>
          <a:bodyPr/>
          <a:lstStyle/>
          <a:p>
            <a:fld id="{202764E7-4EA1-4B3E-A380-D67BDA65F20C}" type="slidenum">
              <a:rPr lang="es-MX" smtClean="0"/>
              <a:t>109</a:t>
            </a:fld>
            <a:endParaRPr lang="es-MX" dirty="0"/>
          </a:p>
        </p:txBody>
      </p:sp>
    </p:spTree>
    <p:extLst>
      <p:ext uri="{BB962C8B-B14F-4D97-AF65-F5344CB8AC3E}">
        <p14:creationId xmlns:p14="http://schemas.microsoft.com/office/powerpoint/2010/main" val="3531629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El Costo</a:t>
            </a:r>
            <a:endParaRPr lang="es-MX" dirty="0"/>
          </a:p>
        </p:txBody>
      </p:sp>
      <p:sp>
        <p:nvSpPr>
          <p:cNvPr id="3" name="2 Marcador de contenido"/>
          <p:cNvSpPr>
            <a:spLocks noGrp="1"/>
          </p:cNvSpPr>
          <p:nvPr>
            <p:ph idx="1"/>
          </p:nvPr>
        </p:nvSpPr>
        <p:spPr/>
        <p:txBody>
          <a:bodyPr>
            <a:normAutofit lnSpcReduction="10000"/>
          </a:bodyPr>
          <a:lstStyle/>
          <a:p>
            <a:r>
              <a:rPr lang="es-MX" dirty="0"/>
              <a:t>Para lograr incorporar las tecnologías de la información y comunicación </a:t>
            </a:r>
            <a:r>
              <a:rPr lang="es-MX" dirty="0" smtClean="0"/>
              <a:t>en </a:t>
            </a:r>
            <a:r>
              <a:rPr lang="es-MX" dirty="0"/>
              <a:t>la educación se presentan diversos inconvenientes, pero uno de los más significativos pudiera ser el costo.</a:t>
            </a:r>
          </a:p>
          <a:p>
            <a:r>
              <a:rPr lang="es-MX" dirty="0" smtClean="0"/>
              <a:t>Los </a:t>
            </a:r>
            <a:r>
              <a:rPr lang="es-MX" dirty="0"/>
              <a:t>costos asociados a infraestructura y conectividad, hardware, software, capacitación   y mantenimiento, son limitantes substanciales en los países en proceso de desarrollo</a:t>
            </a:r>
            <a:r>
              <a:rPr lang="es-MX" dirty="0" smtClean="0"/>
              <a:t>.</a:t>
            </a:r>
          </a:p>
          <a:p>
            <a:r>
              <a:rPr lang="es-MX" dirty="0" smtClean="0"/>
              <a:t>"</a:t>
            </a:r>
            <a:r>
              <a:rPr lang="es-MX" i="1" dirty="0" smtClean="0"/>
              <a:t>El Software es una parte importante de esto</a:t>
            </a:r>
            <a:r>
              <a:rPr lang="es-MX" dirty="0" smtClean="0"/>
              <a:t>"</a:t>
            </a:r>
            <a:endParaRPr lang="es-MX" dirty="0"/>
          </a:p>
          <a:p>
            <a:endParaRPr lang="es-MX" dirty="0"/>
          </a:p>
        </p:txBody>
      </p:sp>
      <p:sp>
        <p:nvSpPr>
          <p:cNvPr id="4" name="3 Marcador de fecha"/>
          <p:cNvSpPr>
            <a:spLocks noGrp="1"/>
          </p:cNvSpPr>
          <p:nvPr>
            <p:ph type="dt" sz="half" idx="10"/>
          </p:nvPr>
        </p:nvSpPr>
        <p:spPr/>
        <p:txBody>
          <a:bodyPr/>
          <a:lstStyle/>
          <a:p>
            <a:fld id="{CA08D4D1-8351-4770-B1CC-D3186ED6E4F6}"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11</a:t>
            </a:fld>
            <a:endParaRPr lang="es-MX" dirty="0"/>
          </a:p>
        </p:txBody>
      </p:sp>
    </p:spTree>
    <p:extLst>
      <p:ext uri="{BB962C8B-B14F-4D97-AF65-F5344CB8AC3E}">
        <p14:creationId xmlns:p14="http://schemas.microsoft.com/office/powerpoint/2010/main" val="202448001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85000" lnSpcReduction="10000"/>
          </a:bodyPr>
          <a:lstStyle/>
          <a:p>
            <a:r>
              <a:rPr lang="es-MX" dirty="0"/>
              <a:t> Se requiere que al menos 4 de sus compañeros sigan su blog.</a:t>
            </a:r>
          </a:p>
          <a:p>
            <a:r>
              <a:rPr lang="es-MX" dirty="0"/>
              <a:t>    Además de esto, es requisito tener una cuenta en Windows Live en donde crearan una carpeta en </a:t>
            </a:r>
            <a:r>
              <a:rPr lang="es-MX" dirty="0" err="1"/>
              <a:t>Skydrive</a:t>
            </a:r>
            <a:r>
              <a:rPr lang="es-MX" dirty="0"/>
              <a:t>  que será su carpeta de evidencias (deberán compartirla con su facilitador), en donde colocarán TODAS sus tareas. Esta cuenta de </a:t>
            </a:r>
            <a:r>
              <a:rPr lang="es-MX" dirty="0" err="1"/>
              <a:t>WindowsLive</a:t>
            </a:r>
            <a:r>
              <a:rPr lang="es-MX" dirty="0"/>
              <a:t> se creará con su matrícula (Igual a la de Blogger).</a:t>
            </a:r>
          </a:p>
          <a:p>
            <a:r>
              <a:rPr lang="es-MX" dirty="0"/>
              <a:t>    La liga de cada una de las tareas compartidas en </a:t>
            </a:r>
            <a:r>
              <a:rPr lang="es-MX" dirty="0" err="1"/>
              <a:t>Skydrive</a:t>
            </a:r>
            <a:r>
              <a:rPr lang="es-MX" dirty="0"/>
              <a:t>, se colocará en su blog en una entrada aparte describiendo sus experiencias con cada tarea.</a:t>
            </a:r>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5" name="4 Marcador de número de diapositiva"/>
          <p:cNvSpPr>
            <a:spLocks noGrp="1"/>
          </p:cNvSpPr>
          <p:nvPr>
            <p:ph type="sldNum" sz="quarter" idx="12"/>
          </p:nvPr>
        </p:nvSpPr>
        <p:spPr/>
        <p:txBody>
          <a:bodyPr/>
          <a:lstStyle/>
          <a:p>
            <a:fld id="{202764E7-4EA1-4B3E-A380-D67BDA65F20C}" type="slidenum">
              <a:rPr lang="es-MX" smtClean="0"/>
              <a:t>110</a:t>
            </a:fld>
            <a:endParaRPr lang="es-MX" dirty="0"/>
          </a:p>
        </p:txBody>
      </p:sp>
    </p:spTree>
    <p:extLst>
      <p:ext uri="{BB962C8B-B14F-4D97-AF65-F5344CB8AC3E}">
        <p14:creationId xmlns:p14="http://schemas.microsoft.com/office/powerpoint/2010/main" val="241572384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85000" lnSpcReduction="10000"/>
          </a:bodyPr>
          <a:lstStyle/>
          <a:p>
            <a:r>
              <a:rPr lang="es-MX" dirty="0"/>
              <a:t> En esta EE también es obligatoria una cuenta de Twitter, que se usará para enviar un </a:t>
            </a:r>
            <a:r>
              <a:rPr lang="es-MX" dirty="0" err="1"/>
              <a:t>Tweet</a:t>
            </a:r>
            <a:r>
              <a:rPr lang="es-MX" dirty="0"/>
              <a:t> a su facilitador anunciando cada entrada en su blog y cada tarea compartida (los tweets se mandarán a @</a:t>
            </a:r>
            <a:r>
              <a:rPr lang="es-MX" dirty="0" err="1"/>
              <a:t>alorandi</a:t>
            </a:r>
            <a:r>
              <a:rPr lang="es-MX" dirty="0"/>
              <a:t>). La cuenta de Twitter también será con su matrícula (igual a la de Blogger)</a:t>
            </a:r>
          </a:p>
          <a:p>
            <a:r>
              <a:rPr lang="es-MX" dirty="0"/>
              <a:t>    Al final de curso, de manera obligatoria se escribirá una entrada en el blog describiendo sus opiniones del curso y se enviará un </a:t>
            </a:r>
            <a:r>
              <a:rPr lang="es-MX" dirty="0" err="1"/>
              <a:t>Tweet</a:t>
            </a:r>
            <a:r>
              <a:rPr lang="es-MX" dirty="0"/>
              <a:t> anunciando esto.</a:t>
            </a:r>
          </a:p>
          <a:p>
            <a:r>
              <a:rPr lang="es-MX" dirty="0"/>
              <a:t>    TODOS los correos del curso se </a:t>
            </a:r>
            <a:r>
              <a:rPr lang="es-MX" dirty="0" err="1"/>
              <a:t>deberan</a:t>
            </a:r>
            <a:r>
              <a:rPr lang="es-MX" dirty="0"/>
              <a:t> enviar de su cuenta institucional </a:t>
            </a:r>
            <a:r>
              <a:rPr lang="es-MX" dirty="0" smtClean="0"/>
              <a:t>de</a:t>
            </a: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5" name="4 Marcador de número de diapositiva"/>
          <p:cNvSpPr>
            <a:spLocks noGrp="1"/>
          </p:cNvSpPr>
          <p:nvPr>
            <p:ph type="sldNum" sz="quarter" idx="12"/>
          </p:nvPr>
        </p:nvSpPr>
        <p:spPr/>
        <p:txBody>
          <a:bodyPr/>
          <a:lstStyle/>
          <a:p>
            <a:fld id="{202764E7-4EA1-4B3E-A380-D67BDA65F20C}" type="slidenum">
              <a:rPr lang="es-MX" smtClean="0"/>
              <a:t>111</a:t>
            </a:fld>
            <a:endParaRPr lang="es-MX" dirty="0"/>
          </a:p>
        </p:txBody>
      </p:sp>
    </p:spTree>
    <p:extLst>
      <p:ext uri="{BB962C8B-B14F-4D97-AF65-F5344CB8AC3E}">
        <p14:creationId xmlns:p14="http://schemas.microsoft.com/office/powerpoint/2010/main" val="302895283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85000" lnSpcReduction="10000"/>
          </a:bodyPr>
          <a:lstStyle/>
          <a:p>
            <a:r>
              <a:rPr lang="es-MX" dirty="0"/>
              <a:t>correo (no se acepta ninguna otra cuenta de correo).</a:t>
            </a:r>
          </a:p>
          <a:p>
            <a:r>
              <a:rPr lang="es-MX" dirty="0"/>
              <a:t>    Es obligatorio responder a las encuestas que su facilitador les haga llegar (Todas serán en Google-</a:t>
            </a:r>
            <a:r>
              <a:rPr lang="es-MX" dirty="0" err="1"/>
              <a:t>Docs</a:t>
            </a:r>
            <a:r>
              <a:rPr lang="es-MX" dirty="0"/>
              <a:t>)</a:t>
            </a:r>
          </a:p>
          <a:p>
            <a:r>
              <a:rPr lang="es-MX" dirty="0"/>
              <a:t>    En esta EE se usan Google </a:t>
            </a:r>
            <a:r>
              <a:rPr lang="es-MX" dirty="0" err="1"/>
              <a:t>Docs</a:t>
            </a:r>
            <a:r>
              <a:rPr lang="es-MX" dirty="0"/>
              <a:t>, </a:t>
            </a:r>
            <a:r>
              <a:rPr lang="es-MX" dirty="0" err="1"/>
              <a:t>InkScape</a:t>
            </a:r>
            <a:r>
              <a:rPr lang="es-MX" dirty="0"/>
              <a:t>, </a:t>
            </a:r>
            <a:r>
              <a:rPr lang="es-MX" dirty="0" err="1"/>
              <a:t>Gimp</a:t>
            </a:r>
            <a:r>
              <a:rPr lang="es-MX" dirty="0"/>
              <a:t>, </a:t>
            </a:r>
            <a:r>
              <a:rPr lang="es-MX" dirty="0" err="1"/>
              <a:t>Audacity</a:t>
            </a:r>
            <a:r>
              <a:rPr lang="es-MX" dirty="0"/>
              <a:t>, </a:t>
            </a:r>
            <a:r>
              <a:rPr lang="es-MX" dirty="0" err="1"/>
              <a:t>CDex</a:t>
            </a:r>
            <a:r>
              <a:rPr lang="es-MX" dirty="0"/>
              <a:t>, </a:t>
            </a:r>
            <a:r>
              <a:rPr lang="es-MX" dirty="0" err="1"/>
              <a:t>Avidemux</a:t>
            </a:r>
            <a:r>
              <a:rPr lang="es-MX" dirty="0"/>
              <a:t>, </a:t>
            </a:r>
            <a:r>
              <a:rPr lang="es-MX" dirty="0" err="1"/>
              <a:t>LibreOffice</a:t>
            </a:r>
            <a:r>
              <a:rPr lang="es-MX" dirty="0"/>
              <a:t> y algunas otras aplicaciones de </a:t>
            </a:r>
            <a:r>
              <a:rPr lang="es-MX" dirty="0" err="1"/>
              <a:t>SoftwareLibre</a:t>
            </a:r>
            <a:r>
              <a:rPr lang="es-MX" dirty="0"/>
              <a:t> para edición de documentos, audio, gráficas, video y multimedia.</a:t>
            </a:r>
          </a:p>
          <a:p>
            <a:r>
              <a:rPr lang="es-MX" dirty="0"/>
              <a:t>    En esta EE es obligatorio el uso de su cuenta institucional de correo y de la Biblioteca Virtual de la U.V</a:t>
            </a:r>
            <a:r>
              <a:rPr lang="es-MX" dirty="0" smtClean="0"/>
              <a:t>.</a:t>
            </a: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5" name="4 Marcador de número de diapositiva"/>
          <p:cNvSpPr>
            <a:spLocks noGrp="1"/>
          </p:cNvSpPr>
          <p:nvPr>
            <p:ph type="sldNum" sz="quarter" idx="12"/>
          </p:nvPr>
        </p:nvSpPr>
        <p:spPr/>
        <p:txBody>
          <a:bodyPr/>
          <a:lstStyle/>
          <a:p>
            <a:fld id="{202764E7-4EA1-4B3E-A380-D67BDA65F20C}" type="slidenum">
              <a:rPr lang="es-MX" smtClean="0"/>
              <a:t>112</a:t>
            </a:fld>
            <a:endParaRPr lang="es-MX" dirty="0"/>
          </a:p>
        </p:txBody>
      </p:sp>
    </p:spTree>
    <p:extLst>
      <p:ext uri="{BB962C8B-B14F-4D97-AF65-F5344CB8AC3E}">
        <p14:creationId xmlns:p14="http://schemas.microsoft.com/office/powerpoint/2010/main" val="230132240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r>
              <a:rPr lang="es-MX" dirty="0" smtClean="0"/>
              <a:t>En cada clase o al menos una vez a la semana en ese blog se describen las experiencias vividas, los problemas y lo que más les agradó o les disgusto</a:t>
            </a:r>
          </a:p>
          <a:p>
            <a:pPr lvl="1"/>
            <a:r>
              <a:rPr lang="es-MX" dirty="0" smtClean="0"/>
              <a:t>Retroalimentación para el Docente</a:t>
            </a:r>
          </a:p>
          <a:p>
            <a:pPr lvl="1"/>
            <a:r>
              <a:rPr lang="es-MX" dirty="0" smtClean="0"/>
              <a:t>Uso de las TICs</a:t>
            </a:r>
          </a:p>
          <a:p>
            <a:pPr lvl="1"/>
            <a:r>
              <a:rPr lang="es-MX" dirty="0" smtClean="0"/>
              <a:t>Redacción -&gt; Lectura y Redacción AFBG</a:t>
            </a: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5" name="4 Marcador de número de diapositiva"/>
          <p:cNvSpPr>
            <a:spLocks noGrp="1"/>
          </p:cNvSpPr>
          <p:nvPr>
            <p:ph type="sldNum" sz="quarter" idx="12"/>
          </p:nvPr>
        </p:nvSpPr>
        <p:spPr/>
        <p:txBody>
          <a:bodyPr/>
          <a:lstStyle/>
          <a:p>
            <a:fld id="{202764E7-4EA1-4B3E-A380-D67BDA65F20C}" type="slidenum">
              <a:rPr lang="es-MX" smtClean="0"/>
              <a:t>113</a:t>
            </a:fld>
            <a:endParaRPr lang="es-MX" dirty="0"/>
          </a:p>
        </p:txBody>
      </p:sp>
    </p:spTree>
    <p:extLst>
      <p:ext uri="{BB962C8B-B14F-4D97-AF65-F5344CB8AC3E}">
        <p14:creationId xmlns:p14="http://schemas.microsoft.com/office/powerpoint/2010/main" val="228383049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r>
              <a:rPr lang="es-MX" dirty="0"/>
              <a:t>En cada </a:t>
            </a:r>
            <a:r>
              <a:rPr lang="es-MX" dirty="0" smtClean="0"/>
              <a:t>tarea de Aprendizaje o Integradora, el estudiante en su </a:t>
            </a:r>
            <a:r>
              <a:rPr lang="es-MX" dirty="0"/>
              <a:t>blog </a:t>
            </a:r>
            <a:r>
              <a:rPr lang="es-MX" dirty="0" smtClean="0"/>
              <a:t>describe </a:t>
            </a:r>
            <a:r>
              <a:rPr lang="es-MX" dirty="0"/>
              <a:t>las experiencias vividas, los problemas y lo que más </a:t>
            </a:r>
            <a:r>
              <a:rPr lang="es-MX" dirty="0" smtClean="0"/>
              <a:t>se le facilitó y </a:t>
            </a:r>
            <a:r>
              <a:rPr lang="es-MX" dirty="0" err="1" smtClean="0"/>
              <a:t>deificultó</a:t>
            </a:r>
            <a:endParaRPr lang="es-MX" dirty="0"/>
          </a:p>
          <a:p>
            <a:pPr lvl="1"/>
            <a:r>
              <a:rPr lang="es-MX" dirty="0"/>
              <a:t>Retroalimentación para el Docente</a:t>
            </a:r>
          </a:p>
          <a:p>
            <a:pPr lvl="1"/>
            <a:r>
              <a:rPr lang="es-MX" dirty="0"/>
              <a:t>Uso de las TICs</a:t>
            </a:r>
          </a:p>
          <a:p>
            <a:pPr lvl="1"/>
            <a:r>
              <a:rPr lang="es-MX" dirty="0"/>
              <a:t>Redacción -&gt; Lectura y Redacción </a:t>
            </a:r>
            <a:r>
              <a:rPr lang="es-MX" dirty="0" smtClean="0"/>
              <a:t>AFBG</a:t>
            </a:r>
          </a:p>
          <a:p>
            <a:pPr lvl="1"/>
            <a:r>
              <a:rPr lang="es-MX" dirty="0" smtClean="0"/>
              <a:t>Investigación -&gt; TICs</a:t>
            </a:r>
          </a:p>
          <a:p>
            <a:pPr lvl="1"/>
            <a:r>
              <a:rPr lang="es-MX" dirty="0" smtClean="0"/>
              <a:t>Síntesis -&gt; Habilidades del Pensamiento</a:t>
            </a:r>
            <a:endParaRPr lang="es-MX" dirty="0"/>
          </a:p>
          <a:p>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5" name="4 Marcador de número de diapositiva"/>
          <p:cNvSpPr>
            <a:spLocks noGrp="1"/>
          </p:cNvSpPr>
          <p:nvPr>
            <p:ph type="sldNum" sz="quarter" idx="12"/>
          </p:nvPr>
        </p:nvSpPr>
        <p:spPr/>
        <p:txBody>
          <a:bodyPr/>
          <a:lstStyle/>
          <a:p>
            <a:fld id="{202764E7-4EA1-4B3E-A380-D67BDA65F20C}" type="slidenum">
              <a:rPr lang="es-MX" smtClean="0"/>
              <a:t>114</a:t>
            </a:fld>
            <a:endParaRPr lang="es-MX" dirty="0"/>
          </a:p>
        </p:txBody>
      </p:sp>
    </p:spTree>
    <p:extLst>
      <p:ext uri="{BB962C8B-B14F-4D97-AF65-F5344CB8AC3E}">
        <p14:creationId xmlns:p14="http://schemas.microsoft.com/office/powerpoint/2010/main" val="137874718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a:bodyPr>
          <a:lstStyle/>
          <a:p>
            <a:r>
              <a:rPr lang="es-MX" dirty="0" smtClean="0"/>
              <a:t>Cada </a:t>
            </a:r>
            <a:r>
              <a:rPr lang="es-MX" dirty="0"/>
              <a:t>tarea de Aprendizaje o Integradora, el estudiante </a:t>
            </a:r>
            <a:r>
              <a:rPr lang="es-MX" dirty="0" smtClean="0"/>
              <a:t>la coloca en </a:t>
            </a:r>
            <a:r>
              <a:rPr lang="es-MX" dirty="0" err="1" smtClean="0"/>
              <a:t>Skydrive</a:t>
            </a:r>
            <a:r>
              <a:rPr lang="es-MX" dirty="0" smtClean="0"/>
              <a:t>, la comparte con su profesor y coloca el hipervínculo en su blog.</a:t>
            </a:r>
            <a:endParaRPr lang="es-MX" dirty="0"/>
          </a:p>
          <a:p>
            <a:pPr lvl="1"/>
            <a:r>
              <a:rPr lang="es-MX" dirty="0"/>
              <a:t>Retroalimentación para el Docente</a:t>
            </a:r>
          </a:p>
          <a:p>
            <a:pPr lvl="1"/>
            <a:r>
              <a:rPr lang="es-MX" dirty="0"/>
              <a:t>Uso de las TICs</a:t>
            </a:r>
          </a:p>
          <a:p>
            <a:pPr lvl="1"/>
            <a:r>
              <a:rPr lang="es-MX" dirty="0" smtClean="0"/>
              <a:t>Evidencias de aprendizaje -&gt; Competencias</a:t>
            </a:r>
            <a:endParaRPr lang="es-MX" dirty="0"/>
          </a:p>
          <a:p>
            <a:pPr lvl="1"/>
            <a:r>
              <a:rPr lang="es-MX" dirty="0"/>
              <a:t>Investigación -&gt; </a:t>
            </a:r>
            <a:r>
              <a:rPr lang="es-MX" dirty="0" smtClean="0"/>
              <a:t>TICs y espacios virtuales de almacenamiento</a:t>
            </a: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5" name="4 Marcador de número de diapositiva"/>
          <p:cNvSpPr>
            <a:spLocks noGrp="1"/>
          </p:cNvSpPr>
          <p:nvPr>
            <p:ph type="sldNum" sz="quarter" idx="12"/>
          </p:nvPr>
        </p:nvSpPr>
        <p:spPr/>
        <p:txBody>
          <a:bodyPr/>
          <a:lstStyle/>
          <a:p>
            <a:fld id="{202764E7-4EA1-4B3E-A380-D67BDA65F20C}" type="slidenum">
              <a:rPr lang="es-MX" smtClean="0"/>
              <a:t>115</a:t>
            </a:fld>
            <a:endParaRPr lang="es-MX" dirty="0"/>
          </a:p>
        </p:txBody>
      </p:sp>
    </p:spTree>
    <p:extLst>
      <p:ext uri="{BB962C8B-B14F-4D97-AF65-F5344CB8AC3E}">
        <p14:creationId xmlns:p14="http://schemas.microsoft.com/office/powerpoint/2010/main" val="418662180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lnSpcReduction="10000"/>
          </a:bodyPr>
          <a:lstStyle/>
          <a:p>
            <a:r>
              <a:rPr lang="es-MX" dirty="0"/>
              <a:t>En cada tarea de Aprendizaje o Integradora, el estudiante </a:t>
            </a:r>
            <a:r>
              <a:rPr lang="es-MX" dirty="0" smtClean="0"/>
              <a:t>desde su cuenta de Twitter informa a su facilitador que la tarea ya está en su blog junto con la liga de </a:t>
            </a:r>
            <a:r>
              <a:rPr lang="es-MX" dirty="0" err="1" smtClean="0"/>
              <a:t>Skydrive</a:t>
            </a:r>
            <a:r>
              <a:rPr lang="es-MX" dirty="0" smtClean="0"/>
              <a:t> </a:t>
            </a:r>
            <a:endParaRPr lang="es-MX" dirty="0"/>
          </a:p>
          <a:p>
            <a:pPr lvl="1"/>
            <a:r>
              <a:rPr lang="es-MX" dirty="0"/>
              <a:t>Retroalimentación para el Docente</a:t>
            </a:r>
          </a:p>
          <a:p>
            <a:pPr lvl="1"/>
            <a:r>
              <a:rPr lang="es-MX" dirty="0"/>
              <a:t>Uso de las TICs</a:t>
            </a:r>
          </a:p>
          <a:p>
            <a:pPr lvl="1"/>
            <a:r>
              <a:rPr lang="es-MX" dirty="0"/>
              <a:t>Redacción -&gt; Lectura y Redacción AFBG</a:t>
            </a:r>
          </a:p>
          <a:p>
            <a:pPr lvl="1"/>
            <a:r>
              <a:rPr lang="es-MX" dirty="0" smtClean="0"/>
              <a:t>Síntesis </a:t>
            </a:r>
            <a:r>
              <a:rPr lang="es-MX" dirty="0"/>
              <a:t>-&gt; Habilidades del </a:t>
            </a:r>
            <a:r>
              <a:rPr lang="es-MX" dirty="0" smtClean="0"/>
              <a:t>Pensamiento</a:t>
            </a:r>
          </a:p>
          <a:p>
            <a:pPr lvl="1"/>
            <a:r>
              <a:rPr lang="es-MX" dirty="0" smtClean="0"/>
              <a:t>Recordemos que Twitter solo permite mensajes de 140 caracteres</a:t>
            </a:r>
            <a:endParaRPr lang="es-MX" dirty="0"/>
          </a:p>
          <a:p>
            <a:endParaRPr lang="es-MX" dirty="0"/>
          </a:p>
          <a:p>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5" name="4 Marcador de número de diapositiva"/>
          <p:cNvSpPr>
            <a:spLocks noGrp="1"/>
          </p:cNvSpPr>
          <p:nvPr>
            <p:ph type="sldNum" sz="quarter" idx="12"/>
          </p:nvPr>
        </p:nvSpPr>
        <p:spPr/>
        <p:txBody>
          <a:bodyPr/>
          <a:lstStyle/>
          <a:p>
            <a:fld id="{202764E7-4EA1-4B3E-A380-D67BDA65F20C}" type="slidenum">
              <a:rPr lang="es-MX" smtClean="0"/>
              <a:t>116</a:t>
            </a:fld>
            <a:endParaRPr lang="es-MX" dirty="0"/>
          </a:p>
        </p:txBody>
      </p:sp>
    </p:spTree>
    <p:extLst>
      <p:ext uri="{BB962C8B-B14F-4D97-AF65-F5344CB8AC3E}">
        <p14:creationId xmlns:p14="http://schemas.microsoft.com/office/powerpoint/2010/main" val="322222651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r>
              <a:rPr lang="es-MX" dirty="0" smtClean="0"/>
              <a:t>Los exámenes se hacen en línea y en forma electrónica en el centro de cómputo</a:t>
            </a:r>
          </a:p>
          <a:p>
            <a:pPr lvl="1"/>
            <a:r>
              <a:rPr lang="es-MX" dirty="0"/>
              <a:t>Uso de las TICs</a:t>
            </a:r>
          </a:p>
          <a:p>
            <a:pPr lvl="1"/>
            <a:r>
              <a:rPr lang="es-MX" dirty="0" smtClean="0"/>
              <a:t>Plataformas de Educación a distancia -&gt; </a:t>
            </a:r>
            <a:r>
              <a:rPr lang="es-MX" dirty="0" err="1" smtClean="0"/>
              <a:t>Eminus</a:t>
            </a:r>
            <a:endParaRPr lang="es-MX" dirty="0"/>
          </a:p>
          <a:p>
            <a:pPr lvl="1"/>
            <a:r>
              <a:rPr lang="es-MX" dirty="0" smtClean="0"/>
              <a:t>Cultura Ecológica y autosustentable -&gt; Nunca se usa papel en la EE</a:t>
            </a:r>
          </a:p>
          <a:p>
            <a:pPr lvl="1"/>
            <a:r>
              <a:rPr lang="es-MX" dirty="0" smtClean="0"/>
              <a:t>Evaluación de Competencias Multimodal</a:t>
            </a:r>
          </a:p>
          <a:p>
            <a:pPr lvl="1"/>
            <a:endParaRPr lang="es-MX" dirty="0" smtClean="0"/>
          </a:p>
          <a:p>
            <a:pPr lvl="1"/>
            <a:endParaRPr lang="es-MX" dirty="0"/>
          </a:p>
          <a:p>
            <a:pPr lvl="1"/>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5" name="4 Marcador de número de diapositiva"/>
          <p:cNvSpPr>
            <a:spLocks noGrp="1"/>
          </p:cNvSpPr>
          <p:nvPr>
            <p:ph type="sldNum" sz="quarter" idx="12"/>
          </p:nvPr>
        </p:nvSpPr>
        <p:spPr/>
        <p:txBody>
          <a:bodyPr/>
          <a:lstStyle/>
          <a:p>
            <a:fld id="{202764E7-4EA1-4B3E-A380-D67BDA65F20C}" type="slidenum">
              <a:rPr lang="es-MX" smtClean="0"/>
              <a:t>117</a:t>
            </a:fld>
            <a:endParaRPr lang="es-MX" dirty="0"/>
          </a:p>
        </p:txBody>
      </p:sp>
    </p:spTree>
    <p:extLst>
      <p:ext uri="{BB962C8B-B14F-4D97-AF65-F5344CB8AC3E}">
        <p14:creationId xmlns:p14="http://schemas.microsoft.com/office/powerpoint/2010/main" val="346852076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r>
              <a:rPr lang="es-MX" dirty="0" smtClean="0"/>
              <a:t>Todas las dudas, preguntas o sugerencia se hacen por correo electrónico desde la cuenta institucional del estudiante.</a:t>
            </a:r>
          </a:p>
          <a:p>
            <a:r>
              <a:rPr lang="es-MX" dirty="0" smtClean="0"/>
              <a:t>Se hace uso de la Biblioteca Virtual</a:t>
            </a:r>
          </a:p>
          <a:p>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5" name="4 Marcador de número de diapositiva"/>
          <p:cNvSpPr>
            <a:spLocks noGrp="1"/>
          </p:cNvSpPr>
          <p:nvPr>
            <p:ph type="sldNum" sz="quarter" idx="12"/>
          </p:nvPr>
        </p:nvSpPr>
        <p:spPr/>
        <p:txBody>
          <a:bodyPr/>
          <a:lstStyle/>
          <a:p>
            <a:fld id="{202764E7-4EA1-4B3E-A380-D67BDA65F20C}" type="slidenum">
              <a:rPr lang="es-MX" smtClean="0"/>
              <a:t>118</a:t>
            </a:fld>
            <a:endParaRPr lang="es-MX" dirty="0"/>
          </a:p>
        </p:txBody>
      </p:sp>
    </p:spTree>
    <p:extLst>
      <p:ext uri="{BB962C8B-B14F-4D97-AF65-F5344CB8AC3E}">
        <p14:creationId xmlns:p14="http://schemas.microsoft.com/office/powerpoint/2010/main" val="145923807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endParaRPr lang="es-MX"/>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5" name="4 Marcador de número de diapositiva"/>
          <p:cNvSpPr>
            <a:spLocks noGrp="1"/>
          </p:cNvSpPr>
          <p:nvPr>
            <p:ph type="sldNum" sz="quarter" idx="12"/>
          </p:nvPr>
        </p:nvSpPr>
        <p:spPr/>
        <p:txBody>
          <a:bodyPr/>
          <a:lstStyle/>
          <a:p>
            <a:fld id="{202764E7-4EA1-4B3E-A380-D67BDA65F20C}" type="slidenum">
              <a:rPr lang="es-MX" smtClean="0"/>
              <a:t>119</a:t>
            </a:fld>
            <a:endParaRPr lang="es-MX" dirty="0"/>
          </a:p>
        </p:txBody>
      </p:sp>
      <p:pic>
        <p:nvPicPr>
          <p:cNvPr id="7" name="6 Imagen" descr="zS10000479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00" y="1620000"/>
            <a:ext cx="8248047" cy="4320000"/>
          </a:xfrm>
          <a:prstGeom prst="rect">
            <a:avLst/>
          </a:prstGeom>
        </p:spPr>
      </p:pic>
    </p:spTree>
    <p:extLst>
      <p:ext uri="{BB962C8B-B14F-4D97-AF65-F5344CB8AC3E}">
        <p14:creationId xmlns:p14="http://schemas.microsoft.com/office/powerpoint/2010/main" val="3294532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La Enseñanza y el Uso de las TICs</a:t>
            </a:r>
            <a:endParaRPr lang="es-MX" dirty="0"/>
          </a:p>
        </p:txBody>
      </p:sp>
      <p:sp>
        <p:nvSpPr>
          <p:cNvPr id="3" name="2 Marcador de contenido"/>
          <p:cNvSpPr>
            <a:spLocks noGrp="1"/>
          </p:cNvSpPr>
          <p:nvPr>
            <p:ph idx="1"/>
          </p:nvPr>
        </p:nvSpPr>
        <p:spPr/>
        <p:txBody>
          <a:bodyPr>
            <a:normAutofit lnSpcReduction="10000"/>
          </a:bodyPr>
          <a:lstStyle/>
          <a:p>
            <a:r>
              <a:rPr lang="es-MX" dirty="0"/>
              <a:t>No es fácil practicar una enseñanza de las TIC que resuelva todos los problemas que se </a:t>
            </a:r>
            <a:r>
              <a:rPr lang="es-MX" dirty="0" smtClean="0"/>
              <a:t>presentan</a:t>
            </a:r>
          </a:p>
          <a:p>
            <a:r>
              <a:rPr lang="es-MX" dirty="0" smtClean="0"/>
              <a:t>Hay </a:t>
            </a:r>
            <a:r>
              <a:rPr lang="es-MX" dirty="0"/>
              <a:t>que tratar de desarrollar sistemas de enseñanza que relacionen los distintos aspectos de la Informática y de la transmisión de </a:t>
            </a:r>
            <a:r>
              <a:rPr lang="es-MX" dirty="0" smtClean="0"/>
              <a:t>información</a:t>
            </a:r>
          </a:p>
          <a:p>
            <a:r>
              <a:rPr lang="es-MX" dirty="0" smtClean="0"/>
              <a:t>Debemos buscar una solución constructiva desde </a:t>
            </a:r>
            <a:r>
              <a:rPr lang="es-MX" dirty="0"/>
              <a:t>el punto de vista metodológico.</a:t>
            </a:r>
          </a:p>
        </p:txBody>
      </p:sp>
      <p:sp>
        <p:nvSpPr>
          <p:cNvPr id="4" name="3 Marcador de fecha"/>
          <p:cNvSpPr>
            <a:spLocks noGrp="1"/>
          </p:cNvSpPr>
          <p:nvPr>
            <p:ph type="dt" sz="half" idx="10"/>
          </p:nvPr>
        </p:nvSpPr>
        <p:spPr/>
        <p:txBody>
          <a:bodyPr/>
          <a:lstStyle/>
          <a:p>
            <a:fld id="{5ABF642D-11C1-4D8A-8302-71F5DC2D5ADC}"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12</a:t>
            </a:fld>
            <a:endParaRPr lang="es-MX" dirty="0"/>
          </a:p>
        </p:txBody>
      </p:sp>
    </p:spTree>
    <p:extLst>
      <p:ext uri="{BB962C8B-B14F-4D97-AF65-F5344CB8AC3E}">
        <p14:creationId xmlns:p14="http://schemas.microsoft.com/office/powerpoint/2010/main" val="134845292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fecha"/>
          <p:cNvSpPr>
            <a:spLocks noGrp="1"/>
          </p:cNvSpPr>
          <p:nvPr>
            <p:ph type="dt" sz="half" idx="10"/>
          </p:nvPr>
        </p:nvSpPr>
        <p:spPr/>
        <p:txBody>
          <a:bodyPr/>
          <a:lstStyle/>
          <a:p>
            <a:fld id="{558C295C-8272-4508-9278-D94E0D6CACE1}" type="datetime1">
              <a:rPr lang="es-MX" smtClean="0"/>
              <a:t>18/04/2012</a:t>
            </a:fld>
            <a:endParaRPr lang="es-MX" dirty="0"/>
          </a:p>
        </p:txBody>
      </p:sp>
      <p:sp>
        <p:nvSpPr>
          <p:cNvPr id="4" name="3 Marcador de número de diapositiva"/>
          <p:cNvSpPr>
            <a:spLocks noGrp="1"/>
          </p:cNvSpPr>
          <p:nvPr>
            <p:ph type="sldNum" sz="quarter" idx="12"/>
          </p:nvPr>
        </p:nvSpPr>
        <p:spPr/>
        <p:txBody>
          <a:bodyPr/>
          <a:lstStyle/>
          <a:p>
            <a:fld id="{202764E7-4EA1-4B3E-A380-D67BDA65F20C}" type="slidenum">
              <a:rPr lang="es-MX" smtClean="0"/>
              <a:t>120</a:t>
            </a:fld>
            <a:endParaRPr lang="es-MX" dirty="0"/>
          </a:p>
        </p:txBody>
      </p:sp>
      <p:pic>
        <p:nvPicPr>
          <p:cNvPr id="5" name="4 Imagen" descr="zS10000479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00" y="1620000"/>
            <a:ext cx="8248048" cy="4320000"/>
          </a:xfrm>
          <a:prstGeom prst="rect">
            <a:avLst/>
          </a:prstGeom>
        </p:spPr>
      </p:pic>
    </p:spTree>
    <p:extLst>
      <p:ext uri="{BB962C8B-B14F-4D97-AF65-F5344CB8AC3E}">
        <p14:creationId xmlns:p14="http://schemas.microsoft.com/office/powerpoint/2010/main" val="423060542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fecha"/>
          <p:cNvSpPr>
            <a:spLocks noGrp="1"/>
          </p:cNvSpPr>
          <p:nvPr>
            <p:ph type="dt" sz="half" idx="10"/>
          </p:nvPr>
        </p:nvSpPr>
        <p:spPr/>
        <p:txBody>
          <a:bodyPr/>
          <a:lstStyle/>
          <a:p>
            <a:fld id="{558C295C-8272-4508-9278-D94E0D6CACE1}" type="datetime1">
              <a:rPr lang="es-MX" smtClean="0"/>
              <a:t>18/04/2012</a:t>
            </a:fld>
            <a:endParaRPr lang="es-MX" dirty="0"/>
          </a:p>
        </p:txBody>
      </p:sp>
      <p:sp>
        <p:nvSpPr>
          <p:cNvPr id="4" name="3 Marcador de número de diapositiva"/>
          <p:cNvSpPr>
            <a:spLocks noGrp="1"/>
          </p:cNvSpPr>
          <p:nvPr>
            <p:ph type="sldNum" sz="quarter" idx="12"/>
          </p:nvPr>
        </p:nvSpPr>
        <p:spPr/>
        <p:txBody>
          <a:bodyPr/>
          <a:lstStyle/>
          <a:p>
            <a:fld id="{202764E7-4EA1-4B3E-A380-D67BDA65F20C}" type="slidenum">
              <a:rPr lang="es-MX" smtClean="0"/>
              <a:t>121</a:t>
            </a:fld>
            <a:endParaRPr lang="es-MX" dirty="0"/>
          </a:p>
        </p:txBody>
      </p:sp>
      <p:pic>
        <p:nvPicPr>
          <p:cNvPr id="5" name="4 Imagen" descr="zS10000479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00" y="1620000"/>
            <a:ext cx="8248046" cy="4320000"/>
          </a:xfrm>
          <a:prstGeom prst="rect">
            <a:avLst/>
          </a:prstGeom>
        </p:spPr>
      </p:pic>
    </p:spTree>
    <p:extLst>
      <p:ext uri="{BB962C8B-B14F-4D97-AF65-F5344CB8AC3E}">
        <p14:creationId xmlns:p14="http://schemas.microsoft.com/office/powerpoint/2010/main" val="311686033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fecha"/>
          <p:cNvSpPr>
            <a:spLocks noGrp="1"/>
          </p:cNvSpPr>
          <p:nvPr>
            <p:ph type="dt" sz="half" idx="10"/>
          </p:nvPr>
        </p:nvSpPr>
        <p:spPr/>
        <p:txBody>
          <a:bodyPr/>
          <a:lstStyle/>
          <a:p>
            <a:fld id="{558C295C-8272-4508-9278-D94E0D6CACE1}" type="datetime1">
              <a:rPr lang="es-MX" smtClean="0"/>
              <a:t>18/04/2012</a:t>
            </a:fld>
            <a:endParaRPr lang="es-MX" dirty="0"/>
          </a:p>
        </p:txBody>
      </p:sp>
      <p:sp>
        <p:nvSpPr>
          <p:cNvPr id="4" name="3 Marcador de número de diapositiva"/>
          <p:cNvSpPr>
            <a:spLocks noGrp="1"/>
          </p:cNvSpPr>
          <p:nvPr>
            <p:ph type="sldNum" sz="quarter" idx="12"/>
          </p:nvPr>
        </p:nvSpPr>
        <p:spPr/>
        <p:txBody>
          <a:bodyPr/>
          <a:lstStyle/>
          <a:p>
            <a:fld id="{202764E7-4EA1-4B3E-A380-D67BDA65F20C}" type="slidenum">
              <a:rPr lang="es-MX" smtClean="0"/>
              <a:t>122</a:t>
            </a:fld>
            <a:endParaRPr lang="es-MX" dirty="0"/>
          </a:p>
        </p:txBody>
      </p:sp>
      <p:pic>
        <p:nvPicPr>
          <p:cNvPr id="6" name="5 Imagen" descr="zS10016928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00" y="1620000"/>
            <a:ext cx="8248046" cy="4320000"/>
          </a:xfrm>
          <a:prstGeom prst="rect">
            <a:avLst/>
          </a:prstGeom>
        </p:spPr>
      </p:pic>
    </p:spTree>
    <p:extLst>
      <p:ext uri="{BB962C8B-B14F-4D97-AF65-F5344CB8AC3E}">
        <p14:creationId xmlns:p14="http://schemas.microsoft.com/office/powerpoint/2010/main" val="215574729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fecha"/>
          <p:cNvSpPr>
            <a:spLocks noGrp="1"/>
          </p:cNvSpPr>
          <p:nvPr>
            <p:ph type="dt" sz="half" idx="10"/>
          </p:nvPr>
        </p:nvSpPr>
        <p:spPr/>
        <p:txBody>
          <a:bodyPr/>
          <a:lstStyle/>
          <a:p>
            <a:fld id="{558C295C-8272-4508-9278-D94E0D6CACE1}" type="datetime1">
              <a:rPr lang="es-MX" smtClean="0"/>
              <a:t>18/04/2012</a:t>
            </a:fld>
            <a:endParaRPr lang="es-MX" dirty="0"/>
          </a:p>
        </p:txBody>
      </p:sp>
      <p:sp>
        <p:nvSpPr>
          <p:cNvPr id="4" name="3 Marcador de número de diapositiva"/>
          <p:cNvSpPr>
            <a:spLocks noGrp="1"/>
          </p:cNvSpPr>
          <p:nvPr>
            <p:ph type="sldNum" sz="quarter" idx="12"/>
          </p:nvPr>
        </p:nvSpPr>
        <p:spPr/>
        <p:txBody>
          <a:bodyPr/>
          <a:lstStyle/>
          <a:p>
            <a:fld id="{202764E7-4EA1-4B3E-A380-D67BDA65F20C}" type="slidenum">
              <a:rPr lang="es-MX" smtClean="0"/>
              <a:t>123</a:t>
            </a:fld>
            <a:endParaRPr lang="es-MX" dirty="0"/>
          </a:p>
        </p:txBody>
      </p:sp>
      <p:pic>
        <p:nvPicPr>
          <p:cNvPr id="5" name="4 Imagen" descr="zS10007160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00" y="1620000"/>
            <a:ext cx="8248046" cy="4320000"/>
          </a:xfrm>
          <a:prstGeom prst="rect">
            <a:avLst/>
          </a:prstGeom>
        </p:spPr>
      </p:pic>
    </p:spTree>
    <p:extLst>
      <p:ext uri="{BB962C8B-B14F-4D97-AF65-F5344CB8AC3E}">
        <p14:creationId xmlns:p14="http://schemas.microsoft.com/office/powerpoint/2010/main" val="369760539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fecha"/>
          <p:cNvSpPr>
            <a:spLocks noGrp="1"/>
          </p:cNvSpPr>
          <p:nvPr>
            <p:ph type="dt" sz="half" idx="10"/>
          </p:nvPr>
        </p:nvSpPr>
        <p:spPr/>
        <p:txBody>
          <a:bodyPr/>
          <a:lstStyle/>
          <a:p>
            <a:fld id="{558C295C-8272-4508-9278-D94E0D6CACE1}" type="datetime1">
              <a:rPr lang="es-MX" smtClean="0"/>
              <a:t>18/04/2012</a:t>
            </a:fld>
            <a:endParaRPr lang="es-MX" dirty="0"/>
          </a:p>
        </p:txBody>
      </p:sp>
      <p:sp>
        <p:nvSpPr>
          <p:cNvPr id="4" name="3 Marcador de número de diapositiva"/>
          <p:cNvSpPr>
            <a:spLocks noGrp="1"/>
          </p:cNvSpPr>
          <p:nvPr>
            <p:ph type="sldNum" sz="quarter" idx="12"/>
          </p:nvPr>
        </p:nvSpPr>
        <p:spPr/>
        <p:txBody>
          <a:bodyPr/>
          <a:lstStyle/>
          <a:p>
            <a:fld id="{202764E7-4EA1-4B3E-A380-D67BDA65F20C}" type="slidenum">
              <a:rPr lang="es-MX" smtClean="0"/>
              <a:t>124</a:t>
            </a:fld>
            <a:endParaRPr lang="es-MX" dirty="0"/>
          </a:p>
        </p:txBody>
      </p:sp>
      <p:pic>
        <p:nvPicPr>
          <p:cNvPr id="5" name="4 Imagen" descr="Eminus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00" y="1620000"/>
            <a:ext cx="8248046" cy="4320000"/>
          </a:xfrm>
          <a:prstGeom prst="rect">
            <a:avLst/>
          </a:prstGeom>
        </p:spPr>
      </p:pic>
    </p:spTree>
    <p:extLst>
      <p:ext uri="{BB962C8B-B14F-4D97-AF65-F5344CB8AC3E}">
        <p14:creationId xmlns:p14="http://schemas.microsoft.com/office/powerpoint/2010/main" val="421032604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755576" y="5085184"/>
            <a:ext cx="7772400" cy="996957"/>
          </a:xfrm>
        </p:spPr>
        <p:txBody>
          <a:bodyPr/>
          <a:lstStyle/>
          <a:p>
            <a:r>
              <a:rPr lang="es-MX" dirty="0" smtClean="0"/>
              <a:t>M.I. Alberto P. Lorandi medina</a:t>
            </a:r>
            <a:endParaRPr lang="es-MX" dirty="0"/>
          </a:p>
        </p:txBody>
      </p:sp>
      <p:sp>
        <p:nvSpPr>
          <p:cNvPr id="8" name="7 Marcador de texto"/>
          <p:cNvSpPr>
            <a:spLocks noGrp="1"/>
          </p:cNvSpPr>
          <p:nvPr>
            <p:ph type="body" idx="1"/>
          </p:nvPr>
        </p:nvSpPr>
        <p:spPr>
          <a:xfrm>
            <a:off x="755576" y="3669020"/>
            <a:ext cx="7772400" cy="1500187"/>
          </a:xfrm>
        </p:spPr>
        <p:txBody>
          <a:bodyPr/>
          <a:lstStyle/>
          <a:p>
            <a:r>
              <a:rPr lang="es-MX" dirty="0" smtClean="0"/>
              <a:t>Gracias</a:t>
            </a: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125</a:t>
            </a:fld>
            <a:endParaRPr lang="es-MX" dirty="0"/>
          </a:p>
        </p:txBody>
      </p:sp>
      <p:sp>
        <p:nvSpPr>
          <p:cNvPr id="2" name="1 CuadroTexto"/>
          <p:cNvSpPr txBox="1"/>
          <p:nvPr/>
        </p:nvSpPr>
        <p:spPr>
          <a:xfrm>
            <a:off x="899592" y="1556792"/>
            <a:ext cx="6819559" cy="2862322"/>
          </a:xfrm>
          <a:prstGeom prst="rect">
            <a:avLst/>
          </a:prstGeom>
          <a:noFill/>
        </p:spPr>
        <p:txBody>
          <a:bodyPr wrap="none" rtlCol="0">
            <a:spAutoFit/>
          </a:bodyPr>
          <a:lstStyle/>
          <a:p>
            <a:pPr algn="ctr"/>
            <a:r>
              <a:rPr lang="es-MX" i="1" dirty="0">
                <a:hlinkClick r:id="rId2"/>
              </a:rPr>
              <a:t>alorandi@uv.mx</a:t>
            </a:r>
            <a:r>
              <a:rPr lang="es-MX" dirty="0"/>
              <a:t> </a:t>
            </a:r>
            <a:endParaRPr lang="es-MX" dirty="0" smtClean="0"/>
          </a:p>
          <a:p>
            <a:pPr algn="ctr"/>
            <a:r>
              <a:rPr lang="es-MX" i="1" dirty="0" smtClean="0">
                <a:hlinkClick r:id="rId3"/>
              </a:rPr>
              <a:t>alorandi@ver.megared.net.mx</a:t>
            </a:r>
            <a:r>
              <a:rPr lang="es-MX" dirty="0" smtClean="0"/>
              <a:t> </a:t>
            </a:r>
          </a:p>
          <a:p>
            <a:pPr algn="ctr"/>
            <a:r>
              <a:rPr lang="es-MX" i="1" dirty="0" smtClean="0">
                <a:hlinkClick r:id="rId4"/>
              </a:rPr>
              <a:t>alorandi@hotmail.com</a:t>
            </a:r>
            <a:r>
              <a:rPr lang="es-MX" dirty="0" smtClean="0"/>
              <a:t> </a:t>
            </a:r>
          </a:p>
          <a:p>
            <a:pPr algn="ctr"/>
            <a:endParaRPr lang="es-MX" dirty="0" smtClean="0"/>
          </a:p>
          <a:p>
            <a:pPr algn="ctr"/>
            <a:r>
              <a:rPr lang="es-MX" i="1" dirty="0" smtClean="0">
                <a:hlinkClick r:id="rId5"/>
              </a:rPr>
              <a:t>http</a:t>
            </a:r>
            <a:r>
              <a:rPr lang="es-MX" i="1" dirty="0">
                <a:hlinkClick r:id="rId5"/>
              </a:rPr>
              <a:t>://</a:t>
            </a:r>
            <a:r>
              <a:rPr lang="es-MX" i="1" dirty="0" smtClean="0">
                <a:hlinkClick r:id="rId5"/>
              </a:rPr>
              <a:t>www.uv.mx/personal/alorandi</a:t>
            </a:r>
          </a:p>
          <a:p>
            <a:pPr algn="ctr"/>
            <a:r>
              <a:rPr lang="es-MX" i="1" dirty="0">
                <a:hlinkClick r:id="rId5"/>
              </a:rPr>
              <a:t/>
            </a:r>
            <a:br>
              <a:rPr lang="es-MX" i="1" dirty="0">
                <a:hlinkClick r:id="rId5"/>
              </a:rPr>
            </a:br>
            <a:r>
              <a:rPr lang="es-MX" i="1" dirty="0">
                <a:hlinkClick r:id="rId6"/>
              </a:rPr>
              <a:t>https://www.facebook.com/alberto.pedro.lorandi.medina</a:t>
            </a:r>
            <a:br>
              <a:rPr lang="es-MX" i="1" dirty="0">
                <a:hlinkClick r:id="rId6"/>
              </a:rPr>
            </a:br>
            <a:r>
              <a:rPr lang="es-MX" i="1" dirty="0">
                <a:hlinkClick r:id="rId7"/>
              </a:rPr>
              <a:t>http://twitter.com/#!/alorandi</a:t>
            </a:r>
            <a:br>
              <a:rPr lang="es-MX" i="1" dirty="0">
                <a:hlinkClick r:id="rId7"/>
              </a:rPr>
            </a:br>
            <a:r>
              <a:rPr lang="es-MX" i="1" dirty="0">
                <a:hlinkClick r:id="rId8"/>
              </a:rPr>
              <a:t>http://albertolorandim.wordpress.com/</a:t>
            </a:r>
            <a:r>
              <a:rPr lang="es-MX" dirty="0"/>
              <a:t> </a:t>
            </a:r>
            <a:r>
              <a:rPr lang="es-MX" i="1" dirty="0">
                <a:hlinkClick r:id="rId8"/>
              </a:rPr>
              <a:t>http://alorandi.wordpress.com</a:t>
            </a:r>
            <a:br>
              <a:rPr lang="es-MX" i="1" dirty="0">
                <a:hlinkClick r:id="rId8"/>
              </a:rPr>
            </a:br>
            <a:r>
              <a:rPr lang="es-MX" i="1" dirty="0">
                <a:hlinkClick r:id="rId9"/>
              </a:rPr>
              <a:t>http://alorandi.blogspot.com/</a:t>
            </a:r>
            <a:endParaRPr lang="es-MX" dirty="0"/>
          </a:p>
        </p:txBody>
      </p:sp>
    </p:spTree>
    <p:extLst>
      <p:ext uri="{BB962C8B-B14F-4D97-AF65-F5344CB8AC3E}">
        <p14:creationId xmlns:p14="http://schemas.microsoft.com/office/powerpoint/2010/main" val="4063382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92500"/>
          </a:bodyPr>
          <a:lstStyle/>
          <a:p>
            <a:r>
              <a:rPr lang="es-MX" dirty="0"/>
              <a:t>Llegar a hacer bien este cometido es </a:t>
            </a:r>
            <a:r>
              <a:rPr lang="es-MX" dirty="0" smtClean="0"/>
              <a:t>difícil, se va a necesitar del esfuerzo </a:t>
            </a:r>
            <a:r>
              <a:rPr lang="es-MX" dirty="0"/>
              <a:t>de cada profesor </a:t>
            </a:r>
            <a:r>
              <a:rPr lang="es-MX" dirty="0" smtClean="0"/>
              <a:t>y un </a:t>
            </a:r>
            <a:r>
              <a:rPr lang="es-MX" dirty="0"/>
              <a:t>trabajo importante de planificación y </a:t>
            </a:r>
            <a:r>
              <a:rPr lang="es-MX" dirty="0" smtClean="0"/>
              <a:t>coordinación.</a:t>
            </a:r>
          </a:p>
          <a:p>
            <a:r>
              <a:rPr lang="es-MX" dirty="0" smtClean="0"/>
              <a:t>Van a surgir muchas tareas como </a:t>
            </a:r>
            <a:r>
              <a:rPr lang="es-MX" dirty="0"/>
              <a:t>la preparación de materiales adecuados </a:t>
            </a:r>
            <a:r>
              <a:rPr lang="es-MX" dirty="0" smtClean="0"/>
              <a:t>para </a:t>
            </a:r>
            <a:r>
              <a:rPr lang="es-MX" dirty="0"/>
              <a:t>este tipo de </a:t>
            </a:r>
            <a:r>
              <a:rPr lang="es-MX" dirty="0" smtClean="0"/>
              <a:t>enseñanza, que no existen o son escasos.</a:t>
            </a:r>
          </a:p>
          <a:p>
            <a:r>
              <a:rPr lang="es-MX" dirty="0" smtClean="0"/>
              <a:t>Tendremos que cubrir </a:t>
            </a:r>
            <a:r>
              <a:rPr lang="es-MX" dirty="0"/>
              <a:t>esa </a:t>
            </a:r>
            <a:r>
              <a:rPr lang="es-MX" dirty="0" smtClean="0"/>
              <a:t>necesidad con creatividad de tal forma </a:t>
            </a:r>
            <a:r>
              <a:rPr lang="es-MX" dirty="0"/>
              <a:t>que teoría, abstracción, diseño y experimentación estén integrados.</a:t>
            </a:r>
          </a:p>
        </p:txBody>
      </p:sp>
      <p:sp>
        <p:nvSpPr>
          <p:cNvPr id="4" name="3 Marcador de fecha"/>
          <p:cNvSpPr>
            <a:spLocks noGrp="1"/>
          </p:cNvSpPr>
          <p:nvPr>
            <p:ph type="dt" sz="half" idx="10"/>
          </p:nvPr>
        </p:nvSpPr>
        <p:spPr/>
        <p:txBody>
          <a:bodyPr/>
          <a:lstStyle/>
          <a:p>
            <a:fld id="{806190FC-4314-4BA8-A7EC-4643107FDA7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13</a:t>
            </a:fld>
            <a:endParaRPr lang="es-MX" dirty="0"/>
          </a:p>
        </p:txBody>
      </p:sp>
    </p:spTree>
    <p:extLst>
      <p:ext uri="{BB962C8B-B14F-4D97-AF65-F5344CB8AC3E}">
        <p14:creationId xmlns:p14="http://schemas.microsoft.com/office/powerpoint/2010/main" val="3723175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La Formación de Profesores</a:t>
            </a:r>
            <a:endParaRPr lang="es-MX" dirty="0"/>
          </a:p>
        </p:txBody>
      </p:sp>
      <p:sp>
        <p:nvSpPr>
          <p:cNvPr id="3" name="2 Marcador de contenido"/>
          <p:cNvSpPr>
            <a:spLocks noGrp="1"/>
          </p:cNvSpPr>
          <p:nvPr>
            <p:ph idx="1"/>
          </p:nvPr>
        </p:nvSpPr>
        <p:spPr/>
        <p:txBody>
          <a:bodyPr>
            <a:normAutofit lnSpcReduction="10000"/>
          </a:bodyPr>
          <a:lstStyle/>
          <a:p>
            <a:r>
              <a:rPr lang="es-MX" dirty="0" smtClean="0"/>
              <a:t>El uso de </a:t>
            </a:r>
            <a:r>
              <a:rPr lang="es-MX" dirty="0"/>
              <a:t>las </a:t>
            </a:r>
            <a:r>
              <a:rPr lang="es-MX" dirty="0" smtClean="0"/>
              <a:t>TICs debe tener como objetivos:</a:t>
            </a:r>
          </a:p>
          <a:p>
            <a:r>
              <a:rPr lang="es-MX" dirty="0" smtClean="0"/>
              <a:t>Contribuir </a:t>
            </a:r>
            <a:r>
              <a:rPr lang="es-MX" dirty="0"/>
              <a:t>a la actualización del Sistema Educativo que una sociedad fuertemente influida por las nuevas tecnologías </a:t>
            </a:r>
            <a:r>
              <a:rPr lang="es-MX" dirty="0" smtClean="0"/>
              <a:t>demanda.</a:t>
            </a:r>
          </a:p>
          <a:p>
            <a:r>
              <a:rPr lang="es-MX" dirty="0" smtClean="0"/>
              <a:t>Facilitar </a:t>
            </a:r>
            <a:r>
              <a:rPr lang="es-MX" dirty="0"/>
              <a:t>a los profesores la adquisición de bases teóricas y destrezas operativas que les permitan </a:t>
            </a:r>
            <a:r>
              <a:rPr lang="es-MX" dirty="0" smtClean="0"/>
              <a:t>integrar </a:t>
            </a:r>
            <a:r>
              <a:rPr lang="es-MX" dirty="0"/>
              <a:t>en su práctica docente, los medios didácticos en general y los basados en nuevas tecnologías en particular</a:t>
            </a:r>
            <a:r>
              <a:rPr lang="es-MX" dirty="0" smtClean="0"/>
              <a:t>.</a:t>
            </a:r>
            <a:endParaRPr lang="es-MX" dirty="0"/>
          </a:p>
        </p:txBody>
      </p:sp>
      <p:sp>
        <p:nvSpPr>
          <p:cNvPr id="4" name="3 Marcador de fecha"/>
          <p:cNvSpPr>
            <a:spLocks noGrp="1"/>
          </p:cNvSpPr>
          <p:nvPr>
            <p:ph type="dt" sz="half" idx="10"/>
          </p:nvPr>
        </p:nvSpPr>
        <p:spPr/>
        <p:txBody>
          <a:bodyPr/>
          <a:lstStyle/>
          <a:p>
            <a:fld id="{9A3B540C-DFE6-4D2F-B074-03F6CE16CABA}"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14</a:t>
            </a:fld>
            <a:endParaRPr lang="es-MX" dirty="0"/>
          </a:p>
        </p:txBody>
      </p:sp>
    </p:spTree>
    <p:extLst>
      <p:ext uri="{BB962C8B-B14F-4D97-AF65-F5344CB8AC3E}">
        <p14:creationId xmlns:p14="http://schemas.microsoft.com/office/powerpoint/2010/main" val="3117728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a:bodyPr>
          <a:lstStyle/>
          <a:p>
            <a:r>
              <a:rPr lang="es-MX" dirty="0" smtClean="0"/>
              <a:t>Adquirir </a:t>
            </a:r>
            <a:r>
              <a:rPr lang="es-MX" dirty="0"/>
              <a:t>una visión global sobre la integración de las nuevas tecnologías en el currículum, analizando las modificaciones que sufren sus diferentes elementos: contenidos, metodología, evaluación, </a:t>
            </a:r>
            <a:r>
              <a:rPr lang="es-MX" dirty="0" smtClean="0"/>
              <a:t>etc.</a:t>
            </a:r>
          </a:p>
          <a:p>
            <a:r>
              <a:rPr lang="es-MX" dirty="0" smtClean="0"/>
              <a:t>Capacitar </a:t>
            </a:r>
            <a:r>
              <a:rPr lang="es-MX" dirty="0"/>
              <a:t>a los profesores para reflexionar sobre su propia práctica, evaluando el papel y la contribución de estos medios al proceso de enseñanza-aprendizaje</a:t>
            </a:r>
            <a:r>
              <a:rPr lang="es-MX" dirty="0" smtClean="0"/>
              <a:t>.</a:t>
            </a:r>
            <a:endParaRPr lang="es-MX" dirty="0"/>
          </a:p>
        </p:txBody>
      </p:sp>
      <p:sp>
        <p:nvSpPr>
          <p:cNvPr id="4" name="3 Marcador de fecha"/>
          <p:cNvSpPr>
            <a:spLocks noGrp="1"/>
          </p:cNvSpPr>
          <p:nvPr>
            <p:ph type="dt" sz="half" idx="10"/>
          </p:nvPr>
        </p:nvSpPr>
        <p:spPr/>
        <p:txBody>
          <a:bodyPr/>
          <a:lstStyle/>
          <a:p>
            <a:fld id="{B4875329-9F5B-46A7-967A-4A28BD947351}"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15</a:t>
            </a:fld>
            <a:endParaRPr lang="es-MX" dirty="0"/>
          </a:p>
        </p:txBody>
      </p:sp>
    </p:spTree>
    <p:extLst>
      <p:ext uri="{BB962C8B-B14F-4D97-AF65-F5344CB8AC3E}">
        <p14:creationId xmlns:p14="http://schemas.microsoft.com/office/powerpoint/2010/main" val="3900189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a:t>FUNCIONES EDUCATIVAS DE LAS TIC</a:t>
            </a:r>
            <a:endParaRPr lang="es-MX" dirty="0"/>
          </a:p>
        </p:txBody>
      </p:sp>
      <p:sp>
        <p:nvSpPr>
          <p:cNvPr id="3" name="2 Marcador de contenido"/>
          <p:cNvSpPr>
            <a:spLocks noGrp="1"/>
          </p:cNvSpPr>
          <p:nvPr>
            <p:ph idx="1"/>
          </p:nvPr>
        </p:nvSpPr>
        <p:spPr/>
        <p:txBody>
          <a:bodyPr>
            <a:normAutofit lnSpcReduction="10000"/>
          </a:bodyPr>
          <a:lstStyle/>
          <a:p>
            <a:r>
              <a:rPr lang="es-MX" i="1" dirty="0"/>
              <a:t>Medio de expresión y creación multimedia</a:t>
            </a:r>
            <a:r>
              <a:rPr lang="es-MX" dirty="0"/>
              <a:t>, para escribir, dibujar, realizar presentaciones multimedia, elaborar páginas Web.</a:t>
            </a:r>
          </a:p>
          <a:p>
            <a:r>
              <a:rPr lang="es-MX" i="1" dirty="0"/>
              <a:t>Canal de comunicación</a:t>
            </a:r>
            <a:r>
              <a:rPr lang="es-MX" dirty="0"/>
              <a:t>, que facilita la comunicación interpersonal, el intercambio de ideas y materiales y el trabajo colaborativo.</a:t>
            </a:r>
          </a:p>
          <a:p>
            <a:r>
              <a:rPr lang="es-MX" i="1" dirty="0"/>
              <a:t>Instrumento de productividad para el proceso de la información</a:t>
            </a:r>
            <a:r>
              <a:rPr lang="es-MX" b="1" dirty="0"/>
              <a:t>: </a:t>
            </a:r>
            <a:r>
              <a:rPr lang="es-MX" dirty="0"/>
              <a:t>crear bases de datos, preparar informes, realizar cálculos</a:t>
            </a:r>
            <a:r>
              <a:rPr lang="es-MX" dirty="0" smtClean="0"/>
              <a:t>.</a:t>
            </a:r>
            <a:endParaRPr lang="es-MX" dirty="0"/>
          </a:p>
        </p:txBody>
      </p:sp>
      <p:sp>
        <p:nvSpPr>
          <p:cNvPr id="4" name="3 Marcador de fecha"/>
          <p:cNvSpPr>
            <a:spLocks noGrp="1"/>
          </p:cNvSpPr>
          <p:nvPr>
            <p:ph type="dt" sz="half" idx="10"/>
          </p:nvPr>
        </p:nvSpPr>
        <p:spPr/>
        <p:txBody>
          <a:bodyPr/>
          <a:lstStyle/>
          <a:p>
            <a:fld id="{E3D05F96-2B24-40C1-ACAD-4850954BE8AC}"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16</a:t>
            </a:fld>
            <a:endParaRPr lang="es-MX" dirty="0"/>
          </a:p>
        </p:txBody>
      </p:sp>
    </p:spTree>
    <p:extLst>
      <p:ext uri="{BB962C8B-B14F-4D97-AF65-F5344CB8AC3E}">
        <p14:creationId xmlns:p14="http://schemas.microsoft.com/office/powerpoint/2010/main" val="4089405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92500" lnSpcReduction="20000"/>
          </a:bodyPr>
          <a:lstStyle/>
          <a:p>
            <a:r>
              <a:rPr lang="es-MX" i="1" dirty="0"/>
              <a:t>Fuente abierta de información y de recursos</a:t>
            </a:r>
            <a:r>
              <a:rPr lang="es-MX" dirty="0"/>
              <a:t> (lúdicos, formativos, profesionales...). En el caso de Internet hay "buscadores" especializados para ayudarnos a localizar la información que buscamos.</a:t>
            </a:r>
          </a:p>
          <a:p>
            <a:r>
              <a:rPr lang="es-MX" i="1" dirty="0"/>
              <a:t>Instrumento cognitivo</a:t>
            </a:r>
            <a:r>
              <a:rPr lang="es-MX" dirty="0"/>
              <a:t> que puede apoyar determinados procesos mentales de los estudiantes asumiendo aspectos de una tarea: memoria que le proporciona datos para comparar diversos puntos de vista, simulador donde probar hipótesis.</a:t>
            </a:r>
          </a:p>
          <a:p>
            <a:r>
              <a:rPr lang="es-MX" i="1" dirty="0"/>
              <a:t>Herramienta  para la orientación, el diagnóstico y la rehabilitación </a:t>
            </a:r>
            <a:r>
              <a:rPr lang="es-MX" dirty="0"/>
              <a:t>de estudiantes</a:t>
            </a:r>
            <a:r>
              <a:rPr lang="es-MX" dirty="0" smtClean="0"/>
              <a:t>.</a:t>
            </a:r>
            <a:endParaRPr lang="es-MX" dirty="0"/>
          </a:p>
        </p:txBody>
      </p:sp>
      <p:sp>
        <p:nvSpPr>
          <p:cNvPr id="4" name="3 Marcador de fecha"/>
          <p:cNvSpPr>
            <a:spLocks noGrp="1"/>
          </p:cNvSpPr>
          <p:nvPr>
            <p:ph type="dt" sz="half" idx="10"/>
          </p:nvPr>
        </p:nvSpPr>
        <p:spPr/>
        <p:txBody>
          <a:bodyPr/>
          <a:lstStyle/>
          <a:p>
            <a:fld id="{AE801EB6-607A-4911-B100-CEB18BBA74A2}"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17</a:t>
            </a:fld>
            <a:endParaRPr lang="es-MX" dirty="0"/>
          </a:p>
        </p:txBody>
      </p:sp>
    </p:spTree>
    <p:extLst>
      <p:ext uri="{BB962C8B-B14F-4D97-AF65-F5344CB8AC3E}">
        <p14:creationId xmlns:p14="http://schemas.microsoft.com/office/powerpoint/2010/main" val="2042157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a:bodyPr>
          <a:lstStyle/>
          <a:p>
            <a:r>
              <a:rPr lang="es-MX" i="1" dirty="0"/>
              <a:t>Medio didáctico y para la evaluación</a:t>
            </a:r>
            <a:r>
              <a:rPr lang="es-MX" dirty="0"/>
              <a:t>: informa, ejercita habilidades, hace preguntas, guía el aprendizaje, motiva, evalúa.</a:t>
            </a:r>
          </a:p>
          <a:p>
            <a:r>
              <a:rPr lang="es-MX" i="1" dirty="0"/>
              <a:t>Instrumento para la evaluación</a:t>
            </a:r>
            <a:r>
              <a:rPr lang="es-MX" dirty="0"/>
              <a:t>, que proporciona: corrección rápida y </a:t>
            </a:r>
            <a:r>
              <a:rPr lang="es-MX" dirty="0" smtClean="0"/>
              <a:t>retroalimentación inmediata, </a:t>
            </a:r>
            <a:r>
              <a:rPr lang="es-MX" dirty="0"/>
              <a:t>reducción de tiempos y costes, posibilidad de seguir el "rastro" del alumno.</a:t>
            </a:r>
          </a:p>
          <a:p>
            <a:endParaRPr lang="es-MX" dirty="0"/>
          </a:p>
        </p:txBody>
      </p:sp>
      <p:sp>
        <p:nvSpPr>
          <p:cNvPr id="4" name="3 Marcador de fecha"/>
          <p:cNvSpPr>
            <a:spLocks noGrp="1"/>
          </p:cNvSpPr>
          <p:nvPr>
            <p:ph type="dt" sz="half" idx="10"/>
          </p:nvPr>
        </p:nvSpPr>
        <p:spPr/>
        <p:txBody>
          <a:bodyPr/>
          <a:lstStyle/>
          <a:p>
            <a:fld id="{FCD1DF33-25FE-44B6-8440-335CA95DD1C7}"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18</a:t>
            </a:fld>
            <a:endParaRPr lang="es-MX" dirty="0"/>
          </a:p>
        </p:txBody>
      </p:sp>
    </p:spTree>
    <p:extLst>
      <p:ext uri="{BB962C8B-B14F-4D97-AF65-F5344CB8AC3E}">
        <p14:creationId xmlns:p14="http://schemas.microsoft.com/office/powerpoint/2010/main" val="2778554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lnSpcReduction="10000"/>
          </a:bodyPr>
          <a:lstStyle/>
          <a:p>
            <a:r>
              <a:rPr lang="es-MX" dirty="0"/>
              <a:t>Sus efectos se manifiestan de manera muy especial en las actividades laborales y en el mundo educativo, donde todo debe ser revisado: desde la razón de ser de la escuela y demás instituciones educativas, hasta la formación básica que precisamos las personas, la forma de enseñar y de aprender, las infraestructuras y los medios que utilizamos para ello, la estructura organizativa de los centros y su cultura</a:t>
            </a:r>
            <a:r>
              <a:rPr lang="es-MX" dirty="0" smtClean="0"/>
              <a:t>.</a:t>
            </a:r>
            <a:endParaRPr lang="es-MX" dirty="0"/>
          </a:p>
        </p:txBody>
      </p:sp>
      <p:sp>
        <p:nvSpPr>
          <p:cNvPr id="4" name="3 Marcador de fecha"/>
          <p:cNvSpPr>
            <a:spLocks noGrp="1"/>
          </p:cNvSpPr>
          <p:nvPr>
            <p:ph type="dt" sz="half" idx="10"/>
          </p:nvPr>
        </p:nvSpPr>
        <p:spPr/>
        <p:txBody>
          <a:bodyPr/>
          <a:lstStyle/>
          <a:p>
            <a:fld id="{07376A72-77C3-49E2-87A6-84F51188D9E4}"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19</a:t>
            </a:fld>
            <a:endParaRPr lang="es-MX" dirty="0"/>
          </a:p>
        </p:txBody>
      </p:sp>
    </p:spTree>
    <p:extLst>
      <p:ext uri="{BB962C8B-B14F-4D97-AF65-F5344CB8AC3E}">
        <p14:creationId xmlns:p14="http://schemas.microsoft.com/office/powerpoint/2010/main" val="3077404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lstStyle/>
          <a:p>
            <a:r>
              <a:rPr lang="es-MX" dirty="0" smtClean="0"/>
              <a:t>Parte I: Definiciones e Introducción</a:t>
            </a:r>
            <a:endParaRPr lang="es-MX" dirty="0"/>
          </a:p>
        </p:txBody>
      </p:sp>
      <p:sp>
        <p:nvSpPr>
          <p:cNvPr id="10" name="9 Marcador de texto"/>
          <p:cNvSpPr>
            <a:spLocks noGrp="1"/>
          </p:cNvSpPr>
          <p:nvPr>
            <p:ph type="body" idx="1"/>
          </p:nvPr>
        </p:nvSpPr>
        <p:spPr/>
        <p:txBody>
          <a:bodyPr/>
          <a:lstStyle/>
          <a:p>
            <a:r>
              <a:rPr lang="es-MX" dirty="0" smtClean="0"/>
              <a:t>Proyecto Aula Región Veracruz</a:t>
            </a:r>
            <a:endParaRPr lang="es-MX" dirty="0"/>
          </a:p>
        </p:txBody>
      </p:sp>
      <p:sp>
        <p:nvSpPr>
          <p:cNvPr id="11" name="10 Marcador de fecha"/>
          <p:cNvSpPr>
            <a:spLocks noGrp="1"/>
          </p:cNvSpPr>
          <p:nvPr>
            <p:ph type="dt" sz="half" idx="10"/>
          </p:nvPr>
        </p:nvSpPr>
        <p:spPr/>
        <p:txBody>
          <a:bodyPr/>
          <a:lstStyle/>
          <a:p>
            <a:fld id="{34028263-F6E1-4116-8B5F-B0F8BDADE119}" type="datetime1">
              <a:rPr lang="es-MX" smtClean="0"/>
              <a:t>18/04/2012</a:t>
            </a:fld>
            <a:endParaRPr lang="es-MX" dirty="0"/>
          </a:p>
        </p:txBody>
      </p:sp>
      <p:sp>
        <p:nvSpPr>
          <p:cNvPr id="13" name="12 Marcador de número de diapositiva"/>
          <p:cNvSpPr>
            <a:spLocks noGrp="1"/>
          </p:cNvSpPr>
          <p:nvPr>
            <p:ph type="sldNum" sz="quarter" idx="12"/>
          </p:nvPr>
        </p:nvSpPr>
        <p:spPr/>
        <p:txBody>
          <a:bodyPr/>
          <a:lstStyle/>
          <a:p>
            <a:fld id="{202764E7-4EA1-4B3E-A380-D67BDA65F20C}" type="slidenum">
              <a:rPr lang="es-MX" smtClean="0"/>
              <a:t>2</a:t>
            </a:fld>
            <a:endParaRPr lang="es-MX" dirty="0"/>
          </a:p>
        </p:txBody>
      </p:sp>
    </p:spTree>
    <p:extLst>
      <p:ext uri="{BB962C8B-B14F-4D97-AF65-F5344CB8AC3E}">
        <p14:creationId xmlns:p14="http://schemas.microsoft.com/office/powerpoint/2010/main" val="2572100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r>
              <a:rPr lang="es-MX" dirty="0"/>
              <a:t>Sin embargo los impactos  que han tenido  las TIC, en  la educación, podemos  visualizarlos desde  dos escenarios  diferentes:  ventajas  y desventajas,  las cuales  describiremos a continuación</a:t>
            </a:r>
            <a:r>
              <a:rPr lang="es-MX" dirty="0" smtClean="0"/>
              <a:t>:</a:t>
            </a:r>
            <a:endParaRPr lang="es-MX" dirty="0"/>
          </a:p>
        </p:txBody>
      </p:sp>
      <p:sp>
        <p:nvSpPr>
          <p:cNvPr id="4" name="3 Marcador de fecha"/>
          <p:cNvSpPr>
            <a:spLocks noGrp="1"/>
          </p:cNvSpPr>
          <p:nvPr>
            <p:ph type="dt" sz="half" idx="10"/>
          </p:nvPr>
        </p:nvSpPr>
        <p:spPr/>
        <p:txBody>
          <a:bodyPr/>
          <a:lstStyle/>
          <a:p>
            <a:fld id="{F275A4E0-6FF5-4AB0-92D9-14AF309336D1}"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20</a:t>
            </a:fld>
            <a:endParaRPr lang="es-MX" dirty="0"/>
          </a:p>
        </p:txBody>
      </p:sp>
    </p:spTree>
    <p:extLst>
      <p:ext uri="{BB962C8B-B14F-4D97-AF65-F5344CB8AC3E}">
        <p14:creationId xmlns:p14="http://schemas.microsoft.com/office/powerpoint/2010/main" val="2615837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a:t>Ventajas de las TIC  desde  la perspectiva del aprendizaje.</a:t>
            </a:r>
            <a:endParaRPr lang="es-MX" dirty="0"/>
          </a:p>
        </p:txBody>
      </p:sp>
      <p:sp>
        <p:nvSpPr>
          <p:cNvPr id="3" name="2 Marcador de contenido"/>
          <p:cNvSpPr>
            <a:spLocks noGrp="1"/>
          </p:cNvSpPr>
          <p:nvPr>
            <p:ph idx="1"/>
          </p:nvPr>
        </p:nvSpPr>
        <p:spPr/>
        <p:txBody>
          <a:bodyPr>
            <a:normAutofit lnSpcReduction="10000"/>
          </a:bodyPr>
          <a:lstStyle/>
          <a:p>
            <a:r>
              <a:rPr lang="es-MX" dirty="0"/>
              <a:t>- </a:t>
            </a:r>
            <a:r>
              <a:rPr lang="es-MX" i="1" dirty="0"/>
              <a:t>Interés.</a:t>
            </a:r>
            <a:r>
              <a:rPr lang="es-MX" dirty="0"/>
              <a:t> Motivación. Los alumnos están muy motivados al utilizar los recursos TIC y la motivación (el querer) es uno de los motores del aprendizaje, ya que incita a la actividad y al pensamiento.</a:t>
            </a:r>
          </a:p>
          <a:p>
            <a:r>
              <a:rPr lang="es-MX" dirty="0"/>
              <a:t>- </a:t>
            </a:r>
            <a:r>
              <a:rPr lang="es-MX" i="1" dirty="0"/>
              <a:t>Interacción.</a:t>
            </a:r>
            <a:r>
              <a:rPr lang="es-MX" dirty="0"/>
              <a:t> Continúa actividad intelectual. Los estudiantes están permanentemente activos al interactuar con el equipo  y entre ellos a distancia. Mantienen un alto grado de implicación en el trabajo</a:t>
            </a:r>
            <a:r>
              <a:rPr lang="es-MX" dirty="0" smtClean="0"/>
              <a:t>.</a:t>
            </a:r>
            <a:endParaRPr lang="es-MX" dirty="0"/>
          </a:p>
        </p:txBody>
      </p:sp>
      <p:sp>
        <p:nvSpPr>
          <p:cNvPr id="4" name="3 Marcador de fecha"/>
          <p:cNvSpPr>
            <a:spLocks noGrp="1"/>
          </p:cNvSpPr>
          <p:nvPr>
            <p:ph type="dt" sz="half" idx="10"/>
          </p:nvPr>
        </p:nvSpPr>
        <p:spPr/>
        <p:txBody>
          <a:bodyPr/>
          <a:lstStyle/>
          <a:p>
            <a:fld id="{4141A912-A6A8-4EFF-8C54-E2FC1614D504}"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21</a:t>
            </a:fld>
            <a:endParaRPr lang="es-MX" dirty="0"/>
          </a:p>
        </p:txBody>
      </p:sp>
    </p:spTree>
    <p:extLst>
      <p:ext uri="{BB962C8B-B14F-4D97-AF65-F5344CB8AC3E}">
        <p14:creationId xmlns:p14="http://schemas.microsoft.com/office/powerpoint/2010/main" val="548062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a:bodyPr>
          <a:lstStyle/>
          <a:p>
            <a:r>
              <a:rPr lang="es-MX" dirty="0"/>
              <a:t>- Aprendizaje a partir de los errores. El "feed back" inmediato a las respuestas y a las acciones de los usuarios permite a los estudiantes conocer sus errores justo en el momento en que se producen y generalmente el programa les ofrece la oportunidad de ensayar nuevas respuestas o formas de actuar para superarlos</a:t>
            </a:r>
            <a:r>
              <a:rPr lang="es-MX" dirty="0" smtClean="0"/>
              <a:t>.</a:t>
            </a:r>
            <a:endParaRPr lang="es-MX" dirty="0"/>
          </a:p>
        </p:txBody>
      </p:sp>
      <p:sp>
        <p:nvSpPr>
          <p:cNvPr id="4" name="3 Marcador de fecha"/>
          <p:cNvSpPr>
            <a:spLocks noGrp="1"/>
          </p:cNvSpPr>
          <p:nvPr>
            <p:ph type="dt" sz="half" idx="10"/>
          </p:nvPr>
        </p:nvSpPr>
        <p:spPr/>
        <p:txBody>
          <a:bodyPr/>
          <a:lstStyle/>
          <a:p>
            <a:fld id="{79328130-D7E0-4890-A59C-660799533CB1}"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22</a:t>
            </a:fld>
            <a:endParaRPr lang="es-MX" dirty="0"/>
          </a:p>
        </p:txBody>
      </p:sp>
    </p:spTree>
    <p:extLst>
      <p:ext uri="{BB962C8B-B14F-4D97-AF65-F5344CB8AC3E}">
        <p14:creationId xmlns:p14="http://schemas.microsoft.com/office/powerpoint/2010/main" val="32870050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r>
              <a:rPr lang="es-MX" dirty="0"/>
              <a:t>- Mayor comunicación entre profesores y alumnos. Los canales de comunicación que proporciona Internet (correo electrónico, foros, chat...) facilitan el contacto entre los alumnos y con los profesores. De esta manera es más fácil preguntar dudas en el momento en que surgen, compartir ideas,  intercambiar recursos, debatir...</a:t>
            </a:r>
          </a:p>
          <a:p>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5" name="4 Marcador de número de diapositiva"/>
          <p:cNvSpPr>
            <a:spLocks noGrp="1"/>
          </p:cNvSpPr>
          <p:nvPr>
            <p:ph type="sldNum" sz="quarter" idx="12"/>
          </p:nvPr>
        </p:nvSpPr>
        <p:spPr/>
        <p:txBody>
          <a:bodyPr/>
          <a:lstStyle/>
          <a:p>
            <a:fld id="{202764E7-4EA1-4B3E-A380-D67BDA65F20C}" type="slidenum">
              <a:rPr lang="es-MX" smtClean="0"/>
              <a:t>23</a:t>
            </a:fld>
            <a:endParaRPr lang="es-MX" dirty="0"/>
          </a:p>
        </p:txBody>
      </p:sp>
    </p:spTree>
    <p:extLst>
      <p:ext uri="{BB962C8B-B14F-4D97-AF65-F5344CB8AC3E}">
        <p14:creationId xmlns:p14="http://schemas.microsoft.com/office/powerpoint/2010/main" val="3190184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a:bodyPr>
          <a:lstStyle/>
          <a:p>
            <a:r>
              <a:rPr lang="es-MX" dirty="0"/>
              <a:t>- Aprendizaje cooperativo. Los instrumentos que proporcionan las TIC (fuentes de información, materiales interactivos, correo electrónico, espacio compartido de disco, foros...) facilitan el trabajo en grupo y el cultivo de actitudes sociales, el intercambio de ideas, la cooperación y el desarrollo de la personalidad</a:t>
            </a:r>
            <a:r>
              <a:rPr lang="es-MX" dirty="0" smtClean="0"/>
              <a:t>.</a:t>
            </a:r>
            <a:endParaRPr lang="es-MX" dirty="0"/>
          </a:p>
        </p:txBody>
      </p:sp>
      <p:sp>
        <p:nvSpPr>
          <p:cNvPr id="4" name="3 Marcador de fecha"/>
          <p:cNvSpPr>
            <a:spLocks noGrp="1"/>
          </p:cNvSpPr>
          <p:nvPr>
            <p:ph type="dt" sz="half" idx="10"/>
          </p:nvPr>
        </p:nvSpPr>
        <p:spPr/>
        <p:txBody>
          <a:bodyPr/>
          <a:lstStyle/>
          <a:p>
            <a:fld id="{3F8FA198-9CBC-494F-8CAE-2955683308C4}"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24</a:t>
            </a:fld>
            <a:endParaRPr lang="es-MX" dirty="0"/>
          </a:p>
        </p:txBody>
      </p:sp>
    </p:spTree>
    <p:extLst>
      <p:ext uri="{BB962C8B-B14F-4D97-AF65-F5344CB8AC3E}">
        <p14:creationId xmlns:p14="http://schemas.microsoft.com/office/powerpoint/2010/main" val="1019749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r>
              <a:rPr lang="es-MX" dirty="0"/>
              <a:t>- Alfabetización digital y audiovisual. Estos materiales proporcionan a los alumnos un contacto con las TIC como medio de aprendizaje y herramienta para el proceso de la información (acceso a la información, proceso de datos, expresión y comunicación), generador de experiencias y aprendizajes.</a:t>
            </a:r>
          </a:p>
          <a:p>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5" name="4 Marcador de número de diapositiva"/>
          <p:cNvSpPr>
            <a:spLocks noGrp="1"/>
          </p:cNvSpPr>
          <p:nvPr>
            <p:ph type="sldNum" sz="quarter" idx="12"/>
          </p:nvPr>
        </p:nvSpPr>
        <p:spPr/>
        <p:txBody>
          <a:bodyPr/>
          <a:lstStyle/>
          <a:p>
            <a:fld id="{202764E7-4EA1-4B3E-A380-D67BDA65F20C}" type="slidenum">
              <a:rPr lang="es-MX" smtClean="0"/>
              <a:t>25</a:t>
            </a:fld>
            <a:endParaRPr lang="es-MX" dirty="0"/>
          </a:p>
        </p:txBody>
      </p:sp>
    </p:spTree>
    <p:extLst>
      <p:ext uri="{BB962C8B-B14F-4D97-AF65-F5344CB8AC3E}">
        <p14:creationId xmlns:p14="http://schemas.microsoft.com/office/powerpoint/2010/main" val="3088511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92500" lnSpcReduction="20000"/>
          </a:bodyPr>
          <a:lstStyle/>
          <a:p>
            <a:r>
              <a:rPr lang="es-MX" dirty="0"/>
              <a:t>- Desarrollo de habilidades de búsqueda y selección de información. El gran volumen de información disponible en CD/DVD y, sobre todo Internet, exige la puesta en práctica de técnicas que ayuden a la localización de la información que se necesita y a su valoración</a:t>
            </a:r>
          </a:p>
          <a:p>
            <a:r>
              <a:rPr lang="es-MX" dirty="0"/>
              <a:t>- Mejora de las competencias de expresión y creatividad. Las herramientas que proporcionan las TIC (procesadores de textos, editores gráficos...) facilitan el desarrollo de habilidades de expresión escrita, gráfica y audiovisual</a:t>
            </a:r>
            <a:r>
              <a:rPr lang="es-MX" dirty="0" smtClean="0"/>
              <a:t>.</a:t>
            </a:r>
            <a:endParaRPr lang="es-MX" dirty="0"/>
          </a:p>
        </p:txBody>
      </p:sp>
      <p:sp>
        <p:nvSpPr>
          <p:cNvPr id="4" name="3 Marcador de fecha"/>
          <p:cNvSpPr>
            <a:spLocks noGrp="1"/>
          </p:cNvSpPr>
          <p:nvPr>
            <p:ph type="dt" sz="half" idx="10"/>
          </p:nvPr>
        </p:nvSpPr>
        <p:spPr/>
        <p:txBody>
          <a:bodyPr/>
          <a:lstStyle/>
          <a:p>
            <a:fld id="{4D85D9DB-CFB0-48ED-B772-1677E3AE3D29}"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26</a:t>
            </a:fld>
            <a:endParaRPr lang="es-MX" dirty="0"/>
          </a:p>
        </p:txBody>
      </p:sp>
    </p:spTree>
    <p:extLst>
      <p:ext uri="{BB962C8B-B14F-4D97-AF65-F5344CB8AC3E}">
        <p14:creationId xmlns:p14="http://schemas.microsoft.com/office/powerpoint/2010/main" val="2182700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92500" lnSpcReduction="10000"/>
          </a:bodyPr>
          <a:lstStyle/>
          <a:p>
            <a:r>
              <a:rPr lang="es-MX" dirty="0"/>
              <a:t>- Fácil acceso a mucha información de todo tipo. Internet y los discos CD/DVD ponen a disposición de alumnos y profesores un gran volumen de información (textual y audiovisual) que, sin duda, puede facilitar el aprendizaje.</a:t>
            </a:r>
          </a:p>
          <a:p>
            <a:r>
              <a:rPr lang="es-MX" dirty="0"/>
              <a:t>- Visualización de simulaciones. Los programas  permiten simular secuencias y fenómenos físicos, químicos o sociales, fenómenos en 3D..., de manera que los estudiantes pueden experimentar con ellos y así comprenderlos mejor.</a:t>
            </a:r>
          </a:p>
          <a:p>
            <a:endParaRPr lang="es-MX" dirty="0"/>
          </a:p>
          <a:p>
            <a:endParaRPr lang="es-MX" dirty="0"/>
          </a:p>
          <a:p>
            <a:endParaRPr lang="es-MX" dirty="0"/>
          </a:p>
          <a:p>
            <a:endParaRPr lang="es-MX" dirty="0"/>
          </a:p>
        </p:txBody>
      </p:sp>
      <p:sp>
        <p:nvSpPr>
          <p:cNvPr id="4" name="3 Marcador de fecha"/>
          <p:cNvSpPr>
            <a:spLocks noGrp="1"/>
          </p:cNvSpPr>
          <p:nvPr>
            <p:ph type="dt" sz="half" idx="10"/>
          </p:nvPr>
        </p:nvSpPr>
        <p:spPr/>
        <p:txBody>
          <a:bodyPr/>
          <a:lstStyle/>
          <a:p>
            <a:fld id="{A8615AFA-B03F-4297-8621-54058E6D016F}"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27</a:t>
            </a:fld>
            <a:endParaRPr lang="es-MX" dirty="0"/>
          </a:p>
        </p:txBody>
      </p:sp>
    </p:spTree>
    <p:extLst>
      <p:ext uri="{BB962C8B-B14F-4D97-AF65-F5344CB8AC3E}">
        <p14:creationId xmlns:p14="http://schemas.microsoft.com/office/powerpoint/2010/main" val="10455228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a:t>Desventajas de las TIC  desde  la perspectiva del aprendizaje.</a:t>
            </a:r>
            <a:endParaRPr lang="es-MX" dirty="0"/>
          </a:p>
        </p:txBody>
      </p:sp>
      <p:sp>
        <p:nvSpPr>
          <p:cNvPr id="3" name="2 Marcador de contenido"/>
          <p:cNvSpPr>
            <a:spLocks noGrp="1"/>
          </p:cNvSpPr>
          <p:nvPr>
            <p:ph idx="1"/>
          </p:nvPr>
        </p:nvSpPr>
        <p:spPr/>
        <p:txBody>
          <a:bodyPr>
            <a:normAutofit fontScale="92500" lnSpcReduction="20000"/>
          </a:bodyPr>
          <a:lstStyle/>
          <a:p>
            <a:r>
              <a:rPr lang="es-MX" i="1" dirty="0"/>
              <a:t>- Distracciones. </a:t>
            </a:r>
            <a:r>
              <a:rPr lang="es-MX" dirty="0"/>
              <a:t>Los alumnos a veces se dedican a jugar en vez de trabajar.</a:t>
            </a:r>
          </a:p>
          <a:p>
            <a:r>
              <a:rPr lang="es-MX" i="1" dirty="0"/>
              <a:t>- Dispersión. </a:t>
            </a:r>
            <a:r>
              <a:rPr lang="es-MX" dirty="0"/>
              <a:t>La navegación por los atractivos espacios de Internet, llenos de aspectos variados e interesantes, inclina a los usuarios a desviarse de los objetivos de su búsqueda</a:t>
            </a:r>
            <a:r>
              <a:rPr lang="es-MX" dirty="0" smtClean="0"/>
              <a:t>.</a:t>
            </a:r>
          </a:p>
          <a:p>
            <a:r>
              <a:rPr lang="es-MX" i="1" dirty="0" smtClean="0"/>
              <a:t>- Pérdida de tiempo. </a:t>
            </a:r>
            <a:r>
              <a:rPr lang="es-MX" dirty="0" smtClean="0"/>
              <a:t>Muchas veces se pierde mucho tiempo buscando la información que se necesita: exceso de información disponible, dispersión y presentación atomizada, falta de método en la búsqueda...</a:t>
            </a:r>
            <a:endParaRPr lang="es-MX" dirty="0"/>
          </a:p>
        </p:txBody>
      </p:sp>
      <p:sp>
        <p:nvSpPr>
          <p:cNvPr id="4" name="3 Marcador de fecha"/>
          <p:cNvSpPr>
            <a:spLocks noGrp="1"/>
          </p:cNvSpPr>
          <p:nvPr>
            <p:ph type="dt" sz="half" idx="10"/>
          </p:nvPr>
        </p:nvSpPr>
        <p:spPr/>
        <p:txBody>
          <a:bodyPr/>
          <a:lstStyle/>
          <a:p>
            <a:fld id="{26AC8BF1-8184-4D8A-B13D-156B98DA3DAB}"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28</a:t>
            </a:fld>
            <a:endParaRPr lang="es-MX" dirty="0"/>
          </a:p>
        </p:txBody>
      </p:sp>
    </p:spTree>
    <p:extLst>
      <p:ext uri="{BB962C8B-B14F-4D97-AF65-F5344CB8AC3E}">
        <p14:creationId xmlns:p14="http://schemas.microsoft.com/office/powerpoint/2010/main" val="34168023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85000" lnSpcReduction="20000"/>
          </a:bodyPr>
          <a:lstStyle/>
          <a:p>
            <a:r>
              <a:rPr lang="es-MX" i="1" dirty="0"/>
              <a:t>- Informaciones no fiables.</a:t>
            </a:r>
            <a:r>
              <a:rPr lang="es-MX" dirty="0"/>
              <a:t> En Internet hay mucha información que no es fiable: parcial,  equivocada, obsoleta...</a:t>
            </a:r>
          </a:p>
          <a:p>
            <a:r>
              <a:rPr lang="es-MX" i="1" dirty="0"/>
              <a:t>- Aprendizajes incompletos y superficiales.</a:t>
            </a:r>
            <a:r>
              <a:rPr lang="es-MX" dirty="0"/>
              <a:t> La libre interacción de los alumnos con estos materiales, para consolidad los aprendizajes, y confunden el conocimiento con la acumulación de datos no siempre de calidad y a menudo descontextualizado, puede proporcionar aprendizajes incompletos con visiones de la realidad simplistas y poco profundas. </a:t>
            </a:r>
            <a:r>
              <a:rPr lang="es-MX" i="1" dirty="0" smtClean="0"/>
              <a:t>Acostumbrados </a:t>
            </a:r>
            <a:r>
              <a:rPr lang="es-MX" i="1" dirty="0"/>
              <a:t>a la inmediatez, los alumnos se resisten a emplear el tiempo necesario </a:t>
            </a:r>
            <a:endParaRPr lang="es-MX" dirty="0"/>
          </a:p>
        </p:txBody>
      </p:sp>
      <p:sp>
        <p:nvSpPr>
          <p:cNvPr id="4" name="3 Marcador de fecha"/>
          <p:cNvSpPr>
            <a:spLocks noGrp="1"/>
          </p:cNvSpPr>
          <p:nvPr>
            <p:ph type="dt" sz="half" idx="10"/>
          </p:nvPr>
        </p:nvSpPr>
        <p:spPr/>
        <p:txBody>
          <a:bodyPr/>
          <a:lstStyle/>
          <a:p>
            <a:fld id="{710CD719-6472-4D2A-A1E0-422F7BA61257}"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29</a:t>
            </a:fld>
            <a:endParaRPr lang="es-MX" dirty="0"/>
          </a:p>
        </p:txBody>
      </p:sp>
    </p:spTree>
    <p:extLst>
      <p:ext uri="{BB962C8B-B14F-4D97-AF65-F5344CB8AC3E}">
        <p14:creationId xmlns:p14="http://schemas.microsoft.com/office/powerpoint/2010/main" val="1442296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Definición</a:t>
            </a:r>
            <a:endParaRPr lang="es-MX" dirty="0"/>
          </a:p>
        </p:txBody>
      </p:sp>
      <p:sp>
        <p:nvSpPr>
          <p:cNvPr id="3" name="2 Marcador de contenido"/>
          <p:cNvSpPr>
            <a:spLocks noGrp="1"/>
          </p:cNvSpPr>
          <p:nvPr>
            <p:ph idx="1"/>
          </p:nvPr>
        </p:nvSpPr>
        <p:spPr/>
        <p:txBody>
          <a:bodyPr>
            <a:normAutofit lnSpcReduction="10000"/>
          </a:bodyPr>
          <a:lstStyle/>
          <a:p>
            <a:r>
              <a:rPr lang="es-MX" dirty="0"/>
              <a:t>Las </a:t>
            </a:r>
            <a:r>
              <a:rPr lang="es-MX" dirty="0" smtClean="0">
                <a:solidFill>
                  <a:srgbClr val="FF0000"/>
                </a:solidFill>
              </a:rPr>
              <a:t>N</a:t>
            </a:r>
            <a:r>
              <a:rPr lang="es-MX" dirty="0" smtClean="0"/>
              <a:t>uevas </a:t>
            </a:r>
            <a:r>
              <a:rPr lang="es-MX" dirty="0" smtClean="0">
                <a:solidFill>
                  <a:srgbClr val="FF0000"/>
                </a:solidFill>
              </a:rPr>
              <a:t>T</a:t>
            </a:r>
            <a:r>
              <a:rPr lang="es-MX" dirty="0" smtClean="0"/>
              <a:t>ecnologías </a:t>
            </a:r>
            <a:r>
              <a:rPr lang="es-MX" dirty="0"/>
              <a:t>de la </a:t>
            </a:r>
            <a:r>
              <a:rPr lang="es-MX" dirty="0">
                <a:solidFill>
                  <a:srgbClr val="FF0000"/>
                </a:solidFill>
              </a:rPr>
              <a:t>I</a:t>
            </a:r>
            <a:r>
              <a:rPr lang="es-MX" dirty="0" smtClean="0"/>
              <a:t>nformación (</a:t>
            </a:r>
            <a:r>
              <a:rPr lang="es-MX" i="1" dirty="0" smtClean="0">
                <a:solidFill>
                  <a:srgbClr val="FF0000"/>
                </a:solidFill>
              </a:rPr>
              <a:t>Tis, TICs y NTICs)</a:t>
            </a:r>
            <a:r>
              <a:rPr lang="es-MX" dirty="0" smtClean="0"/>
              <a:t>,  </a:t>
            </a:r>
            <a:r>
              <a:rPr lang="es-MX" dirty="0"/>
              <a:t>agrupan los elementos y </a:t>
            </a:r>
            <a:r>
              <a:rPr lang="es-MX" dirty="0" smtClean="0"/>
              <a:t>técnicas </a:t>
            </a:r>
            <a:r>
              <a:rPr lang="es-MX" dirty="0"/>
              <a:t>utilizadas en el tratamiento y la transmisión de </a:t>
            </a:r>
            <a:r>
              <a:rPr lang="es-MX" dirty="0" smtClean="0"/>
              <a:t>la información, </a:t>
            </a:r>
            <a:r>
              <a:rPr lang="es-MX" dirty="0"/>
              <a:t>principalmente de informática, internet y </a:t>
            </a:r>
            <a:r>
              <a:rPr lang="es-MX" dirty="0" smtClean="0"/>
              <a:t>telecomunicaciones.</a:t>
            </a:r>
          </a:p>
          <a:p>
            <a:r>
              <a:rPr lang="es-MX" dirty="0" smtClean="0"/>
              <a:t>Son las herramientas </a:t>
            </a:r>
            <a:r>
              <a:rPr lang="es-MX" dirty="0"/>
              <a:t>y métodos </a:t>
            </a:r>
            <a:r>
              <a:rPr lang="es-MX" dirty="0" smtClean="0"/>
              <a:t>empleados (generalmente asociadas </a:t>
            </a:r>
            <a:r>
              <a:rPr lang="es-MX" dirty="0"/>
              <a:t>a </a:t>
            </a:r>
            <a:r>
              <a:rPr lang="es-MX" dirty="0" smtClean="0"/>
              <a:t>computadoras </a:t>
            </a:r>
            <a:r>
              <a:rPr lang="es-MX" dirty="0"/>
              <a:t>y </a:t>
            </a:r>
            <a:r>
              <a:rPr lang="es-MX" dirty="0" smtClean="0"/>
              <a:t>tecnologías afines) </a:t>
            </a:r>
            <a:r>
              <a:rPr lang="es-MX" dirty="0"/>
              <a:t>para recabar, retener, manipular o distribuir </a:t>
            </a:r>
            <a:r>
              <a:rPr lang="es-MX" dirty="0" smtClean="0"/>
              <a:t>información para la toma de decisiones, </a:t>
            </a:r>
            <a:endParaRPr lang="es-MX" dirty="0"/>
          </a:p>
        </p:txBody>
      </p:sp>
      <p:sp>
        <p:nvSpPr>
          <p:cNvPr id="4" name="3 Marcador de fecha"/>
          <p:cNvSpPr>
            <a:spLocks noGrp="1"/>
          </p:cNvSpPr>
          <p:nvPr>
            <p:ph type="dt" sz="half" idx="10"/>
          </p:nvPr>
        </p:nvSpPr>
        <p:spPr/>
        <p:txBody>
          <a:bodyPr/>
          <a:lstStyle/>
          <a:p>
            <a:fld id="{47E2FDC0-8D66-4AF5-BB38-6B982B75AF76}"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3</a:t>
            </a:fld>
            <a:endParaRPr lang="es-MX" dirty="0"/>
          </a:p>
        </p:txBody>
      </p:sp>
    </p:spTree>
    <p:extLst>
      <p:ext uri="{BB962C8B-B14F-4D97-AF65-F5344CB8AC3E}">
        <p14:creationId xmlns:p14="http://schemas.microsoft.com/office/powerpoint/2010/main" val="1771900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92500" lnSpcReduction="10000"/>
          </a:bodyPr>
          <a:lstStyle/>
          <a:p>
            <a:r>
              <a:rPr lang="es-MX" i="1" dirty="0"/>
              <a:t>- Diálogos muy rígidos. </a:t>
            </a:r>
            <a:r>
              <a:rPr lang="es-MX" dirty="0"/>
              <a:t>Los materiales didácticos exigen la formalización previa de la materia que se pretende enseñar y que el autor haya previsto los caminos y diálogos que seguirán los alumnos.</a:t>
            </a:r>
          </a:p>
          <a:p>
            <a:r>
              <a:rPr lang="es-MX" i="1" dirty="0"/>
              <a:t>- Visión parcial de la realidad. </a:t>
            </a:r>
            <a:r>
              <a:rPr lang="es-MX" dirty="0"/>
              <a:t>Los programas presentan una visión particular de la realidad, no la realidad tal como es.</a:t>
            </a:r>
          </a:p>
          <a:p>
            <a:r>
              <a:rPr lang="es-MX" i="1" dirty="0"/>
              <a:t>- Ansiedad. </a:t>
            </a:r>
            <a:r>
              <a:rPr lang="es-MX" dirty="0"/>
              <a:t>La continua interacción con la  computadora  puede provocar ansiedad en los estudiantes.</a:t>
            </a:r>
          </a:p>
          <a:p>
            <a:endParaRPr lang="es-MX" dirty="0"/>
          </a:p>
          <a:p>
            <a:endParaRPr lang="es-MX" dirty="0"/>
          </a:p>
          <a:p>
            <a:endParaRPr lang="es-MX" dirty="0"/>
          </a:p>
        </p:txBody>
      </p:sp>
      <p:sp>
        <p:nvSpPr>
          <p:cNvPr id="4" name="3 Marcador de fecha"/>
          <p:cNvSpPr>
            <a:spLocks noGrp="1"/>
          </p:cNvSpPr>
          <p:nvPr>
            <p:ph type="dt" sz="half" idx="10"/>
          </p:nvPr>
        </p:nvSpPr>
        <p:spPr/>
        <p:txBody>
          <a:bodyPr/>
          <a:lstStyle/>
          <a:p>
            <a:fld id="{5833D3E0-9B38-485F-ADB0-7C29311CAD73}"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30</a:t>
            </a:fld>
            <a:endParaRPr lang="es-MX" dirty="0"/>
          </a:p>
        </p:txBody>
      </p:sp>
    </p:spTree>
    <p:extLst>
      <p:ext uri="{BB962C8B-B14F-4D97-AF65-F5344CB8AC3E}">
        <p14:creationId xmlns:p14="http://schemas.microsoft.com/office/powerpoint/2010/main" val="26279889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Conclusiones</a:t>
            </a:r>
            <a:endParaRPr lang="es-MX" dirty="0"/>
          </a:p>
        </p:txBody>
      </p:sp>
      <p:sp>
        <p:nvSpPr>
          <p:cNvPr id="3" name="2 Marcador de contenido"/>
          <p:cNvSpPr>
            <a:spLocks noGrp="1"/>
          </p:cNvSpPr>
          <p:nvPr>
            <p:ph idx="1"/>
          </p:nvPr>
        </p:nvSpPr>
        <p:spPr/>
        <p:txBody>
          <a:bodyPr>
            <a:normAutofit fontScale="85000" lnSpcReduction="20000"/>
          </a:bodyPr>
          <a:lstStyle/>
          <a:p>
            <a:r>
              <a:rPr lang="es-MX" dirty="0" smtClean="0"/>
              <a:t>Podemos </a:t>
            </a:r>
            <a:r>
              <a:rPr lang="es-MX" dirty="0"/>
              <a:t>aprovechar las ventajas que las TIC nos ofrecen  y  sus desventajas  podríamos minimizarlas  con </a:t>
            </a:r>
            <a:r>
              <a:rPr lang="es-MX" dirty="0" smtClean="0"/>
              <a:t>simples cambios </a:t>
            </a:r>
            <a:r>
              <a:rPr lang="es-MX" dirty="0"/>
              <a:t>de actitud.</a:t>
            </a:r>
          </a:p>
          <a:p>
            <a:r>
              <a:rPr lang="es-MX" dirty="0" smtClean="0"/>
              <a:t>A </a:t>
            </a:r>
            <a:r>
              <a:rPr lang="es-MX" dirty="0"/>
              <a:t>pesar de sus desventajas  las  TIC, han modificado  el estilo de vida  de las personas y de  su manera   en que  adquieren el conocimiento, pero  a veces  ese conocimiento  es erróneo y lo peor  es que muchas veces no nos damos cuenta.</a:t>
            </a:r>
          </a:p>
          <a:p>
            <a:r>
              <a:rPr lang="es-MX" dirty="0"/>
              <a:t>Debemos ser  más selectivos, en la información  que asimilamos y asegurarnos que la información  es confiable, es recomendable  usar páginas  de organizaciones  reconocidas que den respaldo  y  sustento a la información.</a:t>
            </a:r>
          </a:p>
          <a:p>
            <a:endParaRPr lang="es-MX" dirty="0"/>
          </a:p>
        </p:txBody>
      </p:sp>
      <p:sp>
        <p:nvSpPr>
          <p:cNvPr id="4" name="3 Marcador de fecha"/>
          <p:cNvSpPr>
            <a:spLocks noGrp="1"/>
          </p:cNvSpPr>
          <p:nvPr>
            <p:ph type="dt" sz="half" idx="10"/>
          </p:nvPr>
        </p:nvSpPr>
        <p:spPr/>
        <p:txBody>
          <a:bodyPr/>
          <a:lstStyle/>
          <a:p>
            <a:fld id="{4EBCE99B-7EB6-41C5-9F44-15989279D29D}"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31</a:t>
            </a:fld>
            <a:endParaRPr lang="es-MX" dirty="0"/>
          </a:p>
        </p:txBody>
      </p:sp>
    </p:spTree>
    <p:extLst>
      <p:ext uri="{BB962C8B-B14F-4D97-AF65-F5344CB8AC3E}">
        <p14:creationId xmlns:p14="http://schemas.microsoft.com/office/powerpoint/2010/main" val="25671815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smtClean="0"/>
              <a:t>Parte II: Las herramientas existentes</a:t>
            </a:r>
            <a:endParaRPr lang="es-MX" dirty="0"/>
          </a:p>
        </p:txBody>
      </p:sp>
      <p:sp>
        <p:nvSpPr>
          <p:cNvPr id="8" name="7 Marcador de texto"/>
          <p:cNvSpPr>
            <a:spLocks noGrp="1"/>
          </p:cNvSpPr>
          <p:nvPr>
            <p:ph type="body" idx="1"/>
          </p:nvPr>
        </p:nvSpPr>
        <p:spPr/>
        <p:txBody>
          <a:bodyPr/>
          <a:lstStyle/>
          <a:p>
            <a:r>
              <a:rPr lang="es-MX" dirty="0" smtClean="0"/>
              <a:t>Proyecto Aula Región Veracruz</a:t>
            </a: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32</a:t>
            </a:fld>
            <a:endParaRPr lang="es-MX" dirty="0"/>
          </a:p>
        </p:txBody>
      </p:sp>
    </p:spTree>
    <p:extLst>
      <p:ext uri="{BB962C8B-B14F-4D97-AF65-F5344CB8AC3E}">
        <p14:creationId xmlns:p14="http://schemas.microsoft.com/office/powerpoint/2010/main" val="12625988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smtClean="0"/>
              <a:t>Evolución de la WEB</a:t>
            </a:r>
            <a:endParaRPr lang="es-MX" dirty="0"/>
          </a:p>
        </p:txBody>
      </p:sp>
      <p:sp>
        <p:nvSpPr>
          <p:cNvPr id="8" name="7 Marcador de contenido"/>
          <p:cNvSpPr>
            <a:spLocks noGrp="1"/>
          </p:cNvSpPr>
          <p:nvPr>
            <p:ph idx="1"/>
          </p:nvPr>
        </p:nvSpPr>
        <p:spPr/>
        <p:txBody>
          <a:bodyPr>
            <a:normAutofit fontScale="92500" lnSpcReduction="20000"/>
          </a:bodyPr>
          <a:lstStyle/>
          <a:p>
            <a:r>
              <a:rPr lang="es-MX" dirty="0"/>
              <a:t>La </a:t>
            </a:r>
            <a:r>
              <a:rPr lang="es-MX" dirty="0" smtClean="0"/>
              <a:t>Web </a:t>
            </a:r>
            <a:r>
              <a:rPr lang="es-MX" dirty="0"/>
              <a:t>1.0 (1991-2003) es la forma más básica que existe, con navegadores de sólo texto bastante rápidos. Después surgió el HTML que hizo las páginas web más agradables a la vista, así como los primeros navegadores visuales tales como IE, Netscape</a:t>
            </a:r>
            <a:r>
              <a:rPr lang="es-MX" dirty="0" smtClean="0"/>
              <a:t>, explorer </a:t>
            </a:r>
            <a:r>
              <a:rPr lang="es-MX" dirty="0"/>
              <a:t>(en versiones antiguas), etc.</a:t>
            </a:r>
          </a:p>
          <a:p>
            <a:r>
              <a:rPr lang="es-MX" dirty="0" smtClean="0"/>
              <a:t>La </a:t>
            </a:r>
            <a:r>
              <a:rPr lang="es-MX" dirty="0"/>
              <a:t>Web 1.0 es de sólo lectura. El usuario no puede interactuar con el contenido de la página (nada de comentarios, respuestas, citas, </a:t>
            </a:r>
            <a:r>
              <a:rPr lang="es-MX" dirty="0" smtClean="0"/>
              <a:t>etc.), </a:t>
            </a:r>
            <a:r>
              <a:rPr lang="es-MX" dirty="0"/>
              <a:t>estando totalmente limitado a lo que el Webmaster sube a ésta</a:t>
            </a:r>
            <a:r>
              <a:rPr lang="es-MX" dirty="0" smtClean="0"/>
              <a:t>.</a:t>
            </a:r>
            <a:endParaRPr lang="es-MX" dirty="0"/>
          </a:p>
        </p:txBody>
      </p:sp>
      <p:sp>
        <p:nvSpPr>
          <p:cNvPr id="4" name="3 Marcador de fecha"/>
          <p:cNvSpPr>
            <a:spLocks noGrp="1"/>
          </p:cNvSpPr>
          <p:nvPr>
            <p:ph type="dt" sz="half" idx="10"/>
          </p:nvPr>
        </p:nvSpPr>
        <p:spPr/>
        <p:txBody>
          <a:bodyPr/>
          <a:lstStyle/>
          <a:p>
            <a:fld id="{51B69991-4D74-4808-AA58-FDFAA5F92BCF}"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33</a:t>
            </a:fld>
            <a:endParaRPr lang="es-MX" dirty="0"/>
          </a:p>
        </p:txBody>
      </p:sp>
    </p:spTree>
    <p:extLst>
      <p:ext uri="{BB962C8B-B14F-4D97-AF65-F5344CB8AC3E}">
        <p14:creationId xmlns:p14="http://schemas.microsoft.com/office/powerpoint/2010/main" val="37053049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92500" lnSpcReduction="20000"/>
          </a:bodyPr>
          <a:lstStyle/>
          <a:p>
            <a:r>
              <a:rPr lang="es-MX" dirty="0"/>
              <a:t>Web 1.0 se refiere a un estado de la World Wide Web, y cualquier página web diseñada con un estilo anterior del fenómeno de la Web 2.0. Es en general un término que ha sido creado para describir la Web antes del impacto de la fiebre punto com en el 2001, que es visto por muchos como el momento en que el internet dio un </a:t>
            </a:r>
            <a:r>
              <a:rPr lang="es-MX" dirty="0" smtClean="0"/>
              <a:t>giro.</a:t>
            </a:r>
            <a:endParaRPr lang="es-MX" dirty="0"/>
          </a:p>
          <a:p>
            <a:r>
              <a:rPr lang="es-MX" dirty="0"/>
              <a:t>Es la forma más fácil en el sentido del término Web 1.0 cuando es usada en relación a término Web 2.0, para comparar los dos y mostrar ejemplos de cada uno</a:t>
            </a:r>
            <a:r>
              <a:rPr lang="es-MX" dirty="0" smtClean="0"/>
              <a:t>.</a:t>
            </a: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34</a:t>
            </a:fld>
            <a:endParaRPr lang="es-MX" dirty="0"/>
          </a:p>
        </p:txBody>
      </p:sp>
    </p:spTree>
    <p:extLst>
      <p:ext uri="{BB962C8B-B14F-4D97-AF65-F5344CB8AC3E}">
        <p14:creationId xmlns:p14="http://schemas.microsoft.com/office/powerpoint/2010/main" val="33545276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lstStyle/>
          <a:p>
            <a:endParaRPr lang="es-MX" dirty="0"/>
          </a:p>
        </p:txBody>
      </p:sp>
      <p:sp>
        <p:nvSpPr>
          <p:cNvPr id="10" name="9 Marcador de contenido"/>
          <p:cNvSpPr>
            <a:spLocks noGrp="1"/>
          </p:cNvSpPr>
          <p:nvPr>
            <p:ph idx="1"/>
          </p:nvPr>
        </p:nvSpPr>
        <p:spPr/>
        <p:txBody>
          <a:bodyPr>
            <a:normAutofit fontScale="92500" lnSpcReduction="10000"/>
          </a:bodyPr>
          <a:lstStyle/>
          <a:p>
            <a:r>
              <a:rPr lang="es-MX" dirty="0" smtClean="0"/>
              <a:t>Web </a:t>
            </a:r>
            <a:r>
              <a:rPr lang="es-MX" dirty="0"/>
              <a:t>2.0 (2004–actualidad) </a:t>
            </a:r>
            <a:r>
              <a:rPr lang="es-MX" dirty="0" smtClean="0"/>
              <a:t>está asociada </a:t>
            </a:r>
            <a:r>
              <a:rPr lang="es-MX" dirty="0"/>
              <a:t>con un fenómeno social, basado en la interacción que se logra a partir de diferentes aplicaciones en la web, que facilitan el compartir información, la interoperabilidad, el diseño centrado en el usuario o D.C.U. y la colaboración en la World Wide Web. </a:t>
            </a:r>
            <a:endParaRPr lang="es-MX" dirty="0" smtClean="0"/>
          </a:p>
          <a:p>
            <a:r>
              <a:rPr lang="es-MX" dirty="0" smtClean="0"/>
              <a:t>Ejemplos </a:t>
            </a:r>
            <a:r>
              <a:rPr lang="es-MX" dirty="0"/>
              <a:t>de la Web 2.0 son las comunidades web, los servicios web, las aplicaciones Web, los servicios de red social, los servicios de alojamiento de videos, las wikis, blogs, mashups y folcsonomías. </a:t>
            </a:r>
            <a:endParaRPr lang="es-MX" dirty="0" smtClean="0"/>
          </a:p>
        </p:txBody>
      </p:sp>
      <p:sp>
        <p:nvSpPr>
          <p:cNvPr id="4" name="3 Marcador de fecha"/>
          <p:cNvSpPr>
            <a:spLocks noGrp="1"/>
          </p:cNvSpPr>
          <p:nvPr>
            <p:ph type="dt" sz="half" idx="10"/>
          </p:nvPr>
        </p:nvSpPr>
        <p:spPr/>
        <p:txBody>
          <a:bodyPr/>
          <a:lstStyle/>
          <a:p>
            <a:fld id="{51B69991-4D74-4808-AA58-FDFAA5F92BCF}"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35</a:t>
            </a:fld>
            <a:endParaRPr lang="es-MX" dirty="0"/>
          </a:p>
        </p:txBody>
      </p:sp>
    </p:spTree>
    <p:extLst>
      <p:ext uri="{BB962C8B-B14F-4D97-AF65-F5344CB8AC3E}">
        <p14:creationId xmlns:p14="http://schemas.microsoft.com/office/powerpoint/2010/main" val="43515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r>
              <a:rPr lang="es-MX" dirty="0"/>
              <a:t>Un sitio Web 2.0 permite a sus usuarios interactuar con otros usuarios o cambiar contenido del sitio web, en contraste a sitios web no-interactivos donde los usuarios se limitan a la visualización pasiva de información que se les proporciona</a:t>
            </a:r>
            <a:r>
              <a:rPr lang="es-MX" dirty="0" smtClean="0"/>
              <a:t>.</a:t>
            </a:r>
          </a:p>
          <a:p>
            <a:r>
              <a:rPr lang="es-MX" dirty="0"/>
              <a:t>La Web 2.0 esta asociada estrechamente con Tim O'Reilly, debido a la conferencia sobre la Web 2.0 de O'Reilly Media en 2004</a:t>
            </a:r>
            <a:r>
              <a:rPr lang="es-MX" dirty="0" smtClean="0"/>
              <a:t>.</a:t>
            </a: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36</a:t>
            </a:fld>
            <a:endParaRPr lang="es-MX" dirty="0"/>
          </a:p>
        </p:txBody>
      </p:sp>
    </p:spTree>
    <p:extLst>
      <p:ext uri="{BB962C8B-B14F-4D97-AF65-F5344CB8AC3E}">
        <p14:creationId xmlns:p14="http://schemas.microsoft.com/office/powerpoint/2010/main" val="26858847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92500" lnSpcReduction="20000"/>
          </a:bodyPr>
          <a:lstStyle/>
          <a:p>
            <a:r>
              <a:rPr lang="es-MX" dirty="0" smtClean="0"/>
              <a:t>Aunque </a:t>
            </a:r>
            <a:r>
              <a:rPr lang="es-MX" dirty="0"/>
              <a:t>el término sugiere una nueva versión de la World Wide Web, no se refiere a una actualización de las especificaciones técnicas de la web, sino más bien a cambios acumulativos en la forma en la que desarrolladores de software y usuarios </a:t>
            </a:r>
            <a:r>
              <a:rPr lang="es-MX" dirty="0" smtClean="0"/>
              <a:t>finales la utilizan. </a:t>
            </a:r>
            <a:endParaRPr lang="es-MX" dirty="0"/>
          </a:p>
          <a:p>
            <a:r>
              <a:rPr lang="es-MX" dirty="0"/>
              <a:t>El hecho de que la Web 2.0 es cualitativamente diferente de las tecnologías </a:t>
            </a:r>
            <a:r>
              <a:rPr lang="es-MX" dirty="0" smtClean="0"/>
              <a:t>anteriores </a:t>
            </a:r>
            <a:r>
              <a:rPr lang="es-MX" dirty="0"/>
              <a:t>ha sido cuestionado por el creador de la World Wide Web Tim Berners-Lee, quien calificó al término como "tan sólo una jerga</a:t>
            </a:r>
            <a:r>
              <a:rPr lang="es-MX" dirty="0" smtClean="0"/>
              <a:t>" porque </a:t>
            </a:r>
            <a:r>
              <a:rPr lang="es-MX" dirty="0"/>
              <a:t>tenía la intención de que la Web incorporase estos </a:t>
            </a:r>
            <a:r>
              <a:rPr lang="es-MX" dirty="0" smtClean="0"/>
              <a:t>valores.</a:t>
            </a: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37</a:t>
            </a:fld>
            <a:endParaRPr lang="es-MX" dirty="0"/>
          </a:p>
        </p:txBody>
      </p:sp>
    </p:spTree>
    <p:extLst>
      <p:ext uri="{BB962C8B-B14F-4D97-AF65-F5344CB8AC3E}">
        <p14:creationId xmlns:p14="http://schemas.microsoft.com/office/powerpoint/2010/main" val="34091337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a:bodyPr>
          <a:lstStyle/>
          <a:p>
            <a:r>
              <a:rPr lang="es-MX" dirty="0"/>
              <a:t>Web 3.0 es un neologismo que se utiliza para describir la evolución del uso y la interacción en la red a través de diferentes caminos. </a:t>
            </a:r>
          </a:p>
          <a:p>
            <a:r>
              <a:rPr lang="es-MX" dirty="0"/>
              <a:t>Ello incluye, la transformación de la red en una base de datos, un movimiento hacia hacer los contenidos accesibles por múltiples aplicaciones non-browser, el empuje de las tecnologías de inteligencia artificial, la web semántica, la Web Geoespacial, o la Web 3D. </a:t>
            </a:r>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38</a:t>
            </a:fld>
            <a:endParaRPr lang="es-MX" dirty="0"/>
          </a:p>
        </p:txBody>
      </p:sp>
    </p:spTree>
    <p:extLst>
      <p:ext uri="{BB962C8B-B14F-4D97-AF65-F5344CB8AC3E}">
        <p14:creationId xmlns:p14="http://schemas.microsoft.com/office/powerpoint/2010/main" val="14333113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lnSpcReduction="10000"/>
          </a:bodyPr>
          <a:lstStyle/>
          <a:p>
            <a:r>
              <a:rPr lang="es-MX" dirty="0"/>
              <a:t>Frecuentemente es utilizado </a:t>
            </a:r>
            <a:r>
              <a:rPr lang="es-MX" dirty="0" smtClean="0"/>
              <a:t>para </a:t>
            </a:r>
            <a:r>
              <a:rPr lang="es-MX" dirty="0"/>
              <a:t>promocionar las mejoras respecto a la Web 2.0. </a:t>
            </a:r>
          </a:p>
          <a:p>
            <a:r>
              <a:rPr lang="es-MX" dirty="0"/>
              <a:t>El término Web 3.0 apareció por primera vez en 2006 en un artículo de Jeffrey Zeldman, crítico de la Web 2.0 y asociado a tecnologías como AJAX. </a:t>
            </a:r>
            <a:endParaRPr lang="es-MX" dirty="0" smtClean="0"/>
          </a:p>
          <a:p>
            <a:r>
              <a:rPr lang="es-MX" dirty="0" smtClean="0"/>
              <a:t>Actualmente </a:t>
            </a:r>
            <a:r>
              <a:rPr lang="es-MX" dirty="0"/>
              <a:t>existe un debate considerable en torno a lo que significa Web 3.0, y cuál sea la definición más adecuada</a:t>
            </a:r>
            <a:r>
              <a:rPr lang="es-MX" dirty="0" smtClean="0"/>
              <a:t>.</a:t>
            </a: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39</a:t>
            </a:fld>
            <a:endParaRPr lang="es-MX" dirty="0"/>
          </a:p>
        </p:txBody>
      </p:sp>
    </p:spTree>
    <p:extLst>
      <p:ext uri="{BB962C8B-B14F-4D97-AF65-F5344CB8AC3E}">
        <p14:creationId xmlns:p14="http://schemas.microsoft.com/office/powerpoint/2010/main" val="2789449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Las TICs en la Sociedad</a:t>
            </a:r>
            <a:endParaRPr lang="es-MX" dirty="0"/>
          </a:p>
        </p:txBody>
      </p:sp>
      <p:sp>
        <p:nvSpPr>
          <p:cNvPr id="3" name="2 Marcador de contenido"/>
          <p:cNvSpPr>
            <a:spLocks noGrp="1"/>
          </p:cNvSpPr>
          <p:nvPr>
            <p:ph idx="1"/>
          </p:nvPr>
        </p:nvSpPr>
        <p:spPr/>
        <p:txBody>
          <a:bodyPr>
            <a:normAutofit fontScale="92500"/>
          </a:bodyPr>
          <a:lstStyle/>
          <a:p>
            <a:r>
              <a:rPr lang="es-MX" dirty="0"/>
              <a:t>A partir de </a:t>
            </a:r>
            <a:r>
              <a:rPr lang="es-MX" dirty="0" smtClean="0"/>
              <a:t>los años </a:t>
            </a:r>
            <a:r>
              <a:rPr lang="es-MX" dirty="0"/>
              <a:t>90,  la sociedad  ha  tenido grandes  cambios  en la manera de  aprender y de  relacionarse  con  otras </a:t>
            </a:r>
            <a:r>
              <a:rPr lang="es-MX" dirty="0" smtClean="0"/>
              <a:t>personas.</a:t>
            </a:r>
          </a:p>
          <a:p>
            <a:r>
              <a:rPr lang="es-MX" dirty="0" smtClean="0"/>
              <a:t>Nos estamos convirtiendo </a:t>
            </a:r>
            <a:r>
              <a:rPr lang="es-MX" dirty="0"/>
              <a:t>en </a:t>
            </a:r>
            <a:r>
              <a:rPr lang="es-MX" dirty="0" smtClean="0"/>
              <a:t>la sociedad </a:t>
            </a:r>
            <a:r>
              <a:rPr lang="es-MX" dirty="0"/>
              <a:t>de la información,  </a:t>
            </a:r>
            <a:r>
              <a:rPr lang="es-MX" dirty="0" smtClean="0"/>
              <a:t>impulsados por el avance </a:t>
            </a:r>
            <a:r>
              <a:rPr lang="es-MX" dirty="0"/>
              <a:t>científico y </a:t>
            </a:r>
            <a:r>
              <a:rPr lang="es-MX" dirty="0" smtClean="0"/>
              <a:t>sustentados </a:t>
            </a:r>
            <a:r>
              <a:rPr lang="es-MX" dirty="0"/>
              <a:t>por el uso generalizado de </a:t>
            </a:r>
            <a:r>
              <a:rPr lang="es-MX" dirty="0" smtClean="0"/>
              <a:t>las TICs.</a:t>
            </a:r>
          </a:p>
          <a:p>
            <a:r>
              <a:rPr lang="es-MX" dirty="0" smtClean="0"/>
              <a:t>Las TICs han traído consigo  </a:t>
            </a:r>
            <a:r>
              <a:rPr lang="es-MX" dirty="0"/>
              <a:t>cambios </a:t>
            </a:r>
            <a:r>
              <a:rPr lang="es-MX" dirty="0" smtClean="0"/>
              <a:t>importantes que </a:t>
            </a:r>
            <a:r>
              <a:rPr lang="es-MX" dirty="0"/>
              <a:t>alcanzan </a:t>
            </a:r>
            <a:r>
              <a:rPr lang="es-MX" dirty="0" smtClean="0"/>
              <a:t>casi todos </a:t>
            </a:r>
            <a:r>
              <a:rPr lang="es-MX" dirty="0"/>
              <a:t>los ámbitos de la actividad </a:t>
            </a:r>
            <a:r>
              <a:rPr lang="es-MX" dirty="0" smtClean="0"/>
              <a:t>humana en todo el mundo.</a:t>
            </a:r>
          </a:p>
        </p:txBody>
      </p:sp>
      <p:sp>
        <p:nvSpPr>
          <p:cNvPr id="4" name="3 Marcador de fecha"/>
          <p:cNvSpPr>
            <a:spLocks noGrp="1"/>
          </p:cNvSpPr>
          <p:nvPr>
            <p:ph type="dt" sz="half" idx="10"/>
          </p:nvPr>
        </p:nvSpPr>
        <p:spPr/>
        <p:txBody>
          <a:bodyPr/>
          <a:lstStyle/>
          <a:p>
            <a:fld id="{A63AF565-FF51-4044-9BEA-7A96CEF32114}"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4</a:t>
            </a:fld>
            <a:endParaRPr lang="es-MX" dirty="0"/>
          </a:p>
        </p:txBody>
      </p:sp>
    </p:spTree>
    <p:extLst>
      <p:ext uri="{BB962C8B-B14F-4D97-AF65-F5344CB8AC3E}">
        <p14:creationId xmlns:p14="http://schemas.microsoft.com/office/powerpoint/2010/main" val="2492042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Redes Sociales</a:t>
            </a:r>
            <a:endParaRPr lang="es-MX" dirty="0"/>
          </a:p>
        </p:txBody>
      </p:sp>
      <p:sp>
        <p:nvSpPr>
          <p:cNvPr id="3" name="2 Marcador de contenido"/>
          <p:cNvSpPr>
            <a:spLocks noGrp="1"/>
          </p:cNvSpPr>
          <p:nvPr>
            <p:ph idx="1"/>
          </p:nvPr>
        </p:nvSpPr>
        <p:spPr/>
        <p:txBody>
          <a:bodyPr>
            <a:normAutofit fontScale="85000" lnSpcReduction="10000"/>
          </a:bodyPr>
          <a:lstStyle/>
          <a:p>
            <a:r>
              <a:rPr lang="es-MX" dirty="0"/>
              <a:t>Las redes sociales son sitios o espacios en la red Internet que cuentan con una serie de herramientas tecnológicas muy sencillas de utilizar y permiten la creación de comunidades de personas en que se establece un intercambio dinámico por diferentes motivos</a:t>
            </a:r>
            <a:r>
              <a:rPr lang="es-MX" dirty="0" smtClean="0"/>
              <a:t>:</a:t>
            </a:r>
            <a:endParaRPr lang="es-MX" dirty="0"/>
          </a:p>
          <a:p>
            <a:pPr lvl="1"/>
            <a:r>
              <a:rPr lang="es-MX" dirty="0" smtClean="0"/>
              <a:t>Espacios </a:t>
            </a:r>
            <a:r>
              <a:rPr lang="es-MX" dirty="0"/>
              <a:t>para conocerse, intercambiar ideas, reencontrarse con otras personas</a:t>
            </a:r>
            <a:r>
              <a:rPr lang="es-MX" dirty="0" smtClean="0"/>
              <a:t>.</a:t>
            </a:r>
          </a:p>
          <a:p>
            <a:pPr lvl="1"/>
            <a:r>
              <a:rPr lang="es-MX" dirty="0" smtClean="0"/>
              <a:t>Espacios </a:t>
            </a:r>
            <a:r>
              <a:rPr lang="es-MX" dirty="0"/>
              <a:t>para ofertar productos, servicios y realizar </a:t>
            </a:r>
            <a:r>
              <a:rPr lang="es-MX" dirty="0" smtClean="0"/>
              <a:t>negocios.</a:t>
            </a:r>
          </a:p>
          <a:p>
            <a:pPr lvl="1"/>
            <a:r>
              <a:rPr lang="es-MX" dirty="0" smtClean="0"/>
              <a:t>Espacios </a:t>
            </a:r>
            <a:r>
              <a:rPr lang="es-MX" dirty="0"/>
              <a:t>para compartir e intercambiar información en diferentes medios</a:t>
            </a:r>
            <a:r>
              <a:rPr lang="es-MX" dirty="0" smtClean="0"/>
              <a:t>.</a:t>
            </a:r>
          </a:p>
          <a:p>
            <a:pPr lvl="1"/>
            <a:r>
              <a:rPr lang="es-MX" dirty="0" smtClean="0"/>
              <a:t>Espacios </a:t>
            </a:r>
            <a:r>
              <a:rPr lang="es-MX" dirty="0"/>
              <a:t>para servicios sociales como la búsqueda de personas desaparecidas o intereses particulares</a:t>
            </a:r>
            <a:r>
              <a:rPr lang="es-MX" dirty="0" smtClean="0"/>
              <a:t>.</a:t>
            </a: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40</a:t>
            </a:fld>
            <a:endParaRPr lang="es-MX" dirty="0"/>
          </a:p>
        </p:txBody>
      </p:sp>
    </p:spTree>
    <p:extLst>
      <p:ext uri="{BB962C8B-B14F-4D97-AF65-F5344CB8AC3E}">
        <p14:creationId xmlns:p14="http://schemas.microsoft.com/office/powerpoint/2010/main" val="29785975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r>
              <a:rPr lang="es-MX" dirty="0"/>
              <a:t>Dichas redes pueden expandir su ritmo a un nivel exponencial, produciendo un cambio cultural tan vertiginoso que ha revolucionado el uso de la Red Internet. </a:t>
            </a:r>
            <a:endParaRPr lang="es-MX" dirty="0" smtClean="0"/>
          </a:p>
          <a:p>
            <a:r>
              <a:rPr lang="es-MX" dirty="0" smtClean="0"/>
              <a:t>Las </a:t>
            </a:r>
            <a:r>
              <a:rPr lang="es-MX" dirty="0"/>
              <a:t>estadísticas[cita requerida] presentan una gran disminución del correo y la mensajería instantánea, debido a la diversidad y potencia de los servicios de las redes</a:t>
            </a:r>
            <a:r>
              <a:rPr lang="es-MX" dirty="0" smtClean="0"/>
              <a:t>.</a:t>
            </a: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41</a:t>
            </a:fld>
            <a:endParaRPr lang="es-MX" dirty="0"/>
          </a:p>
        </p:txBody>
      </p:sp>
    </p:spTree>
    <p:extLst>
      <p:ext uri="{BB962C8B-B14F-4D97-AF65-F5344CB8AC3E}">
        <p14:creationId xmlns:p14="http://schemas.microsoft.com/office/powerpoint/2010/main" val="31446934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92500" lnSpcReduction="10000"/>
          </a:bodyPr>
          <a:lstStyle/>
          <a:p>
            <a:r>
              <a:rPr lang="es-MX" dirty="0"/>
              <a:t>Las redes sociales tienen su origen a finales de siglo con la red Sixdegrees. Pero solo al inicio de siglo, se ha reconocido su verdadero impacto. Una de las más reconocidas y mas antiguas es MySpace que nace en 2003 como una red de amigos que cuenta actualmente con millones de usuarios. </a:t>
            </a:r>
            <a:endParaRPr lang="es-MX" dirty="0" smtClean="0"/>
          </a:p>
          <a:p>
            <a:r>
              <a:rPr lang="es-MX" dirty="0" smtClean="0"/>
              <a:t>En </a:t>
            </a:r>
            <a:r>
              <a:rPr lang="es-MX" dirty="0"/>
              <a:t>2004 Google promueve la red Orkut como propuesta de uno de sus empleados así como la aparición de Facebook, red social de mayor crecimiento.</a:t>
            </a:r>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42</a:t>
            </a:fld>
            <a:endParaRPr lang="es-MX" dirty="0"/>
          </a:p>
        </p:txBody>
      </p:sp>
    </p:spTree>
    <p:extLst>
      <p:ext uri="{BB962C8B-B14F-4D97-AF65-F5344CB8AC3E}">
        <p14:creationId xmlns:p14="http://schemas.microsoft.com/office/powerpoint/2010/main" val="2590759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Los Blogs</a:t>
            </a:r>
            <a:endParaRPr lang="es-MX" dirty="0"/>
          </a:p>
        </p:txBody>
      </p:sp>
      <p:sp>
        <p:nvSpPr>
          <p:cNvPr id="3" name="2 Marcador de contenido"/>
          <p:cNvSpPr>
            <a:spLocks noGrp="1"/>
          </p:cNvSpPr>
          <p:nvPr>
            <p:ph idx="1"/>
          </p:nvPr>
        </p:nvSpPr>
        <p:spPr/>
        <p:txBody>
          <a:bodyPr>
            <a:normAutofit fontScale="85000" lnSpcReduction="20000"/>
          </a:bodyPr>
          <a:lstStyle/>
          <a:p>
            <a:r>
              <a:rPr lang="es-MX" dirty="0"/>
              <a:t>Un blog, o en español bitácora, es un sitio web periódicamente actualizado que recopila </a:t>
            </a:r>
            <a:r>
              <a:rPr lang="es-MX" dirty="0" smtClean="0"/>
              <a:t>de manera cronológica </a:t>
            </a:r>
            <a:r>
              <a:rPr lang="es-MX" dirty="0"/>
              <a:t>textos o artículos de uno o varios autores, apareciendo primero el más reciente, donde el autor conserva siempre la libertad de dejar publicado lo que crea pertinente. </a:t>
            </a:r>
            <a:endParaRPr lang="es-MX" dirty="0" smtClean="0"/>
          </a:p>
          <a:p>
            <a:r>
              <a:rPr lang="es-MX" dirty="0" smtClean="0"/>
              <a:t>El </a:t>
            </a:r>
            <a:r>
              <a:rPr lang="es-MX" dirty="0"/>
              <a:t>nombre bitácora está basado en los cuadernos de bitácora, cuadernos de viaje que se utilizaban en los barcos para relatar el desarrollo del viaje y que se guardaban en la bitácora. </a:t>
            </a:r>
            <a:endParaRPr lang="es-MX" dirty="0" smtClean="0"/>
          </a:p>
          <a:p>
            <a:r>
              <a:rPr lang="es-MX" dirty="0" smtClean="0"/>
              <a:t>Aunque </a:t>
            </a:r>
            <a:r>
              <a:rPr lang="es-MX" dirty="0"/>
              <a:t>el nombre se ha popularizado en los últimos años a raíz de su utilización en diferentes ámbitos, el cuaderno de trabajo o bitácora ha sido utilizado desde siempre</a:t>
            </a:r>
            <a:r>
              <a:rPr lang="es-MX" dirty="0" smtClean="0"/>
              <a:t>.</a:t>
            </a:r>
            <a:endParaRPr lang="es-MX" dirty="0"/>
          </a:p>
        </p:txBody>
      </p:sp>
      <p:sp>
        <p:nvSpPr>
          <p:cNvPr id="4" name="3 Marcador de fecha"/>
          <p:cNvSpPr>
            <a:spLocks noGrp="1"/>
          </p:cNvSpPr>
          <p:nvPr>
            <p:ph type="dt" sz="half" idx="10"/>
          </p:nvPr>
        </p:nvSpPr>
        <p:spPr/>
        <p:txBody>
          <a:bodyPr/>
          <a:lstStyle/>
          <a:p>
            <a:fld id="{65A7699E-4B27-4207-BA28-CE795A0881AC}"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43</a:t>
            </a:fld>
            <a:endParaRPr lang="es-MX" dirty="0"/>
          </a:p>
        </p:txBody>
      </p:sp>
    </p:spTree>
    <p:extLst>
      <p:ext uri="{BB962C8B-B14F-4D97-AF65-F5344CB8AC3E}">
        <p14:creationId xmlns:p14="http://schemas.microsoft.com/office/powerpoint/2010/main" val="793166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r>
              <a:rPr lang="es-MX" dirty="0"/>
              <a:t>Este término inglés blog o weblog proviene de las palabras web y log ('log' en inglés = diario</a:t>
            </a:r>
            <a:r>
              <a:rPr lang="es-MX" dirty="0" smtClean="0"/>
              <a:t>).</a:t>
            </a:r>
          </a:p>
          <a:p>
            <a:r>
              <a:rPr lang="es-MX" dirty="0" smtClean="0"/>
              <a:t>El </a:t>
            </a:r>
            <a:r>
              <a:rPr lang="es-MX" dirty="0"/>
              <a:t>término bitácora, en referencia a los antiguos cuadernos de bitácora de los barcos, se utiliza preferentemente cuando el autor escribe sobre su vida propia como si fuese un diario, pero publicado en la web (en línea</a:t>
            </a:r>
            <a:r>
              <a:rPr lang="es-MX" dirty="0" smtClean="0"/>
              <a:t>).</a:t>
            </a:r>
          </a:p>
          <a:p>
            <a:r>
              <a:rPr lang="es-MX" dirty="0" smtClean="0"/>
              <a:t>Se sugieren </a:t>
            </a:r>
            <a:r>
              <a:rPr lang="es-MX" dirty="0" smtClean="0">
                <a:hlinkClick r:id="rId2"/>
              </a:rPr>
              <a:t>blogger</a:t>
            </a:r>
            <a:r>
              <a:rPr lang="es-MX" dirty="0" smtClean="0"/>
              <a:t> de google y </a:t>
            </a:r>
            <a:r>
              <a:rPr lang="es-MX" dirty="0" smtClean="0">
                <a:hlinkClick r:id="rId3"/>
              </a:rPr>
              <a:t>webs</a:t>
            </a:r>
            <a:endParaRPr lang="es-MX" dirty="0"/>
          </a:p>
          <a:p>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44</a:t>
            </a:fld>
            <a:endParaRPr lang="es-MX" dirty="0"/>
          </a:p>
        </p:txBody>
      </p:sp>
    </p:spTree>
    <p:extLst>
      <p:ext uri="{BB962C8B-B14F-4D97-AF65-F5344CB8AC3E}">
        <p14:creationId xmlns:p14="http://schemas.microsoft.com/office/powerpoint/2010/main" val="18733134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Características</a:t>
            </a:r>
          </a:p>
        </p:txBody>
      </p:sp>
      <p:sp>
        <p:nvSpPr>
          <p:cNvPr id="3" name="2 Marcador de contenido"/>
          <p:cNvSpPr>
            <a:spLocks noGrp="1"/>
          </p:cNvSpPr>
          <p:nvPr>
            <p:ph idx="1"/>
          </p:nvPr>
        </p:nvSpPr>
        <p:spPr/>
        <p:txBody>
          <a:bodyPr>
            <a:normAutofit fontScale="85000" lnSpcReduction="20000"/>
          </a:bodyPr>
          <a:lstStyle/>
          <a:p>
            <a:r>
              <a:rPr lang="es-MX" dirty="0" smtClean="0"/>
              <a:t>El </a:t>
            </a:r>
            <a:r>
              <a:rPr lang="es-MX" dirty="0"/>
              <a:t>blog puede ser personal, </a:t>
            </a:r>
            <a:r>
              <a:rPr lang="es-MX" dirty="0" smtClean="0"/>
              <a:t>temático </a:t>
            </a:r>
            <a:r>
              <a:rPr lang="es-MX" dirty="0"/>
              <a:t>o empresarial, </a:t>
            </a:r>
            <a:r>
              <a:rPr lang="es-MX" dirty="0" smtClean="0"/>
              <a:t>foto blog, audio blog, </a:t>
            </a:r>
            <a:r>
              <a:rPr lang="es-MX" dirty="0"/>
              <a:t>y lo mas nuevo, blogs para </a:t>
            </a:r>
            <a:r>
              <a:rPr lang="es-MX" dirty="0" smtClean="0"/>
              <a:t>teléfonos </a:t>
            </a:r>
            <a:r>
              <a:rPr lang="es-MX" dirty="0"/>
              <a:t>celulares.</a:t>
            </a:r>
          </a:p>
          <a:p>
            <a:r>
              <a:rPr lang="es-MX" dirty="0" smtClean="0"/>
              <a:t>El </a:t>
            </a:r>
            <a:r>
              <a:rPr lang="es-MX" dirty="0"/>
              <a:t>blog puede ser gratuito o impulsado por un programa especial y con tus propios recursos, en donde tienes que comprar dominio y hospedaje para el blog. Tienes muchas mas ventajas de esta forma. </a:t>
            </a:r>
            <a:endParaRPr lang="es-MX" dirty="0" smtClean="0"/>
          </a:p>
          <a:p>
            <a:r>
              <a:rPr lang="es-MX" dirty="0" smtClean="0"/>
              <a:t>Si </a:t>
            </a:r>
            <a:r>
              <a:rPr lang="es-MX" dirty="0"/>
              <a:t>tu blog es empresarial, puedes inclusive manejar hasta un blog multiusuario, en donde varios editores pueden estar en cualquier parte del mundo usando el programa al mismo tiempo en la red para publicar información especializada en diferentes categorías</a:t>
            </a:r>
            <a:r>
              <a:rPr lang="es-MX" dirty="0" smtClean="0"/>
              <a:t>.</a:t>
            </a: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45</a:t>
            </a:fld>
            <a:endParaRPr lang="es-MX" dirty="0"/>
          </a:p>
        </p:txBody>
      </p:sp>
    </p:spTree>
    <p:extLst>
      <p:ext uri="{BB962C8B-B14F-4D97-AF65-F5344CB8AC3E}">
        <p14:creationId xmlns:p14="http://schemas.microsoft.com/office/powerpoint/2010/main" val="37614587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92500" lnSpcReduction="20000"/>
          </a:bodyPr>
          <a:lstStyle/>
          <a:p>
            <a:r>
              <a:rPr lang="es-MX" dirty="0"/>
              <a:t>La información está clasificada por fecha, categorías y etiquetas. Generalmente en el blog aparecerá tu último articulo al principio y se irán acomodando en orden cronológico a medida que se vayan publicando. Puedes organizar tus artículos por categorías. Por ejemplo, si el tema de tu blog es de Autos, puedes publicar artículos y agruparlos por marcas de autos. Y las etiquetas son para identificar aquellas publicaciones que contienen ciertas “palabras clave”, una etiqueta podría ser por ejemplo el modelo, color o tipo de vehículo</a:t>
            </a:r>
            <a:r>
              <a:rPr lang="es-MX" dirty="0" smtClean="0"/>
              <a:t>.</a:t>
            </a: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46</a:t>
            </a:fld>
            <a:endParaRPr lang="es-MX" dirty="0"/>
          </a:p>
        </p:txBody>
      </p:sp>
    </p:spTree>
    <p:extLst>
      <p:ext uri="{BB962C8B-B14F-4D97-AF65-F5344CB8AC3E}">
        <p14:creationId xmlns:p14="http://schemas.microsoft.com/office/powerpoint/2010/main" val="31277716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92500" lnSpcReduction="20000"/>
          </a:bodyPr>
          <a:lstStyle/>
          <a:p>
            <a:r>
              <a:rPr lang="es-MX" dirty="0" smtClean="0"/>
              <a:t>Puede </a:t>
            </a:r>
            <a:r>
              <a:rPr lang="es-MX" dirty="0"/>
              <a:t>tener “Enlaces” hacia sitios que tengan o no relación con la temática de tu blog, Puedes tener publicidad y generar Ingresos con las diferentes herramientas que existen actualmente en Internet.</a:t>
            </a:r>
          </a:p>
          <a:p>
            <a:r>
              <a:rPr lang="es-MX" dirty="0" smtClean="0"/>
              <a:t>Sindicación</a:t>
            </a:r>
            <a:r>
              <a:rPr lang="es-MX" dirty="0"/>
              <a:t>. ¿Qué es esto? Proviene del termino en ingles “RSS” Really Simple Syndication, que traducido al español sería algo como “Sindicación realmente simple”. Y no es mas que una manera sencilla de difundir o propagar a los suscriptores del blog el contenido que es constantemente actualizado</a:t>
            </a:r>
            <a:r>
              <a:rPr lang="es-MX" dirty="0" smtClean="0"/>
              <a:t>.</a:t>
            </a: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47</a:t>
            </a:fld>
            <a:endParaRPr lang="es-MX" dirty="0"/>
          </a:p>
        </p:txBody>
      </p:sp>
    </p:spTree>
    <p:extLst>
      <p:ext uri="{BB962C8B-B14F-4D97-AF65-F5344CB8AC3E}">
        <p14:creationId xmlns:p14="http://schemas.microsoft.com/office/powerpoint/2010/main" val="15148586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85000" lnSpcReduction="20000"/>
          </a:bodyPr>
          <a:lstStyle/>
          <a:p>
            <a:r>
              <a:rPr lang="es-MX" dirty="0"/>
              <a:t>Una de las mejores características de un blog, es que no se necesita tener conocimientos avanzados o técnicos en cuestión de Internet, programación o computación. Puedes tener tu blog en tan solo 5 minutos y de forma gratuita.</a:t>
            </a:r>
          </a:p>
          <a:p>
            <a:r>
              <a:rPr lang="es-MX" dirty="0"/>
              <a:t>Y una de las mejores características de un blog es que uno es el editor. Uno decide que publicar, no se necesita pedir permiso a nadie, como seria en el caso de un periódico, revista o noticiero. Pero si el blog es gratuito, tendremos que apegarnos a los lineamientos que te exija la compañía que  brinda el servicio, de otra manera lo pueden borrar de su </a:t>
            </a:r>
            <a:r>
              <a:rPr lang="es-MX" dirty="0" smtClean="0"/>
              <a:t>sistema</a:t>
            </a: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48</a:t>
            </a:fld>
            <a:endParaRPr lang="es-MX" dirty="0"/>
          </a:p>
        </p:txBody>
      </p:sp>
    </p:spTree>
    <p:extLst>
      <p:ext uri="{BB962C8B-B14F-4D97-AF65-F5344CB8AC3E}">
        <p14:creationId xmlns:p14="http://schemas.microsoft.com/office/powerpoint/2010/main" val="9472550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49</a:t>
            </a:fld>
            <a:endParaRPr lang="es-MX" dirty="0"/>
          </a:p>
        </p:txBody>
      </p:sp>
      <p:pic>
        <p:nvPicPr>
          <p:cNvPr id="7" name="0 Imagen"/>
          <p:cNvPicPr/>
          <p:nvPr/>
        </p:nvPicPr>
        <p:blipFill>
          <a:blip r:embed="rId2">
            <a:extLst>
              <a:ext uri="{28A0092B-C50C-407E-A947-70E740481C1C}">
                <a14:useLocalDpi xmlns:a14="http://schemas.microsoft.com/office/drawing/2010/main" val="0"/>
              </a:ext>
            </a:extLst>
          </a:blip>
          <a:stretch>
            <a:fillRect/>
          </a:stretch>
        </p:blipFill>
        <p:spPr>
          <a:xfrm>
            <a:off x="395536" y="1628800"/>
            <a:ext cx="4608512" cy="3744416"/>
          </a:xfrm>
          <a:prstGeom prst="rect">
            <a:avLst/>
          </a:prstGeom>
        </p:spPr>
      </p:pic>
      <p:pic>
        <p:nvPicPr>
          <p:cNvPr id="8" name="0 Imagen"/>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067944" y="2204865"/>
            <a:ext cx="4824434" cy="3888432"/>
          </a:xfrm>
          <a:prstGeom prst="rect">
            <a:avLst/>
          </a:prstGeom>
        </p:spPr>
      </p:pic>
    </p:spTree>
    <p:extLst>
      <p:ext uri="{BB962C8B-B14F-4D97-AF65-F5344CB8AC3E}">
        <p14:creationId xmlns:p14="http://schemas.microsoft.com/office/powerpoint/2010/main" val="2302898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92500"/>
          </a:bodyPr>
          <a:lstStyle/>
          <a:p>
            <a:r>
              <a:rPr lang="es-MX" dirty="0" smtClean="0"/>
              <a:t>Las TICs han </a:t>
            </a:r>
            <a:r>
              <a:rPr lang="es-MX" dirty="0"/>
              <a:t>sido </a:t>
            </a:r>
            <a:r>
              <a:rPr lang="es-MX" dirty="0" smtClean="0"/>
              <a:t>tan importante en </a:t>
            </a:r>
            <a:r>
              <a:rPr lang="es-MX" dirty="0"/>
              <a:t>la sociedad </a:t>
            </a:r>
            <a:r>
              <a:rPr lang="es-MX" dirty="0" smtClean="0"/>
              <a:t>que ha </a:t>
            </a:r>
            <a:r>
              <a:rPr lang="es-MX" dirty="0"/>
              <a:t>modificado el acceso y uso de la información y </a:t>
            </a:r>
            <a:r>
              <a:rPr lang="es-MX" dirty="0" smtClean="0"/>
              <a:t>sobre todo de la </a:t>
            </a:r>
            <a:r>
              <a:rPr lang="es-MX" dirty="0"/>
              <a:t>forma </a:t>
            </a:r>
            <a:r>
              <a:rPr lang="es-MX" dirty="0" smtClean="0"/>
              <a:t>en que nos comunicamos.</a:t>
            </a:r>
          </a:p>
          <a:p>
            <a:r>
              <a:rPr lang="es-MX" dirty="0" smtClean="0"/>
              <a:t>Han cambiado nuestra </a:t>
            </a:r>
            <a:r>
              <a:rPr lang="es-MX" dirty="0"/>
              <a:t>forma de </a:t>
            </a:r>
            <a:r>
              <a:rPr lang="es-MX" dirty="0" smtClean="0"/>
              <a:t>hablar, de escribir, de pensar  y hasta la manera de relacionarnos.</a:t>
            </a:r>
            <a:endParaRPr lang="es-MX" dirty="0"/>
          </a:p>
          <a:p>
            <a:r>
              <a:rPr lang="es-MX" dirty="0" smtClean="0"/>
              <a:t>Nos han convertido en personas </a:t>
            </a:r>
            <a:r>
              <a:rPr lang="es-MX" dirty="0"/>
              <a:t>que </a:t>
            </a:r>
            <a:r>
              <a:rPr lang="es-MX" dirty="0" smtClean="0"/>
              <a:t>pueden </a:t>
            </a:r>
            <a:r>
              <a:rPr lang="es-MX" dirty="0"/>
              <a:t>no sólo acceder a la información, sino también </a:t>
            </a:r>
            <a:r>
              <a:rPr lang="es-MX" dirty="0" smtClean="0"/>
              <a:t>crearla, además </a:t>
            </a:r>
            <a:r>
              <a:rPr lang="es-MX" dirty="0"/>
              <a:t>de establecer nuevas </a:t>
            </a:r>
            <a:r>
              <a:rPr lang="es-MX" dirty="0" smtClean="0"/>
              <a:t>formas y estructuras de redes sociales.</a:t>
            </a:r>
            <a:endParaRPr lang="es-MX" dirty="0"/>
          </a:p>
          <a:p>
            <a:endParaRPr lang="es-MX" dirty="0"/>
          </a:p>
        </p:txBody>
      </p:sp>
      <p:sp>
        <p:nvSpPr>
          <p:cNvPr id="4" name="3 Marcador de fecha"/>
          <p:cNvSpPr>
            <a:spLocks noGrp="1"/>
          </p:cNvSpPr>
          <p:nvPr>
            <p:ph type="dt" sz="half" idx="10"/>
          </p:nvPr>
        </p:nvSpPr>
        <p:spPr/>
        <p:txBody>
          <a:bodyPr/>
          <a:lstStyle/>
          <a:p>
            <a:fld id="{DCBCCC71-3CC4-4B96-9BA4-EC802A6261C7}"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5</a:t>
            </a:fld>
            <a:endParaRPr lang="es-MX" dirty="0"/>
          </a:p>
        </p:txBody>
      </p:sp>
    </p:spTree>
    <p:extLst>
      <p:ext uri="{BB962C8B-B14F-4D97-AF65-F5344CB8AC3E}">
        <p14:creationId xmlns:p14="http://schemas.microsoft.com/office/powerpoint/2010/main" val="10557406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Wiki</a:t>
            </a:r>
            <a:endParaRPr lang="es-MX" dirty="0"/>
          </a:p>
        </p:txBody>
      </p:sp>
      <p:sp>
        <p:nvSpPr>
          <p:cNvPr id="3" name="2 Marcador de contenido"/>
          <p:cNvSpPr>
            <a:spLocks noGrp="1"/>
          </p:cNvSpPr>
          <p:nvPr>
            <p:ph idx="1"/>
          </p:nvPr>
        </p:nvSpPr>
        <p:spPr/>
        <p:txBody>
          <a:bodyPr>
            <a:normAutofit fontScale="92500"/>
          </a:bodyPr>
          <a:lstStyle/>
          <a:p>
            <a:r>
              <a:rPr lang="es-MX" dirty="0"/>
              <a:t>Un wiki o una wiki (del hawaiano wiki, ‘rápido</a:t>
            </a:r>
            <a:r>
              <a:rPr lang="es-MX" dirty="0" smtClean="0"/>
              <a:t>’) </a:t>
            </a:r>
            <a:r>
              <a:rPr lang="es-MX" dirty="0"/>
              <a:t>es un sitio web cuyas páginas pueden ser editadas por múltiples voluntarios a través del navegador web. Los usuarios pueden crear, modificar o borrar un mismo texto que </a:t>
            </a:r>
            <a:r>
              <a:rPr lang="es-MX" dirty="0" smtClean="0"/>
              <a:t>comparten.</a:t>
            </a:r>
          </a:p>
          <a:p>
            <a:r>
              <a:rPr lang="es-MX" dirty="0" smtClean="0"/>
              <a:t>Los </a:t>
            </a:r>
            <a:r>
              <a:rPr lang="es-MX" dirty="0"/>
              <a:t>textos o </a:t>
            </a:r>
            <a:r>
              <a:rPr lang="es-MX" dirty="0" smtClean="0"/>
              <a:t>"páginas wiki" </a:t>
            </a:r>
            <a:r>
              <a:rPr lang="es-MX" dirty="0"/>
              <a:t>tienen títulos únicos. Si se escribe el título de una </a:t>
            </a:r>
            <a:r>
              <a:rPr lang="es-MX" dirty="0" smtClean="0"/>
              <a:t>"página wiki" </a:t>
            </a:r>
            <a:r>
              <a:rPr lang="es-MX" dirty="0"/>
              <a:t>en algún lugar del wiki entre dobles </a:t>
            </a:r>
            <a:r>
              <a:rPr lang="es-MX" dirty="0" smtClean="0"/>
              <a:t>corchetes, </a:t>
            </a:r>
            <a:r>
              <a:rPr lang="es-MX" dirty="0"/>
              <a:t>esta palabra se convierte en un </a:t>
            </a:r>
            <a:r>
              <a:rPr lang="es-MX" dirty="0" smtClean="0"/>
              <a:t>enlace web </a:t>
            </a:r>
            <a:r>
              <a:rPr lang="es-MX" dirty="0"/>
              <a:t>a la página wiki</a:t>
            </a:r>
            <a:r>
              <a:rPr lang="es-MX" dirty="0" smtClean="0"/>
              <a:t>.</a:t>
            </a:r>
            <a:endParaRPr lang="es-MX" dirty="0"/>
          </a:p>
        </p:txBody>
      </p:sp>
      <p:sp>
        <p:nvSpPr>
          <p:cNvPr id="4" name="3 Marcador de fecha"/>
          <p:cNvSpPr>
            <a:spLocks noGrp="1"/>
          </p:cNvSpPr>
          <p:nvPr>
            <p:ph type="dt" sz="half" idx="10"/>
          </p:nvPr>
        </p:nvSpPr>
        <p:spPr/>
        <p:txBody>
          <a:bodyPr/>
          <a:lstStyle/>
          <a:p>
            <a:fld id="{D670E689-2B6A-4924-AD56-22CE24D16597}"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50</a:t>
            </a:fld>
            <a:endParaRPr lang="es-MX" dirty="0"/>
          </a:p>
        </p:txBody>
      </p:sp>
    </p:spTree>
    <p:extLst>
      <p:ext uri="{BB962C8B-B14F-4D97-AF65-F5344CB8AC3E}">
        <p14:creationId xmlns:p14="http://schemas.microsoft.com/office/powerpoint/2010/main" val="29093771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85000" lnSpcReduction="10000"/>
          </a:bodyPr>
          <a:lstStyle/>
          <a:p>
            <a:r>
              <a:rPr lang="es-MX" dirty="0" smtClean="0"/>
              <a:t>Los </a:t>
            </a:r>
            <a:r>
              <a:rPr lang="es-MX" dirty="0"/>
              <a:t>Wikis son herramientas simples, flexibles y potentes de colaboración. </a:t>
            </a:r>
            <a:endParaRPr lang="es-MX" dirty="0" smtClean="0"/>
          </a:p>
          <a:p>
            <a:r>
              <a:rPr lang="es-MX" dirty="0" smtClean="0"/>
              <a:t>Se </a:t>
            </a:r>
            <a:r>
              <a:rPr lang="es-MX" dirty="0"/>
              <a:t>pueden utilizar para cualquier cosa, desde repositorios o listas de enlaces web debidamente organizados hasta la creación de enciclopedias. </a:t>
            </a:r>
            <a:endParaRPr lang="es-MX" dirty="0" smtClean="0"/>
          </a:p>
          <a:p>
            <a:r>
              <a:rPr lang="es-MX" dirty="0" smtClean="0"/>
              <a:t>Alguien </a:t>
            </a:r>
            <a:r>
              <a:rPr lang="es-MX" dirty="0"/>
              <a:t>interesado en un tema inicia un artículo y el resto de la comunidad puede añadir contenidos, editar el trabajo de otro o añadir otra página de subcontenidos.</a:t>
            </a:r>
          </a:p>
          <a:p>
            <a:r>
              <a:rPr lang="es-MX" dirty="0" smtClean="0"/>
              <a:t>Con </a:t>
            </a:r>
            <a:r>
              <a:rPr lang="es-MX" dirty="0"/>
              <a:t>un Wiki es fácil desarrollar los contenidos de una asignatura entre todos. Es decir, el libro de texto dejaría de ser la herramienta base (a veces, única). </a:t>
            </a:r>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51</a:t>
            </a:fld>
            <a:endParaRPr lang="es-MX" dirty="0"/>
          </a:p>
        </p:txBody>
      </p:sp>
    </p:spTree>
    <p:extLst>
      <p:ext uri="{BB962C8B-B14F-4D97-AF65-F5344CB8AC3E}">
        <p14:creationId xmlns:p14="http://schemas.microsoft.com/office/powerpoint/2010/main" val="31775131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 </a:t>
            </a:r>
            <a:endParaRPr lang="es-MX" dirty="0"/>
          </a:p>
        </p:txBody>
      </p:sp>
      <p:sp>
        <p:nvSpPr>
          <p:cNvPr id="3" name="2 Marcador de contenido"/>
          <p:cNvSpPr>
            <a:spLocks noGrp="1"/>
          </p:cNvSpPr>
          <p:nvPr>
            <p:ph idx="1"/>
          </p:nvPr>
        </p:nvSpPr>
        <p:spPr/>
        <p:txBody>
          <a:bodyPr>
            <a:normAutofit/>
          </a:bodyPr>
          <a:lstStyle/>
          <a:p>
            <a:r>
              <a:rPr lang="es-MX" dirty="0"/>
              <a:t>La aplicación de mayor peso y a la que le debe su mayor fama hasta el momento ha sido la creación de enciclopedias colectivas, género al que pertenece la </a:t>
            </a:r>
            <a:r>
              <a:rPr lang="es-MX" dirty="0">
                <a:hlinkClick r:id="rId2"/>
              </a:rPr>
              <a:t>Wikipedia</a:t>
            </a:r>
            <a:r>
              <a:rPr lang="es-MX" dirty="0"/>
              <a:t>. Existen muchas otras aplicaciones más cercanas a la coordinación de informaciones y acciones, o la puesta en común de conocimientos o textos dentro de grupos</a:t>
            </a:r>
            <a:r>
              <a:rPr lang="es-MX" dirty="0" smtClean="0"/>
              <a:t>.</a:t>
            </a: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52</a:t>
            </a:fld>
            <a:endParaRPr lang="es-MX" dirty="0"/>
          </a:p>
        </p:txBody>
      </p:sp>
    </p:spTree>
    <p:extLst>
      <p:ext uri="{BB962C8B-B14F-4D97-AF65-F5344CB8AC3E}">
        <p14:creationId xmlns:p14="http://schemas.microsoft.com/office/powerpoint/2010/main" val="32172159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Wikipedia</a:t>
            </a:r>
          </a:p>
        </p:txBody>
      </p:sp>
      <p:sp>
        <p:nvSpPr>
          <p:cNvPr id="3" name="2 Marcador de contenido"/>
          <p:cNvSpPr>
            <a:spLocks noGrp="1"/>
          </p:cNvSpPr>
          <p:nvPr>
            <p:ph idx="1"/>
          </p:nvPr>
        </p:nvSpPr>
        <p:spPr/>
        <p:txBody>
          <a:bodyPr>
            <a:normAutofit fontScale="77500" lnSpcReduction="20000"/>
          </a:bodyPr>
          <a:lstStyle/>
          <a:p>
            <a:r>
              <a:rPr lang="es-MX" dirty="0" smtClean="0"/>
              <a:t>Es </a:t>
            </a:r>
            <a:r>
              <a:rPr lang="es-MX" dirty="0"/>
              <a:t>una enciclopedia </a:t>
            </a:r>
            <a:r>
              <a:rPr lang="es-MX" dirty="0" smtClean="0"/>
              <a:t>libre </a:t>
            </a:r>
            <a:r>
              <a:rPr lang="es-MX" dirty="0"/>
              <a:t>y políglota de la Fundación Wikimedia </a:t>
            </a:r>
            <a:r>
              <a:rPr lang="es-MX" dirty="0" smtClean="0"/>
              <a:t>(organización </a:t>
            </a:r>
            <a:r>
              <a:rPr lang="es-MX" dirty="0"/>
              <a:t>sin ánimo de lucro). </a:t>
            </a:r>
            <a:endParaRPr lang="es-MX" dirty="0" smtClean="0"/>
          </a:p>
          <a:p>
            <a:r>
              <a:rPr lang="es-MX" dirty="0" smtClean="0"/>
              <a:t>Sus </a:t>
            </a:r>
            <a:r>
              <a:rPr lang="es-MX" dirty="0"/>
              <a:t>más de 17 millones de artículos en 278 idiomas y dialectos han sido redactados conjuntamente por voluntarios de todo el </a:t>
            </a:r>
            <a:r>
              <a:rPr lang="es-MX" dirty="0" smtClean="0"/>
              <a:t>mundo, </a:t>
            </a:r>
            <a:r>
              <a:rPr lang="es-MX" dirty="0"/>
              <a:t>y prácticamente cualquier persona con acceso al </a:t>
            </a:r>
            <a:r>
              <a:rPr lang="es-MX" dirty="0" smtClean="0"/>
              <a:t>proyecto </a:t>
            </a:r>
            <a:r>
              <a:rPr lang="es-MX" dirty="0"/>
              <a:t>puede editarlos. </a:t>
            </a:r>
            <a:endParaRPr lang="es-MX" dirty="0" smtClean="0"/>
          </a:p>
          <a:p>
            <a:r>
              <a:rPr lang="es-MX" dirty="0" smtClean="0"/>
              <a:t>Iniciada </a:t>
            </a:r>
            <a:r>
              <a:rPr lang="es-MX" dirty="0"/>
              <a:t>en enero de 2001 por Jimmy Wales y Larry </a:t>
            </a:r>
            <a:r>
              <a:rPr lang="es-MX" dirty="0" smtClean="0"/>
              <a:t>Sanger, </a:t>
            </a:r>
            <a:r>
              <a:rPr lang="es-MX" dirty="0"/>
              <a:t>es actualmente la mayor y más popular obra de consulta en </a:t>
            </a:r>
            <a:r>
              <a:rPr lang="es-MX" dirty="0" smtClean="0"/>
              <a:t>Internet.</a:t>
            </a:r>
            <a:endParaRPr lang="es-MX" dirty="0"/>
          </a:p>
          <a:p>
            <a:r>
              <a:rPr lang="es-MX" dirty="0"/>
              <a:t>Desde su fundación, Wikipedia no sólo ha ganado en popularidad </a:t>
            </a:r>
            <a:r>
              <a:rPr lang="es-MX" dirty="0" smtClean="0"/>
              <a:t>(se </a:t>
            </a:r>
            <a:r>
              <a:rPr lang="es-MX" dirty="0"/>
              <a:t>encuentra entre los 10 sitios web más populares del </a:t>
            </a:r>
            <a:r>
              <a:rPr lang="es-MX" dirty="0" smtClean="0"/>
              <a:t>mundo), </a:t>
            </a:r>
            <a:r>
              <a:rPr lang="es-MX" dirty="0"/>
              <a:t>sino que su éxito ha propiciado la aparición de proyectos </a:t>
            </a:r>
            <a:r>
              <a:rPr lang="es-MX" dirty="0" smtClean="0"/>
              <a:t>hermanos.</a:t>
            </a:r>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53</a:t>
            </a:fld>
            <a:endParaRPr lang="es-MX" dirty="0"/>
          </a:p>
        </p:txBody>
      </p:sp>
    </p:spTree>
    <p:extLst>
      <p:ext uri="{BB962C8B-B14F-4D97-AF65-F5344CB8AC3E}">
        <p14:creationId xmlns:p14="http://schemas.microsoft.com/office/powerpoint/2010/main" val="40962294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85000" lnSpcReduction="20000"/>
          </a:bodyPr>
          <a:lstStyle/>
          <a:p>
            <a:r>
              <a:rPr lang="es-MX" dirty="0"/>
              <a:t>No obstante, existen numerosos detractores, entre ellos, algunos la han estado acusando de parcialidad sistémica e inconsistencias, con críticas centradas sobre lo que algunos, como el propio Larry Sanger, han convenido en llamar «antielitismo», y que no es otra cosa que la política del proyecto enciclopédico de favorecer el consenso sobre las credenciales en su proceso editorial.</a:t>
            </a:r>
          </a:p>
          <a:p>
            <a:r>
              <a:rPr lang="es-MX" dirty="0"/>
              <a:t>Otras críticas han estado centradas en su susceptibilidad de ser vandalizada y en la aparición de información espuria o falta de verificación, aunque estudios eruditos sugieren que el vandalismo generalmente es deshecho con prontitud</a:t>
            </a:r>
            <a:r>
              <a:rPr lang="es-MX" dirty="0" smtClean="0"/>
              <a:t>.</a:t>
            </a: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54</a:t>
            </a:fld>
            <a:endParaRPr lang="es-MX" dirty="0"/>
          </a:p>
        </p:txBody>
      </p:sp>
    </p:spTree>
    <p:extLst>
      <p:ext uri="{BB962C8B-B14F-4D97-AF65-F5344CB8AC3E}">
        <p14:creationId xmlns:p14="http://schemas.microsoft.com/office/powerpoint/2010/main" val="12583578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92500" lnSpcReduction="10000"/>
          </a:bodyPr>
          <a:lstStyle/>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r>
              <a:rPr lang="es-MX" dirty="0" smtClean="0"/>
              <a:t>Se sugieren: </a:t>
            </a:r>
            <a:r>
              <a:rPr lang="es-MX" dirty="0" smtClean="0">
                <a:hlinkClick r:id="rId2"/>
              </a:rPr>
              <a:t>wikispaces</a:t>
            </a:r>
            <a:r>
              <a:rPr lang="es-MX" dirty="0" smtClean="0"/>
              <a:t> y </a:t>
            </a:r>
            <a:r>
              <a:rPr lang="es-MX" dirty="0" smtClean="0">
                <a:hlinkClick r:id="rId3"/>
              </a:rPr>
              <a:t>wikia</a:t>
            </a:r>
            <a:endParaRPr lang="es-MX" dirty="0" smtClean="0"/>
          </a:p>
          <a:p>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55</a:t>
            </a:fld>
            <a:endParaRPr lang="es-MX" dirty="0"/>
          </a:p>
        </p:txBody>
      </p:sp>
      <p:pic>
        <p:nvPicPr>
          <p:cNvPr id="7" name="0 Imagen"/>
          <p:cNvPicPr/>
          <p:nvPr/>
        </p:nvPicPr>
        <p:blipFill>
          <a:blip r:embed="rId4" cstate="print">
            <a:extLst>
              <a:ext uri="{28A0092B-C50C-407E-A947-70E740481C1C}">
                <a14:useLocalDpi xmlns:a14="http://schemas.microsoft.com/office/drawing/2010/main" val="0"/>
              </a:ext>
            </a:extLst>
          </a:blip>
          <a:stretch>
            <a:fillRect/>
          </a:stretch>
        </p:blipFill>
        <p:spPr>
          <a:xfrm>
            <a:off x="899592" y="1741215"/>
            <a:ext cx="4102209" cy="3055416"/>
          </a:xfrm>
          <a:prstGeom prst="rect">
            <a:avLst/>
          </a:prstGeom>
        </p:spPr>
      </p:pic>
      <p:pic>
        <p:nvPicPr>
          <p:cNvPr id="8" name="0 Imagen"/>
          <p:cNvPicPr/>
          <p:nvPr/>
        </p:nvPicPr>
        <p:blipFill>
          <a:blip r:embed="rId5">
            <a:extLst>
              <a:ext uri="{28A0092B-C50C-407E-A947-70E740481C1C}">
                <a14:useLocalDpi xmlns:a14="http://schemas.microsoft.com/office/drawing/2010/main" val="0"/>
              </a:ext>
            </a:extLst>
          </a:blip>
          <a:stretch>
            <a:fillRect/>
          </a:stretch>
        </p:blipFill>
        <p:spPr>
          <a:xfrm>
            <a:off x="4355976" y="2204864"/>
            <a:ext cx="4246225" cy="3491274"/>
          </a:xfrm>
          <a:prstGeom prst="rect">
            <a:avLst/>
          </a:prstGeom>
        </p:spPr>
      </p:pic>
    </p:spTree>
    <p:extLst>
      <p:ext uri="{BB962C8B-B14F-4D97-AF65-F5344CB8AC3E}">
        <p14:creationId xmlns:p14="http://schemas.microsoft.com/office/powerpoint/2010/main" val="3291866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r>
              <a:rPr lang="es-MX" dirty="0"/>
              <a:t>La mayor parte de los wikis actuales conservan un historial de cambios que permite recuperar fácilmente cualquier estado anterior y ver qué usuario hizo cada cambio, lo cual facilita enormemente el mantenimiento conjunto y el control de usuarios nocivos. Habitualmente, sin necesidad de una revisión previa, se actualiza el contenido que muestra la página wiki editada</a:t>
            </a:r>
            <a:r>
              <a:rPr lang="es-MX" dirty="0" smtClean="0"/>
              <a:t>.</a:t>
            </a: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56</a:t>
            </a:fld>
            <a:endParaRPr lang="es-MX" dirty="0"/>
          </a:p>
        </p:txBody>
      </p:sp>
    </p:spTree>
    <p:extLst>
      <p:ext uri="{BB962C8B-B14F-4D97-AF65-F5344CB8AC3E}">
        <p14:creationId xmlns:p14="http://schemas.microsoft.com/office/powerpoint/2010/main" val="37241387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Twitter</a:t>
            </a:r>
            <a:endParaRPr lang="es-MX" dirty="0"/>
          </a:p>
        </p:txBody>
      </p:sp>
      <p:sp>
        <p:nvSpPr>
          <p:cNvPr id="3" name="2 Marcador de contenido"/>
          <p:cNvSpPr>
            <a:spLocks noGrp="1"/>
          </p:cNvSpPr>
          <p:nvPr>
            <p:ph idx="1"/>
          </p:nvPr>
        </p:nvSpPr>
        <p:spPr/>
        <p:txBody>
          <a:bodyPr>
            <a:normAutofit fontScale="92500" lnSpcReduction="20000"/>
          </a:bodyPr>
          <a:lstStyle/>
          <a:p>
            <a:r>
              <a:rPr lang="es-MX" dirty="0"/>
              <a:t>Twitter </a:t>
            </a:r>
            <a:r>
              <a:rPr lang="es-MX" dirty="0" smtClean="0"/>
              <a:t>(gorjear</a:t>
            </a:r>
            <a:r>
              <a:rPr lang="es-MX" dirty="0"/>
              <a:t>, trinar, parlotear) es un sitio web de microblogging que permite a sus usuarios enviar y leer microentradas de texto de una longitud máxima de 140 caracteres denominados tweets. </a:t>
            </a:r>
            <a:endParaRPr lang="es-MX" dirty="0" smtClean="0"/>
          </a:p>
          <a:p>
            <a:r>
              <a:rPr lang="es-MX" dirty="0" smtClean="0"/>
              <a:t>El </a:t>
            </a:r>
            <a:r>
              <a:rPr lang="es-MX" dirty="0"/>
              <a:t>envío de estos mensajes se puede realizar tanto por el sitio web de Twitter, como vía SMS (short message service) desde un teléfono </a:t>
            </a:r>
            <a:r>
              <a:rPr lang="es-MX" dirty="0" smtClean="0"/>
              <a:t>celular, </a:t>
            </a:r>
            <a:r>
              <a:rPr lang="es-MX" dirty="0"/>
              <a:t>desde programas de mensajería instantánea o incluso desde cualquier aplicación de terceros, como por ejemplo </a:t>
            </a:r>
            <a:r>
              <a:rPr lang="es-MX" dirty="0" smtClean="0"/>
              <a:t>Facebook, </a:t>
            </a:r>
            <a:r>
              <a:rPr lang="es-MX" dirty="0"/>
              <a:t>Xbox 360, Nokia, Pidgin</a:t>
            </a:r>
            <a:r>
              <a:rPr lang="es-MX" dirty="0" smtClean="0"/>
              <a:t>, </a:t>
            </a:r>
            <a:r>
              <a:rPr lang="es-MX" dirty="0"/>
              <a:t>Blackberry, </a:t>
            </a:r>
            <a:r>
              <a:rPr lang="es-MX" dirty="0" smtClean="0"/>
              <a:t>o </a:t>
            </a:r>
            <a:r>
              <a:rPr lang="es-MX" dirty="0"/>
              <a:t>Sony Ericsson</a:t>
            </a:r>
            <a:r>
              <a:rPr lang="es-MX" dirty="0" smtClean="0"/>
              <a:t>.</a:t>
            </a:r>
            <a:endParaRPr lang="es-MX" dirty="0"/>
          </a:p>
        </p:txBody>
      </p:sp>
      <p:sp>
        <p:nvSpPr>
          <p:cNvPr id="4" name="3 Marcador de fecha"/>
          <p:cNvSpPr>
            <a:spLocks noGrp="1"/>
          </p:cNvSpPr>
          <p:nvPr>
            <p:ph type="dt" sz="half" idx="10"/>
          </p:nvPr>
        </p:nvSpPr>
        <p:spPr/>
        <p:txBody>
          <a:bodyPr/>
          <a:lstStyle/>
          <a:p>
            <a:fld id="{AD4842D7-42EB-474E-B9C5-8AE8CD9077F1}"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57</a:t>
            </a:fld>
            <a:endParaRPr lang="es-MX" dirty="0"/>
          </a:p>
        </p:txBody>
      </p:sp>
    </p:spTree>
    <p:extLst>
      <p:ext uri="{BB962C8B-B14F-4D97-AF65-F5344CB8AC3E}">
        <p14:creationId xmlns:p14="http://schemas.microsoft.com/office/powerpoint/2010/main" val="30607388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92500" lnSpcReduction="20000"/>
          </a:bodyPr>
          <a:lstStyle/>
          <a:p>
            <a:r>
              <a:rPr lang="es-MX" dirty="0"/>
              <a:t>Estas actualizaciones se muestran en la página de perfil del usuario, y también se envían de forma inmediata a otros usuarios que han elegido la opción de recibirlas. </a:t>
            </a:r>
            <a:endParaRPr lang="es-MX" dirty="0" smtClean="0"/>
          </a:p>
          <a:p>
            <a:r>
              <a:rPr lang="es-MX" dirty="0" smtClean="0"/>
              <a:t>A </a:t>
            </a:r>
            <a:r>
              <a:rPr lang="es-MX" dirty="0"/>
              <a:t>estos usuarios se les puede restringir el envío de estos mensajes sólo a miembros de su círculo de amigos o permitir su acceso a todos los usuarios, que es la opción por omisión</a:t>
            </a:r>
            <a:r>
              <a:rPr lang="es-MX" dirty="0" smtClean="0"/>
              <a:t>.</a:t>
            </a:r>
          </a:p>
          <a:p>
            <a:r>
              <a:rPr lang="es-MX" dirty="0" smtClean="0"/>
              <a:t>Los usuarios pueden recibir las actualizaciones desde la página de Twitter, vía mensajería instantánea, SMS, RSS y correo electrónico..</a:t>
            </a: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58</a:t>
            </a:fld>
            <a:endParaRPr lang="es-MX" dirty="0"/>
          </a:p>
        </p:txBody>
      </p:sp>
    </p:spTree>
    <p:extLst>
      <p:ext uri="{BB962C8B-B14F-4D97-AF65-F5344CB8AC3E}">
        <p14:creationId xmlns:p14="http://schemas.microsoft.com/office/powerpoint/2010/main" val="32903725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59</a:t>
            </a:fld>
            <a:endParaRPr lang="es-MX" dirty="0"/>
          </a:p>
        </p:txBody>
      </p:sp>
      <p:sp>
        <p:nvSpPr>
          <p:cNvPr id="9" name="8 Marcador de contenido"/>
          <p:cNvSpPr>
            <a:spLocks noGrp="1"/>
          </p:cNvSpPr>
          <p:nvPr>
            <p:ph idx="1"/>
          </p:nvPr>
        </p:nvSpPr>
        <p:spPr/>
        <p:txBody>
          <a:bodyPr>
            <a:normAutofit lnSpcReduction="10000"/>
          </a:bodyPr>
          <a:lstStyle/>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r>
              <a:rPr lang="es-MX" dirty="0" smtClean="0"/>
              <a:t>http://twitter.com</a:t>
            </a:r>
            <a:endParaRPr lang="es-MX" dirty="0"/>
          </a:p>
        </p:txBody>
      </p:sp>
      <p:pic>
        <p:nvPicPr>
          <p:cNvPr id="12" name="0 Imagen"/>
          <p:cNvPicPr/>
          <p:nvPr/>
        </p:nvPicPr>
        <p:blipFill>
          <a:blip r:embed="rId2" cstate="print">
            <a:extLst>
              <a:ext uri="{28A0092B-C50C-407E-A947-70E740481C1C}">
                <a14:useLocalDpi xmlns:a14="http://schemas.microsoft.com/office/drawing/2010/main" val="0"/>
              </a:ext>
            </a:extLst>
          </a:blip>
          <a:stretch>
            <a:fillRect/>
          </a:stretch>
        </p:blipFill>
        <p:spPr>
          <a:xfrm>
            <a:off x="827584" y="1726357"/>
            <a:ext cx="3816424" cy="3528392"/>
          </a:xfrm>
          <a:prstGeom prst="rect">
            <a:avLst/>
          </a:prstGeom>
        </p:spPr>
      </p:pic>
      <p:pic>
        <p:nvPicPr>
          <p:cNvPr id="13" name="0 Imagen"/>
          <p:cNvPicPr>
            <a:picLocks/>
          </p:cNvPicPr>
          <p:nvPr/>
        </p:nvPicPr>
        <p:blipFill>
          <a:blip r:embed="rId3">
            <a:extLst>
              <a:ext uri="{28A0092B-C50C-407E-A947-70E740481C1C}">
                <a14:useLocalDpi xmlns:a14="http://schemas.microsoft.com/office/drawing/2010/main" val="0"/>
              </a:ext>
            </a:extLst>
          </a:blip>
          <a:stretch>
            <a:fillRect/>
          </a:stretch>
        </p:blipFill>
        <p:spPr>
          <a:xfrm>
            <a:off x="3995936" y="1988840"/>
            <a:ext cx="4465919" cy="4032424"/>
          </a:xfrm>
          <a:prstGeom prst="rect">
            <a:avLst/>
          </a:prstGeom>
        </p:spPr>
      </p:pic>
    </p:spTree>
    <p:extLst>
      <p:ext uri="{BB962C8B-B14F-4D97-AF65-F5344CB8AC3E}">
        <p14:creationId xmlns:p14="http://schemas.microsoft.com/office/powerpoint/2010/main" val="4174766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¿Son las TICs la Solución a Todo?</a:t>
            </a:r>
            <a:endParaRPr lang="es-MX" dirty="0"/>
          </a:p>
        </p:txBody>
      </p:sp>
      <p:sp>
        <p:nvSpPr>
          <p:cNvPr id="3" name="2 Marcador de contenido"/>
          <p:cNvSpPr>
            <a:spLocks noGrp="1"/>
          </p:cNvSpPr>
          <p:nvPr>
            <p:ph idx="1"/>
          </p:nvPr>
        </p:nvSpPr>
        <p:spPr/>
        <p:txBody>
          <a:bodyPr>
            <a:normAutofit fontScale="92500" lnSpcReduction="20000"/>
          </a:bodyPr>
          <a:lstStyle/>
          <a:p>
            <a:r>
              <a:rPr lang="es-MX" dirty="0"/>
              <a:t>Las </a:t>
            </a:r>
            <a:r>
              <a:rPr lang="es-MX" dirty="0" smtClean="0"/>
              <a:t>Tis, TICs y NTICs, no </a:t>
            </a:r>
            <a:r>
              <a:rPr lang="es-MX" dirty="0"/>
              <a:t>son </a:t>
            </a:r>
            <a:r>
              <a:rPr lang="es-MX" dirty="0" smtClean="0"/>
              <a:t>una fórmula mágica para cambiar al mundo, </a:t>
            </a:r>
            <a:r>
              <a:rPr lang="es-MX" dirty="0"/>
              <a:t>pero pueden </a:t>
            </a:r>
            <a:r>
              <a:rPr lang="es-MX" dirty="0" smtClean="0"/>
              <a:t>ayudar a mejorar </a:t>
            </a:r>
            <a:r>
              <a:rPr lang="es-MX" dirty="0"/>
              <a:t>la </a:t>
            </a:r>
            <a:r>
              <a:rPr lang="es-MX" dirty="0" smtClean="0"/>
              <a:t>manera en que vivimos.</a:t>
            </a:r>
          </a:p>
          <a:p>
            <a:r>
              <a:rPr lang="es-MX" dirty="0" smtClean="0"/>
              <a:t>Con ellas se tienen herramientas que pueden ayudar a lograr los </a:t>
            </a:r>
            <a:r>
              <a:rPr lang="es-MX" dirty="0"/>
              <a:t>Objetivos </a:t>
            </a:r>
            <a:r>
              <a:rPr lang="es-MX" dirty="0" smtClean="0"/>
              <a:t>del </a:t>
            </a:r>
            <a:r>
              <a:rPr lang="es-MX" dirty="0">
                <a:hlinkClick r:id="rId2"/>
              </a:rPr>
              <a:t>Desarrollo del </a:t>
            </a:r>
            <a:r>
              <a:rPr lang="es-MX" dirty="0" smtClean="0">
                <a:hlinkClick r:id="rId2"/>
              </a:rPr>
              <a:t>Milenio</a:t>
            </a:r>
            <a:r>
              <a:rPr lang="es-MX" dirty="0" smtClean="0"/>
              <a:t>.</a:t>
            </a:r>
          </a:p>
          <a:p>
            <a:r>
              <a:rPr lang="es-MX" dirty="0" smtClean="0"/>
              <a:t>Pueden ser instrumentos que sean la </a:t>
            </a:r>
            <a:r>
              <a:rPr lang="es-MX" dirty="0"/>
              <a:t>causa </a:t>
            </a:r>
            <a:r>
              <a:rPr lang="es-MX" dirty="0" smtClean="0"/>
              <a:t>para generar cambios en la libertad y la democracia.</a:t>
            </a:r>
          </a:p>
          <a:p>
            <a:r>
              <a:rPr lang="es-MX" dirty="0" smtClean="0"/>
              <a:t>Pueden ofrecer los </a:t>
            </a:r>
            <a:r>
              <a:rPr lang="es-MX" dirty="0"/>
              <a:t>medios necesarios para propagar </a:t>
            </a:r>
            <a:r>
              <a:rPr lang="es-MX" dirty="0" smtClean="0"/>
              <a:t>el conocimiento y </a:t>
            </a:r>
            <a:r>
              <a:rPr lang="es-MX" dirty="0"/>
              <a:t>facilitar la comprensión </a:t>
            </a:r>
            <a:r>
              <a:rPr lang="es-MX" dirty="0" smtClean="0"/>
              <a:t>mutua</a:t>
            </a:r>
            <a:endParaRPr lang="es-MX" dirty="0"/>
          </a:p>
        </p:txBody>
      </p:sp>
      <p:sp>
        <p:nvSpPr>
          <p:cNvPr id="4" name="3 Marcador de fecha"/>
          <p:cNvSpPr>
            <a:spLocks noGrp="1"/>
          </p:cNvSpPr>
          <p:nvPr>
            <p:ph type="dt" sz="half" idx="10"/>
          </p:nvPr>
        </p:nvSpPr>
        <p:spPr/>
        <p:txBody>
          <a:bodyPr/>
          <a:lstStyle/>
          <a:p>
            <a:fld id="{CE0FCA88-3186-43D3-ABB4-0F2E1CD21768}"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6</a:t>
            </a:fld>
            <a:endParaRPr lang="es-MX" dirty="0"/>
          </a:p>
        </p:txBody>
      </p:sp>
    </p:spTree>
    <p:extLst>
      <p:ext uri="{BB962C8B-B14F-4D97-AF65-F5344CB8AC3E}">
        <p14:creationId xmlns:p14="http://schemas.microsoft.com/office/powerpoint/2010/main" val="30124672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Facebook</a:t>
            </a:r>
            <a:endParaRPr lang="es-MX" dirty="0"/>
          </a:p>
        </p:txBody>
      </p:sp>
      <p:sp>
        <p:nvSpPr>
          <p:cNvPr id="3" name="2 Marcador de contenido"/>
          <p:cNvSpPr>
            <a:spLocks noGrp="1"/>
          </p:cNvSpPr>
          <p:nvPr>
            <p:ph idx="1"/>
          </p:nvPr>
        </p:nvSpPr>
        <p:spPr/>
        <p:txBody>
          <a:bodyPr>
            <a:normAutofit fontScale="92500" lnSpcReduction="20000"/>
          </a:bodyPr>
          <a:lstStyle/>
          <a:p>
            <a:r>
              <a:rPr lang="es-MX" dirty="0"/>
              <a:t>Facebook es un sitio web de redes sociales creado por Mark Zuckerberg y fundado por Eduardo Saverin, Chris Hughes, Dustin Moskovitz y Mark Zuckerberg. </a:t>
            </a:r>
            <a:endParaRPr lang="es-MX" dirty="0" smtClean="0"/>
          </a:p>
          <a:p>
            <a:r>
              <a:rPr lang="es-MX" dirty="0" smtClean="0"/>
              <a:t>Originalmente </a:t>
            </a:r>
            <a:r>
              <a:rPr lang="es-MX" dirty="0"/>
              <a:t>era un sitio para estudiantes de la Universidad Harvard, pero actualmente está abierto a cualquier persona que tenga una cuenta de correo electrónico. </a:t>
            </a:r>
            <a:endParaRPr lang="es-MX" dirty="0" smtClean="0"/>
          </a:p>
          <a:p>
            <a:r>
              <a:rPr lang="es-MX" dirty="0"/>
              <a:t>La fortaleza de la red social Facebook radica en los 500 millones de usuarios que ha </a:t>
            </a:r>
            <a:r>
              <a:rPr lang="es-MX" dirty="0" smtClean="0"/>
              <a:t>creado, basada </a:t>
            </a:r>
            <a:r>
              <a:rPr lang="es-MX" dirty="0"/>
              <a:t>en conexiones de gente real.</a:t>
            </a:r>
            <a:endParaRPr lang="es-MX" dirty="0" smtClean="0"/>
          </a:p>
        </p:txBody>
      </p:sp>
      <p:sp>
        <p:nvSpPr>
          <p:cNvPr id="4" name="3 Marcador de fecha"/>
          <p:cNvSpPr>
            <a:spLocks noGrp="1"/>
          </p:cNvSpPr>
          <p:nvPr>
            <p:ph type="dt" sz="half" idx="10"/>
          </p:nvPr>
        </p:nvSpPr>
        <p:spPr/>
        <p:txBody>
          <a:bodyPr/>
          <a:lstStyle/>
          <a:p>
            <a:fld id="{E2332224-9289-4920-A249-5B12E545DED2}"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60</a:t>
            </a:fld>
            <a:endParaRPr lang="es-MX" dirty="0"/>
          </a:p>
        </p:txBody>
      </p:sp>
    </p:spTree>
    <p:extLst>
      <p:ext uri="{BB962C8B-B14F-4D97-AF65-F5344CB8AC3E}">
        <p14:creationId xmlns:p14="http://schemas.microsoft.com/office/powerpoint/2010/main" val="4691209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r>
              <a:rPr lang="es-MX" dirty="0"/>
              <a:t>Los usuarios pueden participar en una o más redes sociales, en relación con su situación académica, su lugar de trabajo o región geográfica.</a:t>
            </a:r>
          </a:p>
          <a:p>
            <a:r>
              <a:rPr lang="es-MX" dirty="0"/>
              <a:t>Ha recibido mucha atención </a:t>
            </a:r>
            <a:r>
              <a:rPr lang="es-MX" dirty="0" smtClean="0"/>
              <a:t>al </a:t>
            </a:r>
            <a:r>
              <a:rPr lang="es-MX" dirty="0"/>
              <a:t>convertirse en una plataforma sobre la que terceros pueden desarrollar aplicaciones y hacer negocio a partir de la red social.</a:t>
            </a:r>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61</a:t>
            </a:fld>
            <a:endParaRPr lang="es-MX" dirty="0"/>
          </a:p>
        </p:txBody>
      </p:sp>
    </p:spTree>
    <p:extLst>
      <p:ext uri="{BB962C8B-B14F-4D97-AF65-F5344CB8AC3E}">
        <p14:creationId xmlns:p14="http://schemas.microsoft.com/office/powerpoint/2010/main" val="17306202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r>
              <a:rPr lang="es-MX" dirty="0"/>
              <a:t>En Facebook las personas mantienen contacto con sus amigos, cargan un número ilimitado de fotos, comparten vínculos y vídeos y obtienen información acerca de las personas que van conociendo</a:t>
            </a:r>
            <a:r>
              <a:rPr lang="es-MX" dirty="0" smtClean="0"/>
              <a:t>.</a:t>
            </a:r>
          </a:p>
          <a:p>
            <a:endParaRPr lang="es-MX" dirty="0"/>
          </a:p>
          <a:p>
            <a:endParaRPr lang="es-MX" dirty="0" smtClean="0"/>
          </a:p>
          <a:p>
            <a:r>
              <a:rPr lang="es-MX" dirty="0">
                <a:hlinkClick r:id="rId2"/>
              </a:rPr>
              <a:t>http://</a:t>
            </a:r>
            <a:r>
              <a:rPr lang="es-MX" dirty="0" smtClean="0">
                <a:hlinkClick r:id="rId2"/>
              </a:rPr>
              <a:t>www.facebook.com</a:t>
            </a:r>
            <a:r>
              <a:rPr lang="es-MX" dirty="0"/>
              <a:t> </a:t>
            </a:r>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62</a:t>
            </a:fld>
            <a:endParaRPr lang="es-MX" dirty="0"/>
          </a:p>
        </p:txBody>
      </p:sp>
    </p:spTree>
    <p:extLst>
      <p:ext uri="{BB962C8B-B14F-4D97-AF65-F5344CB8AC3E}">
        <p14:creationId xmlns:p14="http://schemas.microsoft.com/office/powerpoint/2010/main" val="29262193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Windows Live Vs Facebook</a:t>
            </a:r>
            <a:endParaRPr lang="es-MX" dirty="0"/>
          </a:p>
        </p:txBody>
      </p:sp>
      <p:sp>
        <p:nvSpPr>
          <p:cNvPr id="3" name="2 Marcador de contenido"/>
          <p:cNvSpPr>
            <a:spLocks noGrp="1"/>
          </p:cNvSpPr>
          <p:nvPr>
            <p:ph idx="1"/>
          </p:nvPr>
        </p:nvSpPr>
        <p:spPr/>
        <p:txBody>
          <a:bodyPr>
            <a:normAutofit fontScale="85000" lnSpcReduction="10000"/>
          </a:bodyPr>
          <a:lstStyle/>
          <a:p>
            <a:r>
              <a:rPr lang="es-MX" b="1" dirty="0"/>
              <a:t>Windows Live Messenger</a:t>
            </a:r>
            <a:r>
              <a:rPr lang="es-MX" dirty="0"/>
              <a:t> </a:t>
            </a:r>
            <a:br>
              <a:rPr lang="es-MX" dirty="0"/>
            </a:br>
            <a:r>
              <a:rPr lang="es-MX" dirty="0"/>
              <a:t>- Edad: 9 años </a:t>
            </a:r>
            <a:br>
              <a:rPr lang="es-MX" dirty="0"/>
            </a:br>
            <a:r>
              <a:rPr lang="es-MX" dirty="0"/>
              <a:t>- Número de usuarios: 325 millones </a:t>
            </a:r>
            <a:br>
              <a:rPr lang="es-MX" dirty="0"/>
            </a:br>
            <a:r>
              <a:rPr lang="es-MX" dirty="0"/>
              <a:t>- Número de mensajes instantáneos por día: 10 millones </a:t>
            </a:r>
            <a:br>
              <a:rPr lang="es-MX" dirty="0"/>
            </a:br>
            <a:r>
              <a:rPr lang="es-MX" dirty="0"/>
              <a:t>- Peaktime: desconocido </a:t>
            </a:r>
            <a:br>
              <a:rPr lang="es-MX" dirty="0"/>
            </a:br>
            <a:r>
              <a:rPr lang="es-MX" dirty="0"/>
              <a:t/>
            </a:r>
            <a:br>
              <a:rPr lang="es-MX" dirty="0"/>
            </a:br>
            <a:r>
              <a:rPr lang="es-MX" b="1" dirty="0"/>
              <a:t>Facebook Chat</a:t>
            </a:r>
            <a:r>
              <a:rPr lang="es-MX" dirty="0"/>
              <a:t> </a:t>
            </a:r>
            <a:br>
              <a:rPr lang="es-MX" dirty="0"/>
            </a:br>
            <a:r>
              <a:rPr lang="es-MX" dirty="0"/>
              <a:t>- Edad: 11 meses </a:t>
            </a:r>
            <a:br>
              <a:rPr lang="es-MX" dirty="0"/>
            </a:br>
            <a:r>
              <a:rPr lang="es-MX" dirty="0"/>
              <a:t>- Número de usuarios: 117 millones </a:t>
            </a:r>
            <a:br>
              <a:rPr lang="es-MX" dirty="0"/>
            </a:br>
            <a:r>
              <a:rPr lang="es-MX" dirty="0"/>
              <a:t>- Número de mensajes de Chat por día: 300 millones </a:t>
            </a:r>
            <a:br>
              <a:rPr lang="es-MX" dirty="0"/>
            </a:br>
            <a:r>
              <a:rPr lang="es-MX" dirty="0"/>
              <a:t>- Peaktime: 4 millones de canales activos </a:t>
            </a:r>
          </a:p>
        </p:txBody>
      </p:sp>
      <p:sp>
        <p:nvSpPr>
          <p:cNvPr id="4" name="3 Marcador de fecha"/>
          <p:cNvSpPr>
            <a:spLocks noGrp="1"/>
          </p:cNvSpPr>
          <p:nvPr>
            <p:ph type="dt" sz="half" idx="10"/>
          </p:nvPr>
        </p:nvSpPr>
        <p:spPr/>
        <p:txBody>
          <a:bodyPr/>
          <a:lstStyle/>
          <a:p>
            <a:fld id="{2DD767BA-95BC-4233-BC4E-563C545D1898}"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63</a:t>
            </a:fld>
            <a:endParaRPr lang="es-MX" dirty="0"/>
          </a:p>
        </p:txBody>
      </p:sp>
    </p:spTree>
    <p:extLst>
      <p:ext uri="{BB962C8B-B14F-4D97-AF65-F5344CB8AC3E}">
        <p14:creationId xmlns:p14="http://schemas.microsoft.com/office/powerpoint/2010/main" val="14198244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Windows Live</a:t>
            </a:r>
          </a:p>
        </p:txBody>
      </p:sp>
      <p:sp>
        <p:nvSpPr>
          <p:cNvPr id="3" name="2 Marcador de contenido"/>
          <p:cNvSpPr>
            <a:spLocks noGrp="1"/>
          </p:cNvSpPr>
          <p:nvPr>
            <p:ph idx="1"/>
          </p:nvPr>
        </p:nvSpPr>
        <p:spPr/>
        <p:txBody>
          <a:bodyPr>
            <a:normAutofit lnSpcReduction="10000"/>
          </a:bodyPr>
          <a:lstStyle/>
          <a:p>
            <a:r>
              <a:rPr lang="es-MX" dirty="0"/>
              <a:t>Es el nombre de un conjunto de servicios y productos de software de Microsoft, parte de su plataforma de software más </a:t>
            </a:r>
            <a:r>
              <a:rPr lang="es-MX" dirty="0" smtClean="0"/>
              <a:t>servicios.</a:t>
            </a:r>
          </a:p>
          <a:p>
            <a:r>
              <a:rPr lang="es-MX" dirty="0" smtClean="0"/>
              <a:t>La </a:t>
            </a:r>
            <a:r>
              <a:rPr lang="es-MX" dirty="0"/>
              <a:t>mayoría de estas aplicaciones web son accesibles desde un navegador, pero también hay aplicaciones binarias que necesitan ser instaladas en el PC del usuario. Windows Live ofrece sus servicios de tres maneras: aplicaciones de Windows Live Essentials, servicios web y servicios </a:t>
            </a:r>
            <a:r>
              <a:rPr lang="es-MX" dirty="0" smtClean="0"/>
              <a:t>móviles.</a:t>
            </a:r>
            <a:endParaRPr lang="es-MX" dirty="0"/>
          </a:p>
          <a:p>
            <a:endParaRPr lang="es-MX" dirty="0"/>
          </a:p>
        </p:txBody>
      </p:sp>
      <p:sp>
        <p:nvSpPr>
          <p:cNvPr id="4" name="3 Marcador de fecha"/>
          <p:cNvSpPr>
            <a:spLocks noGrp="1"/>
          </p:cNvSpPr>
          <p:nvPr>
            <p:ph type="dt" sz="half" idx="10"/>
          </p:nvPr>
        </p:nvSpPr>
        <p:spPr/>
        <p:txBody>
          <a:bodyPr/>
          <a:lstStyle/>
          <a:p>
            <a:fld id="{5E68C08D-67FA-4AEC-82E7-2AC622090F6A}"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64</a:t>
            </a:fld>
            <a:endParaRPr lang="es-MX" dirty="0"/>
          </a:p>
        </p:txBody>
      </p:sp>
    </p:spTree>
    <p:extLst>
      <p:ext uri="{BB962C8B-B14F-4D97-AF65-F5344CB8AC3E}">
        <p14:creationId xmlns:p14="http://schemas.microsoft.com/office/powerpoint/2010/main" val="29105595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92500" lnSpcReduction="20000"/>
          </a:bodyPr>
          <a:lstStyle/>
          <a:p>
            <a:r>
              <a:rPr lang="es-MX" dirty="0"/>
              <a:t>Además de Windows Live, que se dirige principalmente a las personas, existen otros sitios web de Microsoft que usan la marca "Live" como: </a:t>
            </a:r>
            <a:endParaRPr lang="es-MX" dirty="0" smtClean="0"/>
          </a:p>
          <a:p>
            <a:pPr lvl="1"/>
            <a:r>
              <a:rPr lang="es-MX" dirty="0" smtClean="0"/>
              <a:t>Microsoft </a:t>
            </a:r>
            <a:r>
              <a:rPr lang="es-MX" dirty="0"/>
              <a:t>Office Live para pequeñas </a:t>
            </a:r>
            <a:r>
              <a:rPr lang="es-MX" dirty="0" smtClean="0"/>
              <a:t>empresas.</a:t>
            </a:r>
          </a:p>
          <a:p>
            <a:pPr lvl="1"/>
            <a:r>
              <a:rPr lang="es-MX" dirty="0" smtClean="0"/>
              <a:t>Juegos </a:t>
            </a:r>
            <a:r>
              <a:rPr lang="es-MX" dirty="0"/>
              <a:t>multi-jugador de Xbox Live, el contenido de sistema de entrega para la Xbox y Xbox </a:t>
            </a:r>
            <a:r>
              <a:rPr lang="es-MX" dirty="0" smtClean="0"/>
              <a:t>360</a:t>
            </a:r>
          </a:p>
          <a:p>
            <a:pPr lvl="1"/>
            <a:r>
              <a:rPr lang="es-MX" dirty="0" smtClean="0"/>
              <a:t>Los </a:t>
            </a:r>
            <a:r>
              <a:rPr lang="es-MX" dirty="0"/>
              <a:t>juegos para Windows (Games for Windows - Live) servicio de juegos multijugador para Microsoft Windows. </a:t>
            </a:r>
          </a:p>
          <a:p>
            <a:r>
              <a:rPr lang="es-MX" dirty="0"/>
              <a:t>Microsoft anunció en enero de 2009 que los servicios de Office Live se van a transformar a servicios de Windows Live con la actualización de Wave 4, lanzado en junio de 2010</a:t>
            </a:r>
            <a:r>
              <a:rPr lang="es-MX" dirty="0" smtClean="0"/>
              <a:t>.</a:t>
            </a: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65</a:t>
            </a:fld>
            <a:endParaRPr lang="es-MX" dirty="0"/>
          </a:p>
        </p:txBody>
      </p:sp>
    </p:spTree>
    <p:extLst>
      <p:ext uri="{BB962C8B-B14F-4D97-AF65-F5344CB8AC3E}">
        <p14:creationId xmlns:p14="http://schemas.microsoft.com/office/powerpoint/2010/main" val="5346743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Componentes</a:t>
            </a:r>
            <a:endParaRPr lang="es-MX" dirty="0"/>
          </a:p>
        </p:txBody>
      </p:sp>
      <p:sp>
        <p:nvSpPr>
          <p:cNvPr id="6" name="5 Marcador de contenido"/>
          <p:cNvSpPr>
            <a:spLocks noGrp="1"/>
          </p:cNvSpPr>
          <p:nvPr>
            <p:ph idx="1"/>
          </p:nvPr>
        </p:nvSpPr>
        <p:spPr/>
        <p:txBody>
          <a:bodyPr>
            <a:normAutofit fontScale="85000" lnSpcReduction="10000"/>
          </a:bodyPr>
          <a:lstStyle/>
          <a:p>
            <a:r>
              <a:rPr lang="es-MX" dirty="0" smtClean="0"/>
              <a:t>Account: Servicio </a:t>
            </a:r>
            <a:r>
              <a:rPr lang="es-MX" dirty="0"/>
              <a:t>para actualizar y modificar tu identidad de Windows Live</a:t>
            </a:r>
          </a:p>
          <a:p>
            <a:r>
              <a:rPr lang="es-MX" dirty="0" smtClean="0"/>
              <a:t>Alerts: Envía </a:t>
            </a:r>
            <a:r>
              <a:rPr lang="es-MX" dirty="0"/>
              <a:t>actualizaciones de información a tu correo electrónico, dispositivos móviles o Messenger</a:t>
            </a:r>
          </a:p>
          <a:p>
            <a:r>
              <a:rPr lang="es-MX" dirty="0" smtClean="0"/>
              <a:t>Calendario: Servicio </a:t>
            </a:r>
            <a:r>
              <a:rPr lang="es-MX" dirty="0"/>
              <a:t>de gestión de tiempo que permiten a los usuarios organizar citas, reuniones, establecer recordatorios y compartir su calendario de eventos</a:t>
            </a:r>
          </a:p>
          <a:p>
            <a:r>
              <a:rPr lang="es-MX" dirty="0" smtClean="0"/>
              <a:t>:Contactos: Servicio </a:t>
            </a:r>
            <a:r>
              <a:rPr lang="es-MX" dirty="0"/>
              <a:t>de libreta de contactos que permite a los usuarios realizar un seguimiento y sincronizar la información de su </a:t>
            </a:r>
            <a:r>
              <a:rPr lang="es-MX" dirty="0" smtClean="0"/>
              <a:t>contacto</a:t>
            </a:r>
          </a:p>
        </p:txBody>
      </p:sp>
      <p:sp>
        <p:nvSpPr>
          <p:cNvPr id="3" name="2 Marcador de fecha"/>
          <p:cNvSpPr>
            <a:spLocks noGrp="1"/>
          </p:cNvSpPr>
          <p:nvPr>
            <p:ph type="dt" sz="half" idx="10"/>
          </p:nvPr>
        </p:nvSpPr>
        <p:spPr/>
        <p:txBody>
          <a:bodyPr/>
          <a:lstStyle/>
          <a:p>
            <a:fld id="{06A7ACA8-97A7-458A-9A12-A660402B1BA4}" type="datetime1">
              <a:rPr lang="es-MX" smtClean="0"/>
              <a:t>18/04/2012</a:t>
            </a:fld>
            <a:endParaRPr lang="es-MX" dirty="0"/>
          </a:p>
        </p:txBody>
      </p:sp>
      <p:sp>
        <p:nvSpPr>
          <p:cNvPr id="5" name="4 Marcador de número de diapositiva"/>
          <p:cNvSpPr>
            <a:spLocks noGrp="1"/>
          </p:cNvSpPr>
          <p:nvPr>
            <p:ph type="sldNum" sz="quarter" idx="12"/>
          </p:nvPr>
        </p:nvSpPr>
        <p:spPr/>
        <p:txBody>
          <a:bodyPr/>
          <a:lstStyle/>
          <a:p>
            <a:fld id="{202764E7-4EA1-4B3E-A380-D67BDA65F20C}" type="slidenum">
              <a:rPr lang="es-MX" smtClean="0"/>
              <a:t>66</a:t>
            </a:fld>
            <a:endParaRPr lang="es-MX" dirty="0"/>
          </a:p>
        </p:txBody>
      </p:sp>
    </p:spTree>
    <p:extLst>
      <p:ext uri="{BB962C8B-B14F-4D97-AF65-F5344CB8AC3E}">
        <p14:creationId xmlns:p14="http://schemas.microsoft.com/office/powerpoint/2010/main" val="13485350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92500" lnSpcReduction="10000"/>
          </a:bodyPr>
          <a:lstStyle/>
          <a:p>
            <a:r>
              <a:rPr lang="es-MX" dirty="0"/>
              <a:t>Essentials: Conjunto de aplicaciones de Windows Live. Essentials se instalan a través de un solo instalador, que permite a los usuarios seleccionar e instalar sólo las aplicaciones específicas que desean </a:t>
            </a:r>
            <a:r>
              <a:rPr lang="es-MX" dirty="0" smtClean="0"/>
              <a:t>instalar</a:t>
            </a:r>
          </a:p>
          <a:p>
            <a:r>
              <a:rPr lang="es-MX" dirty="0"/>
              <a:t>Family Safety: Control parental de Windows Live</a:t>
            </a:r>
          </a:p>
          <a:p>
            <a:r>
              <a:rPr lang="es-MX" dirty="0"/>
              <a:t>Fotos: Servicio de almacenamiento de fotos que permite a los usuarios cargar y compartir sus álbumes personales y fotografías con otros usuarios de Windows </a:t>
            </a:r>
            <a:r>
              <a:rPr lang="es-MX" dirty="0" smtClean="0"/>
              <a:t>Live</a:t>
            </a:r>
            <a:endParaRPr lang="es-MX" dirty="0"/>
          </a:p>
          <a:p>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67</a:t>
            </a:fld>
            <a:endParaRPr lang="es-MX" dirty="0"/>
          </a:p>
        </p:txBody>
      </p:sp>
    </p:spTree>
    <p:extLst>
      <p:ext uri="{BB962C8B-B14F-4D97-AF65-F5344CB8AC3E}">
        <p14:creationId xmlns:p14="http://schemas.microsoft.com/office/powerpoint/2010/main" val="35580695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a:bodyPr>
          <a:lstStyle/>
          <a:p>
            <a:r>
              <a:rPr lang="es-MX" dirty="0" smtClean="0"/>
              <a:t>Gallery</a:t>
            </a:r>
            <a:r>
              <a:rPr lang="es-MX" dirty="0"/>
              <a:t>: Es un centro para las colecciones de complementos de desarrolladores para los productos de Windows Live</a:t>
            </a:r>
          </a:p>
          <a:p>
            <a:r>
              <a:rPr lang="es-MX" dirty="0"/>
              <a:t>Grupos: Permite a los usuarios crear sus grupos sociales para compartir, discutir y </a:t>
            </a:r>
            <a:r>
              <a:rPr lang="es-MX" dirty="0" smtClean="0"/>
              <a:t>coordinar.</a:t>
            </a:r>
          </a:p>
          <a:p>
            <a:r>
              <a:rPr lang="es-MX" dirty="0"/>
              <a:t>Galería fotográfica: Similar a la Galería fotográfica de Windows con mejoras adicionales que facilitan contabilización fotos y </a:t>
            </a:r>
            <a:r>
              <a:rPr lang="es-MX" dirty="0" smtClean="0"/>
              <a:t>videos</a:t>
            </a:r>
            <a:endParaRPr lang="es-MX" dirty="0"/>
          </a:p>
          <a:p>
            <a:endParaRPr lang="es-MX" dirty="0"/>
          </a:p>
          <a:p>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68</a:t>
            </a:fld>
            <a:endParaRPr lang="es-MX" dirty="0"/>
          </a:p>
        </p:txBody>
      </p:sp>
    </p:spTree>
    <p:extLst>
      <p:ext uri="{BB962C8B-B14F-4D97-AF65-F5344CB8AC3E}">
        <p14:creationId xmlns:p14="http://schemas.microsoft.com/office/powerpoint/2010/main" val="37741938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5" name="4 Marcador de contenido"/>
          <p:cNvSpPr>
            <a:spLocks noGrp="1"/>
          </p:cNvSpPr>
          <p:nvPr>
            <p:ph idx="1"/>
          </p:nvPr>
        </p:nvSpPr>
        <p:spPr/>
        <p:txBody>
          <a:bodyPr>
            <a:normAutofit fontScale="92500"/>
          </a:bodyPr>
          <a:lstStyle/>
          <a:p>
            <a:pPr fontAlgn="ctr"/>
            <a:r>
              <a:rPr lang="es-MX" dirty="0"/>
              <a:t>Windows Live Downloads: Sitio web que lista los servicios Windows Live</a:t>
            </a:r>
          </a:p>
          <a:p>
            <a:pPr fontAlgn="ctr"/>
            <a:r>
              <a:rPr lang="es-MX" dirty="0" smtClean="0"/>
              <a:t>Home: Su </a:t>
            </a:r>
            <a:r>
              <a:rPr lang="es-MX" dirty="0"/>
              <a:t>objetivo es reunir los servicios de Windows Live en un mismo lugar. Proporciona una ubicación central para el acceso a servicios de Windows Live y supervisar la información de estado</a:t>
            </a:r>
          </a:p>
          <a:p>
            <a:pPr fontAlgn="ctr"/>
            <a:r>
              <a:rPr lang="es-MX" dirty="0" smtClean="0"/>
              <a:t>Hotmail: Servicio </a:t>
            </a:r>
            <a:r>
              <a:rPr lang="es-MX" dirty="0"/>
              <a:t>de webmail mediante la tecnología AJAX con correo electrónico, contactos y </a:t>
            </a:r>
            <a:r>
              <a:rPr lang="es-MX" dirty="0" smtClean="0"/>
              <a:t>calendario</a:t>
            </a:r>
            <a:endParaRPr lang="es-MX" dirty="0"/>
          </a:p>
        </p:txBody>
      </p:sp>
      <p:sp>
        <p:nvSpPr>
          <p:cNvPr id="3" name="2 Marcador de fecha"/>
          <p:cNvSpPr>
            <a:spLocks noGrp="1"/>
          </p:cNvSpPr>
          <p:nvPr>
            <p:ph type="dt" sz="half" idx="10"/>
          </p:nvPr>
        </p:nvSpPr>
        <p:spPr/>
        <p:txBody>
          <a:bodyPr/>
          <a:lstStyle/>
          <a:p>
            <a:fld id="{94AEFEB1-EB1C-49D8-84FF-8905FD587C99}"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69</a:t>
            </a:fld>
            <a:endParaRPr lang="es-MX" dirty="0"/>
          </a:p>
        </p:txBody>
      </p:sp>
    </p:spTree>
    <p:extLst>
      <p:ext uri="{BB962C8B-B14F-4D97-AF65-F5344CB8AC3E}">
        <p14:creationId xmlns:p14="http://schemas.microsoft.com/office/powerpoint/2010/main" val="1815548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Las TICs y NTICs en la Educación</a:t>
            </a:r>
            <a:endParaRPr lang="es-MX" dirty="0"/>
          </a:p>
        </p:txBody>
      </p:sp>
      <p:sp>
        <p:nvSpPr>
          <p:cNvPr id="3" name="2 Marcador de contenido"/>
          <p:cNvSpPr>
            <a:spLocks noGrp="1"/>
          </p:cNvSpPr>
          <p:nvPr>
            <p:ph idx="1"/>
          </p:nvPr>
        </p:nvSpPr>
        <p:spPr/>
        <p:txBody>
          <a:bodyPr>
            <a:normAutofit/>
          </a:bodyPr>
          <a:lstStyle/>
          <a:p>
            <a:r>
              <a:rPr lang="es-MX" dirty="0"/>
              <a:t>Las posibilidades educativas de las </a:t>
            </a:r>
            <a:r>
              <a:rPr lang="es-MX" dirty="0" smtClean="0"/>
              <a:t>TICs deben ser </a:t>
            </a:r>
            <a:r>
              <a:rPr lang="es-MX" dirty="0"/>
              <a:t>consideradas en dos aspectos</a:t>
            </a:r>
            <a:r>
              <a:rPr lang="es-MX" dirty="0" smtClean="0"/>
              <a:t>:</a:t>
            </a:r>
          </a:p>
          <a:p>
            <a:pPr lvl="1"/>
            <a:r>
              <a:rPr lang="es-MX" dirty="0" smtClean="0"/>
              <a:t>El Conocimiento.</a:t>
            </a:r>
          </a:p>
          <a:p>
            <a:pPr lvl="1"/>
            <a:r>
              <a:rPr lang="es-MX" dirty="0" smtClean="0"/>
              <a:t>El Uso</a:t>
            </a:r>
            <a:r>
              <a:rPr lang="es-MX" dirty="0"/>
              <a:t>.</a:t>
            </a:r>
          </a:p>
          <a:p>
            <a:r>
              <a:rPr lang="es-MX" dirty="0" smtClean="0"/>
              <a:t>El conocimiento es </a:t>
            </a:r>
            <a:r>
              <a:rPr lang="es-MX" dirty="0"/>
              <a:t>consecuencia directa de la cultura de la sociedad actual. </a:t>
            </a:r>
            <a:endParaRPr lang="es-MX" dirty="0" smtClean="0"/>
          </a:p>
          <a:p>
            <a:r>
              <a:rPr lang="es-MX" dirty="0"/>
              <a:t>El segundo </a:t>
            </a:r>
            <a:r>
              <a:rPr lang="es-MX" dirty="0" smtClean="0"/>
              <a:t>está estrechamente </a:t>
            </a:r>
            <a:r>
              <a:rPr lang="es-MX" dirty="0"/>
              <a:t>relacionado con el </a:t>
            </a:r>
            <a:r>
              <a:rPr lang="es-MX" dirty="0" smtClean="0"/>
              <a:t>primero pero es </a:t>
            </a:r>
            <a:r>
              <a:rPr lang="es-MX" dirty="0"/>
              <a:t>más técnico</a:t>
            </a:r>
            <a:r>
              <a:rPr lang="es-MX" dirty="0" smtClean="0"/>
              <a:t>.</a:t>
            </a:r>
            <a:endParaRPr lang="es-MX" dirty="0"/>
          </a:p>
        </p:txBody>
      </p:sp>
      <p:sp>
        <p:nvSpPr>
          <p:cNvPr id="4" name="3 Marcador de fecha"/>
          <p:cNvSpPr>
            <a:spLocks noGrp="1"/>
          </p:cNvSpPr>
          <p:nvPr>
            <p:ph type="dt" sz="half" idx="10"/>
          </p:nvPr>
        </p:nvSpPr>
        <p:spPr/>
        <p:txBody>
          <a:bodyPr/>
          <a:lstStyle/>
          <a:p>
            <a:fld id="{EE489B3C-4312-4B89-B5E5-F16621A1D5AA}"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7</a:t>
            </a:fld>
            <a:endParaRPr lang="es-MX" dirty="0"/>
          </a:p>
        </p:txBody>
      </p:sp>
    </p:spTree>
    <p:extLst>
      <p:ext uri="{BB962C8B-B14F-4D97-AF65-F5344CB8AC3E}">
        <p14:creationId xmlns:p14="http://schemas.microsoft.com/office/powerpoint/2010/main" val="24050574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pPr fontAlgn="ctr"/>
            <a:r>
              <a:rPr lang="es-MX" dirty="0"/>
              <a:t>ID: Trabaja con todos los servicios de Windows Live y permite múltiples inicios de sesión con diferentes cuentas</a:t>
            </a:r>
          </a:p>
          <a:p>
            <a:pPr fontAlgn="ctr"/>
            <a:r>
              <a:rPr lang="es-MX" dirty="0"/>
              <a:t>Mail: Cliente de correo de escritorio sucesor de Outlook Express para Windows XP y Windows Mail para Windows Vista con apoyo de RSS</a:t>
            </a:r>
          </a:p>
          <a:p>
            <a:pPr marL="0" indent="0">
              <a:buNone/>
            </a:pP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70</a:t>
            </a:fld>
            <a:endParaRPr lang="es-MX" dirty="0"/>
          </a:p>
        </p:txBody>
      </p:sp>
    </p:spTree>
    <p:extLst>
      <p:ext uri="{BB962C8B-B14F-4D97-AF65-F5344CB8AC3E}">
        <p14:creationId xmlns:p14="http://schemas.microsoft.com/office/powerpoint/2010/main" val="27529657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92500"/>
          </a:bodyPr>
          <a:lstStyle/>
          <a:p>
            <a:pPr fontAlgn="ctr"/>
            <a:r>
              <a:rPr lang="es-MX" dirty="0"/>
              <a:t>Messenger: Mensajeria instantánea, compartición de archivos personales y cliente de salida de voz sobre IP</a:t>
            </a:r>
          </a:p>
          <a:p>
            <a:pPr fontAlgn="ctr"/>
            <a:r>
              <a:rPr lang="es-MX" dirty="0"/>
              <a:t>Movie Maker: Similar a Windows Movie Maker con mejoras adicionales que harán hacer que la edición de video sea más fácil</a:t>
            </a:r>
          </a:p>
          <a:p>
            <a:pPr fontAlgn="ctr"/>
            <a:r>
              <a:rPr lang="es-MX" dirty="0"/>
              <a:t>Windows Live Mobile: Conjunto de servicios personalizados de Windows Live específicamente creado para dispositivos </a:t>
            </a:r>
            <a:r>
              <a:rPr lang="es-MX" dirty="0" smtClean="0"/>
              <a:t>móviles</a:t>
            </a:r>
          </a:p>
          <a:p>
            <a:pPr fontAlgn="ctr"/>
            <a:endParaRPr lang="es-MX" dirty="0"/>
          </a:p>
          <a:p>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71</a:t>
            </a:fld>
            <a:endParaRPr lang="es-MX" dirty="0"/>
          </a:p>
        </p:txBody>
      </p:sp>
    </p:spTree>
    <p:extLst>
      <p:ext uri="{BB962C8B-B14F-4D97-AF65-F5344CB8AC3E}">
        <p14:creationId xmlns:p14="http://schemas.microsoft.com/office/powerpoint/2010/main" val="6558234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85000" lnSpcReduction="10000"/>
          </a:bodyPr>
          <a:lstStyle/>
          <a:p>
            <a:pPr fontAlgn="ctr"/>
            <a:r>
              <a:rPr lang="es-MX" dirty="0" smtClean="0"/>
              <a:t>Office: Windows </a:t>
            </a:r>
            <a:r>
              <a:rPr lang="es-MX" dirty="0"/>
              <a:t>Office Live es un documento de gestión de servicios basados en Windows Live SkyDrive. Se permitirá a los usuarios ver y editar Microsoft Office Word, Excel, PowerPoint y OneNote documentos directamente en el navegador web mediante Office Web Apps, y permiten compartir y co-autoría de estos documentos con otros usuario.</a:t>
            </a:r>
          </a:p>
          <a:p>
            <a:pPr fontAlgn="ctr"/>
            <a:r>
              <a:rPr lang="es-MX" dirty="0" smtClean="0"/>
              <a:t>Perfil: Los </a:t>
            </a:r>
            <a:r>
              <a:rPr lang="es-MX" dirty="0"/>
              <a:t>usuarios puedan administrar su información de perfil y muestra la información acerca del usuario en particular, sus actividades recientes y su relación con otros usuarios de Windows Live</a:t>
            </a:r>
          </a:p>
          <a:p>
            <a:pPr fontAlgn="ctr"/>
            <a:endParaRPr lang="es-MX" dirty="0"/>
          </a:p>
        </p:txBody>
      </p:sp>
      <p:sp>
        <p:nvSpPr>
          <p:cNvPr id="4" name="3 Marcador de fecha"/>
          <p:cNvSpPr>
            <a:spLocks noGrp="1"/>
          </p:cNvSpPr>
          <p:nvPr>
            <p:ph type="dt" sz="half" idx="10"/>
          </p:nvPr>
        </p:nvSpPr>
        <p:spPr/>
        <p:txBody>
          <a:bodyPr/>
          <a:lstStyle/>
          <a:p>
            <a:fld id="{11581299-6971-46AE-8318-8262B8797966}"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72</a:t>
            </a:fld>
            <a:endParaRPr lang="es-MX" dirty="0"/>
          </a:p>
        </p:txBody>
      </p:sp>
    </p:spTree>
    <p:extLst>
      <p:ext uri="{BB962C8B-B14F-4D97-AF65-F5344CB8AC3E}">
        <p14:creationId xmlns:p14="http://schemas.microsoft.com/office/powerpoint/2010/main" val="432476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pPr fontAlgn="ctr"/>
            <a:r>
              <a:rPr lang="es-MX" dirty="0"/>
              <a:t>Sync: Uso compartido de archivos y servicio de sincronización adquirida por Microsoft y ahora con la marca de Windows Live</a:t>
            </a:r>
          </a:p>
          <a:p>
            <a:pPr fontAlgn="ctr"/>
            <a:r>
              <a:rPr lang="es-MX" dirty="0"/>
              <a:t>SkyDrive: Almacenamiento de archivos en línea protegido por contraseña y los beneficios, incluye Windows Live Fotos y Office Web Apps para la gestión de fotos y documentos de Office</a:t>
            </a:r>
          </a:p>
          <a:p>
            <a:pPr fontAlgn="ctr"/>
            <a:r>
              <a:rPr lang="es-MX" dirty="0"/>
              <a:t>Writer: Herramienta de publicación de </a:t>
            </a:r>
            <a:r>
              <a:rPr lang="es-MX" dirty="0" smtClean="0"/>
              <a:t>blogs</a:t>
            </a: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73</a:t>
            </a:fld>
            <a:endParaRPr lang="es-MX" dirty="0"/>
          </a:p>
        </p:txBody>
      </p:sp>
    </p:spTree>
    <p:extLst>
      <p:ext uri="{BB962C8B-B14F-4D97-AF65-F5344CB8AC3E}">
        <p14:creationId xmlns:p14="http://schemas.microsoft.com/office/powerpoint/2010/main" val="282334173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Badoo</a:t>
            </a:r>
          </a:p>
        </p:txBody>
      </p:sp>
      <p:sp>
        <p:nvSpPr>
          <p:cNvPr id="3" name="2 Marcador de contenido"/>
          <p:cNvSpPr>
            <a:spLocks noGrp="1"/>
          </p:cNvSpPr>
          <p:nvPr>
            <p:ph idx="1"/>
          </p:nvPr>
        </p:nvSpPr>
        <p:spPr/>
        <p:txBody>
          <a:bodyPr>
            <a:normAutofit fontScale="92500" lnSpcReduction="10000"/>
          </a:bodyPr>
          <a:lstStyle/>
          <a:p>
            <a:r>
              <a:rPr lang="es-MX" dirty="0"/>
              <a:t>Es un sitio web de redes sociales creado en 2006 y gestionado desde una sede central en Londres, pero propiedad de una empresa de Chipre. </a:t>
            </a:r>
            <a:endParaRPr lang="es-MX" dirty="0" smtClean="0"/>
          </a:p>
          <a:p>
            <a:r>
              <a:rPr lang="es-MX" dirty="0" smtClean="0"/>
              <a:t>Es </a:t>
            </a:r>
            <a:r>
              <a:rPr lang="es-MX" dirty="0"/>
              <a:t>una de las 300 webs más visitadas del mundo.[1] Está disponible en 16 idiomas y cuenta con usuarios procedentes de 180 países diferentes. </a:t>
            </a:r>
            <a:endParaRPr lang="es-MX" dirty="0" smtClean="0"/>
          </a:p>
          <a:p>
            <a:r>
              <a:rPr lang="es-MX" dirty="0" smtClean="0"/>
              <a:t>Tiene </a:t>
            </a:r>
            <a:r>
              <a:rPr lang="es-MX" dirty="0"/>
              <a:t>un sistema de búsqueda de usuarios por ubicación geográfica (del tipo "buscar usuarios de mi ciudad o que estén a 100 km de distancia") y la finalidad del sitio es encontrar amigos o pareja.</a:t>
            </a:r>
          </a:p>
          <a:p>
            <a:endParaRPr lang="es-MX" dirty="0"/>
          </a:p>
        </p:txBody>
      </p:sp>
      <p:sp>
        <p:nvSpPr>
          <p:cNvPr id="4" name="3 Marcador de fecha"/>
          <p:cNvSpPr>
            <a:spLocks noGrp="1"/>
          </p:cNvSpPr>
          <p:nvPr>
            <p:ph type="dt" sz="half" idx="10"/>
          </p:nvPr>
        </p:nvSpPr>
        <p:spPr/>
        <p:txBody>
          <a:bodyPr/>
          <a:lstStyle/>
          <a:p>
            <a:fld id="{B67D30B7-E95A-4ECA-B857-FE8EAD3982FC}"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74</a:t>
            </a:fld>
            <a:endParaRPr lang="es-MX" dirty="0"/>
          </a:p>
        </p:txBody>
      </p:sp>
    </p:spTree>
    <p:extLst>
      <p:ext uri="{BB962C8B-B14F-4D97-AF65-F5344CB8AC3E}">
        <p14:creationId xmlns:p14="http://schemas.microsoft.com/office/powerpoint/2010/main" val="39178808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WordPress</a:t>
            </a:r>
          </a:p>
        </p:txBody>
      </p:sp>
      <p:sp>
        <p:nvSpPr>
          <p:cNvPr id="3" name="2 Marcador de contenido"/>
          <p:cNvSpPr>
            <a:spLocks noGrp="1"/>
          </p:cNvSpPr>
          <p:nvPr>
            <p:ph idx="1"/>
          </p:nvPr>
        </p:nvSpPr>
        <p:spPr/>
        <p:txBody>
          <a:bodyPr>
            <a:normAutofit fontScale="92500" lnSpcReduction="20000"/>
          </a:bodyPr>
          <a:lstStyle/>
          <a:p>
            <a:r>
              <a:rPr lang="es-MX" dirty="0"/>
              <a:t>E</a:t>
            </a:r>
            <a:r>
              <a:rPr lang="es-MX" dirty="0" smtClean="0"/>
              <a:t>s </a:t>
            </a:r>
            <a:r>
              <a:rPr lang="es-MX" dirty="0"/>
              <a:t>un sistema de gestión de contenido enfocado a la creación de blogs (sitios web periódicamente actualizados). Desarrollado en </a:t>
            </a:r>
            <a:r>
              <a:rPr lang="es-MX" dirty="0" smtClean="0"/>
              <a:t>forma libre </a:t>
            </a:r>
            <a:r>
              <a:rPr lang="es-MX" dirty="0"/>
              <a:t>bajo licencia GPL y código modificable, tiene como fundador a Matt </a:t>
            </a:r>
            <a:r>
              <a:rPr lang="es-MX" dirty="0" smtClean="0"/>
              <a:t>Mullenweg.</a:t>
            </a:r>
          </a:p>
          <a:p>
            <a:r>
              <a:rPr lang="es-MX" dirty="0" smtClean="0"/>
              <a:t>WordPress </a:t>
            </a:r>
            <a:r>
              <a:rPr lang="es-MX" dirty="0"/>
              <a:t>fue creado a partir del desaparecido b2/cafelog y se ha convertido junto a Movable Type en el CMS más popular de la blogosfera. </a:t>
            </a:r>
            <a:endParaRPr lang="es-MX" dirty="0" smtClean="0"/>
          </a:p>
          <a:p>
            <a:r>
              <a:rPr lang="es-MX" dirty="0" smtClean="0"/>
              <a:t>Las </a:t>
            </a:r>
            <a:r>
              <a:rPr lang="es-MX" dirty="0"/>
              <a:t>causas de su enorme crecimiento son, entre otras, su licencia, su facilidad de uso y sus características como gestor de contenidos</a:t>
            </a:r>
            <a:r>
              <a:rPr lang="es-MX" dirty="0" smtClean="0"/>
              <a:t>.</a:t>
            </a:r>
            <a:endParaRPr lang="es-MX" dirty="0"/>
          </a:p>
        </p:txBody>
      </p:sp>
      <p:sp>
        <p:nvSpPr>
          <p:cNvPr id="4" name="3 Marcador de fecha"/>
          <p:cNvSpPr>
            <a:spLocks noGrp="1"/>
          </p:cNvSpPr>
          <p:nvPr>
            <p:ph type="dt" sz="half" idx="10"/>
          </p:nvPr>
        </p:nvSpPr>
        <p:spPr/>
        <p:txBody>
          <a:bodyPr/>
          <a:lstStyle/>
          <a:p>
            <a:fld id="{F5434B64-54A0-47D1-9DC3-41B91FD457B2}"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75</a:t>
            </a:fld>
            <a:endParaRPr lang="es-MX" dirty="0"/>
          </a:p>
        </p:txBody>
      </p:sp>
    </p:spTree>
    <p:extLst>
      <p:ext uri="{BB962C8B-B14F-4D97-AF65-F5344CB8AC3E}">
        <p14:creationId xmlns:p14="http://schemas.microsoft.com/office/powerpoint/2010/main" val="169809721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lnSpcReduction="10000"/>
          </a:bodyPr>
          <a:lstStyle/>
          <a:p>
            <a:r>
              <a:rPr lang="es-MX" dirty="0"/>
              <a:t>Otro motivo a considerar sobre su éxito y extensión, es la enorme comunidad de desarrolladores y diseñadores, que se encargan de desarrollarlo en general o crear plugins y temas para la comunidad, siendo usado en septiembre de 2009 por 202 millones de usuarios.</a:t>
            </a:r>
          </a:p>
          <a:p>
            <a:r>
              <a:rPr lang="es-MX" dirty="0"/>
              <a:t>De hecho el sitio de páginas WEB de la U.V. y los blogs personales, están desarrollados sobre </a:t>
            </a:r>
            <a:r>
              <a:rPr lang="es-MX" dirty="0" smtClean="0"/>
              <a:t>WordPress</a:t>
            </a:r>
            <a:r>
              <a:rPr lang="es-MX" dirty="0"/>
              <a:t>.</a:t>
            </a:r>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76</a:t>
            </a:fld>
            <a:endParaRPr lang="es-MX" dirty="0"/>
          </a:p>
        </p:txBody>
      </p:sp>
    </p:spTree>
    <p:extLst>
      <p:ext uri="{BB962C8B-B14F-4D97-AF65-F5344CB8AC3E}">
        <p14:creationId xmlns:p14="http://schemas.microsoft.com/office/powerpoint/2010/main" val="23409318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i="1" dirty="0"/>
              <a:t>Slideshare</a:t>
            </a:r>
            <a:endParaRPr lang="es-MX" dirty="0"/>
          </a:p>
        </p:txBody>
      </p:sp>
      <p:sp>
        <p:nvSpPr>
          <p:cNvPr id="3" name="2 Marcador de contenido"/>
          <p:cNvSpPr>
            <a:spLocks noGrp="1"/>
          </p:cNvSpPr>
          <p:nvPr>
            <p:ph idx="1"/>
          </p:nvPr>
        </p:nvSpPr>
        <p:spPr/>
        <p:txBody>
          <a:bodyPr>
            <a:normAutofit/>
          </a:bodyPr>
          <a:lstStyle/>
          <a:p>
            <a:r>
              <a:rPr lang="es-MX" dirty="0"/>
              <a:t>Es un espacio gratuito donde los usuarios pueden enviar presentaciones Powerpoint u OpenOffice, que luego quedan almacenadas en formato Flash para ser visualizadas online. </a:t>
            </a:r>
          </a:p>
          <a:p>
            <a:r>
              <a:rPr lang="es-MX" dirty="0"/>
              <a:t>Es una opción interesante para compartir presentaciones en la red. Admite archivos de hasta 20 Mb de peso, sin transiciones entre diapositivas</a:t>
            </a:r>
            <a:r>
              <a:rPr lang="es-MX" dirty="0" smtClean="0"/>
              <a:t>.</a:t>
            </a:r>
            <a:endParaRPr lang="es-MX" dirty="0"/>
          </a:p>
        </p:txBody>
      </p:sp>
      <p:sp>
        <p:nvSpPr>
          <p:cNvPr id="4" name="3 Marcador de fecha"/>
          <p:cNvSpPr>
            <a:spLocks noGrp="1"/>
          </p:cNvSpPr>
          <p:nvPr>
            <p:ph type="dt" sz="half" idx="10"/>
          </p:nvPr>
        </p:nvSpPr>
        <p:spPr/>
        <p:txBody>
          <a:bodyPr/>
          <a:lstStyle/>
          <a:p>
            <a:fld id="{1B3F9C1C-202C-49E7-991A-4DD9420D0D76}"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77</a:t>
            </a:fld>
            <a:endParaRPr lang="es-MX" dirty="0"/>
          </a:p>
        </p:txBody>
      </p:sp>
    </p:spTree>
    <p:extLst>
      <p:ext uri="{BB962C8B-B14F-4D97-AF65-F5344CB8AC3E}">
        <p14:creationId xmlns:p14="http://schemas.microsoft.com/office/powerpoint/2010/main" val="29200555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r>
              <a:rPr lang="es-MX" dirty="0"/>
              <a:t>Una vez subida y procesada, las convierte en formato flash, ya la tenemos disponible a través de una dirección web pública, no hay opciones de privacidad, y la podemos ver a través de esa Url en tamaño normal o completo. </a:t>
            </a:r>
          </a:p>
          <a:p>
            <a:r>
              <a:rPr lang="es-MX" dirty="0"/>
              <a:t>También nos permite compartirla a través de correo electrónico o meterlo con su propio reproductor en nuestra página web</a:t>
            </a:r>
            <a:r>
              <a:rPr lang="es-MX" dirty="0" smtClean="0"/>
              <a:t>.</a:t>
            </a: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78</a:t>
            </a:fld>
            <a:endParaRPr lang="es-MX" dirty="0"/>
          </a:p>
        </p:txBody>
      </p:sp>
    </p:spTree>
    <p:extLst>
      <p:ext uri="{BB962C8B-B14F-4D97-AF65-F5344CB8AC3E}">
        <p14:creationId xmlns:p14="http://schemas.microsoft.com/office/powerpoint/2010/main" val="40105692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Myspace</a:t>
            </a:r>
          </a:p>
        </p:txBody>
      </p:sp>
      <p:sp>
        <p:nvSpPr>
          <p:cNvPr id="3" name="2 Marcador de contenido"/>
          <p:cNvSpPr>
            <a:spLocks noGrp="1"/>
          </p:cNvSpPr>
          <p:nvPr>
            <p:ph idx="1"/>
          </p:nvPr>
        </p:nvSpPr>
        <p:spPr/>
        <p:txBody>
          <a:bodyPr>
            <a:normAutofit fontScale="92500" lnSpcReduction="20000"/>
          </a:bodyPr>
          <a:lstStyle/>
          <a:p>
            <a:r>
              <a:rPr lang="es-MX" dirty="0" smtClean="0"/>
              <a:t>Es </a:t>
            </a:r>
            <a:r>
              <a:rPr lang="es-MX" dirty="0"/>
              <a:t>un sitio web, de interacción social constituido por perfiles personales de usuarios que incluye redes de amigos, grupos, blogs, fotos, vídeos y música, además de una red interna de mensajería que permite comunicarse a unos usuarios con otros y un buscador interno</a:t>
            </a:r>
            <a:r>
              <a:rPr lang="es-MX" dirty="0" smtClean="0"/>
              <a:t>.</a:t>
            </a:r>
          </a:p>
          <a:p>
            <a:r>
              <a:rPr lang="es-MX" dirty="0" smtClean="0"/>
              <a:t>Fue </a:t>
            </a:r>
            <a:r>
              <a:rPr lang="es-MX" dirty="0"/>
              <a:t>creado por Tom Anderson, Chris DeWolfe y un grupo de programadores. En julio del 2005 fue adquirido por News Corporation, cuenta con 300 empleados, con 200.623.371 usuarios </a:t>
            </a:r>
            <a:r>
              <a:rPr lang="es-MX" dirty="0" smtClean="0"/>
              <a:t>(septiembre </a:t>
            </a:r>
            <a:r>
              <a:rPr lang="es-MX" dirty="0"/>
              <a:t>de 2007) y su velocidad de crecimiento es de unos 230.000 usuarios al día. </a:t>
            </a:r>
            <a:endParaRPr lang="es-MX" dirty="0" smtClean="0"/>
          </a:p>
        </p:txBody>
      </p:sp>
      <p:sp>
        <p:nvSpPr>
          <p:cNvPr id="4" name="3 Marcador de fecha"/>
          <p:cNvSpPr>
            <a:spLocks noGrp="1"/>
          </p:cNvSpPr>
          <p:nvPr>
            <p:ph type="dt" sz="half" idx="10"/>
          </p:nvPr>
        </p:nvSpPr>
        <p:spPr/>
        <p:txBody>
          <a:bodyPr/>
          <a:lstStyle/>
          <a:p>
            <a:fld id="{B69E6682-58BB-40F5-AC74-03103CA724A4}"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79</a:t>
            </a:fld>
            <a:endParaRPr lang="es-MX" dirty="0"/>
          </a:p>
        </p:txBody>
      </p:sp>
    </p:spTree>
    <p:extLst>
      <p:ext uri="{BB962C8B-B14F-4D97-AF65-F5344CB8AC3E}">
        <p14:creationId xmlns:p14="http://schemas.microsoft.com/office/powerpoint/2010/main" val="149938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El Conocimiento</a:t>
            </a:r>
            <a:endParaRPr lang="es-MX" dirty="0"/>
          </a:p>
        </p:txBody>
      </p:sp>
      <p:sp>
        <p:nvSpPr>
          <p:cNvPr id="3" name="2 Marcador de contenido"/>
          <p:cNvSpPr>
            <a:spLocks noGrp="1"/>
          </p:cNvSpPr>
          <p:nvPr>
            <p:ph idx="1"/>
          </p:nvPr>
        </p:nvSpPr>
        <p:spPr/>
        <p:txBody>
          <a:bodyPr>
            <a:normAutofit/>
          </a:bodyPr>
          <a:lstStyle/>
          <a:p>
            <a:r>
              <a:rPr lang="es-MX" dirty="0"/>
              <a:t>No se puede entender el mundo de hoy sin un mínimo de cultura informática, es básico entender cómo se genera, cómo se almacena, cómo se transforma, cómo se transmite y cómo se accede a la información en sus múltiples manifestaciones (textos, imágenes, sonidos) si no se quiere estar al margen de las corrientes culturales</a:t>
            </a:r>
            <a:r>
              <a:rPr lang="es-MX" dirty="0" smtClean="0"/>
              <a:t>.</a:t>
            </a:r>
            <a:endParaRPr lang="es-MX" dirty="0"/>
          </a:p>
        </p:txBody>
      </p:sp>
      <p:sp>
        <p:nvSpPr>
          <p:cNvPr id="4" name="3 Marcador de fecha"/>
          <p:cNvSpPr>
            <a:spLocks noGrp="1"/>
          </p:cNvSpPr>
          <p:nvPr>
            <p:ph type="dt" sz="half" idx="10"/>
          </p:nvPr>
        </p:nvSpPr>
        <p:spPr/>
        <p:txBody>
          <a:bodyPr/>
          <a:lstStyle/>
          <a:p>
            <a:fld id="{FE021622-3A14-41FA-B73C-30B52D9830B1}"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8</a:t>
            </a:fld>
            <a:endParaRPr lang="es-MX" dirty="0"/>
          </a:p>
        </p:txBody>
      </p:sp>
    </p:spTree>
    <p:extLst>
      <p:ext uri="{BB962C8B-B14F-4D97-AF65-F5344CB8AC3E}">
        <p14:creationId xmlns:p14="http://schemas.microsoft.com/office/powerpoint/2010/main" val="56124042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r>
              <a:rPr lang="es-MX" dirty="0"/>
              <a:t>Su sede central se encuentra en California, Estados Unidos y además tiene otra sede y servidor en la ciudad de Nueva York, Estados Unidos. Según el sitio web Alexa dedicado a medir el tráfico de Internet, Myspace es el decimosegundo sitio más visitado de toda la red y el cuarto sitio más visitado de la red de lengua inglesa; aunque por otro lado, este sitio es poco frecuentado en Australia.</a:t>
            </a:r>
          </a:p>
          <a:p>
            <a:endParaRPr lang="es-MX" dirty="0"/>
          </a:p>
          <a:p>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80</a:t>
            </a:fld>
            <a:endParaRPr lang="es-MX" dirty="0"/>
          </a:p>
        </p:txBody>
      </p:sp>
    </p:spTree>
    <p:extLst>
      <p:ext uri="{BB962C8B-B14F-4D97-AF65-F5344CB8AC3E}">
        <p14:creationId xmlns:p14="http://schemas.microsoft.com/office/powerpoint/2010/main" val="11484532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Flicker</a:t>
            </a:r>
            <a:endParaRPr lang="es-MX" dirty="0"/>
          </a:p>
        </p:txBody>
      </p:sp>
      <p:sp>
        <p:nvSpPr>
          <p:cNvPr id="3" name="2 Marcador de contenido"/>
          <p:cNvSpPr>
            <a:spLocks noGrp="1"/>
          </p:cNvSpPr>
          <p:nvPr>
            <p:ph idx="1"/>
          </p:nvPr>
        </p:nvSpPr>
        <p:spPr/>
        <p:txBody>
          <a:bodyPr>
            <a:normAutofit lnSpcReduction="10000"/>
          </a:bodyPr>
          <a:lstStyle/>
          <a:p>
            <a:r>
              <a:rPr lang="es-MX" dirty="0"/>
              <a:t>Es un sitio web que permite almacenar, ordenar, buscar, </a:t>
            </a:r>
            <a:r>
              <a:rPr lang="es-MX" dirty="0" smtClean="0"/>
              <a:t>vender </a:t>
            </a:r>
            <a:r>
              <a:rPr lang="es-MX" dirty="0"/>
              <a:t>y compartir fotografías y videos en línea</a:t>
            </a:r>
            <a:r>
              <a:rPr lang="es-MX" dirty="0" smtClean="0"/>
              <a:t>. </a:t>
            </a:r>
          </a:p>
          <a:p>
            <a:r>
              <a:rPr lang="es-MX" dirty="0" smtClean="0"/>
              <a:t>Actualmente </a:t>
            </a:r>
            <a:r>
              <a:rPr lang="es-MX" dirty="0"/>
              <a:t>Flickr cuenta con una importante comunidad de usuarios que comparte las fotografías y videos creados por ellos mismos. </a:t>
            </a:r>
            <a:endParaRPr lang="es-MX" dirty="0" smtClean="0"/>
          </a:p>
          <a:p>
            <a:r>
              <a:rPr lang="es-MX" dirty="0" smtClean="0"/>
              <a:t>Esta </a:t>
            </a:r>
            <a:r>
              <a:rPr lang="es-MX" dirty="0"/>
              <a:t>comunidad se rige por normas de comportamiento y condiciones de uso que favorecen la buena gestión de los contenidos</a:t>
            </a:r>
            <a:r>
              <a:rPr lang="es-MX" dirty="0" smtClean="0"/>
              <a:t>.</a:t>
            </a:r>
            <a:endParaRPr lang="es-MX" dirty="0"/>
          </a:p>
        </p:txBody>
      </p:sp>
      <p:sp>
        <p:nvSpPr>
          <p:cNvPr id="4" name="3 Marcador de fecha"/>
          <p:cNvSpPr>
            <a:spLocks noGrp="1"/>
          </p:cNvSpPr>
          <p:nvPr>
            <p:ph type="dt" sz="half" idx="10"/>
          </p:nvPr>
        </p:nvSpPr>
        <p:spPr/>
        <p:txBody>
          <a:bodyPr/>
          <a:lstStyle/>
          <a:p>
            <a:fld id="{451FC0A5-2BDF-4CD7-BB55-B1A25C94F0BA}"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81</a:t>
            </a:fld>
            <a:endParaRPr lang="es-MX" dirty="0"/>
          </a:p>
        </p:txBody>
      </p:sp>
    </p:spTree>
    <p:extLst>
      <p:ext uri="{BB962C8B-B14F-4D97-AF65-F5344CB8AC3E}">
        <p14:creationId xmlns:p14="http://schemas.microsoft.com/office/powerpoint/2010/main" val="419541036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r>
              <a:rPr lang="es-MX" dirty="0"/>
              <a:t>La popularidad de Flickr se debe fundamentalmente a su capacidad para administrar imágenes mediante herramientas que permiten al autor etiquetar sus fotografías y explorar y comentar las imágenes de otros usuarios</a:t>
            </a:r>
            <a:r>
              <a:rPr lang="es-MX" dirty="0" smtClean="0"/>
              <a:t>.</a:t>
            </a:r>
          </a:p>
          <a:p>
            <a:r>
              <a:rPr lang="es-MX" dirty="0"/>
              <a:t>Cuenta con una versión gratuita y con otra de pago</a:t>
            </a:r>
          </a:p>
          <a:p>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82</a:t>
            </a:fld>
            <a:endParaRPr lang="es-MX" dirty="0"/>
          </a:p>
        </p:txBody>
      </p:sp>
    </p:spTree>
    <p:extLst>
      <p:ext uri="{BB962C8B-B14F-4D97-AF65-F5344CB8AC3E}">
        <p14:creationId xmlns:p14="http://schemas.microsoft.com/office/powerpoint/2010/main" val="41579106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a:bodyPr>
          <a:lstStyle/>
          <a:p>
            <a:r>
              <a:rPr lang="es-MX" dirty="0" smtClean="0"/>
              <a:t>Los </a:t>
            </a:r>
            <a:r>
              <a:rPr lang="es-MX" dirty="0"/>
              <a:t>suscriptores de cuentas gratuitas pueden subir videos en calidad normal y 100 MB en fotos al mes, con un máximo de 200 imágenes como tope por cada cuenta gratuita. </a:t>
            </a:r>
            <a:endParaRPr lang="es-MX" dirty="0" smtClean="0"/>
          </a:p>
          <a:p>
            <a:r>
              <a:rPr lang="es-MX" dirty="0" smtClean="0"/>
              <a:t>Luego </a:t>
            </a:r>
            <a:r>
              <a:rPr lang="es-MX" dirty="0"/>
              <a:t>de alcanzado ese límite de 200 imágenes, sólo permanecen visibles las últimas 200 imágenes subidas, es decir, las primeras cargas pasan a estar ocultas, pero no son </a:t>
            </a:r>
            <a:r>
              <a:rPr lang="es-MX" dirty="0" smtClean="0"/>
              <a:t>eliminadas.</a:t>
            </a:r>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83</a:t>
            </a:fld>
            <a:endParaRPr lang="es-MX" dirty="0"/>
          </a:p>
        </p:txBody>
      </p:sp>
    </p:spTree>
    <p:extLst>
      <p:ext uri="{BB962C8B-B14F-4D97-AF65-F5344CB8AC3E}">
        <p14:creationId xmlns:p14="http://schemas.microsoft.com/office/powerpoint/2010/main" val="327807050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lnSpcReduction="10000"/>
          </a:bodyPr>
          <a:lstStyle/>
          <a:p>
            <a:r>
              <a:rPr lang="es-MX" dirty="0" smtClean="0"/>
              <a:t>Un usuario </a:t>
            </a:r>
            <a:r>
              <a:rPr lang="es-MX" dirty="0"/>
              <a:t>con cuenta gratuita sólo puede cargar imágenes </a:t>
            </a:r>
            <a:r>
              <a:rPr lang="es-MX" dirty="0" smtClean="0"/>
              <a:t>hasta de </a:t>
            </a:r>
            <a:r>
              <a:rPr lang="es-MX" dirty="0"/>
              <a:t>1024 x </a:t>
            </a:r>
            <a:r>
              <a:rPr lang="es-MX" dirty="0" smtClean="0"/>
              <a:t>768. </a:t>
            </a:r>
            <a:r>
              <a:rPr lang="es-MX" dirty="0"/>
              <a:t>Es decir, si el usuario carga una imagen de mayor resolución, </a:t>
            </a:r>
            <a:r>
              <a:rPr lang="es-MX" dirty="0" smtClean="0"/>
              <a:t>el sitio la redimensiona </a:t>
            </a:r>
            <a:r>
              <a:rPr lang="es-MX" dirty="0"/>
              <a:t>a </a:t>
            </a:r>
            <a:r>
              <a:rPr lang="es-MX" dirty="0" smtClean="0"/>
              <a:t>la </a:t>
            </a:r>
            <a:r>
              <a:rPr lang="es-MX" dirty="0"/>
              <a:t>resolución </a:t>
            </a:r>
            <a:r>
              <a:rPr lang="es-MX" dirty="0" smtClean="0"/>
              <a:t>límite.</a:t>
            </a:r>
            <a:endParaRPr lang="es-MX" dirty="0"/>
          </a:p>
          <a:p>
            <a:r>
              <a:rPr lang="es-MX" dirty="0" smtClean="0"/>
              <a:t>Los </a:t>
            </a:r>
            <a:r>
              <a:rPr lang="es-MX" dirty="0"/>
              <a:t>suscriptores de cuentas Pro disponen de espacio de almacenamiento y ancho de banda ilimitado, así como la opción de subir videos en HD y la posibilidad de cargar y visualizar imágenes en su resolución original</a:t>
            </a:r>
            <a:r>
              <a:rPr lang="es-MX" dirty="0" smtClean="0"/>
              <a:t>..</a:t>
            </a: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84</a:t>
            </a:fld>
            <a:endParaRPr lang="es-MX" dirty="0"/>
          </a:p>
        </p:txBody>
      </p:sp>
    </p:spTree>
    <p:extLst>
      <p:ext uri="{BB962C8B-B14F-4D97-AF65-F5344CB8AC3E}">
        <p14:creationId xmlns:p14="http://schemas.microsoft.com/office/powerpoint/2010/main" val="9529574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YouTube</a:t>
            </a:r>
          </a:p>
        </p:txBody>
      </p:sp>
      <p:sp>
        <p:nvSpPr>
          <p:cNvPr id="3" name="2 Marcador de contenido"/>
          <p:cNvSpPr>
            <a:spLocks noGrp="1"/>
          </p:cNvSpPr>
          <p:nvPr>
            <p:ph idx="1"/>
          </p:nvPr>
        </p:nvSpPr>
        <p:spPr/>
        <p:txBody>
          <a:bodyPr>
            <a:normAutofit lnSpcReduction="10000"/>
          </a:bodyPr>
          <a:lstStyle/>
          <a:p>
            <a:r>
              <a:rPr lang="es-MX" dirty="0"/>
              <a:t>E</a:t>
            </a:r>
            <a:r>
              <a:rPr lang="es-MX" dirty="0" smtClean="0"/>
              <a:t>s </a:t>
            </a:r>
            <a:r>
              <a:rPr lang="es-MX" dirty="0"/>
              <a:t>un sitio web en el cual los usuarios pueden subir y compartir vídeos. </a:t>
            </a:r>
            <a:endParaRPr lang="es-MX" dirty="0" smtClean="0"/>
          </a:p>
          <a:p>
            <a:r>
              <a:rPr lang="es-MX" dirty="0" smtClean="0"/>
              <a:t>Fue </a:t>
            </a:r>
            <a:r>
              <a:rPr lang="es-MX" dirty="0"/>
              <a:t>creado por tres antiguos empleados de PayPal en febrero de </a:t>
            </a:r>
            <a:r>
              <a:rPr lang="es-MX" dirty="0" smtClean="0"/>
              <a:t>2005. </a:t>
            </a:r>
            <a:r>
              <a:rPr lang="es-MX" dirty="0"/>
              <a:t>En noviembre de 2006 Google Inc. lo adquirió por 1650 millones de dólares, y ahora opera como una de sus filiales. </a:t>
            </a:r>
            <a:endParaRPr lang="es-MX" dirty="0" smtClean="0"/>
          </a:p>
          <a:p>
            <a:r>
              <a:rPr lang="es-MX" dirty="0" smtClean="0"/>
              <a:t>YouTube </a:t>
            </a:r>
            <a:r>
              <a:rPr lang="es-MX" dirty="0"/>
              <a:t>usa un reproductor en línea basado en Adobe Flash para servir su contenido. </a:t>
            </a:r>
            <a:endParaRPr lang="es-MX" dirty="0" smtClean="0"/>
          </a:p>
        </p:txBody>
      </p:sp>
      <p:sp>
        <p:nvSpPr>
          <p:cNvPr id="4" name="3 Marcador de fecha"/>
          <p:cNvSpPr>
            <a:spLocks noGrp="1"/>
          </p:cNvSpPr>
          <p:nvPr>
            <p:ph type="dt" sz="half" idx="10"/>
          </p:nvPr>
        </p:nvSpPr>
        <p:spPr/>
        <p:txBody>
          <a:bodyPr/>
          <a:lstStyle/>
          <a:p>
            <a:fld id="{E874FCBD-37FF-44A7-A2DE-3A55DCD4B96A}"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85</a:t>
            </a:fld>
            <a:endParaRPr lang="es-MX" dirty="0"/>
          </a:p>
        </p:txBody>
      </p:sp>
    </p:spTree>
    <p:extLst>
      <p:ext uri="{BB962C8B-B14F-4D97-AF65-F5344CB8AC3E}">
        <p14:creationId xmlns:p14="http://schemas.microsoft.com/office/powerpoint/2010/main" val="402870418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92500" lnSpcReduction="10000"/>
          </a:bodyPr>
          <a:lstStyle/>
          <a:p>
            <a:r>
              <a:rPr lang="es-MX" dirty="0"/>
              <a:t>Es muy popular gracias a la posibilidad de alojar vídeos personales de manera sencilla. Aloja una variedad de clips de películas, programas de televisión, vídeos musicales (a pesar de las reglas de YouTube 	</a:t>
            </a:r>
            <a:r>
              <a:rPr lang="es-MX" dirty="0" smtClean="0"/>
              <a:t>contra </a:t>
            </a:r>
            <a:r>
              <a:rPr lang="es-MX" dirty="0"/>
              <a:t>subir </a:t>
            </a:r>
            <a:r>
              <a:rPr lang="es-MX" dirty="0" smtClean="0"/>
              <a:t>vídeo </a:t>
            </a:r>
            <a:r>
              <a:rPr lang="es-MX" dirty="0"/>
              <a:t>con derechos de </a:t>
            </a:r>
            <a:r>
              <a:rPr lang="es-MX" dirty="0" smtClean="0"/>
              <a:t>autor), </a:t>
            </a:r>
            <a:r>
              <a:rPr lang="es-MX" dirty="0"/>
              <a:t>así como contenidos amateur como videoblogs . </a:t>
            </a:r>
          </a:p>
          <a:p>
            <a:r>
              <a:rPr lang="es-MX" dirty="0"/>
              <a:t>Los enlaces a vídeos de YouTube pueden ser también puestos en blogs y sitios electrónicos personales usando API o incrustando cierto código HTML</a:t>
            </a:r>
            <a:r>
              <a:rPr lang="es-MX" dirty="0" smtClean="0"/>
              <a:t>.</a:t>
            </a: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86</a:t>
            </a:fld>
            <a:endParaRPr lang="es-MX" dirty="0"/>
          </a:p>
        </p:txBody>
      </p:sp>
    </p:spTree>
    <p:extLst>
      <p:ext uri="{BB962C8B-B14F-4D97-AF65-F5344CB8AC3E}">
        <p14:creationId xmlns:p14="http://schemas.microsoft.com/office/powerpoint/2010/main" val="320053397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Google </a:t>
            </a:r>
            <a:r>
              <a:rPr lang="es-MX" dirty="0" smtClean="0"/>
              <a:t>Docs</a:t>
            </a:r>
            <a:endParaRPr lang="es-MX" dirty="0"/>
          </a:p>
        </p:txBody>
      </p:sp>
      <p:sp>
        <p:nvSpPr>
          <p:cNvPr id="3" name="2 Marcador de contenido"/>
          <p:cNvSpPr>
            <a:spLocks noGrp="1"/>
          </p:cNvSpPr>
          <p:nvPr>
            <p:ph idx="1"/>
          </p:nvPr>
        </p:nvSpPr>
        <p:spPr/>
        <p:txBody>
          <a:bodyPr>
            <a:normAutofit fontScale="92500" lnSpcReduction="20000"/>
          </a:bodyPr>
          <a:lstStyle/>
          <a:p>
            <a:r>
              <a:rPr lang="es-MX" dirty="0"/>
              <a:t>Google Docs y Hojas de cálculo, oficialmente Google Docs &amp; Spreadsheets es un programa gratuito basado en Web para crear documentos en línea con la posibilidad de colaborar en grupo. Incluye un Procesador de textos, una Hoja de cálculo, Programa de presentación básico y un editor de formularios destinados a encuestas. </a:t>
            </a:r>
            <a:endParaRPr lang="es-MX" dirty="0" smtClean="0"/>
          </a:p>
          <a:p>
            <a:r>
              <a:rPr lang="es-MX" dirty="0" smtClean="0"/>
              <a:t>Google </a:t>
            </a:r>
            <a:r>
              <a:rPr lang="es-MX" dirty="0"/>
              <a:t>Docs junto con GMail, Google Calendar y Google Talk; el 7 de julio de 2009, dejaron su calidad de Beta y pasaron a ser productos terminados. </a:t>
            </a:r>
            <a:endParaRPr lang="es-MX" dirty="0" smtClean="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87</a:t>
            </a:fld>
            <a:endParaRPr lang="es-MX" dirty="0"/>
          </a:p>
        </p:txBody>
      </p:sp>
    </p:spTree>
    <p:extLst>
      <p:ext uri="{BB962C8B-B14F-4D97-AF65-F5344CB8AC3E}">
        <p14:creationId xmlns:p14="http://schemas.microsoft.com/office/powerpoint/2010/main" val="219065429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r>
              <a:rPr lang="es-MX" dirty="0"/>
              <a:t>A partir de enero del 2010, Google ha empezado a aceptar cualquier archivo en Google Docs, entrando al negocio del almacenamiento online con un máximo de 1 GB (con expansiones por costos adicionales) y preparando el camino para Google Chrome </a:t>
            </a:r>
            <a:r>
              <a:rPr lang="es-MX" dirty="0" smtClean="0"/>
              <a:t>OS</a:t>
            </a: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88</a:t>
            </a:fld>
            <a:endParaRPr lang="es-MX" dirty="0"/>
          </a:p>
        </p:txBody>
      </p:sp>
    </p:spTree>
    <p:extLst>
      <p:ext uri="{BB962C8B-B14F-4D97-AF65-F5344CB8AC3E}">
        <p14:creationId xmlns:p14="http://schemas.microsoft.com/office/powerpoint/2010/main" val="178788936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normAutofit/>
          </a:bodyPr>
          <a:lstStyle/>
          <a:p>
            <a:r>
              <a:rPr lang="es-MX" dirty="0"/>
              <a:t>Parte </a:t>
            </a:r>
            <a:r>
              <a:rPr lang="es-MX" dirty="0" smtClean="0"/>
              <a:t>III</a:t>
            </a:r>
            <a:r>
              <a:rPr lang="es-MX" dirty="0"/>
              <a:t>: </a:t>
            </a:r>
            <a:r>
              <a:rPr lang="es-MX" dirty="0" smtClean="0"/>
              <a:t>Que ofrece la u.v.</a:t>
            </a:r>
            <a:endParaRPr lang="es-MX" dirty="0"/>
          </a:p>
        </p:txBody>
      </p:sp>
      <p:sp>
        <p:nvSpPr>
          <p:cNvPr id="10" name="9 Marcador de texto"/>
          <p:cNvSpPr>
            <a:spLocks noGrp="1"/>
          </p:cNvSpPr>
          <p:nvPr>
            <p:ph type="body" idx="1"/>
          </p:nvPr>
        </p:nvSpPr>
        <p:spPr/>
        <p:txBody>
          <a:bodyPr/>
          <a:lstStyle/>
          <a:p>
            <a:r>
              <a:rPr lang="es-MX" dirty="0"/>
              <a:t>Proyecto Aula Región </a:t>
            </a:r>
            <a:r>
              <a:rPr lang="es-MX" dirty="0" smtClean="0"/>
              <a:t>Veracruz</a:t>
            </a: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89</a:t>
            </a:fld>
            <a:endParaRPr lang="es-MX" dirty="0"/>
          </a:p>
        </p:txBody>
      </p:sp>
    </p:spTree>
    <p:extLst>
      <p:ext uri="{BB962C8B-B14F-4D97-AF65-F5344CB8AC3E}">
        <p14:creationId xmlns:p14="http://schemas.microsoft.com/office/powerpoint/2010/main" val="1928603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lnSpcReduction="10000"/>
          </a:bodyPr>
          <a:lstStyle/>
          <a:p>
            <a:r>
              <a:rPr lang="es-MX" dirty="0" smtClean="0"/>
              <a:t>Debemos participar </a:t>
            </a:r>
            <a:r>
              <a:rPr lang="es-MX" dirty="0"/>
              <a:t>en la generación de esa cultura. Es </a:t>
            </a:r>
            <a:r>
              <a:rPr lang="es-MX" dirty="0" smtClean="0"/>
              <a:t>una gran </a:t>
            </a:r>
            <a:r>
              <a:rPr lang="es-MX" dirty="0"/>
              <a:t>oportunidad, que presenta dos facetas</a:t>
            </a:r>
            <a:r>
              <a:rPr lang="es-MX" dirty="0" smtClean="0"/>
              <a:t>:</a:t>
            </a:r>
          </a:p>
          <a:p>
            <a:pPr lvl="1"/>
            <a:r>
              <a:rPr lang="es-MX" dirty="0" smtClean="0"/>
              <a:t>Integrar </a:t>
            </a:r>
            <a:r>
              <a:rPr lang="es-MX" dirty="0"/>
              <a:t>esta nueva cultura en la Educación, contemplándola en todos los niveles de la </a:t>
            </a:r>
            <a:r>
              <a:rPr lang="es-MX" dirty="0" smtClean="0"/>
              <a:t>Enseñanza.</a:t>
            </a:r>
          </a:p>
          <a:p>
            <a:pPr lvl="1"/>
            <a:r>
              <a:rPr lang="es-MX" dirty="0" smtClean="0"/>
              <a:t>Hacer que ese </a:t>
            </a:r>
            <a:r>
              <a:rPr lang="es-MX" dirty="0"/>
              <a:t>conocimiento se traduzca en un uso generalizado de las TIC para lograr, libre, espontánea y permanentemente, una formación a lo largo de toda la </a:t>
            </a:r>
            <a:r>
              <a:rPr lang="es-MX" dirty="0" smtClean="0"/>
              <a:t>vida.</a:t>
            </a:r>
            <a:endParaRPr lang="es-MX" dirty="0"/>
          </a:p>
          <a:p>
            <a:endParaRPr lang="es-MX" dirty="0"/>
          </a:p>
          <a:p>
            <a:endParaRPr lang="es-MX" dirty="0"/>
          </a:p>
        </p:txBody>
      </p:sp>
      <p:sp>
        <p:nvSpPr>
          <p:cNvPr id="4" name="3 Marcador de fecha"/>
          <p:cNvSpPr>
            <a:spLocks noGrp="1"/>
          </p:cNvSpPr>
          <p:nvPr>
            <p:ph type="dt" sz="half" idx="10"/>
          </p:nvPr>
        </p:nvSpPr>
        <p:spPr/>
        <p:txBody>
          <a:bodyPr/>
          <a:lstStyle/>
          <a:p>
            <a:fld id="{B4F0F12E-41A2-4B94-B452-1E8C35904BF3}"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9</a:t>
            </a:fld>
            <a:endParaRPr lang="es-MX" dirty="0"/>
          </a:p>
        </p:txBody>
      </p:sp>
    </p:spTree>
    <p:extLst>
      <p:ext uri="{BB962C8B-B14F-4D97-AF65-F5344CB8AC3E}">
        <p14:creationId xmlns:p14="http://schemas.microsoft.com/office/powerpoint/2010/main" val="344923709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smtClean="0"/>
              <a:t>Eminus</a:t>
            </a:r>
            <a:endParaRPr lang="es-MX" dirty="0"/>
          </a:p>
        </p:txBody>
      </p:sp>
      <p:sp>
        <p:nvSpPr>
          <p:cNvPr id="8" name="7 Marcador de contenido"/>
          <p:cNvSpPr>
            <a:spLocks noGrp="1"/>
          </p:cNvSpPr>
          <p:nvPr>
            <p:ph idx="1"/>
          </p:nvPr>
        </p:nvSpPr>
        <p:spPr/>
        <p:txBody>
          <a:bodyPr>
            <a:normAutofit lnSpcReduction="10000"/>
          </a:bodyPr>
          <a:lstStyle/>
          <a:p>
            <a:r>
              <a:rPr lang="es-MX" dirty="0"/>
              <a:t>Es una herramienta de apoyo al proceso de enseñanza – aprendizaje que permite administrar y presentar cursos en línea, adaptables a las condiciones, necesidades y características del sistema educativo y modalidad en donde se aplique.</a:t>
            </a:r>
          </a:p>
          <a:p>
            <a:r>
              <a:rPr lang="es-MX" dirty="0" smtClean="0"/>
              <a:t>Cuenta con:</a:t>
            </a:r>
          </a:p>
          <a:p>
            <a:pPr lvl="1"/>
            <a:r>
              <a:rPr lang="es-MX" dirty="0" smtClean="0"/>
              <a:t>Apoyo al facilitador</a:t>
            </a:r>
          </a:p>
          <a:p>
            <a:pPr lvl="1"/>
            <a:r>
              <a:rPr lang="es-MX" dirty="0" smtClean="0"/>
              <a:t>Apoyo al estudiante</a:t>
            </a:r>
            <a:endParaRPr lang="es-MX" dirty="0"/>
          </a:p>
        </p:txBody>
      </p:sp>
      <p:sp>
        <p:nvSpPr>
          <p:cNvPr id="4" name="3 Marcador de fecha"/>
          <p:cNvSpPr>
            <a:spLocks noGrp="1"/>
          </p:cNvSpPr>
          <p:nvPr>
            <p:ph type="dt" sz="half" idx="10"/>
          </p:nvPr>
        </p:nvSpPr>
        <p:spPr/>
        <p:txBody>
          <a:bodyPr/>
          <a:lstStyle/>
          <a:p>
            <a:fld id="{51B69991-4D74-4808-AA58-FDFAA5F92BCF}"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90</a:t>
            </a:fld>
            <a:endParaRPr lang="es-MX" dirty="0"/>
          </a:p>
        </p:txBody>
      </p:sp>
    </p:spTree>
    <p:extLst>
      <p:ext uri="{BB962C8B-B14F-4D97-AF65-F5344CB8AC3E}">
        <p14:creationId xmlns:p14="http://schemas.microsoft.com/office/powerpoint/2010/main" val="92290626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Apoyo al Facilitador</a:t>
            </a:r>
            <a:endParaRPr lang="es-MX" dirty="0"/>
          </a:p>
        </p:txBody>
      </p:sp>
      <p:sp>
        <p:nvSpPr>
          <p:cNvPr id="3" name="2 Marcador de contenido"/>
          <p:cNvSpPr>
            <a:spLocks noGrp="1"/>
          </p:cNvSpPr>
          <p:nvPr>
            <p:ph idx="1"/>
          </p:nvPr>
        </p:nvSpPr>
        <p:spPr/>
        <p:txBody>
          <a:bodyPr>
            <a:normAutofit fontScale="92500" lnSpcReduction="10000"/>
          </a:bodyPr>
          <a:lstStyle/>
          <a:p>
            <a:r>
              <a:rPr lang="es-MX" dirty="0"/>
              <a:t>Comunicación síncrona y asíncrona</a:t>
            </a:r>
          </a:p>
          <a:p>
            <a:r>
              <a:rPr lang="es-MX" dirty="0"/>
              <a:t>Grupos de colaboración y socialización</a:t>
            </a:r>
          </a:p>
          <a:p>
            <a:r>
              <a:rPr lang="es-MX" dirty="0"/>
              <a:t>Distribución, reutilización y diversificación de los materiales</a:t>
            </a:r>
          </a:p>
          <a:p>
            <a:r>
              <a:rPr lang="es-MX" dirty="0"/>
              <a:t>Seguimiento individual y grupal </a:t>
            </a:r>
          </a:p>
          <a:p>
            <a:r>
              <a:rPr lang="es-MX" dirty="0"/>
              <a:t>Administración de calificaciones</a:t>
            </a:r>
          </a:p>
          <a:p>
            <a:r>
              <a:rPr lang="es-MX" dirty="0"/>
              <a:t>Evaluación y calificación en línea</a:t>
            </a:r>
          </a:p>
          <a:p>
            <a:r>
              <a:rPr lang="es-MX" dirty="0"/>
              <a:t>Reducción de horas frente a grupo</a:t>
            </a:r>
          </a:p>
          <a:p>
            <a:r>
              <a:rPr lang="es-MX" dirty="0"/>
              <a:t>Exámenes </a:t>
            </a:r>
            <a:r>
              <a:rPr lang="es-MX" dirty="0" smtClean="0"/>
              <a:t>departamentales</a:t>
            </a: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91</a:t>
            </a:fld>
            <a:endParaRPr lang="es-MX" dirty="0"/>
          </a:p>
        </p:txBody>
      </p:sp>
    </p:spTree>
    <p:extLst>
      <p:ext uri="{BB962C8B-B14F-4D97-AF65-F5344CB8AC3E}">
        <p14:creationId xmlns:p14="http://schemas.microsoft.com/office/powerpoint/2010/main" val="58735437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Apoyo al Estudiante</a:t>
            </a:r>
            <a:endParaRPr lang="es-MX" dirty="0"/>
          </a:p>
        </p:txBody>
      </p:sp>
      <p:sp>
        <p:nvSpPr>
          <p:cNvPr id="3" name="2 Marcador de contenido"/>
          <p:cNvSpPr>
            <a:spLocks noGrp="1"/>
          </p:cNvSpPr>
          <p:nvPr>
            <p:ph idx="1"/>
          </p:nvPr>
        </p:nvSpPr>
        <p:spPr/>
        <p:txBody>
          <a:bodyPr>
            <a:normAutofit fontScale="92500" lnSpcReduction="10000"/>
          </a:bodyPr>
          <a:lstStyle/>
          <a:p>
            <a:r>
              <a:rPr lang="es-MX" dirty="0"/>
              <a:t>Comunicación y colaboración flexible y </a:t>
            </a:r>
            <a:r>
              <a:rPr lang="es-MX" dirty="0" smtClean="0"/>
              <a:t>constante</a:t>
            </a:r>
            <a:endParaRPr lang="es-MX" dirty="0"/>
          </a:p>
          <a:p>
            <a:r>
              <a:rPr lang="es-MX" dirty="0"/>
              <a:t>Acceso a la información, contenidos y </a:t>
            </a:r>
            <a:r>
              <a:rPr lang="es-MX" dirty="0" smtClean="0"/>
              <a:t>materiales</a:t>
            </a:r>
            <a:endParaRPr lang="es-MX" dirty="0"/>
          </a:p>
          <a:p>
            <a:r>
              <a:rPr lang="es-MX" dirty="0"/>
              <a:t>Generación, distribución  y recepción de </a:t>
            </a:r>
            <a:r>
              <a:rPr lang="es-MX" dirty="0" smtClean="0"/>
              <a:t>conocimiento</a:t>
            </a:r>
            <a:endParaRPr lang="es-MX" dirty="0"/>
          </a:p>
          <a:p>
            <a:r>
              <a:rPr lang="es-MX" dirty="0"/>
              <a:t>Evaluación y calificación </a:t>
            </a:r>
            <a:r>
              <a:rPr lang="es-MX" dirty="0" smtClean="0"/>
              <a:t>inmediata</a:t>
            </a:r>
            <a:endParaRPr lang="es-MX" dirty="0"/>
          </a:p>
          <a:p>
            <a:r>
              <a:rPr lang="es-MX" dirty="0"/>
              <a:t>Seguimiento de su </a:t>
            </a:r>
            <a:r>
              <a:rPr lang="es-MX" dirty="0" smtClean="0"/>
              <a:t>desempeño</a:t>
            </a:r>
            <a:endParaRPr lang="es-MX" dirty="0"/>
          </a:p>
          <a:p>
            <a:r>
              <a:rPr lang="es-MX" dirty="0"/>
              <a:t>Exámenes de </a:t>
            </a:r>
            <a:r>
              <a:rPr lang="es-MX" dirty="0" smtClean="0"/>
              <a:t>entrenamiento</a:t>
            </a:r>
            <a:endParaRPr lang="es-MX" dirty="0"/>
          </a:p>
          <a:p>
            <a:r>
              <a:rPr lang="es-MX" dirty="0"/>
              <a:t>Acceso desde cualquier lugar en cualquier </a:t>
            </a:r>
            <a:r>
              <a:rPr lang="es-MX" dirty="0" smtClean="0"/>
              <a:t>momento</a:t>
            </a:r>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92</a:t>
            </a:fld>
            <a:endParaRPr lang="es-MX" dirty="0"/>
          </a:p>
        </p:txBody>
      </p:sp>
    </p:spTree>
    <p:extLst>
      <p:ext uri="{BB962C8B-B14F-4D97-AF65-F5344CB8AC3E}">
        <p14:creationId xmlns:p14="http://schemas.microsoft.com/office/powerpoint/2010/main" val="393564654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a:t>Herramientas de apoyo </a:t>
            </a:r>
            <a:r>
              <a:rPr lang="es-MX" dirty="0" smtClean="0"/>
              <a:t>Eminus</a:t>
            </a:r>
            <a:endParaRPr lang="es-MX" dirty="0"/>
          </a:p>
        </p:txBody>
      </p:sp>
      <p:sp>
        <p:nvSpPr>
          <p:cNvPr id="3" name="2 Marcador de contenido"/>
          <p:cNvSpPr>
            <a:spLocks noGrp="1"/>
          </p:cNvSpPr>
          <p:nvPr>
            <p:ph idx="1"/>
          </p:nvPr>
        </p:nvSpPr>
        <p:spPr/>
        <p:txBody>
          <a:bodyPr/>
          <a:lstStyle/>
          <a:p>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93</a:t>
            </a:fld>
            <a:endParaRPr lang="es-MX" dirty="0"/>
          </a:p>
        </p:txBody>
      </p:sp>
      <p:grpSp>
        <p:nvGrpSpPr>
          <p:cNvPr id="69" name="68 Grupo"/>
          <p:cNvGrpSpPr/>
          <p:nvPr/>
        </p:nvGrpSpPr>
        <p:grpSpPr>
          <a:xfrm>
            <a:off x="539553" y="1587246"/>
            <a:ext cx="8208912" cy="4506049"/>
            <a:chOff x="323850" y="836613"/>
            <a:chExt cx="8351838" cy="5126037"/>
          </a:xfrm>
        </p:grpSpPr>
        <p:pic>
          <p:nvPicPr>
            <p:cNvPr id="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775" y="2290763"/>
              <a:ext cx="3671888" cy="2232025"/>
            </a:xfrm>
            <a:prstGeom prst="rect">
              <a:avLst/>
            </a:prstGeom>
            <a:noFill/>
            <a:ln w="952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39" name="Picture 3" descr="Too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1054100"/>
              <a:ext cx="428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4"/>
            <p:cNvSpPr txBox="1">
              <a:spLocks noChangeArrowheads="1"/>
            </p:cNvSpPr>
            <p:nvPr/>
          </p:nvSpPr>
          <p:spPr bwMode="auto">
            <a:xfrm>
              <a:off x="323850" y="1687513"/>
              <a:ext cx="15843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1400" b="1" dirty="0">
                  <a:solidFill>
                    <a:srgbClr val="224374"/>
                  </a:solidFill>
                </a:rPr>
                <a:t>Herramientas </a:t>
              </a:r>
            </a:p>
            <a:p>
              <a:pPr algn="ctr" eaLnBrk="1" hangingPunct="1"/>
              <a:r>
                <a:rPr lang="es-ES" sz="1400" b="1" dirty="0">
                  <a:solidFill>
                    <a:srgbClr val="224374"/>
                  </a:solidFill>
                </a:rPr>
                <a:t>de aprendizaje</a:t>
              </a:r>
            </a:p>
          </p:txBody>
        </p:sp>
        <p:pic>
          <p:nvPicPr>
            <p:cNvPr id="41" name="Picture 5" descr="transaccion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838" y="1111250"/>
              <a:ext cx="647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6"/>
            <p:cNvSpPr txBox="1">
              <a:spLocks noChangeArrowheads="1"/>
            </p:cNvSpPr>
            <p:nvPr/>
          </p:nvSpPr>
          <p:spPr bwMode="auto">
            <a:xfrm>
              <a:off x="4997450" y="1484313"/>
              <a:ext cx="11588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1400" b="1" dirty="0">
                  <a:solidFill>
                    <a:srgbClr val="224374"/>
                  </a:solidFill>
                </a:rPr>
                <a:t>Objetos de </a:t>
              </a:r>
            </a:p>
            <a:p>
              <a:pPr eaLnBrk="1" hangingPunct="1"/>
              <a:r>
                <a:rPr lang="es-ES" sz="1400" b="1" dirty="0">
                  <a:solidFill>
                    <a:srgbClr val="224374"/>
                  </a:solidFill>
                </a:rPr>
                <a:t>aprendizaje</a:t>
              </a:r>
            </a:p>
          </p:txBody>
        </p:sp>
        <p:pic>
          <p:nvPicPr>
            <p:cNvPr id="43" name="Picture 7" descr="analisi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5900" y="836613"/>
              <a:ext cx="500063"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pic>
        <p:sp>
          <p:nvSpPr>
            <p:cNvPr id="44" name="Text Box 8"/>
            <p:cNvSpPr txBox="1">
              <a:spLocks noChangeArrowheads="1"/>
            </p:cNvSpPr>
            <p:nvPr/>
          </p:nvSpPr>
          <p:spPr bwMode="auto">
            <a:xfrm>
              <a:off x="7229475" y="1557338"/>
              <a:ext cx="14462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1400" b="1" dirty="0">
                  <a:solidFill>
                    <a:srgbClr val="224374"/>
                  </a:solidFill>
                </a:rPr>
                <a:t>Administrador </a:t>
              </a:r>
            </a:p>
            <a:p>
              <a:pPr eaLnBrk="1" hangingPunct="1"/>
              <a:r>
                <a:rPr lang="es-ES" sz="1400" b="1" dirty="0">
                  <a:solidFill>
                    <a:srgbClr val="224374"/>
                  </a:solidFill>
                </a:rPr>
                <a:t>de contenidos</a:t>
              </a:r>
            </a:p>
          </p:txBody>
        </p:sp>
        <p:pic>
          <p:nvPicPr>
            <p:cNvPr id="45" name="Picture 9" descr="settings checklist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8575" y="2552700"/>
              <a:ext cx="66516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pic>
        <p:sp>
          <p:nvSpPr>
            <p:cNvPr id="46" name="Text Box 10"/>
            <p:cNvSpPr txBox="1">
              <a:spLocks noChangeArrowheads="1"/>
            </p:cNvSpPr>
            <p:nvPr/>
          </p:nvSpPr>
          <p:spPr bwMode="auto">
            <a:xfrm>
              <a:off x="7321550" y="3213100"/>
              <a:ext cx="13541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1400" b="1" dirty="0">
                  <a:solidFill>
                    <a:srgbClr val="224374"/>
                  </a:solidFill>
                </a:rPr>
                <a:t>Módulo </a:t>
              </a:r>
            </a:p>
            <a:p>
              <a:pPr algn="ctr" eaLnBrk="1" hangingPunct="1"/>
              <a:r>
                <a:rPr lang="es-ES" sz="1400" b="1" dirty="0">
                  <a:solidFill>
                    <a:srgbClr val="224374"/>
                  </a:solidFill>
                </a:rPr>
                <a:t>de evaluación</a:t>
              </a:r>
            </a:p>
          </p:txBody>
        </p:sp>
        <p:pic>
          <p:nvPicPr>
            <p:cNvPr id="47" name="Picture 11" descr="dialabudd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0625" y="4149725"/>
              <a:ext cx="4921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12"/>
            <p:cNvSpPr txBox="1">
              <a:spLocks noChangeArrowheads="1"/>
            </p:cNvSpPr>
            <p:nvPr/>
          </p:nvSpPr>
          <p:spPr bwMode="auto">
            <a:xfrm>
              <a:off x="7034213" y="4725988"/>
              <a:ext cx="16303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1400" b="1" dirty="0">
                  <a:solidFill>
                    <a:srgbClr val="224374"/>
                  </a:solidFill>
                </a:rPr>
                <a:t>Herramientas</a:t>
              </a:r>
            </a:p>
            <a:p>
              <a:pPr algn="ctr" eaLnBrk="1" hangingPunct="1"/>
              <a:r>
                <a:rPr lang="es-MX" sz="1400" b="1" dirty="0">
                  <a:solidFill>
                    <a:srgbClr val="224374"/>
                  </a:solidFill>
                </a:rPr>
                <a:t>de comunicación</a:t>
              </a:r>
              <a:endParaRPr lang="es-ES" sz="1400" b="1" dirty="0">
                <a:solidFill>
                  <a:srgbClr val="224374"/>
                </a:solidFill>
              </a:endParaRPr>
            </a:p>
          </p:txBody>
        </p:sp>
        <p:pic>
          <p:nvPicPr>
            <p:cNvPr id="49" name="Picture 13" descr="alumno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3913" y="2589213"/>
              <a:ext cx="8064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pic>
        <p:sp>
          <p:nvSpPr>
            <p:cNvPr id="50" name="Text Box 14"/>
            <p:cNvSpPr txBox="1">
              <a:spLocks noChangeArrowheads="1"/>
            </p:cNvSpPr>
            <p:nvPr/>
          </p:nvSpPr>
          <p:spPr bwMode="auto">
            <a:xfrm>
              <a:off x="611188" y="3286125"/>
              <a:ext cx="10683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MX" sz="1400" b="1" dirty="0">
                  <a:solidFill>
                    <a:srgbClr val="224374"/>
                  </a:solidFill>
                </a:rPr>
                <a:t>Ayuda </a:t>
              </a:r>
            </a:p>
            <a:p>
              <a:pPr algn="ctr" eaLnBrk="1" hangingPunct="1"/>
              <a:r>
                <a:rPr lang="es-MX" sz="1400" b="1" dirty="0">
                  <a:solidFill>
                    <a:srgbClr val="224374"/>
                  </a:solidFill>
                </a:rPr>
                <a:t>inteligente</a:t>
              </a:r>
              <a:endParaRPr lang="es-ES" sz="1400" b="1" dirty="0">
                <a:solidFill>
                  <a:srgbClr val="224374"/>
                </a:solidFill>
              </a:endParaRPr>
            </a:p>
          </p:txBody>
        </p:sp>
        <p:pic>
          <p:nvPicPr>
            <p:cNvPr id="51" name="Picture 15" descr="desarroll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0113" y="4295775"/>
              <a:ext cx="7683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pic>
        <p:sp>
          <p:nvSpPr>
            <p:cNvPr id="52" name="Text Box 16"/>
            <p:cNvSpPr txBox="1">
              <a:spLocks noChangeArrowheads="1"/>
            </p:cNvSpPr>
            <p:nvPr/>
          </p:nvSpPr>
          <p:spPr bwMode="auto">
            <a:xfrm>
              <a:off x="433388" y="5013325"/>
              <a:ext cx="18557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MX" sz="1400" b="1" dirty="0">
                  <a:solidFill>
                    <a:srgbClr val="224374"/>
                  </a:solidFill>
                </a:rPr>
                <a:t>Salón de asesorías</a:t>
              </a:r>
            </a:p>
            <a:p>
              <a:pPr algn="ctr" eaLnBrk="1" hangingPunct="1"/>
              <a:r>
                <a:rPr lang="es-MX" sz="1400" b="1" dirty="0">
                  <a:solidFill>
                    <a:srgbClr val="224374"/>
                  </a:solidFill>
                </a:rPr>
                <a:t>(videoconferencias)</a:t>
              </a:r>
              <a:endParaRPr lang="es-ES" sz="1400" b="1" dirty="0">
                <a:solidFill>
                  <a:srgbClr val="224374"/>
                </a:solidFill>
              </a:endParaRPr>
            </a:p>
          </p:txBody>
        </p:sp>
        <p:pic>
          <p:nvPicPr>
            <p:cNvPr id="53" name="Picture 17" descr="XP icon user account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03575" y="4938713"/>
              <a:ext cx="5746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 Box 18"/>
            <p:cNvSpPr txBox="1">
              <a:spLocks noChangeArrowheads="1"/>
            </p:cNvSpPr>
            <p:nvPr/>
          </p:nvSpPr>
          <p:spPr bwMode="auto">
            <a:xfrm>
              <a:off x="2771775" y="5445125"/>
              <a:ext cx="15128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1400" b="1" dirty="0">
                  <a:solidFill>
                    <a:srgbClr val="224374"/>
                  </a:solidFill>
                </a:rPr>
                <a:t>Salón de clases</a:t>
              </a:r>
            </a:p>
            <a:p>
              <a:pPr algn="ctr" eaLnBrk="1" hangingPunct="1"/>
              <a:r>
                <a:rPr lang="es-MX" sz="1400" b="1" dirty="0">
                  <a:solidFill>
                    <a:srgbClr val="224374"/>
                  </a:solidFill>
                </a:rPr>
                <a:t>Virtual</a:t>
              </a:r>
              <a:endParaRPr lang="es-ES" sz="1400" b="1" dirty="0">
                <a:solidFill>
                  <a:srgbClr val="224374"/>
                </a:solidFill>
              </a:endParaRPr>
            </a:p>
          </p:txBody>
        </p:sp>
        <p:sp>
          <p:nvSpPr>
            <p:cNvPr id="55" name="Line 20"/>
            <p:cNvSpPr>
              <a:spLocks noChangeShapeType="1"/>
            </p:cNvSpPr>
            <p:nvPr/>
          </p:nvSpPr>
          <p:spPr bwMode="auto">
            <a:xfrm>
              <a:off x="1908175" y="1930400"/>
              <a:ext cx="719138" cy="288925"/>
            </a:xfrm>
            <a:prstGeom prst="line">
              <a:avLst/>
            </a:prstGeom>
            <a:noFill/>
            <a:ln w="38100">
              <a:solidFill>
                <a:srgbClr val="224374"/>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s-MX" dirty="0"/>
            </a:p>
          </p:txBody>
        </p:sp>
        <p:sp>
          <p:nvSpPr>
            <p:cNvPr id="56" name="Line 21"/>
            <p:cNvSpPr>
              <a:spLocks noChangeShapeType="1"/>
            </p:cNvSpPr>
            <p:nvPr/>
          </p:nvSpPr>
          <p:spPr bwMode="auto">
            <a:xfrm>
              <a:off x="6516688" y="4306888"/>
              <a:ext cx="719137" cy="288925"/>
            </a:xfrm>
            <a:prstGeom prst="line">
              <a:avLst/>
            </a:prstGeom>
            <a:noFill/>
            <a:ln w="38100">
              <a:solidFill>
                <a:srgbClr val="224374"/>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s-MX" dirty="0"/>
            </a:p>
          </p:txBody>
        </p:sp>
        <p:sp>
          <p:nvSpPr>
            <p:cNvPr id="57" name="Line 22"/>
            <p:cNvSpPr>
              <a:spLocks noChangeShapeType="1"/>
            </p:cNvSpPr>
            <p:nvPr/>
          </p:nvSpPr>
          <p:spPr bwMode="auto">
            <a:xfrm flipV="1">
              <a:off x="6588125" y="1714500"/>
              <a:ext cx="576263" cy="431800"/>
            </a:xfrm>
            <a:prstGeom prst="line">
              <a:avLst/>
            </a:prstGeom>
            <a:noFill/>
            <a:ln w="38100">
              <a:solidFill>
                <a:srgbClr val="224374"/>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s-MX" dirty="0"/>
            </a:p>
          </p:txBody>
        </p:sp>
        <p:sp>
          <p:nvSpPr>
            <p:cNvPr id="58" name="Line 23"/>
            <p:cNvSpPr>
              <a:spLocks noChangeShapeType="1"/>
            </p:cNvSpPr>
            <p:nvPr/>
          </p:nvSpPr>
          <p:spPr bwMode="auto">
            <a:xfrm flipV="1">
              <a:off x="2051050" y="4306888"/>
              <a:ext cx="576263" cy="431800"/>
            </a:xfrm>
            <a:prstGeom prst="line">
              <a:avLst/>
            </a:prstGeom>
            <a:noFill/>
            <a:ln w="38100">
              <a:solidFill>
                <a:srgbClr val="224374"/>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s-MX" dirty="0"/>
            </a:p>
          </p:txBody>
        </p:sp>
        <p:sp>
          <p:nvSpPr>
            <p:cNvPr id="59" name="Line 24"/>
            <p:cNvSpPr>
              <a:spLocks noChangeShapeType="1"/>
            </p:cNvSpPr>
            <p:nvPr/>
          </p:nvSpPr>
          <p:spPr bwMode="auto">
            <a:xfrm>
              <a:off x="1763713" y="3227388"/>
              <a:ext cx="792162" cy="0"/>
            </a:xfrm>
            <a:prstGeom prst="line">
              <a:avLst/>
            </a:prstGeom>
            <a:noFill/>
            <a:ln w="38100">
              <a:solidFill>
                <a:srgbClr val="224374"/>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s-MX" dirty="0"/>
            </a:p>
          </p:txBody>
        </p:sp>
        <p:sp>
          <p:nvSpPr>
            <p:cNvPr id="60" name="Line 25"/>
            <p:cNvSpPr>
              <a:spLocks noChangeShapeType="1"/>
            </p:cNvSpPr>
            <p:nvPr/>
          </p:nvSpPr>
          <p:spPr bwMode="auto">
            <a:xfrm>
              <a:off x="6516688" y="3082925"/>
              <a:ext cx="792162" cy="0"/>
            </a:xfrm>
            <a:prstGeom prst="line">
              <a:avLst/>
            </a:prstGeom>
            <a:noFill/>
            <a:ln w="38100">
              <a:solidFill>
                <a:srgbClr val="224374"/>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s-MX" dirty="0"/>
            </a:p>
          </p:txBody>
        </p:sp>
        <p:sp>
          <p:nvSpPr>
            <p:cNvPr id="61" name="Line 26"/>
            <p:cNvSpPr>
              <a:spLocks noChangeShapeType="1"/>
            </p:cNvSpPr>
            <p:nvPr/>
          </p:nvSpPr>
          <p:spPr bwMode="auto">
            <a:xfrm flipV="1">
              <a:off x="3492500" y="4595813"/>
              <a:ext cx="0" cy="287337"/>
            </a:xfrm>
            <a:prstGeom prst="line">
              <a:avLst/>
            </a:prstGeom>
            <a:noFill/>
            <a:ln w="38100">
              <a:solidFill>
                <a:srgbClr val="224374"/>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s-MX" dirty="0"/>
            </a:p>
          </p:txBody>
        </p:sp>
        <p:sp>
          <p:nvSpPr>
            <p:cNvPr id="62" name="Line 27"/>
            <p:cNvSpPr>
              <a:spLocks noChangeShapeType="1"/>
            </p:cNvSpPr>
            <p:nvPr/>
          </p:nvSpPr>
          <p:spPr bwMode="auto">
            <a:xfrm flipV="1">
              <a:off x="5508625" y="1930400"/>
              <a:ext cx="0" cy="287338"/>
            </a:xfrm>
            <a:prstGeom prst="line">
              <a:avLst/>
            </a:prstGeom>
            <a:noFill/>
            <a:ln w="38100">
              <a:solidFill>
                <a:srgbClr val="224374"/>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s-MX" dirty="0"/>
            </a:p>
          </p:txBody>
        </p:sp>
        <p:sp>
          <p:nvSpPr>
            <p:cNvPr id="63" name="Text Box 28"/>
            <p:cNvSpPr txBox="1">
              <a:spLocks noChangeArrowheads="1"/>
            </p:cNvSpPr>
            <p:nvPr/>
          </p:nvSpPr>
          <p:spPr bwMode="auto">
            <a:xfrm>
              <a:off x="5076825" y="5445125"/>
              <a:ext cx="10683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1400" b="1" dirty="0">
                  <a:solidFill>
                    <a:srgbClr val="224374"/>
                  </a:solidFill>
                </a:rPr>
                <a:t>Interface</a:t>
              </a:r>
            </a:p>
            <a:p>
              <a:pPr algn="ctr" eaLnBrk="1" hangingPunct="1"/>
              <a:r>
                <a:rPr lang="es-MX" sz="1400" b="1" dirty="0">
                  <a:solidFill>
                    <a:srgbClr val="224374"/>
                  </a:solidFill>
                </a:rPr>
                <a:t>contextual</a:t>
              </a:r>
              <a:endParaRPr lang="es-ES" sz="1400" b="1" dirty="0">
                <a:solidFill>
                  <a:srgbClr val="224374"/>
                </a:solidFill>
              </a:endParaRPr>
            </a:p>
          </p:txBody>
        </p:sp>
        <p:pic>
          <p:nvPicPr>
            <p:cNvPr id="64" name="Picture 29" descr="XML Web Service Ic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64163" y="4954588"/>
              <a:ext cx="4492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Line 30"/>
            <p:cNvSpPr>
              <a:spLocks noChangeShapeType="1"/>
            </p:cNvSpPr>
            <p:nvPr/>
          </p:nvSpPr>
          <p:spPr bwMode="auto">
            <a:xfrm flipV="1">
              <a:off x="5580063" y="4595813"/>
              <a:ext cx="0" cy="287337"/>
            </a:xfrm>
            <a:prstGeom prst="line">
              <a:avLst/>
            </a:prstGeom>
            <a:noFill/>
            <a:ln w="38100">
              <a:solidFill>
                <a:srgbClr val="224374"/>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s-MX" dirty="0"/>
            </a:p>
          </p:txBody>
        </p:sp>
        <p:pic>
          <p:nvPicPr>
            <p:cNvPr id="66" name="Picture 33" descr="stocks line graph chart ic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84550" y="836613"/>
              <a:ext cx="3238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 Box 36"/>
            <p:cNvSpPr txBox="1">
              <a:spLocks noChangeArrowheads="1"/>
            </p:cNvSpPr>
            <p:nvPr/>
          </p:nvSpPr>
          <p:spPr bwMode="auto">
            <a:xfrm>
              <a:off x="2984500" y="1412875"/>
              <a:ext cx="12271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1400" b="1" dirty="0">
                  <a:solidFill>
                    <a:srgbClr val="224374"/>
                  </a:solidFill>
                </a:rPr>
                <a:t>Módulo de</a:t>
              </a:r>
            </a:p>
            <a:p>
              <a:pPr algn="ctr" eaLnBrk="1" hangingPunct="1"/>
              <a:r>
                <a:rPr lang="es-MX" sz="1400" b="1" dirty="0">
                  <a:solidFill>
                    <a:srgbClr val="224374"/>
                  </a:solidFill>
                </a:rPr>
                <a:t>seguimiento</a:t>
              </a:r>
              <a:endParaRPr lang="es-ES" sz="1400" b="1" dirty="0">
                <a:solidFill>
                  <a:srgbClr val="224374"/>
                </a:solidFill>
              </a:endParaRPr>
            </a:p>
          </p:txBody>
        </p:sp>
        <p:sp>
          <p:nvSpPr>
            <p:cNvPr id="68" name="Line 37"/>
            <p:cNvSpPr>
              <a:spLocks noChangeShapeType="1"/>
            </p:cNvSpPr>
            <p:nvPr/>
          </p:nvSpPr>
          <p:spPr bwMode="auto">
            <a:xfrm flipV="1">
              <a:off x="3563938" y="1916113"/>
              <a:ext cx="0" cy="287337"/>
            </a:xfrm>
            <a:prstGeom prst="line">
              <a:avLst/>
            </a:prstGeom>
            <a:noFill/>
            <a:ln w="38100">
              <a:solidFill>
                <a:srgbClr val="224374"/>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s-MX" dirty="0"/>
            </a:p>
          </p:txBody>
        </p:sp>
      </p:grpSp>
    </p:spTree>
    <p:extLst>
      <p:ext uri="{BB962C8B-B14F-4D97-AF65-F5344CB8AC3E}">
        <p14:creationId xmlns:p14="http://schemas.microsoft.com/office/powerpoint/2010/main" val="206074578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Administrador de Contenidos</a:t>
            </a:r>
            <a:endParaRPr lang="es-MX" dirty="0"/>
          </a:p>
        </p:txBody>
      </p:sp>
      <p:sp>
        <p:nvSpPr>
          <p:cNvPr id="3" name="2 Marcador de contenido"/>
          <p:cNvSpPr>
            <a:spLocks noGrp="1"/>
          </p:cNvSpPr>
          <p:nvPr>
            <p:ph idx="1"/>
          </p:nvPr>
        </p:nvSpPr>
        <p:spPr>
          <a:xfrm>
            <a:off x="395536" y="1628800"/>
            <a:ext cx="8568952" cy="4392488"/>
          </a:xfrm>
        </p:spPr>
        <p:txBody>
          <a:bodyPr/>
          <a:lstStyle/>
          <a:p>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94</a:t>
            </a:fld>
            <a:endParaRPr lang="es-MX" dirty="0"/>
          </a:p>
        </p:txBody>
      </p:sp>
      <p:grpSp>
        <p:nvGrpSpPr>
          <p:cNvPr id="11" name="10 Grupo"/>
          <p:cNvGrpSpPr/>
          <p:nvPr/>
        </p:nvGrpSpPr>
        <p:grpSpPr>
          <a:xfrm>
            <a:off x="395536" y="1700808"/>
            <a:ext cx="8280920" cy="3816424"/>
            <a:chOff x="73025" y="782638"/>
            <a:chExt cx="9036050" cy="5543550"/>
          </a:xfrm>
        </p:grpSpPr>
        <p:pic>
          <p:nvPicPr>
            <p:cNvPr id="7" name="Picture 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25" y="857250"/>
              <a:ext cx="3851275" cy="2787650"/>
            </a:xfrm>
            <a:prstGeom prst="rect">
              <a:avLst/>
            </a:prstGeom>
            <a:noFill/>
            <a:ln w="9525">
              <a:solidFill>
                <a:srgbClr val="006699"/>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782638"/>
              <a:ext cx="377983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33"/>
            <p:cNvGraphicFramePr>
              <a:graphicFrameLocks noChangeAspect="1"/>
            </p:cNvGraphicFramePr>
            <p:nvPr>
              <p:extLst>
                <p:ext uri="{D42A27DB-BD31-4B8C-83A1-F6EECF244321}">
                  <p14:modId xmlns:p14="http://schemas.microsoft.com/office/powerpoint/2010/main" val="1527923538"/>
                </p:ext>
              </p:extLst>
            </p:nvPr>
          </p:nvGraphicFramePr>
          <p:xfrm>
            <a:off x="2762250" y="3943350"/>
            <a:ext cx="6346825" cy="1933575"/>
          </p:xfrm>
          <a:graphic>
            <a:graphicData uri="http://schemas.openxmlformats.org/presentationml/2006/ole">
              <mc:AlternateContent xmlns:mc="http://schemas.openxmlformats.org/markup-compatibility/2006">
                <mc:Choice xmlns:v="urn:schemas-microsoft-com:vml" Requires="v">
                  <p:oleObj spid="_x0000_s4111" name="Image" r:id="rId5" imgW="11961905" imgH="3644444" progId="Photoshop.Image.9">
                    <p:embed/>
                  </p:oleObj>
                </mc:Choice>
                <mc:Fallback>
                  <p:oleObj name="Image" r:id="rId5" imgW="11961905" imgH="3644444" progId="Photoshop.Image.9">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2250" y="3943350"/>
                          <a:ext cx="6346825" cy="1933575"/>
                        </a:xfrm>
                        <a:prstGeom prst="rect">
                          <a:avLst/>
                        </a:prstGeom>
                        <a:noFill/>
                        <a:ln w="9525">
                          <a:solidFill>
                            <a:srgbClr val="0066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35"/>
            <p:cNvSpPr txBox="1">
              <a:spLocks noChangeArrowheads="1"/>
            </p:cNvSpPr>
            <p:nvPr/>
          </p:nvSpPr>
          <p:spPr bwMode="auto">
            <a:xfrm>
              <a:off x="250825" y="3789363"/>
              <a:ext cx="2376488"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MX" sz="1600" b="1" dirty="0">
                  <a:solidFill>
                    <a:srgbClr val="006699"/>
                  </a:solidFill>
                </a:rPr>
                <a:t>Documentos:</a:t>
              </a:r>
            </a:p>
            <a:p>
              <a:pPr eaLnBrk="1" hangingPunct="1">
                <a:buFontTx/>
                <a:buChar char="•"/>
              </a:pPr>
              <a:r>
                <a:rPr lang="es-MX" sz="1600" dirty="0">
                  <a:solidFill>
                    <a:srgbClr val="006699"/>
                  </a:solidFill>
                </a:rPr>
                <a:t> Word</a:t>
              </a:r>
            </a:p>
            <a:p>
              <a:pPr eaLnBrk="1" hangingPunct="1">
                <a:buFontTx/>
                <a:buChar char="•"/>
              </a:pPr>
              <a:r>
                <a:rPr lang="es-MX" sz="1600" dirty="0">
                  <a:solidFill>
                    <a:srgbClr val="006699"/>
                  </a:solidFill>
                </a:rPr>
                <a:t> Excel</a:t>
              </a:r>
            </a:p>
            <a:p>
              <a:pPr eaLnBrk="1" hangingPunct="1">
                <a:buFontTx/>
                <a:buChar char="•"/>
              </a:pPr>
              <a:r>
                <a:rPr lang="es-MX" sz="1600" dirty="0">
                  <a:solidFill>
                    <a:srgbClr val="006699"/>
                  </a:solidFill>
                </a:rPr>
                <a:t> PowerPoint</a:t>
              </a:r>
            </a:p>
            <a:p>
              <a:pPr eaLnBrk="1" hangingPunct="1">
                <a:buFontTx/>
                <a:buChar char="•"/>
              </a:pPr>
              <a:r>
                <a:rPr lang="es-MX" sz="1600" dirty="0">
                  <a:solidFill>
                    <a:srgbClr val="006699"/>
                  </a:solidFill>
                </a:rPr>
                <a:t> Textos</a:t>
              </a:r>
            </a:p>
            <a:p>
              <a:pPr eaLnBrk="1" hangingPunct="1">
                <a:buFontTx/>
                <a:buChar char="•"/>
              </a:pPr>
              <a:r>
                <a:rPr lang="es-MX" sz="1600" dirty="0">
                  <a:solidFill>
                    <a:srgbClr val="006699"/>
                  </a:solidFill>
                </a:rPr>
                <a:t> Imagen</a:t>
              </a:r>
            </a:p>
            <a:p>
              <a:pPr eaLnBrk="1" hangingPunct="1">
                <a:buFontTx/>
                <a:buChar char="•"/>
              </a:pPr>
              <a:r>
                <a:rPr lang="es-MX" sz="1600" dirty="0">
                  <a:solidFill>
                    <a:srgbClr val="006699"/>
                  </a:solidFill>
                </a:rPr>
                <a:t> Video</a:t>
              </a:r>
            </a:p>
            <a:p>
              <a:pPr eaLnBrk="1" hangingPunct="1">
                <a:buFontTx/>
                <a:buChar char="•"/>
              </a:pPr>
              <a:r>
                <a:rPr lang="es-MX" sz="1600" dirty="0">
                  <a:solidFill>
                    <a:srgbClr val="006699"/>
                  </a:solidFill>
                </a:rPr>
                <a:t> Audio</a:t>
              </a:r>
            </a:p>
            <a:p>
              <a:pPr eaLnBrk="1" hangingPunct="1">
                <a:buFontTx/>
                <a:buChar char="•"/>
              </a:pPr>
              <a:r>
                <a:rPr lang="es-MX" sz="1600" dirty="0">
                  <a:solidFill>
                    <a:srgbClr val="006699"/>
                  </a:solidFill>
                </a:rPr>
                <a:t> PDF</a:t>
              </a:r>
            </a:p>
            <a:p>
              <a:pPr eaLnBrk="1" hangingPunct="1">
                <a:buFontTx/>
                <a:buChar char="•"/>
              </a:pPr>
              <a:r>
                <a:rPr lang="es-MX" sz="1600" dirty="0">
                  <a:solidFill>
                    <a:srgbClr val="006699"/>
                  </a:solidFill>
                </a:rPr>
                <a:t> Páginas Web</a:t>
              </a:r>
              <a:endParaRPr lang="es-ES" sz="1600" dirty="0">
                <a:solidFill>
                  <a:srgbClr val="006699"/>
                </a:solidFill>
              </a:endParaRPr>
            </a:p>
          </p:txBody>
        </p:sp>
      </p:grpSp>
    </p:spTree>
    <p:extLst>
      <p:ext uri="{BB962C8B-B14F-4D97-AF65-F5344CB8AC3E}">
        <p14:creationId xmlns:p14="http://schemas.microsoft.com/office/powerpoint/2010/main" val="358958895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Módulo de Evaluación</a:t>
            </a:r>
            <a:endParaRPr lang="es-MX" dirty="0"/>
          </a:p>
        </p:txBody>
      </p:sp>
      <p:sp>
        <p:nvSpPr>
          <p:cNvPr id="3" name="2 Marcador de contenido"/>
          <p:cNvSpPr>
            <a:spLocks noGrp="1"/>
          </p:cNvSpPr>
          <p:nvPr>
            <p:ph idx="1"/>
          </p:nvPr>
        </p:nvSpPr>
        <p:spPr/>
        <p:txBody>
          <a:bodyPr/>
          <a:lstStyle/>
          <a:p>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95</a:t>
            </a:fld>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40064"/>
            <a:ext cx="8424935" cy="456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7235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Herramientas de Comunicación</a:t>
            </a:r>
            <a:endParaRPr lang="es-MX" dirty="0"/>
          </a:p>
        </p:txBody>
      </p:sp>
      <p:sp>
        <p:nvSpPr>
          <p:cNvPr id="3" name="2 Marcador de contenido"/>
          <p:cNvSpPr>
            <a:spLocks noGrp="1"/>
          </p:cNvSpPr>
          <p:nvPr>
            <p:ph idx="1"/>
          </p:nvPr>
        </p:nvSpPr>
        <p:spPr/>
        <p:txBody>
          <a:bodyPr/>
          <a:lstStyle/>
          <a:p>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96</a:t>
            </a:fld>
            <a:endParaRPr lang="es-MX"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8375848" cy="435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71629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Interface Contextual</a:t>
            </a:r>
            <a:endParaRPr lang="es-MX" dirty="0"/>
          </a:p>
        </p:txBody>
      </p:sp>
      <p:sp>
        <p:nvSpPr>
          <p:cNvPr id="3" name="2 Marcador de contenido"/>
          <p:cNvSpPr>
            <a:spLocks noGrp="1"/>
          </p:cNvSpPr>
          <p:nvPr>
            <p:ph idx="1"/>
          </p:nvPr>
        </p:nvSpPr>
        <p:spPr/>
        <p:txBody>
          <a:bodyPr/>
          <a:lstStyle/>
          <a:p>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97</a:t>
            </a:fld>
            <a:endParaRPr lang="es-MX"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38324"/>
            <a:ext cx="8568952" cy="459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593886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Aula Virtual</a:t>
            </a:r>
            <a:endParaRPr lang="es-MX" dirty="0"/>
          </a:p>
        </p:txBody>
      </p:sp>
      <p:sp>
        <p:nvSpPr>
          <p:cNvPr id="3" name="2 Marcador de contenido"/>
          <p:cNvSpPr>
            <a:spLocks noGrp="1"/>
          </p:cNvSpPr>
          <p:nvPr>
            <p:ph idx="1"/>
          </p:nvPr>
        </p:nvSpPr>
        <p:spPr/>
        <p:txBody>
          <a:bodyPr/>
          <a:lstStyle/>
          <a:p>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98</a:t>
            </a:fld>
            <a:endParaRPr lang="es-MX"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07908"/>
            <a:ext cx="8568952" cy="4640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05408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Salón de Asesorías</a:t>
            </a:r>
            <a:endParaRPr lang="es-MX" dirty="0"/>
          </a:p>
        </p:txBody>
      </p:sp>
      <p:sp>
        <p:nvSpPr>
          <p:cNvPr id="3" name="2 Marcador de contenido"/>
          <p:cNvSpPr>
            <a:spLocks noGrp="1"/>
          </p:cNvSpPr>
          <p:nvPr>
            <p:ph idx="1"/>
          </p:nvPr>
        </p:nvSpPr>
        <p:spPr/>
        <p:txBody>
          <a:bodyPr/>
          <a:lstStyle/>
          <a:p>
            <a:endParaRPr lang="es-MX" dirty="0"/>
          </a:p>
        </p:txBody>
      </p:sp>
      <p:sp>
        <p:nvSpPr>
          <p:cNvPr id="4" name="3 Marcador de fecha"/>
          <p:cNvSpPr>
            <a:spLocks noGrp="1"/>
          </p:cNvSpPr>
          <p:nvPr>
            <p:ph type="dt" sz="half" idx="10"/>
          </p:nvPr>
        </p:nvSpPr>
        <p:spPr/>
        <p:txBody>
          <a:bodyPr/>
          <a:lstStyle/>
          <a:p>
            <a:fld id="{D9E912BC-A62E-44A1-9F4D-EB48E82CA090}" type="datetime1">
              <a:rPr lang="es-MX" smtClean="0"/>
              <a:t>18/04/2012</a:t>
            </a:fld>
            <a:endParaRPr lang="es-MX" dirty="0"/>
          </a:p>
        </p:txBody>
      </p:sp>
      <p:sp>
        <p:nvSpPr>
          <p:cNvPr id="6" name="5 Marcador de número de diapositiva"/>
          <p:cNvSpPr>
            <a:spLocks noGrp="1"/>
          </p:cNvSpPr>
          <p:nvPr>
            <p:ph type="sldNum" sz="quarter" idx="12"/>
          </p:nvPr>
        </p:nvSpPr>
        <p:spPr/>
        <p:txBody>
          <a:bodyPr/>
          <a:lstStyle/>
          <a:p>
            <a:fld id="{202764E7-4EA1-4B3E-A380-D67BDA65F20C}" type="slidenum">
              <a:rPr lang="es-MX" smtClean="0"/>
              <a:t>99</a:t>
            </a:fld>
            <a:endParaRPr lang="es-MX"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44824"/>
            <a:ext cx="7565405" cy="4246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7249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DNS">
  <a:themeElements>
    <a:clrScheme name="Personalizado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206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DNS</Template>
  <TotalTime>961</TotalTime>
  <Words>7450</Words>
  <Application>Microsoft Office PowerPoint</Application>
  <PresentationFormat>Presentación en pantalla (4:3)</PresentationFormat>
  <Paragraphs>642</Paragraphs>
  <Slides>125</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125</vt:i4>
      </vt:variant>
    </vt:vector>
  </HeadingPairs>
  <TitlesOfParts>
    <vt:vector size="127" baseType="lpstr">
      <vt:lpstr>DNS</vt:lpstr>
      <vt:lpstr>Image</vt:lpstr>
      <vt:lpstr>Las TICs en la Educación</vt:lpstr>
      <vt:lpstr>Parte I: Definiciones e Introducción</vt:lpstr>
      <vt:lpstr>Definición</vt:lpstr>
      <vt:lpstr>Las TICs en la Sociedad</vt:lpstr>
      <vt:lpstr>Presentación de PowerPoint</vt:lpstr>
      <vt:lpstr>¿Son las TICs la Solución a Todo?</vt:lpstr>
      <vt:lpstr>Las TICs y NTICs en la Educación</vt:lpstr>
      <vt:lpstr>El Conocimiento</vt:lpstr>
      <vt:lpstr>Presentación de PowerPoint</vt:lpstr>
      <vt:lpstr>El Uso</vt:lpstr>
      <vt:lpstr>El Costo</vt:lpstr>
      <vt:lpstr>La Enseñanza y el Uso de las TICs</vt:lpstr>
      <vt:lpstr>Presentación de PowerPoint</vt:lpstr>
      <vt:lpstr>La Formación de Profesores</vt:lpstr>
      <vt:lpstr>Presentación de PowerPoint</vt:lpstr>
      <vt:lpstr>FUNCIONES EDUCATIVAS DE LAS TIC</vt:lpstr>
      <vt:lpstr>Presentación de PowerPoint</vt:lpstr>
      <vt:lpstr>Presentación de PowerPoint</vt:lpstr>
      <vt:lpstr>Presentación de PowerPoint</vt:lpstr>
      <vt:lpstr>Presentación de PowerPoint</vt:lpstr>
      <vt:lpstr>Ventajas de las TIC  desde  la perspectiva del aprendizaje.</vt:lpstr>
      <vt:lpstr>Presentación de PowerPoint</vt:lpstr>
      <vt:lpstr>Presentación de PowerPoint</vt:lpstr>
      <vt:lpstr>Presentación de PowerPoint</vt:lpstr>
      <vt:lpstr>Presentación de PowerPoint</vt:lpstr>
      <vt:lpstr>Presentación de PowerPoint</vt:lpstr>
      <vt:lpstr>Presentación de PowerPoint</vt:lpstr>
      <vt:lpstr>Desventajas de las TIC  desde  la perspectiva del aprendizaje.</vt:lpstr>
      <vt:lpstr>Presentación de PowerPoint</vt:lpstr>
      <vt:lpstr>Presentación de PowerPoint</vt:lpstr>
      <vt:lpstr>Conclusiones</vt:lpstr>
      <vt:lpstr>Parte II: Las herramientas existentes</vt:lpstr>
      <vt:lpstr>Evolución de la WEB</vt:lpstr>
      <vt:lpstr>Presentación de PowerPoint</vt:lpstr>
      <vt:lpstr>Presentación de PowerPoint</vt:lpstr>
      <vt:lpstr>Presentación de PowerPoint</vt:lpstr>
      <vt:lpstr>Presentación de PowerPoint</vt:lpstr>
      <vt:lpstr>Presentación de PowerPoint</vt:lpstr>
      <vt:lpstr>Presentación de PowerPoint</vt:lpstr>
      <vt:lpstr>Redes Sociales</vt:lpstr>
      <vt:lpstr>Presentación de PowerPoint</vt:lpstr>
      <vt:lpstr>Presentación de PowerPoint</vt:lpstr>
      <vt:lpstr>Los Blogs</vt:lpstr>
      <vt:lpstr>Presentación de PowerPoint</vt:lpstr>
      <vt:lpstr>Características</vt:lpstr>
      <vt:lpstr>Presentación de PowerPoint</vt:lpstr>
      <vt:lpstr>Presentación de PowerPoint</vt:lpstr>
      <vt:lpstr>Presentación de PowerPoint</vt:lpstr>
      <vt:lpstr>Presentación de PowerPoint</vt:lpstr>
      <vt:lpstr>Wiki</vt:lpstr>
      <vt:lpstr>Presentación de PowerPoint</vt:lpstr>
      <vt:lpstr> </vt:lpstr>
      <vt:lpstr>Wikipedia</vt:lpstr>
      <vt:lpstr>Presentación de PowerPoint</vt:lpstr>
      <vt:lpstr>Presentación de PowerPoint</vt:lpstr>
      <vt:lpstr>Presentación de PowerPoint</vt:lpstr>
      <vt:lpstr>Twitter</vt:lpstr>
      <vt:lpstr>Presentación de PowerPoint</vt:lpstr>
      <vt:lpstr>Presentación de PowerPoint</vt:lpstr>
      <vt:lpstr>Facebook</vt:lpstr>
      <vt:lpstr>Presentación de PowerPoint</vt:lpstr>
      <vt:lpstr>Presentación de PowerPoint</vt:lpstr>
      <vt:lpstr>Windows Live Vs Facebook</vt:lpstr>
      <vt:lpstr>Windows Live</vt:lpstr>
      <vt:lpstr>Presentación de PowerPoint</vt:lpstr>
      <vt:lpstr>Componentes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Badoo</vt:lpstr>
      <vt:lpstr>WordPress</vt:lpstr>
      <vt:lpstr>Presentación de PowerPoint</vt:lpstr>
      <vt:lpstr>Slideshare</vt:lpstr>
      <vt:lpstr>Presentación de PowerPoint</vt:lpstr>
      <vt:lpstr>Myspace</vt:lpstr>
      <vt:lpstr>Presentación de PowerPoint</vt:lpstr>
      <vt:lpstr>Flicker</vt:lpstr>
      <vt:lpstr>Presentación de PowerPoint</vt:lpstr>
      <vt:lpstr>Presentación de PowerPoint</vt:lpstr>
      <vt:lpstr>Presentación de PowerPoint</vt:lpstr>
      <vt:lpstr>YouTube</vt:lpstr>
      <vt:lpstr>Presentación de PowerPoint</vt:lpstr>
      <vt:lpstr>Google Docs</vt:lpstr>
      <vt:lpstr>Presentación de PowerPoint</vt:lpstr>
      <vt:lpstr>Parte III: Que ofrece la u.v.</vt:lpstr>
      <vt:lpstr>Eminus</vt:lpstr>
      <vt:lpstr>Apoyo al Facilitador</vt:lpstr>
      <vt:lpstr>Apoyo al Estudiante</vt:lpstr>
      <vt:lpstr>Herramientas de apoyo Eminus</vt:lpstr>
      <vt:lpstr>Administrador de Contenidos</vt:lpstr>
      <vt:lpstr>Módulo de Evaluación</vt:lpstr>
      <vt:lpstr>Herramientas de Comunicación</vt:lpstr>
      <vt:lpstr>Interface Contextual</vt:lpstr>
      <vt:lpstr>Aula Virtual</vt:lpstr>
      <vt:lpstr>Salón de Asesorías</vt:lpstr>
      <vt:lpstr>Módulo de Seguimiento</vt:lpstr>
      <vt:lpstr>Sitios de Colaboración</vt:lpstr>
      <vt:lpstr>Presentación de PowerPoint</vt:lpstr>
      <vt:lpstr>Presentación de PowerPoint</vt:lpstr>
      <vt:lpstr>FTP Institucional</vt:lpstr>
      <vt:lpstr>Presentación de PowerPoint</vt:lpstr>
      <vt:lpstr>VPNs</vt:lpstr>
      <vt:lpstr>Presentación de PowerPoint</vt:lpstr>
      <vt:lpstr>Un EJemplo</vt:lpstr>
      <vt:lpstr>Computación Básica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M.I. Alberto P. Lorandi medina</vt:lpstr>
    </vt:vector>
  </TitlesOfParts>
  <Company>Universidad Veracruzana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 Alberto P. Lorandi Medina</dc:creator>
  <cp:lastModifiedBy>M.I. Alberto Pedro Lorandi Medina</cp:lastModifiedBy>
  <cp:revision>60</cp:revision>
  <dcterms:created xsi:type="dcterms:W3CDTF">2011-02-24T07:56:04Z</dcterms:created>
  <dcterms:modified xsi:type="dcterms:W3CDTF">2012-04-18T09:14:17Z</dcterms:modified>
</cp:coreProperties>
</file>