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65" r:id="rId4"/>
    <p:sldId id="266" r:id="rId5"/>
    <p:sldId id="271" r:id="rId6"/>
    <p:sldId id="272" r:id="rId7"/>
    <p:sldId id="258" r:id="rId8"/>
    <p:sldId id="268" r:id="rId9"/>
    <p:sldId id="269" r:id="rId10"/>
    <p:sldId id="259" r:id="rId11"/>
    <p:sldId id="260" r:id="rId12"/>
    <p:sldId id="261" r:id="rId13"/>
    <p:sldId id="262" r:id="rId14"/>
    <p:sldId id="263" r:id="rId15"/>
    <p:sldId id="264" r:id="rId16"/>
    <p:sldId id="267" r:id="rId17"/>
    <p:sldId id="270"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clrMru>
    <a:srgbClr val="FFCC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170" autoAdjust="0"/>
    <p:restoredTop sz="94660"/>
  </p:normalViewPr>
  <p:slideViewPr>
    <p:cSldViewPr>
      <p:cViewPr varScale="1">
        <p:scale>
          <a:sx n="70" d="100"/>
          <a:sy n="70"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E:\JESUSMC\UV\MECANICA%20DE%20FLUIDOS\AGO09-FEB10\ASISTENCIA%20Y%20CALIFICACIONES%20-%20AGO%2009%20FEB%2010%20-%20MF.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26"/>
  <c:chart>
    <c:autoTitleDeleted val="1"/>
    <c:plotArea>
      <c:layout/>
      <c:barChart>
        <c:barDir val="col"/>
        <c:grouping val="clustered"/>
        <c:ser>
          <c:idx val="0"/>
          <c:order val="0"/>
          <c:tx>
            <c:strRef>
              <c:f>Hoja1!$AI$46</c:f>
              <c:strCache>
                <c:ptCount val="1"/>
                <c:pt idx="0">
                  <c:v>Número de alumnos</c:v>
                </c:pt>
              </c:strCache>
            </c:strRef>
          </c:tx>
          <c:cat>
            <c:numRef>
              <c:f>Hoja1!$AH$47:$AH$57</c:f>
              <c:numCache>
                <c:formatCode>General</c:formatCode>
                <c:ptCount val="11"/>
                <c:pt idx="0">
                  <c:v>0</c:v>
                </c:pt>
                <c:pt idx="1">
                  <c:v>1</c:v>
                </c:pt>
                <c:pt idx="2">
                  <c:v>2</c:v>
                </c:pt>
                <c:pt idx="3">
                  <c:v>3</c:v>
                </c:pt>
                <c:pt idx="4">
                  <c:v>4</c:v>
                </c:pt>
                <c:pt idx="5">
                  <c:v>5</c:v>
                </c:pt>
                <c:pt idx="6">
                  <c:v>6</c:v>
                </c:pt>
                <c:pt idx="7">
                  <c:v>7</c:v>
                </c:pt>
                <c:pt idx="8">
                  <c:v>8</c:v>
                </c:pt>
                <c:pt idx="9">
                  <c:v>9</c:v>
                </c:pt>
                <c:pt idx="10">
                  <c:v>10</c:v>
                </c:pt>
              </c:numCache>
            </c:numRef>
          </c:cat>
          <c:val>
            <c:numRef>
              <c:f>Hoja1!$AI$47:$AI$57</c:f>
              <c:numCache>
                <c:formatCode>General</c:formatCode>
                <c:ptCount val="11"/>
                <c:pt idx="0">
                  <c:v>0</c:v>
                </c:pt>
                <c:pt idx="1">
                  <c:v>0</c:v>
                </c:pt>
                <c:pt idx="2">
                  <c:v>0</c:v>
                </c:pt>
                <c:pt idx="3">
                  <c:v>2</c:v>
                </c:pt>
                <c:pt idx="4">
                  <c:v>0</c:v>
                </c:pt>
                <c:pt idx="5">
                  <c:v>5</c:v>
                </c:pt>
                <c:pt idx="6">
                  <c:v>4</c:v>
                </c:pt>
                <c:pt idx="7">
                  <c:v>16</c:v>
                </c:pt>
                <c:pt idx="8">
                  <c:v>3</c:v>
                </c:pt>
                <c:pt idx="9">
                  <c:v>0</c:v>
                </c:pt>
                <c:pt idx="10">
                  <c:v>0</c:v>
                </c:pt>
              </c:numCache>
            </c:numRef>
          </c:val>
        </c:ser>
        <c:axId val="337263616"/>
        <c:axId val="337745024"/>
      </c:barChart>
      <c:catAx>
        <c:axId val="337263616"/>
        <c:scaling>
          <c:orientation val="minMax"/>
        </c:scaling>
        <c:axPos val="b"/>
        <c:min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ln>
          </c:spPr>
        </c:minorGridlines>
        <c:title>
          <c:tx>
            <c:rich>
              <a:bodyPr/>
              <a:lstStyle/>
              <a:p>
                <a:pPr>
                  <a:defRPr sz="1400" b="1" i="0" baseline="0">
                    <a:latin typeface="Gill Sans MT" pitchFamily="34" charset="0"/>
                  </a:defRPr>
                </a:pPr>
                <a:r>
                  <a:rPr lang="es-ES" sz="1400" b="1" i="0" baseline="0">
                    <a:latin typeface="Gill Sans MT" pitchFamily="34" charset="0"/>
                  </a:rPr>
                  <a:t>Calificación</a:t>
                </a:r>
              </a:p>
            </c:rich>
          </c:tx>
          <c:layout/>
        </c:title>
        <c:numFmt formatCode="General" sourceLinked="0"/>
        <c:majorTickMark val="none"/>
        <c:tickLblPos val="nextTo"/>
        <c:txPr>
          <a:bodyPr/>
          <a:lstStyle/>
          <a:p>
            <a:pPr>
              <a:defRPr sz="1400" baseline="0"/>
            </a:pPr>
            <a:endParaRPr lang="es-ES"/>
          </a:p>
        </c:txPr>
        <c:crossAx val="337745024"/>
        <c:crosses val="autoZero"/>
        <c:auto val="1"/>
        <c:lblAlgn val="ctr"/>
        <c:lblOffset val="100"/>
        <c:tickLblSkip val="1"/>
      </c:catAx>
      <c:valAx>
        <c:axId val="337745024"/>
        <c:scaling>
          <c:orientation val="minMax"/>
        </c:scaling>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prstDash val="dash"/>
            </a:ln>
          </c:spPr>
        </c:majorGridlines>
        <c:title>
          <c:tx>
            <c:rich>
              <a:bodyPr/>
              <a:lstStyle/>
              <a:p>
                <a:pPr>
                  <a:defRPr sz="1400" b="1" i="0" baseline="0">
                    <a:latin typeface="Gill Sans MT" pitchFamily="34" charset="0"/>
                  </a:defRPr>
                </a:pPr>
                <a:r>
                  <a:rPr lang="es-ES" sz="1400" b="1" i="0" baseline="0">
                    <a:latin typeface="Gill Sans MT" pitchFamily="34" charset="0"/>
                  </a:rPr>
                  <a:t>Número de alumnos</a:t>
                </a:r>
              </a:p>
            </c:rich>
          </c:tx>
          <c:layout/>
        </c:title>
        <c:numFmt formatCode="General" sourceLinked="1"/>
        <c:tickLblPos val="nextTo"/>
        <c:txPr>
          <a:bodyPr/>
          <a:lstStyle/>
          <a:p>
            <a:pPr>
              <a:defRPr sz="1400" baseline="0"/>
            </a:pPr>
            <a:endParaRPr lang="es-ES"/>
          </a:p>
        </c:txPr>
        <c:crossAx val="337263616"/>
        <c:crossesAt val="1"/>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BE72177-E579-410D-A0D9-30219EAF082C}" type="datetimeFigureOut">
              <a:rPr lang="es-ES" smtClean="0"/>
              <a:pPr/>
              <a:t>08/09/2011</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186F699-E742-4E6E-9B28-6632FA8C136C}" type="slidenum">
              <a:rPr lang="es-ES" smtClean="0"/>
              <a:pPr/>
              <a:t>‹Nº›</a:t>
            </a:fld>
            <a:endParaRPr lang="es-E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5BD2B-5798-4732-A694-A6676A892CF0}" type="datetimeFigureOut">
              <a:rPr lang="es-ES" smtClean="0"/>
              <a:pPr/>
              <a:t>08/09/2011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C52E2-21B0-4A36-8A38-2F0E382DE4BC}" type="slidenum">
              <a:rPr lang="es-ES" smtClean="0"/>
              <a:pPr/>
              <a:t>‹Nº›</a:t>
            </a:fld>
            <a:endParaRPr lang="es-E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CBAC52E2-21B0-4A36-8A38-2F0E382DE4BC}" type="slidenum">
              <a:rPr lang="es-ES" smtClean="0"/>
              <a:pPr/>
              <a:t>2</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13.xml"/><Relationship Id="rId7"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3.xml"/><Relationship Id="rId4" Type="http://schemas.openxmlformats.org/officeDocument/2006/relationships/slide" Target="../slides/slide14.xml"/></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1.xml"/><Relationship Id="rId7" Type="http://schemas.openxmlformats.org/officeDocument/2006/relationships/slide" Target="../slides/slide5.xml"/><Relationship Id="rId2" Type="http://schemas.openxmlformats.org/officeDocument/2006/relationships/slide" Target="../slides/slide2.xml"/><Relationship Id="rId1" Type="http://schemas.openxmlformats.org/officeDocument/2006/relationships/slideMaster" Target="../slideMasters/slideMaster1.xml"/><Relationship Id="rId6" Type="http://schemas.openxmlformats.org/officeDocument/2006/relationships/slide" Target="../slides/slide14.xml"/><Relationship Id="rId5" Type="http://schemas.openxmlformats.org/officeDocument/2006/relationships/slide" Target="../slides/slide13.xml"/><Relationship Id="rId4" Type="http://schemas.openxmlformats.org/officeDocument/2006/relationships/slide" Target="../slides/slide3.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14.xml"/><Relationship Id="rId5" Type="http://schemas.openxmlformats.org/officeDocument/2006/relationships/slide" Target="../slides/slide7.xml"/><Relationship Id="rId4" Type="http://schemas.openxmlformats.org/officeDocument/2006/relationships/slide" Target="../slides/slide3.xml"/></Relationships>
</file>

<file path=ppt/slideLayouts/_rels/slideLayout5.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13.xml"/><Relationship Id="rId5" Type="http://schemas.openxmlformats.org/officeDocument/2006/relationships/slide" Target="../slides/slide7.xml"/><Relationship Id="rId4" Type="http://schemas.openxmlformats.org/officeDocument/2006/relationships/slide" Target="../slides/slide3.xml"/></Relationships>
</file>

<file path=ppt/slideLayouts/_rels/slideLayout6.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5.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14.xml"/><Relationship Id="rId5" Type="http://schemas.openxmlformats.org/officeDocument/2006/relationships/slide" Target="../slides/slide13.xml"/><Relationship Id="rId4" Type="http://schemas.openxmlformats.org/officeDocument/2006/relationships/slide" Target="../slides/slide7.xml"/></Relationships>
</file>

<file path=ppt/slideLayouts/_rels/slideLayout7.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slide" Target="../slides/slide14.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13.xml"/><Relationship Id="rId5" Type="http://schemas.openxmlformats.org/officeDocument/2006/relationships/slide" Target="../slides/slide7.xml"/><Relationship Id="rId4" Type="http://schemas.openxmlformats.org/officeDocument/2006/relationships/slide" Target="../slides/slide3.xml"/></Relationships>
</file>

<file path=ppt/slideLayouts/_rels/slideLayout8.xml.rels><?xml version="1.0" encoding="UTF-8" standalone="yes"?>
<Relationships xmlns="http://schemas.openxmlformats.org/package/2006/relationships"><Relationship Id="rId3" Type="http://schemas.openxmlformats.org/officeDocument/2006/relationships/slide" Target="../slides/slide13.xml"/><Relationship Id="rId7" Type="http://schemas.openxmlformats.org/officeDocument/2006/relationships/slide" Target="../slides/slide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7.xml"/><Relationship Id="rId5" Type="http://schemas.openxmlformats.org/officeDocument/2006/relationships/slide" Target="../slides/slide3.xml"/><Relationship Id="rId4" Type="http://schemas.openxmlformats.org/officeDocument/2006/relationships/slide" Target="../slides/slide1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seño personalizado">
    <p:spTree>
      <p:nvGrpSpPr>
        <p:cNvPr id="1" name=""/>
        <p:cNvGrpSpPr/>
        <p:nvPr/>
      </p:nvGrpSpPr>
      <p:grpSpPr>
        <a:xfrm>
          <a:off x="0" y="0"/>
          <a:ext cx="0" cy="0"/>
          <a:chOff x="0" y="0"/>
          <a:chExt cx="0" cy="0"/>
        </a:xfrm>
      </p:grpSpPr>
      <p:sp useBgFill="1">
        <p:nvSpPr>
          <p:cNvPr id="18" name="17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Título"/>
          <p:cNvSpPr>
            <a:spLocks noGrp="1"/>
          </p:cNvSpPr>
          <p:nvPr>
            <p:ph type="ctrTitle" hasCustomPrompt="1"/>
          </p:nvPr>
        </p:nvSpPr>
        <p:spPr>
          <a:xfrm>
            <a:off x="1857356" y="428604"/>
            <a:ext cx="7143800" cy="857256"/>
          </a:xfrm>
        </p:spPr>
        <p:txBody>
          <a:bodyPr anchor="b"/>
          <a:lstStyle>
            <a:lvl1pPr algn="ctr">
              <a:defRPr/>
            </a:lvl1pPr>
            <a:extLst/>
          </a:lstStyle>
          <a:p>
            <a:r>
              <a:rPr kumimoji="0" lang="es-ES" dirty="0" smtClean="0"/>
              <a:t>Proyecto Aula</a:t>
            </a:r>
            <a:endParaRPr kumimoji="0" lang="en-US" dirty="0"/>
          </a:p>
        </p:txBody>
      </p:sp>
      <p:sp>
        <p:nvSpPr>
          <p:cNvPr id="22"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8" name="7 Elipse"/>
          <p:cNvSpPr/>
          <p:nvPr/>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1" name="10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3" name="12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6" name="15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7" name="16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9" name="18 Rectángulo redondeado"/>
          <p:cNvSpPr/>
          <p:nvPr userDrawn="1"/>
        </p:nvSpPr>
        <p:spPr>
          <a:xfrm>
            <a:off x="25020" y="6286520"/>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Iniciar</a:t>
            </a:r>
            <a:endParaRPr lang="es-ES" dirty="0"/>
          </a:p>
        </p:txBody>
      </p:sp>
    </p:spTree>
  </p:cSld>
  <p:clrMapOvr>
    <a:masterClrMapping/>
  </p:clrMapOvr>
  <p:transition>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2E00216-08F7-44CF-BA23-72A92BE41A67}" type="slidenum">
              <a:rPr lang="es-ES" smtClean="0"/>
              <a:pPr/>
              <a:t>‹Nº›</a:t>
            </a:fld>
            <a:endParaRPr lang="es-E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42E00216-08F7-44CF-BA23-72A92BE41A67}" type="slidenum">
              <a:rPr lang="es-ES" smtClean="0"/>
              <a:pPr/>
              <a:t>‹Nº›</a:t>
            </a:fld>
            <a:endParaRPr lang="es-E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E00216-08F7-44CF-BA23-72A92BE41A67}" type="slidenum">
              <a:rPr lang="es-ES" smtClean="0"/>
              <a:pPr/>
              <a:t>‹Nº›</a:t>
            </a:fld>
            <a:endParaRPr lang="es-E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42E00216-08F7-44CF-BA23-72A92BE41A67}" type="slidenum">
              <a:rPr lang="es-ES" smtClean="0"/>
              <a:pPr/>
              <a:t>‹Nº›</a:t>
            </a:fld>
            <a:endParaRPr lang="es-E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seño personalizado1">
    <p:spTree>
      <p:nvGrpSpPr>
        <p:cNvPr id="1" name=""/>
        <p:cNvGrpSpPr/>
        <p:nvPr/>
      </p:nvGrpSpPr>
      <p:grpSpPr>
        <a:xfrm>
          <a:off x="0" y="0"/>
          <a:ext cx="0" cy="0"/>
          <a:chOff x="0" y="0"/>
          <a:chExt cx="0" cy="0"/>
        </a:xfrm>
      </p:grpSpPr>
      <p:sp useBgFill="1">
        <p:nvSpPr>
          <p:cNvPr id="9" name="8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1" name="10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2" name="11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13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6" name="15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24" name="13 Título"/>
          <p:cNvSpPr>
            <a:spLocks noGrp="1"/>
          </p:cNvSpPr>
          <p:nvPr>
            <p:ph type="ctrTitle" hasCustomPrompt="1"/>
          </p:nvPr>
        </p:nvSpPr>
        <p:spPr>
          <a:xfrm>
            <a:off x="1857356" y="142852"/>
            <a:ext cx="7143800" cy="1472184"/>
          </a:xfrm>
        </p:spPr>
        <p:txBody>
          <a:bodyPr anchor="b"/>
          <a:lstStyle>
            <a:lvl1pPr algn="l">
              <a:defRPr/>
            </a:lvl1pPr>
            <a:extLst/>
          </a:lstStyle>
          <a:p>
            <a:r>
              <a:rPr kumimoji="0" lang="es-ES" dirty="0" smtClean="0"/>
              <a:t>Datos generales</a:t>
            </a:r>
            <a:br>
              <a:rPr kumimoji="0" lang="es-ES" dirty="0" smtClean="0"/>
            </a:br>
            <a:endParaRPr kumimoji="0" lang="en-US" dirty="0"/>
          </a:p>
        </p:txBody>
      </p:sp>
      <p:sp>
        <p:nvSpPr>
          <p:cNvPr id="25"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26" name="25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redondeado"/>
          <p:cNvSpPr/>
          <p:nvPr userDrawn="1"/>
        </p:nvSpPr>
        <p:spPr>
          <a:xfrm>
            <a:off x="25020" y="192880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Inicio</a:t>
            </a:r>
            <a:endParaRPr lang="es-ES" dirty="0"/>
          </a:p>
        </p:txBody>
      </p:sp>
      <p:sp>
        <p:nvSpPr>
          <p:cNvPr id="21" name="20 Rectángulo redondeado"/>
          <p:cNvSpPr/>
          <p:nvPr userDrawn="1"/>
        </p:nvSpPr>
        <p:spPr>
          <a:xfrm>
            <a:off x="25020" y="514351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3" action="ppaction://hlinksldjump"/>
              </a:rPr>
              <a:t>Elementos</a:t>
            </a:r>
            <a:endParaRPr lang="es-ES" dirty="0"/>
          </a:p>
        </p:txBody>
      </p:sp>
      <p:sp>
        <p:nvSpPr>
          <p:cNvPr id="22" name="21 Rectángulo redondeado"/>
          <p:cNvSpPr/>
          <p:nvPr userDrawn="1"/>
        </p:nvSpPr>
        <p:spPr>
          <a:xfrm>
            <a:off x="25020" y="578645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Comentarios</a:t>
            </a:r>
            <a:endParaRPr lang="es-ES" dirty="0"/>
          </a:p>
        </p:txBody>
      </p:sp>
      <p:sp>
        <p:nvSpPr>
          <p:cNvPr id="23" name="22 Rectángulo redondeado"/>
          <p:cNvSpPr/>
          <p:nvPr userDrawn="1"/>
        </p:nvSpPr>
        <p:spPr>
          <a:xfrm>
            <a:off x="21334" y="3214686"/>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Antecedentes</a:t>
            </a:r>
            <a:endParaRPr lang="es-ES" dirty="0"/>
          </a:p>
        </p:txBody>
      </p:sp>
      <p:sp>
        <p:nvSpPr>
          <p:cNvPr id="28" name="27 Rectángulo redondeado"/>
          <p:cNvSpPr/>
          <p:nvPr userDrawn="1"/>
        </p:nvSpPr>
        <p:spPr>
          <a:xfrm>
            <a:off x="25020" y="4500570"/>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Ejes</a:t>
            </a:r>
            <a:endParaRPr lang="es-ES" dirty="0"/>
          </a:p>
        </p:txBody>
      </p:sp>
      <p:sp>
        <p:nvSpPr>
          <p:cNvPr id="18" name="17 Rectángulo redondeado"/>
          <p:cNvSpPr/>
          <p:nvPr userDrawn="1"/>
        </p:nvSpPr>
        <p:spPr>
          <a:xfrm>
            <a:off x="21334" y="385762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7" action="ppaction://hlinksldjump"/>
              </a:rPr>
              <a:t>Intervención</a:t>
            </a:r>
            <a:endParaRPr lang="es-ES" dirty="0"/>
          </a:p>
        </p:txBody>
      </p:sp>
    </p:spTree>
  </p:cSld>
  <p:clrMapOvr>
    <a:masterClrMapping/>
  </p:clrMapOvr>
  <p:transition>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2">
    <p:spTree>
      <p:nvGrpSpPr>
        <p:cNvPr id="1" name=""/>
        <p:cNvGrpSpPr/>
        <p:nvPr/>
      </p:nvGrpSpPr>
      <p:grpSpPr>
        <a:xfrm>
          <a:off x="0" y="0"/>
          <a:ext cx="0" cy="0"/>
          <a:chOff x="0" y="0"/>
          <a:chExt cx="0" cy="0"/>
        </a:xfrm>
      </p:grpSpPr>
      <p:sp useBgFill="1">
        <p:nvSpPr>
          <p:cNvPr id="7" name="6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13 Título"/>
          <p:cNvSpPr>
            <a:spLocks noGrp="1"/>
          </p:cNvSpPr>
          <p:nvPr>
            <p:ph type="ctrTitle" hasCustomPrompt="1"/>
          </p:nvPr>
        </p:nvSpPr>
        <p:spPr>
          <a:xfrm>
            <a:off x="1857356" y="142852"/>
            <a:ext cx="7143800" cy="1472184"/>
          </a:xfrm>
        </p:spPr>
        <p:txBody>
          <a:bodyPr anchor="b"/>
          <a:lstStyle>
            <a:lvl1pPr algn="l">
              <a:defRPr/>
            </a:lvl1pPr>
            <a:extLst/>
          </a:lstStyle>
          <a:p>
            <a:r>
              <a:rPr kumimoji="0" lang="es-ES" dirty="0" smtClean="0"/>
              <a:t>Ejes para fortalecer el proceso de aprendizaje</a:t>
            </a:r>
            <a:endParaRPr kumimoji="0" lang="en-US" dirty="0"/>
          </a:p>
        </p:txBody>
      </p:sp>
      <p:sp>
        <p:nvSpPr>
          <p:cNvPr id="9"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10" name="9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1" name="10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2" name="11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13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6" name="15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7" name="16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3" name="22 Rectángulo redondeado"/>
          <p:cNvSpPr/>
          <p:nvPr userDrawn="1"/>
        </p:nvSpPr>
        <p:spPr>
          <a:xfrm>
            <a:off x="25020" y="257174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hlinkClick r:id="rId2" action="ppaction://hlinksldjump"/>
              </a:rPr>
              <a:t>Datos</a:t>
            </a:r>
            <a:r>
              <a:rPr lang="es-MX" sz="1700" baseline="0" dirty="0" smtClean="0">
                <a:hlinkClick r:id="rId2" action="ppaction://hlinksldjump"/>
              </a:rPr>
              <a:t> generales</a:t>
            </a:r>
            <a:endParaRPr lang="es-ES" sz="1700" dirty="0"/>
          </a:p>
        </p:txBody>
      </p:sp>
      <p:sp>
        <p:nvSpPr>
          <p:cNvPr id="19" name="18 Rectángulo redondeado"/>
          <p:cNvSpPr/>
          <p:nvPr userDrawn="1"/>
        </p:nvSpPr>
        <p:spPr>
          <a:xfrm>
            <a:off x="25020" y="192880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3" action="ppaction://hlinksldjump"/>
              </a:rPr>
              <a:t>Inicio</a:t>
            </a:r>
            <a:endParaRPr lang="es-ES" dirty="0"/>
          </a:p>
        </p:txBody>
      </p:sp>
      <p:sp>
        <p:nvSpPr>
          <p:cNvPr id="24" name="23 Rectángulo redondeado"/>
          <p:cNvSpPr/>
          <p:nvPr userDrawn="1"/>
        </p:nvSpPr>
        <p:spPr>
          <a:xfrm>
            <a:off x="21334" y="3214686"/>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Antecedentes</a:t>
            </a:r>
            <a:endParaRPr lang="es-ES" dirty="0"/>
          </a:p>
        </p:txBody>
      </p:sp>
      <p:sp>
        <p:nvSpPr>
          <p:cNvPr id="25" name="24 Rectángulo redondeado"/>
          <p:cNvSpPr/>
          <p:nvPr userDrawn="1"/>
        </p:nvSpPr>
        <p:spPr>
          <a:xfrm>
            <a:off x="25020" y="514351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Elementos</a:t>
            </a:r>
            <a:endParaRPr lang="es-ES" dirty="0"/>
          </a:p>
        </p:txBody>
      </p:sp>
      <p:sp>
        <p:nvSpPr>
          <p:cNvPr id="26" name="25 Rectángulo redondeado"/>
          <p:cNvSpPr/>
          <p:nvPr userDrawn="1"/>
        </p:nvSpPr>
        <p:spPr>
          <a:xfrm>
            <a:off x="25020" y="578645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Comentarios</a:t>
            </a:r>
            <a:endParaRPr lang="es-ES" dirty="0"/>
          </a:p>
        </p:txBody>
      </p:sp>
      <p:sp>
        <p:nvSpPr>
          <p:cNvPr id="18" name="17 Rectángulo redondeado"/>
          <p:cNvSpPr/>
          <p:nvPr userDrawn="1"/>
        </p:nvSpPr>
        <p:spPr>
          <a:xfrm>
            <a:off x="21334" y="385762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7" action="ppaction://hlinksldjump"/>
              </a:rPr>
              <a:t>Intervención</a:t>
            </a:r>
            <a:endParaRPr lang="es-ES" dirty="0"/>
          </a:p>
        </p:txBody>
      </p:sp>
    </p:spTree>
  </p:cSld>
  <p:clrMapOvr>
    <a:masterClrMapping/>
  </p:clrMapOvr>
  <p:transition>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eño personalizado 3">
    <p:spTree>
      <p:nvGrpSpPr>
        <p:cNvPr id="1" name=""/>
        <p:cNvGrpSpPr/>
        <p:nvPr/>
      </p:nvGrpSpPr>
      <p:grpSpPr>
        <a:xfrm>
          <a:off x="0" y="0"/>
          <a:ext cx="0" cy="0"/>
          <a:chOff x="0" y="0"/>
          <a:chExt cx="0" cy="0"/>
        </a:xfrm>
      </p:grpSpPr>
      <p:sp useBgFill="1">
        <p:nvSpPr>
          <p:cNvPr id="8" name="7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13 Título"/>
          <p:cNvSpPr>
            <a:spLocks noGrp="1"/>
          </p:cNvSpPr>
          <p:nvPr>
            <p:ph type="ctrTitle" hasCustomPrompt="1"/>
          </p:nvPr>
        </p:nvSpPr>
        <p:spPr>
          <a:xfrm>
            <a:off x="1857356" y="142852"/>
            <a:ext cx="7143800" cy="1472184"/>
          </a:xfrm>
        </p:spPr>
        <p:txBody>
          <a:bodyPr anchor="b"/>
          <a:lstStyle>
            <a:lvl1pPr algn="l">
              <a:defRPr/>
            </a:lvl1pPr>
            <a:extLst/>
          </a:lstStyle>
          <a:p>
            <a:r>
              <a:rPr kumimoji="0" lang="es-ES" dirty="0" smtClean="0"/>
              <a:t>Elementos del modelo del diseño </a:t>
            </a:r>
            <a:r>
              <a:rPr kumimoji="0" lang="es-ES" dirty="0" err="1" smtClean="0"/>
              <a:t>instruccional</a:t>
            </a:r>
            <a:endParaRPr kumimoji="0" lang="en-US" dirty="0"/>
          </a:p>
        </p:txBody>
      </p:sp>
      <p:sp>
        <p:nvSpPr>
          <p:cNvPr id="10"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11" name="10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2" name="11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3" name="12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6" name="15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7" name="16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8" name="17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1" name="20 Rectángulo redondeado"/>
          <p:cNvSpPr/>
          <p:nvPr userDrawn="1"/>
        </p:nvSpPr>
        <p:spPr>
          <a:xfrm>
            <a:off x="25020" y="192880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Inicio</a:t>
            </a:r>
            <a:endParaRPr lang="es-ES" dirty="0"/>
          </a:p>
        </p:txBody>
      </p:sp>
      <p:sp>
        <p:nvSpPr>
          <p:cNvPr id="25" name="24 Rectángulo redondeado"/>
          <p:cNvSpPr/>
          <p:nvPr userDrawn="1"/>
        </p:nvSpPr>
        <p:spPr>
          <a:xfrm>
            <a:off x="25020" y="257174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hlinkClick r:id="rId3" action="ppaction://hlinksldjump"/>
              </a:rPr>
              <a:t>Datos</a:t>
            </a:r>
            <a:r>
              <a:rPr lang="es-MX" sz="1700" baseline="0" dirty="0" smtClean="0">
                <a:hlinkClick r:id="rId3" action="ppaction://hlinksldjump"/>
              </a:rPr>
              <a:t> generales</a:t>
            </a:r>
            <a:endParaRPr lang="es-ES" sz="1700" dirty="0"/>
          </a:p>
        </p:txBody>
      </p:sp>
      <p:sp>
        <p:nvSpPr>
          <p:cNvPr id="26" name="25 Rectángulo redondeado"/>
          <p:cNvSpPr/>
          <p:nvPr userDrawn="1"/>
        </p:nvSpPr>
        <p:spPr>
          <a:xfrm>
            <a:off x="21334" y="3214686"/>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Antecedentes</a:t>
            </a:r>
            <a:endParaRPr lang="es-ES" dirty="0"/>
          </a:p>
        </p:txBody>
      </p:sp>
      <p:sp>
        <p:nvSpPr>
          <p:cNvPr id="27" name="26 Rectángulo redondeado"/>
          <p:cNvSpPr/>
          <p:nvPr userDrawn="1"/>
        </p:nvSpPr>
        <p:spPr>
          <a:xfrm>
            <a:off x="25020" y="457200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Ejes</a:t>
            </a:r>
            <a:endParaRPr lang="es-ES" dirty="0"/>
          </a:p>
        </p:txBody>
      </p:sp>
      <p:sp>
        <p:nvSpPr>
          <p:cNvPr id="28" name="27 Rectángulo redondeado"/>
          <p:cNvSpPr/>
          <p:nvPr userDrawn="1"/>
        </p:nvSpPr>
        <p:spPr>
          <a:xfrm>
            <a:off x="25020" y="578645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Comentarios</a:t>
            </a:r>
            <a:endParaRPr lang="es-ES" dirty="0"/>
          </a:p>
        </p:txBody>
      </p:sp>
      <p:sp>
        <p:nvSpPr>
          <p:cNvPr id="19" name="18 Rectángulo redondeado"/>
          <p:cNvSpPr/>
          <p:nvPr userDrawn="1"/>
        </p:nvSpPr>
        <p:spPr>
          <a:xfrm>
            <a:off x="21334" y="385762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7" action="ppaction://hlinksldjump"/>
              </a:rPr>
              <a:t>Intervención</a:t>
            </a:r>
            <a:endParaRPr lang="es-ES" dirty="0"/>
          </a:p>
        </p:txBody>
      </p:sp>
    </p:spTree>
  </p:cSld>
  <p:clrMapOvr>
    <a:masterClrMapping/>
  </p:clrMapOvr>
  <p:transition>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eño personalizado 4">
    <p:spTree>
      <p:nvGrpSpPr>
        <p:cNvPr id="1" name=""/>
        <p:cNvGrpSpPr/>
        <p:nvPr/>
      </p:nvGrpSpPr>
      <p:grpSpPr>
        <a:xfrm>
          <a:off x="0" y="0"/>
          <a:ext cx="0" cy="0"/>
          <a:chOff x="0" y="0"/>
          <a:chExt cx="0" cy="0"/>
        </a:xfrm>
      </p:grpSpPr>
      <p:sp useBgFill="1">
        <p:nvSpPr>
          <p:cNvPr id="6" name="5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13 Título"/>
          <p:cNvSpPr>
            <a:spLocks noGrp="1"/>
          </p:cNvSpPr>
          <p:nvPr>
            <p:ph type="ctrTitle" hasCustomPrompt="1"/>
          </p:nvPr>
        </p:nvSpPr>
        <p:spPr>
          <a:xfrm>
            <a:off x="1857356" y="142852"/>
            <a:ext cx="7143800" cy="1472184"/>
          </a:xfrm>
        </p:spPr>
        <p:txBody>
          <a:bodyPr anchor="b"/>
          <a:lstStyle>
            <a:lvl1pPr algn="l">
              <a:defRPr/>
            </a:lvl1pPr>
            <a:extLst/>
          </a:lstStyle>
          <a:p>
            <a:r>
              <a:rPr kumimoji="0" lang="es-ES" dirty="0" smtClean="0"/>
              <a:t>Comentarios y reflexiones generales</a:t>
            </a:r>
            <a:endParaRPr kumimoji="0" lang="en-US" dirty="0"/>
          </a:p>
        </p:txBody>
      </p:sp>
      <p:sp>
        <p:nvSpPr>
          <p:cNvPr id="8"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9" name="8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0" name="9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1" name="10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3" name="12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13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6" name="15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redondeado"/>
          <p:cNvSpPr/>
          <p:nvPr userDrawn="1"/>
        </p:nvSpPr>
        <p:spPr>
          <a:xfrm>
            <a:off x="25020" y="192880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Inicio</a:t>
            </a:r>
            <a:endParaRPr lang="es-ES" dirty="0"/>
          </a:p>
        </p:txBody>
      </p:sp>
      <p:sp>
        <p:nvSpPr>
          <p:cNvPr id="23" name="22 Rectángulo redondeado"/>
          <p:cNvSpPr/>
          <p:nvPr userDrawn="1"/>
        </p:nvSpPr>
        <p:spPr>
          <a:xfrm>
            <a:off x="25020" y="257174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hlinkClick r:id="rId3" action="ppaction://hlinksldjump"/>
              </a:rPr>
              <a:t>Datos</a:t>
            </a:r>
            <a:r>
              <a:rPr lang="es-MX" sz="1700" baseline="0" dirty="0" smtClean="0">
                <a:hlinkClick r:id="rId3" action="ppaction://hlinksldjump"/>
              </a:rPr>
              <a:t> generales</a:t>
            </a:r>
            <a:endParaRPr lang="es-ES" sz="1700" dirty="0"/>
          </a:p>
        </p:txBody>
      </p:sp>
      <p:sp>
        <p:nvSpPr>
          <p:cNvPr id="24" name="23 Rectángulo redondeado"/>
          <p:cNvSpPr/>
          <p:nvPr userDrawn="1"/>
        </p:nvSpPr>
        <p:spPr>
          <a:xfrm>
            <a:off x="21334" y="3214686"/>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Antecedentes</a:t>
            </a:r>
            <a:endParaRPr lang="es-ES" dirty="0"/>
          </a:p>
        </p:txBody>
      </p:sp>
      <p:sp>
        <p:nvSpPr>
          <p:cNvPr id="25" name="24 Rectángulo redondeado"/>
          <p:cNvSpPr/>
          <p:nvPr userDrawn="1"/>
        </p:nvSpPr>
        <p:spPr>
          <a:xfrm>
            <a:off x="25020" y="457200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Ejes</a:t>
            </a:r>
            <a:endParaRPr lang="es-ES" dirty="0"/>
          </a:p>
        </p:txBody>
      </p:sp>
      <p:sp>
        <p:nvSpPr>
          <p:cNvPr id="26" name="25 Rectángulo redondeado"/>
          <p:cNvSpPr/>
          <p:nvPr userDrawn="1"/>
        </p:nvSpPr>
        <p:spPr>
          <a:xfrm>
            <a:off x="25020" y="5214950"/>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Elementos</a:t>
            </a:r>
            <a:endParaRPr lang="es-ES" dirty="0"/>
          </a:p>
        </p:txBody>
      </p:sp>
      <p:sp>
        <p:nvSpPr>
          <p:cNvPr id="18" name="17 Rectángulo redondeado"/>
          <p:cNvSpPr/>
          <p:nvPr userDrawn="1"/>
        </p:nvSpPr>
        <p:spPr>
          <a:xfrm>
            <a:off x="21334" y="385762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7" action="ppaction://hlinksldjump"/>
              </a:rPr>
              <a:t>Intervención</a:t>
            </a:r>
            <a:endParaRPr lang="es-ES" dirty="0"/>
          </a:p>
        </p:txBody>
      </p:sp>
    </p:spTree>
  </p:cSld>
  <p:clrMapOvr>
    <a:masterClrMapping/>
  </p:clrMapOvr>
  <p:transition>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Diseño personalizado 4">
    <p:spTree>
      <p:nvGrpSpPr>
        <p:cNvPr id="1" name=""/>
        <p:cNvGrpSpPr/>
        <p:nvPr/>
      </p:nvGrpSpPr>
      <p:grpSpPr>
        <a:xfrm>
          <a:off x="0" y="0"/>
          <a:ext cx="0" cy="0"/>
          <a:chOff x="0" y="0"/>
          <a:chExt cx="0" cy="0"/>
        </a:xfrm>
      </p:grpSpPr>
      <p:sp>
        <p:nvSpPr>
          <p:cNvPr id="16" name="15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useBgFill="1">
        <p:nvSpPr>
          <p:cNvPr id="6" name="5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9" name="8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0" name="9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1" name="10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3" name="12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13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21" name="20 Rectángulo redondeado"/>
          <p:cNvSpPr/>
          <p:nvPr userDrawn="1"/>
        </p:nvSpPr>
        <p:spPr>
          <a:xfrm>
            <a:off x="25020" y="192880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Inicio</a:t>
            </a:r>
            <a:endParaRPr lang="es-ES" dirty="0"/>
          </a:p>
        </p:txBody>
      </p:sp>
      <p:sp>
        <p:nvSpPr>
          <p:cNvPr id="24" name="23 Rectángulo redondeado"/>
          <p:cNvSpPr/>
          <p:nvPr userDrawn="1"/>
        </p:nvSpPr>
        <p:spPr>
          <a:xfrm>
            <a:off x="25020" y="257174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hlinkClick r:id="rId3" action="ppaction://hlinksldjump"/>
              </a:rPr>
              <a:t>Datos</a:t>
            </a:r>
            <a:r>
              <a:rPr lang="es-MX" sz="1700" baseline="0" dirty="0" smtClean="0">
                <a:hlinkClick r:id="rId3" action="ppaction://hlinksldjump"/>
              </a:rPr>
              <a:t> generales</a:t>
            </a:r>
            <a:endParaRPr lang="es-ES" sz="1700" dirty="0"/>
          </a:p>
        </p:txBody>
      </p:sp>
      <p:sp>
        <p:nvSpPr>
          <p:cNvPr id="25" name="24 Rectángulo redondeado"/>
          <p:cNvSpPr/>
          <p:nvPr userDrawn="1"/>
        </p:nvSpPr>
        <p:spPr>
          <a:xfrm>
            <a:off x="25020" y="4500570"/>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Ejes</a:t>
            </a:r>
            <a:endParaRPr lang="es-ES" dirty="0"/>
          </a:p>
        </p:txBody>
      </p:sp>
      <p:sp>
        <p:nvSpPr>
          <p:cNvPr id="26" name="25 Rectángulo redondeado"/>
          <p:cNvSpPr/>
          <p:nvPr userDrawn="1"/>
        </p:nvSpPr>
        <p:spPr>
          <a:xfrm>
            <a:off x="25020" y="514351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Elementos</a:t>
            </a:r>
            <a:endParaRPr lang="es-ES" dirty="0"/>
          </a:p>
        </p:txBody>
      </p:sp>
      <p:sp>
        <p:nvSpPr>
          <p:cNvPr id="27" name="26 Rectángulo redondeado"/>
          <p:cNvSpPr/>
          <p:nvPr userDrawn="1"/>
        </p:nvSpPr>
        <p:spPr>
          <a:xfrm>
            <a:off x="25020" y="578645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Comentarios</a:t>
            </a:r>
            <a:endParaRPr lang="es-ES" dirty="0"/>
          </a:p>
        </p:txBody>
      </p:sp>
      <p:sp>
        <p:nvSpPr>
          <p:cNvPr id="30" name="13 Título"/>
          <p:cNvSpPr>
            <a:spLocks noGrp="1"/>
          </p:cNvSpPr>
          <p:nvPr>
            <p:ph type="ctrTitle" hasCustomPrompt="1"/>
          </p:nvPr>
        </p:nvSpPr>
        <p:spPr>
          <a:xfrm>
            <a:off x="1857356" y="142852"/>
            <a:ext cx="7143800" cy="857256"/>
          </a:xfrm>
        </p:spPr>
        <p:txBody>
          <a:bodyPr anchor="b"/>
          <a:lstStyle>
            <a:lvl1pPr algn="l">
              <a:defRPr/>
            </a:lvl1pPr>
            <a:extLst/>
          </a:lstStyle>
          <a:p>
            <a:r>
              <a:rPr kumimoji="0" lang="es-ES" dirty="0" smtClean="0"/>
              <a:t>Antecedentes</a:t>
            </a:r>
            <a:endParaRPr kumimoji="0" lang="en-US" dirty="0"/>
          </a:p>
        </p:txBody>
      </p:sp>
      <p:sp>
        <p:nvSpPr>
          <p:cNvPr id="18" name="17 Rectángulo redondeado"/>
          <p:cNvSpPr/>
          <p:nvPr userDrawn="1"/>
        </p:nvSpPr>
        <p:spPr>
          <a:xfrm>
            <a:off x="21334" y="385762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7" action="ppaction://hlinksldjump"/>
              </a:rPr>
              <a:t>Intervención</a:t>
            </a:r>
            <a:endParaRPr lang="es-ES" dirty="0"/>
          </a:p>
        </p:txBody>
      </p:sp>
    </p:spTree>
  </p:cSld>
  <p:clrMapOvr>
    <a:masterClrMapping/>
  </p:clrMapOvr>
  <p:transition>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seño personalizado 5">
    <p:spTree>
      <p:nvGrpSpPr>
        <p:cNvPr id="1" name=""/>
        <p:cNvGrpSpPr/>
        <p:nvPr/>
      </p:nvGrpSpPr>
      <p:grpSpPr>
        <a:xfrm>
          <a:off x="0" y="0"/>
          <a:ext cx="0" cy="0"/>
          <a:chOff x="0" y="0"/>
          <a:chExt cx="0" cy="0"/>
        </a:xfrm>
      </p:grpSpPr>
      <p:sp useBgFill="1">
        <p:nvSpPr>
          <p:cNvPr id="6" name="5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9" name="8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0" name="9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1" name="10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3" name="12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13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29" name="28 Rectángulo redondeado"/>
          <p:cNvSpPr/>
          <p:nvPr userDrawn="1"/>
        </p:nvSpPr>
        <p:spPr>
          <a:xfrm>
            <a:off x="25020" y="264318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Inicio</a:t>
            </a:r>
            <a:endParaRPr lang="es-ES" dirty="0"/>
          </a:p>
        </p:txBody>
      </p:sp>
      <p:sp>
        <p:nvSpPr>
          <p:cNvPr id="30" name="29 Rectángulo redondeado"/>
          <p:cNvSpPr/>
          <p:nvPr userDrawn="1"/>
        </p:nvSpPr>
        <p:spPr>
          <a:xfrm>
            <a:off x="25020" y="328612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hlinkClick r:id="rId3" action="ppaction://hlinksldjump"/>
              </a:rPr>
              <a:t>Datos</a:t>
            </a:r>
            <a:r>
              <a:rPr lang="es-MX" sz="1700" baseline="0" dirty="0" smtClean="0">
                <a:hlinkClick r:id="rId3" action="ppaction://hlinksldjump"/>
              </a:rPr>
              <a:t> generales</a:t>
            </a:r>
            <a:endParaRPr lang="es-ES" sz="1700" dirty="0"/>
          </a:p>
        </p:txBody>
      </p:sp>
      <p:sp>
        <p:nvSpPr>
          <p:cNvPr id="31" name="30 Rectángulo redondeado"/>
          <p:cNvSpPr/>
          <p:nvPr userDrawn="1"/>
        </p:nvSpPr>
        <p:spPr>
          <a:xfrm>
            <a:off x="21334" y="3929066"/>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Antecedentes</a:t>
            </a:r>
            <a:endParaRPr lang="es-ES" dirty="0"/>
          </a:p>
        </p:txBody>
      </p:sp>
      <p:sp>
        <p:nvSpPr>
          <p:cNvPr id="32" name="31 Rectángulo redondeado"/>
          <p:cNvSpPr/>
          <p:nvPr userDrawn="1"/>
        </p:nvSpPr>
        <p:spPr>
          <a:xfrm>
            <a:off x="25020" y="4572008"/>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Ejes</a:t>
            </a:r>
            <a:endParaRPr lang="es-ES" dirty="0"/>
          </a:p>
        </p:txBody>
      </p:sp>
      <p:sp>
        <p:nvSpPr>
          <p:cNvPr id="33" name="32 Rectángulo redondeado"/>
          <p:cNvSpPr/>
          <p:nvPr userDrawn="1"/>
        </p:nvSpPr>
        <p:spPr>
          <a:xfrm>
            <a:off x="25020" y="5214950"/>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Elementos</a:t>
            </a:r>
            <a:endParaRPr lang="es-ES" dirty="0"/>
          </a:p>
        </p:txBody>
      </p:sp>
      <p:sp>
        <p:nvSpPr>
          <p:cNvPr id="34" name="33 Rectángulo redondeado"/>
          <p:cNvSpPr/>
          <p:nvPr userDrawn="1"/>
        </p:nvSpPr>
        <p:spPr>
          <a:xfrm>
            <a:off x="25020" y="585789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7" action="ppaction://hlinksldjump"/>
              </a:rPr>
              <a:t>Comentarios</a:t>
            </a:r>
            <a:endParaRPr lang="es-ES" dirty="0"/>
          </a:p>
        </p:txBody>
      </p:sp>
    </p:spTree>
  </p:cSld>
  <p:clrMapOvr>
    <a:masterClrMapping/>
  </p:clrMapOvr>
  <p:transition>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Diseño personalizado1">
    <p:spTree>
      <p:nvGrpSpPr>
        <p:cNvPr id="1" name=""/>
        <p:cNvGrpSpPr/>
        <p:nvPr/>
      </p:nvGrpSpPr>
      <p:grpSpPr>
        <a:xfrm>
          <a:off x="0" y="0"/>
          <a:ext cx="0" cy="0"/>
          <a:chOff x="0" y="0"/>
          <a:chExt cx="0" cy="0"/>
        </a:xfrm>
      </p:grpSpPr>
      <p:sp useBgFill="1">
        <p:nvSpPr>
          <p:cNvPr id="9" name="8 Rectángulo"/>
          <p:cNvSpPr/>
          <p:nvPr userDrawn="1"/>
        </p:nvSpPr>
        <p:spPr>
          <a:xfrm>
            <a:off x="1000100" y="0"/>
            <a:ext cx="714380" cy="228599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Elipse"/>
          <p:cNvSpPr/>
          <p:nvPr userDrawn="1"/>
        </p:nvSpPr>
        <p:spPr>
          <a:xfrm>
            <a:off x="1128977" y="164705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1" name="10 Elipse"/>
          <p:cNvSpPr/>
          <p:nvPr userDrawn="1"/>
        </p:nvSpPr>
        <p:spPr>
          <a:xfrm>
            <a:off x="1364720" y="157826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useBgFill="1">
        <p:nvSpPr>
          <p:cNvPr id="12" name="11 Rectángulo"/>
          <p:cNvSpPr/>
          <p:nvPr userDrawn="1"/>
        </p:nvSpPr>
        <p:spPr>
          <a:xfrm>
            <a:off x="142844" y="2285992"/>
            <a:ext cx="1571636" cy="45720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3" name="12 Elipse"/>
          <p:cNvSpPr/>
          <p:nvPr userDrawn="1"/>
        </p:nvSpPr>
        <p:spPr>
          <a:xfrm>
            <a:off x="1142976" y="50404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4" name="13 Elipse"/>
          <p:cNvSpPr/>
          <p:nvPr userDrawn="1"/>
        </p:nvSpPr>
        <p:spPr>
          <a:xfrm>
            <a:off x="1378719" y="43525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5" name="14 Elipse"/>
          <p:cNvSpPr/>
          <p:nvPr userDrawn="1"/>
        </p:nvSpPr>
        <p:spPr>
          <a:xfrm>
            <a:off x="1142976" y="1068894"/>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16" name="15 Elipse"/>
          <p:cNvSpPr/>
          <p:nvPr userDrawn="1"/>
        </p:nvSpPr>
        <p:spPr>
          <a:xfrm>
            <a:off x="1378719" y="1000108"/>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24" name="13 Título"/>
          <p:cNvSpPr>
            <a:spLocks noGrp="1"/>
          </p:cNvSpPr>
          <p:nvPr>
            <p:ph type="ctrTitle" hasCustomPrompt="1"/>
          </p:nvPr>
        </p:nvSpPr>
        <p:spPr>
          <a:xfrm>
            <a:off x="1857356" y="142852"/>
            <a:ext cx="7143800" cy="1472184"/>
          </a:xfrm>
        </p:spPr>
        <p:txBody>
          <a:bodyPr anchor="b"/>
          <a:lstStyle>
            <a:lvl1pPr algn="l">
              <a:defRPr/>
            </a:lvl1pPr>
            <a:extLst/>
          </a:lstStyle>
          <a:p>
            <a:r>
              <a:rPr kumimoji="0" lang="es-ES" dirty="0" smtClean="0"/>
              <a:t>Intervención</a:t>
            </a:r>
            <a:br>
              <a:rPr kumimoji="0" lang="es-ES" dirty="0" smtClean="0"/>
            </a:br>
            <a:endParaRPr kumimoji="0" lang="en-US" dirty="0"/>
          </a:p>
        </p:txBody>
      </p:sp>
      <p:sp>
        <p:nvSpPr>
          <p:cNvPr id="25" name="21 Subtítulo"/>
          <p:cNvSpPr>
            <a:spLocks noGrp="1"/>
          </p:cNvSpPr>
          <p:nvPr>
            <p:ph type="subTitle" idx="1"/>
          </p:nvPr>
        </p:nvSpPr>
        <p:spPr>
          <a:xfrm>
            <a:off x="1857356" y="1714488"/>
            <a:ext cx="7143800" cy="500066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dirty="0" smtClean="0"/>
              <a:t>Haga clic para modificar el estilo de subtítulo del patrón</a:t>
            </a:r>
            <a:endParaRPr kumimoji="0" lang="en-US" dirty="0"/>
          </a:p>
        </p:txBody>
      </p:sp>
      <p:sp>
        <p:nvSpPr>
          <p:cNvPr id="26" name="25 Rectángulo"/>
          <p:cNvSpPr/>
          <p:nvPr userDrawn="1"/>
        </p:nvSpPr>
        <p:spPr>
          <a:xfrm>
            <a:off x="1857356" y="142852"/>
            <a:ext cx="7143800" cy="14287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redondeado"/>
          <p:cNvSpPr/>
          <p:nvPr userDrawn="1"/>
        </p:nvSpPr>
        <p:spPr>
          <a:xfrm>
            <a:off x="25020" y="192880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2" action="ppaction://hlinksldjump"/>
              </a:rPr>
              <a:t>Inicio</a:t>
            </a:r>
            <a:endParaRPr lang="es-ES" dirty="0"/>
          </a:p>
        </p:txBody>
      </p:sp>
      <p:sp>
        <p:nvSpPr>
          <p:cNvPr id="21" name="20 Rectángulo redondeado"/>
          <p:cNvSpPr/>
          <p:nvPr userDrawn="1"/>
        </p:nvSpPr>
        <p:spPr>
          <a:xfrm>
            <a:off x="25020" y="5143512"/>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3" action="ppaction://hlinksldjump"/>
              </a:rPr>
              <a:t>Elementos</a:t>
            </a:r>
            <a:endParaRPr lang="es-ES" dirty="0"/>
          </a:p>
        </p:txBody>
      </p:sp>
      <p:sp>
        <p:nvSpPr>
          <p:cNvPr id="22" name="21 Rectángulo redondeado"/>
          <p:cNvSpPr/>
          <p:nvPr userDrawn="1"/>
        </p:nvSpPr>
        <p:spPr>
          <a:xfrm>
            <a:off x="25020" y="578645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4" action="ppaction://hlinksldjump"/>
              </a:rPr>
              <a:t>Comentarios</a:t>
            </a:r>
            <a:endParaRPr lang="es-ES" dirty="0"/>
          </a:p>
        </p:txBody>
      </p:sp>
      <p:sp>
        <p:nvSpPr>
          <p:cNvPr id="23" name="22 Rectángulo redondeado"/>
          <p:cNvSpPr/>
          <p:nvPr userDrawn="1"/>
        </p:nvSpPr>
        <p:spPr>
          <a:xfrm>
            <a:off x="21334" y="3214686"/>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5" action="ppaction://hlinksldjump"/>
              </a:rPr>
              <a:t>Antecedentes</a:t>
            </a:r>
            <a:endParaRPr lang="es-ES" dirty="0"/>
          </a:p>
        </p:txBody>
      </p:sp>
      <p:sp>
        <p:nvSpPr>
          <p:cNvPr id="28" name="27 Rectángulo redondeado"/>
          <p:cNvSpPr/>
          <p:nvPr userDrawn="1"/>
        </p:nvSpPr>
        <p:spPr>
          <a:xfrm>
            <a:off x="25020" y="4500570"/>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hlinkClick r:id="rId6" action="ppaction://hlinksldjump"/>
              </a:rPr>
              <a:t>Ejes</a:t>
            </a:r>
            <a:endParaRPr lang="es-ES" dirty="0"/>
          </a:p>
        </p:txBody>
      </p:sp>
      <p:sp>
        <p:nvSpPr>
          <p:cNvPr id="19" name="18 Rectángulo redondeado"/>
          <p:cNvSpPr/>
          <p:nvPr userDrawn="1"/>
        </p:nvSpPr>
        <p:spPr>
          <a:xfrm>
            <a:off x="25020" y="2571744"/>
            <a:ext cx="1643042" cy="35719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00" dirty="0" smtClean="0">
                <a:hlinkClick r:id="rId7" action="ppaction://hlinksldjump"/>
              </a:rPr>
              <a:t>Datos</a:t>
            </a:r>
            <a:r>
              <a:rPr lang="es-MX" sz="1700" baseline="0" dirty="0" smtClean="0">
                <a:hlinkClick r:id="rId7" action="ppaction://hlinksldjump"/>
              </a:rPr>
              <a:t> generales</a:t>
            </a:r>
            <a:endParaRPr lang="es-ES" sz="1700" dirty="0"/>
          </a:p>
        </p:txBody>
      </p:sp>
    </p:spTree>
  </p:cSld>
  <p:clrMapOvr>
    <a:masterClrMapping/>
  </p:clrMapOvr>
  <p:transition>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42E00216-08F7-44CF-BA23-72A92BE41A67}" type="slidenum">
              <a:rPr lang="es-ES" smtClean="0"/>
              <a:pPr/>
              <a:t>‹Nº›</a:t>
            </a:fld>
            <a:endParaRPr lang="es-E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s-E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E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E00216-08F7-44CF-BA23-72A92BE41A67}" type="slidenum">
              <a:rPr lang="es-ES" smtClean="0"/>
              <a:pPr/>
              <a:t>‹Nº›</a:t>
            </a:fld>
            <a:endParaRPr lang="es-E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84" r:id="rId2"/>
    <p:sldLayoutId id="2147483662" r:id="rId3"/>
    <p:sldLayoutId id="2147483664" r:id="rId4"/>
    <p:sldLayoutId id="2147483666" r:id="rId5"/>
    <p:sldLayoutId id="2147483685" r:id="rId6"/>
    <p:sldLayoutId id="2147483686" r:id="rId7"/>
    <p:sldLayoutId id="2147483687" r:id="rId8"/>
    <p:sldLayoutId id="2147483667" r:id="rId9"/>
    <p:sldLayoutId id="2147483668" r:id="rId10"/>
    <p:sldLayoutId id="2147483669" r:id="rId11"/>
    <p:sldLayoutId id="2147483670" r:id="rId12"/>
    <p:sldLayoutId id="2147483671" r:id="rId13"/>
  </p:sldLayoutIdLst>
  <p:transition>
    <p:random/>
  </p:transition>
  <p:timing>
    <p:tnLst>
      <p:par>
        <p:cTn id="1" dur="indefinite" restart="never" nodeType="tmRoot"/>
      </p:par>
    </p:tnLst>
  </p:timing>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11.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2.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slide" Target="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6.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7.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slide" Target="slide6.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slide" Target="slide9.xml"/><Relationship Id="rId1" Type="http://schemas.openxmlformats.org/officeDocument/2006/relationships/slideLayout" Target="../slideLayouts/slideLayout3.xml"/><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10.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pPr algn="ctr"/>
            <a:r>
              <a:rPr lang="es-MX" dirty="0" smtClean="0"/>
              <a:t>PROYECTO AULA</a:t>
            </a:r>
            <a:endParaRPr lang="es-ES" dirty="0"/>
          </a:p>
        </p:txBody>
      </p:sp>
      <p:sp>
        <p:nvSpPr>
          <p:cNvPr id="3" name="2 Subtítulo"/>
          <p:cNvSpPr>
            <a:spLocks noGrp="1"/>
          </p:cNvSpPr>
          <p:nvPr>
            <p:ph type="subTitle" idx="1"/>
          </p:nvPr>
        </p:nvSpPr>
        <p:spPr/>
        <p:txBody>
          <a:bodyPr>
            <a:normAutofit lnSpcReduction="10000"/>
          </a:bodyPr>
          <a:lstStyle/>
          <a:p>
            <a:pPr algn="ctr"/>
            <a:endParaRPr lang="es-MX" dirty="0" smtClean="0"/>
          </a:p>
          <a:p>
            <a:pPr algn="ctr"/>
            <a:r>
              <a:rPr lang="es-MX" dirty="0" smtClean="0"/>
              <a:t>REPORTE DE APLICACIÓN DEL DISEÑO INSTRUCCIONAL DE LA EXPERIENCIA EDUCATIVA:</a:t>
            </a:r>
          </a:p>
          <a:p>
            <a:pPr algn="ctr"/>
            <a:r>
              <a:rPr lang="es-MX" b="1" dirty="0" smtClean="0"/>
              <a:t>MECÁNICA DE FLUIDOS</a:t>
            </a:r>
          </a:p>
          <a:p>
            <a:pPr algn="ctr"/>
            <a:endParaRPr lang="es-MX" dirty="0" smtClean="0"/>
          </a:p>
          <a:p>
            <a:pPr algn="ctr"/>
            <a:endParaRPr lang="es-MX" dirty="0" smtClean="0"/>
          </a:p>
          <a:p>
            <a:pPr algn="ctr"/>
            <a:r>
              <a:rPr lang="es-MX" dirty="0" smtClean="0"/>
              <a:t>Presenta:</a:t>
            </a:r>
          </a:p>
          <a:p>
            <a:pPr algn="ctr"/>
            <a:r>
              <a:rPr lang="es-MX" dirty="0" smtClean="0"/>
              <a:t>M. C.  Jesús Medina Cervantes</a:t>
            </a:r>
          </a:p>
          <a:p>
            <a:pPr algn="ctr"/>
            <a:endParaRPr lang="es-MX" dirty="0" smtClean="0"/>
          </a:p>
          <a:p>
            <a:pPr algn="ctr"/>
            <a:endParaRPr lang="es-MX" dirty="0" smtClean="0"/>
          </a:p>
          <a:p>
            <a:pPr algn="r"/>
            <a:r>
              <a:rPr lang="es-MX" sz="2000" dirty="0" smtClean="0"/>
              <a:t>Ciudad Mendoza, Ver.,  Enero 2010</a:t>
            </a:r>
            <a:endParaRPr lang="es-ES" sz="2000" dirty="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algn="just"/>
            <a:r>
              <a:rPr lang="es-ES" sz="2000" dirty="0" smtClean="0"/>
              <a:t>¿Qué resultados obtuvo en el aprendizaje de los estudiantes al integrar métodos, resultados, problemáticas y avances de la investigación como uno de los ejes para el diseño de la experiencia educativa?</a:t>
            </a:r>
          </a:p>
          <a:p>
            <a:endParaRPr lang="es-MX" sz="2000" dirty="0" smtClean="0"/>
          </a:p>
          <a:p>
            <a:pPr algn="just"/>
            <a:r>
              <a:rPr lang="es-MX" sz="2000" dirty="0" smtClean="0">
                <a:solidFill>
                  <a:schemeClr val="accent6">
                    <a:lumMod val="75000"/>
                  </a:schemeClr>
                </a:solidFill>
              </a:rPr>
              <a:t>Como ya mencioné anteriormente, el grupo se mostró resistente a la realización de las tareas de investigación, en su mayoría entregaron como evidencia documentos descargados de internet con poca o nula aportación por parte de ellos.</a:t>
            </a:r>
          </a:p>
          <a:p>
            <a:pPr marL="0" indent="26988" algn="just"/>
            <a:endParaRPr lang="es-MX" sz="2000" dirty="0" smtClean="0">
              <a:solidFill>
                <a:schemeClr val="accent6">
                  <a:lumMod val="75000"/>
                </a:schemeClr>
              </a:solidFill>
            </a:endParaRPr>
          </a:p>
          <a:p>
            <a:pPr marL="0" indent="26988" algn="just"/>
            <a:r>
              <a:rPr lang="es-MX" sz="2000" dirty="0" smtClean="0">
                <a:solidFill>
                  <a:schemeClr val="accent6">
                    <a:lumMod val="75000"/>
                  </a:schemeClr>
                </a:solidFill>
              </a:rPr>
              <a:t>Por esta razón considero que en este apartado los resultados no fueron satisfactorios.</a:t>
            </a:r>
          </a:p>
          <a:p>
            <a:pPr marL="484632" indent="-457200" algn="just"/>
            <a:endParaRPr lang="es-MX" sz="2000" dirty="0" smtClean="0">
              <a:solidFill>
                <a:schemeClr val="accent6">
                  <a:lumMod val="75000"/>
                </a:schemeClr>
              </a:solidFill>
            </a:endParaRPr>
          </a:p>
          <a:p>
            <a:pPr algn="just"/>
            <a:endParaRPr lang="es-ES" sz="2000" dirty="0">
              <a:solidFill>
                <a:schemeClr val="accent6">
                  <a:lumMod val="75000"/>
                </a:schemeClr>
              </a:solidFill>
            </a:endParaRPr>
          </a:p>
        </p:txBody>
      </p:sp>
      <p:sp>
        <p:nvSpPr>
          <p:cNvPr id="4" name="1 Título"/>
          <p:cNvSpPr>
            <a:spLocks noGrp="1"/>
          </p:cNvSpPr>
          <p:nvPr>
            <p:ph type="ctrTitle"/>
          </p:nvPr>
        </p:nvSpPr>
        <p:spPr/>
        <p:txBody>
          <a:bodyPr/>
          <a:lstStyle/>
          <a:p>
            <a:r>
              <a:rPr lang="es-MX" dirty="0" smtClean="0"/>
              <a:t>Ejes para fortalecer el proceso de aprendizaje</a:t>
            </a:r>
            <a:endParaRPr lang="es-ES" dirty="0"/>
          </a:p>
        </p:txBody>
      </p:sp>
      <p:sp>
        <p:nvSpPr>
          <p:cNvPr id="5" name="4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a:hlinkClick r:id="rId3"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626064" y="6417254"/>
            <a:ext cx="533758" cy="369332"/>
          </a:xfrm>
          <a:prstGeom prst="rect">
            <a:avLst/>
          </a:prstGeom>
          <a:noFill/>
        </p:spPr>
        <p:txBody>
          <a:bodyPr wrap="square" rtlCol="0">
            <a:spAutoFit/>
          </a:bodyPr>
          <a:lstStyle/>
          <a:p>
            <a:r>
              <a:rPr lang="es-MX" dirty="0" smtClean="0">
                <a:solidFill>
                  <a:schemeClr val="accent6">
                    <a:lumMod val="75000"/>
                  </a:schemeClr>
                </a:solidFill>
              </a:rPr>
              <a:t>10</a:t>
            </a:r>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fontScale="92500" lnSpcReduction="10000"/>
          </a:bodyPr>
          <a:lstStyle/>
          <a:p>
            <a:pPr marL="0" lvl="1" algn="just"/>
            <a:r>
              <a:rPr lang="es-ES" sz="2000" dirty="0" smtClean="0"/>
              <a:t>¿Qué resultados obtuvo al incorporar las tecnologías como herramientas para acceder a la información, organizar la información, como medio de comunicación, como medio para trabajo colaborativo, generar conocimiento, como recurso didáctico,  como recurso para las prácticas?</a:t>
            </a:r>
            <a:endParaRPr lang="es-MX" sz="2000" dirty="0" smtClean="0"/>
          </a:p>
          <a:p>
            <a:pPr algn="just"/>
            <a:r>
              <a:rPr lang="es-MX" sz="2000" dirty="0" smtClean="0">
                <a:solidFill>
                  <a:schemeClr val="accent6">
                    <a:lumMod val="75000"/>
                  </a:schemeClr>
                </a:solidFill>
              </a:rPr>
              <a:t>Las principales herramientas utilizadas fueron: </a:t>
            </a:r>
          </a:p>
          <a:p>
            <a:pPr marL="484632" indent="-457200" algn="just">
              <a:buAutoNum type="alphaLcParenR"/>
            </a:pPr>
            <a:r>
              <a:rPr lang="es-MX" sz="2000" dirty="0" smtClean="0">
                <a:solidFill>
                  <a:schemeClr val="accent6">
                    <a:lumMod val="75000"/>
                  </a:schemeClr>
                </a:solidFill>
              </a:rPr>
              <a:t>Microsoft Word,  para la elaboración de ejercicios y tareas,</a:t>
            </a:r>
          </a:p>
          <a:p>
            <a:pPr marL="484632" indent="-457200" algn="just">
              <a:buAutoNum type="alphaLcParenR"/>
            </a:pPr>
            <a:r>
              <a:rPr lang="es-MX" sz="2000" dirty="0" smtClean="0">
                <a:solidFill>
                  <a:schemeClr val="accent6">
                    <a:lumMod val="75000"/>
                  </a:schemeClr>
                </a:solidFill>
              </a:rPr>
              <a:t>Microsoft PowerPoint para presentar algunos conceptos, mostrar imágenes y videos demostrativos,</a:t>
            </a:r>
          </a:p>
          <a:p>
            <a:pPr marL="484632" indent="-457200" algn="just">
              <a:buAutoNum type="alphaLcParenR"/>
            </a:pPr>
            <a:r>
              <a:rPr lang="es-MX" sz="2000" dirty="0" smtClean="0">
                <a:solidFill>
                  <a:schemeClr val="accent6">
                    <a:lumMod val="75000"/>
                  </a:schemeClr>
                </a:solidFill>
              </a:rPr>
              <a:t>Internet para búsqueda de información,</a:t>
            </a:r>
          </a:p>
          <a:p>
            <a:pPr marL="484632" indent="-457200" algn="just">
              <a:buAutoNum type="alphaLcParenR"/>
            </a:pPr>
            <a:r>
              <a:rPr lang="es-MX" sz="2000" dirty="0" smtClean="0">
                <a:solidFill>
                  <a:schemeClr val="accent6">
                    <a:lumMod val="75000"/>
                  </a:schemeClr>
                </a:solidFill>
              </a:rPr>
              <a:t>Correo electrónico para descarga y entrega de tareas,</a:t>
            </a:r>
          </a:p>
          <a:p>
            <a:pPr marL="484632" indent="-457200" algn="just">
              <a:buAutoNum type="alphaLcParenR"/>
            </a:pPr>
            <a:r>
              <a:rPr lang="es-MX" sz="2000" dirty="0" smtClean="0">
                <a:solidFill>
                  <a:schemeClr val="accent6">
                    <a:lumMod val="75000"/>
                  </a:schemeClr>
                </a:solidFill>
              </a:rPr>
              <a:t>No utilicé la plataforma EMINUS.</a:t>
            </a:r>
          </a:p>
          <a:p>
            <a:pPr marL="0" indent="26988" algn="just"/>
            <a:r>
              <a:rPr lang="es-MX" sz="2000" dirty="0" smtClean="0">
                <a:solidFill>
                  <a:schemeClr val="accent6">
                    <a:lumMod val="75000"/>
                  </a:schemeClr>
                </a:solidFill>
              </a:rPr>
              <a:t>En general, esto facilitó la retroalimentación, la realización y entrega de ejercicios y la entrega de reportes en formato electrónico, evitando de esta manera el consumo de papel y cartuchos de impresión. </a:t>
            </a:r>
          </a:p>
          <a:p>
            <a:pPr marL="484632" indent="-457200" algn="just">
              <a:buAutoNum type="alphaLcParenR"/>
            </a:pPr>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p:txBody>
      </p:sp>
      <p:sp>
        <p:nvSpPr>
          <p:cNvPr id="4" name="1 Título"/>
          <p:cNvSpPr>
            <a:spLocks noGrp="1"/>
          </p:cNvSpPr>
          <p:nvPr>
            <p:ph type="ctrTitle"/>
          </p:nvPr>
        </p:nvSpPr>
        <p:spPr/>
        <p:txBody>
          <a:bodyPr/>
          <a:lstStyle/>
          <a:p>
            <a:r>
              <a:rPr lang="es-MX" dirty="0" smtClean="0"/>
              <a:t>Ejes para fortalecer el proceso de aprendizaje</a:t>
            </a:r>
            <a:endParaRPr lang="es-ES" dirty="0"/>
          </a:p>
        </p:txBody>
      </p:sp>
      <p:sp>
        <p:nvSpPr>
          <p:cNvPr id="8" name="7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Flecha derecha">
            <a:hlinkClick r:id="rId3"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0" name="9 CuadroTexto"/>
          <p:cNvSpPr txBox="1"/>
          <p:nvPr/>
        </p:nvSpPr>
        <p:spPr>
          <a:xfrm>
            <a:off x="656558" y="6417254"/>
            <a:ext cx="462320" cy="369332"/>
          </a:xfrm>
          <a:prstGeom prst="rect">
            <a:avLst/>
          </a:prstGeom>
          <a:noFill/>
        </p:spPr>
        <p:txBody>
          <a:bodyPr wrap="square" rtlCol="0">
            <a:spAutoFit/>
          </a:bodyPr>
          <a:lstStyle/>
          <a:p>
            <a:r>
              <a:rPr lang="es-MX" dirty="0" smtClean="0">
                <a:solidFill>
                  <a:schemeClr val="accent6">
                    <a:lumMod val="75000"/>
                  </a:schemeClr>
                </a:solidFill>
              </a:rPr>
              <a:t>11</a:t>
            </a: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marL="0" lvl="1" algn="just"/>
            <a:r>
              <a:rPr lang="es-ES" sz="2000" dirty="0" smtClean="0"/>
              <a:t>¿Qué modificaciones propone para mejorar la incorporación de tareas complejas, la vinculación con la investigación y el uso de tecnologías de información y comunicación como ejes que potencian el proceso de aprendizaje en los estudiantes?</a:t>
            </a:r>
            <a:endParaRPr lang="es-MX" sz="2000" dirty="0" smtClean="0"/>
          </a:p>
          <a:p>
            <a:endParaRPr lang="es-MX" sz="2000" dirty="0" smtClean="0"/>
          </a:p>
          <a:p>
            <a:pPr algn="just"/>
            <a:r>
              <a:rPr lang="es-MX" sz="2000" dirty="0" smtClean="0">
                <a:solidFill>
                  <a:schemeClr val="accent6">
                    <a:lumMod val="75000"/>
                  </a:schemeClr>
                </a:solidFill>
              </a:rPr>
              <a:t>Principalmente la implementación de tareas que requieran de la búsqueda de información acerca de adelantos recientes en el área de la experiencia educativa en cuestión, para apoyar la vinculación docencia-investigación.</a:t>
            </a:r>
          </a:p>
          <a:p>
            <a:pPr marL="0" indent="26988" algn="just"/>
            <a:endParaRPr lang="es-MX" sz="2000" dirty="0" smtClean="0">
              <a:solidFill>
                <a:schemeClr val="accent6">
                  <a:lumMod val="75000"/>
                </a:schemeClr>
              </a:solidFill>
            </a:endParaRPr>
          </a:p>
          <a:p>
            <a:pPr marL="0" indent="26988" algn="just"/>
            <a:r>
              <a:rPr lang="es-MX" sz="2000" dirty="0" smtClean="0">
                <a:solidFill>
                  <a:schemeClr val="accent6">
                    <a:lumMod val="75000"/>
                  </a:schemeClr>
                </a:solidFill>
              </a:rPr>
              <a:t>Por el lado de las </a:t>
            </a:r>
            <a:r>
              <a:rPr lang="es-MX" sz="2000" dirty="0" err="1" smtClean="0">
                <a:solidFill>
                  <a:schemeClr val="accent6">
                    <a:lumMod val="75000"/>
                  </a:schemeClr>
                </a:solidFill>
              </a:rPr>
              <a:t>TIC´s</a:t>
            </a:r>
            <a:r>
              <a:rPr lang="es-MX" sz="2000" dirty="0" smtClean="0">
                <a:solidFill>
                  <a:schemeClr val="accent6">
                    <a:lumMod val="75000"/>
                  </a:schemeClr>
                </a:solidFill>
              </a:rPr>
              <a:t>, hacer uso de la plataforma EMINUS y fomentar la participación de los estudiantes en la misma.</a:t>
            </a:r>
          </a:p>
          <a:p>
            <a:pPr marL="484632" indent="-457200" algn="just"/>
            <a:endParaRPr lang="es-MX" sz="2000" dirty="0" smtClean="0">
              <a:solidFill>
                <a:schemeClr val="accent6">
                  <a:lumMod val="75000"/>
                </a:schemeClr>
              </a:solidFill>
            </a:endParaRPr>
          </a:p>
        </p:txBody>
      </p:sp>
      <p:sp>
        <p:nvSpPr>
          <p:cNvPr id="4" name="1 Título"/>
          <p:cNvSpPr>
            <a:spLocks noGrp="1"/>
          </p:cNvSpPr>
          <p:nvPr>
            <p:ph type="ctrTitle"/>
          </p:nvPr>
        </p:nvSpPr>
        <p:spPr/>
        <p:txBody>
          <a:bodyPr/>
          <a:lstStyle/>
          <a:p>
            <a:r>
              <a:rPr lang="es-MX" dirty="0" smtClean="0"/>
              <a:t>Ejes para fortalecer el proceso de aprendizaje</a:t>
            </a:r>
            <a:endParaRPr lang="es-ES" dirty="0"/>
          </a:p>
        </p:txBody>
      </p:sp>
      <p:sp>
        <p:nvSpPr>
          <p:cNvPr id="8" name="7 Flecha derecha">
            <a:hlinkClick r:id="rId2"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666152" y="6417254"/>
            <a:ext cx="466374" cy="369332"/>
          </a:xfrm>
          <a:prstGeom prst="rect">
            <a:avLst/>
          </a:prstGeom>
          <a:noFill/>
        </p:spPr>
        <p:txBody>
          <a:bodyPr wrap="square" rtlCol="0">
            <a:spAutoFit/>
          </a:bodyPr>
          <a:lstStyle/>
          <a:p>
            <a:r>
              <a:rPr lang="es-MX" dirty="0" smtClean="0">
                <a:solidFill>
                  <a:schemeClr val="accent6">
                    <a:lumMod val="75000"/>
                  </a:schemeClr>
                </a:solidFill>
              </a:rPr>
              <a:t>12</a:t>
            </a:r>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Elementos del modelo del diseño instruccional</a:t>
            </a:r>
            <a:endParaRPr lang="es-ES" dirty="0"/>
          </a:p>
        </p:txBody>
      </p:sp>
      <p:sp>
        <p:nvSpPr>
          <p:cNvPr id="3" name="2 Subtítulo"/>
          <p:cNvSpPr>
            <a:spLocks noGrp="1"/>
          </p:cNvSpPr>
          <p:nvPr>
            <p:ph type="subTitle" idx="1"/>
          </p:nvPr>
        </p:nvSpPr>
        <p:spPr/>
        <p:txBody>
          <a:bodyPr>
            <a:normAutofit fontScale="92500" lnSpcReduction="10000"/>
          </a:bodyPr>
          <a:lstStyle/>
          <a:p>
            <a:pPr algn="just"/>
            <a:r>
              <a:rPr lang="es-ES" sz="2000" dirty="0" smtClean="0"/>
              <a:t>¿Cuál o cuáles elementos contribuyeron en mayor medida al aprendizaje de los estudiantes?</a:t>
            </a:r>
          </a:p>
          <a:p>
            <a:endParaRPr lang="es-MX" sz="2000" dirty="0" smtClean="0">
              <a:solidFill>
                <a:schemeClr val="accent6">
                  <a:lumMod val="75000"/>
                </a:schemeClr>
              </a:solidFill>
            </a:endParaRPr>
          </a:p>
          <a:p>
            <a:pPr algn="just"/>
            <a:r>
              <a:rPr lang="es-MX" sz="2000" dirty="0" smtClean="0">
                <a:solidFill>
                  <a:schemeClr val="accent6">
                    <a:lumMod val="75000"/>
                  </a:schemeClr>
                </a:solidFill>
              </a:rPr>
              <a:t>Sin lugar a dudas la presentación de videos demostrativos, el trabajo realizado en clase y la retroalimentación durante la resolución de ejercicios prácticos. Además, una visita realizada a la planta hidroeléctrica </a:t>
            </a:r>
            <a:r>
              <a:rPr lang="es-MX" sz="2000" dirty="0" err="1" smtClean="0">
                <a:solidFill>
                  <a:schemeClr val="accent6">
                    <a:lumMod val="75000"/>
                  </a:schemeClr>
                </a:solidFill>
              </a:rPr>
              <a:t>Metlac</a:t>
            </a:r>
            <a:r>
              <a:rPr lang="es-MX" sz="2000" dirty="0" smtClean="0">
                <a:solidFill>
                  <a:schemeClr val="accent6">
                    <a:lumMod val="75000"/>
                  </a:schemeClr>
                </a:solidFill>
              </a:rPr>
              <a:t> contribuyó a despertar el interés de algunos estudiantes.</a:t>
            </a:r>
          </a:p>
          <a:p>
            <a:endParaRPr lang="es-MX" sz="2000" dirty="0" smtClean="0"/>
          </a:p>
          <a:p>
            <a:pPr algn="just"/>
            <a:r>
              <a:rPr lang="es-ES" sz="2000" dirty="0" smtClean="0"/>
              <a:t>¿Cuál o cuáles elementos contribuyeron en menor medida, no contribuyeron o dificultaron el aprendizaje de los estudiantes?</a:t>
            </a:r>
          </a:p>
          <a:p>
            <a:endParaRPr lang="es-MX" sz="2000" dirty="0" smtClean="0"/>
          </a:p>
          <a:p>
            <a:pPr algn="just"/>
            <a:r>
              <a:rPr lang="es-MX" sz="2000" dirty="0" smtClean="0">
                <a:solidFill>
                  <a:schemeClr val="accent6">
                    <a:lumMod val="75000"/>
                  </a:schemeClr>
                </a:solidFill>
              </a:rPr>
              <a:t>Las tareas de investigación y los ejercicios de reflexión propuestos para resolución en casa, ya que pocos estudiantes realizaban estas tareas. Esto es una consecuencia de la falta de hábito de los estudiantes para el aprendizaje autónomo y  la falta de interés para pensar.</a:t>
            </a:r>
            <a:endParaRPr lang="es-ES" sz="2000" dirty="0">
              <a:solidFill>
                <a:schemeClr val="accent6">
                  <a:lumMod val="75000"/>
                </a:schemeClr>
              </a:solidFill>
            </a:endParaRPr>
          </a:p>
        </p:txBody>
      </p:sp>
      <p:sp>
        <p:nvSpPr>
          <p:cNvPr id="8" name="7 CuadroTexto"/>
          <p:cNvSpPr txBox="1"/>
          <p:nvPr/>
        </p:nvSpPr>
        <p:spPr>
          <a:xfrm>
            <a:off x="714348" y="6417254"/>
            <a:ext cx="428628" cy="369332"/>
          </a:xfrm>
          <a:prstGeom prst="rect">
            <a:avLst/>
          </a:prstGeom>
          <a:noFill/>
        </p:spPr>
        <p:txBody>
          <a:bodyPr wrap="square" rtlCol="0">
            <a:spAutoFit/>
          </a:bodyPr>
          <a:lstStyle/>
          <a:p>
            <a:r>
              <a:rPr lang="es-MX" dirty="0" smtClean="0">
                <a:solidFill>
                  <a:schemeClr val="accent6">
                    <a:lumMod val="75000"/>
                  </a:schemeClr>
                </a:solidFill>
              </a:rPr>
              <a:t>13</a:t>
            </a: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Comentarios y reflexiones generales</a:t>
            </a:r>
            <a:endParaRPr lang="es-ES" dirty="0"/>
          </a:p>
        </p:txBody>
      </p:sp>
      <p:sp>
        <p:nvSpPr>
          <p:cNvPr id="3" name="2 Subtítulo"/>
          <p:cNvSpPr>
            <a:spLocks noGrp="1"/>
          </p:cNvSpPr>
          <p:nvPr>
            <p:ph type="subTitle" idx="1"/>
          </p:nvPr>
        </p:nvSpPr>
        <p:spPr/>
        <p:txBody>
          <a:bodyPr>
            <a:normAutofit/>
          </a:bodyPr>
          <a:lstStyle/>
          <a:p>
            <a:pPr algn="just"/>
            <a:r>
              <a:rPr lang="es-ES" sz="2000" dirty="0" smtClean="0"/>
              <a:t>Describa los principales beneficios que le aportó el trabajo basado en tareas/proyectos de aprendizaje.</a:t>
            </a:r>
          </a:p>
          <a:p>
            <a:endParaRPr lang="es-ES" sz="2000" dirty="0" smtClean="0">
              <a:solidFill>
                <a:schemeClr val="accent6">
                  <a:lumMod val="75000"/>
                </a:schemeClr>
              </a:solidFill>
            </a:endParaRPr>
          </a:p>
          <a:p>
            <a:pPr marL="484632" indent="-457200" algn="just">
              <a:buAutoNum type="alphaLcParenR"/>
            </a:pPr>
            <a:r>
              <a:rPr lang="es-ES" sz="2000" dirty="0" smtClean="0">
                <a:solidFill>
                  <a:schemeClr val="accent6">
                    <a:lumMod val="75000"/>
                  </a:schemeClr>
                </a:solidFill>
              </a:rPr>
              <a:t>La documentación de las competencias y objetivos de desempeño requeridos para acreditar la experiencia educativa,</a:t>
            </a:r>
          </a:p>
          <a:p>
            <a:pPr marL="484632" indent="-457200" algn="just">
              <a:buAutoNum type="alphaLcParenR"/>
            </a:pPr>
            <a:r>
              <a:rPr lang="es-ES" sz="2000" dirty="0" smtClean="0">
                <a:solidFill>
                  <a:schemeClr val="accent6">
                    <a:lumMod val="75000"/>
                  </a:schemeClr>
                </a:solidFill>
              </a:rPr>
              <a:t>La posibilidad de explicitar la rúbrica de evaluación permite llevar un mejor seguimiento del aprendizaje del alumno a lo largo del curso y,</a:t>
            </a:r>
          </a:p>
          <a:p>
            <a:pPr marL="484632" indent="-457200" algn="just">
              <a:buAutoNum type="alphaLcParenR"/>
            </a:pPr>
            <a:r>
              <a:rPr lang="es-ES" sz="2000" dirty="0" smtClean="0">
                <a:solidFill>
                  <a:schemeClr val="accent6">
                    <a:lumMod val="75000"/>
                  </a:schemeClr>
                </a:solidFill>
              </a:rPr>
              <a:t>Bajo este enfoque, los alumnos conocen todos los aspectos que serán considerados en su evaluación y por tanto hacen conciencia de todos los conocimientos y habilidades que tienen que obtener al final de la experiencia educativa.</a:t>
            </a:r>
            <a:endParaRPr lang="es-ES" sz="2000" dirty="0">
              <a:solidFill>
                <a:schemeClr val="accent6">
                  <a:lumMod val="75000"/>
                </a:schemeClr>
              </a:solidFill>
            </a:endParaRPr>
          </a:p>
        </p:txBody>
      </p:sp>
      <p:sp>
        <p:nvSpPr>
          <p:cNvPr id="4" name="3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CuadroTexto"/>
          <p:cNvSpPr txBox="1"/>
          <p:nvPr/>
        </p:nvSpPr>
        <p:spPr>
          <a:xfrm>
            <a:off x="666152" y="6417254"/>
            <a:ext cx="466374" cy="369332"/>
          </a:xfrm>
          <a:prstGeom prst="rect">
            <a:avLst/>
          </a:prstGeom>
          <a:noFill/>
        </p:spPr>
        <p:txBody>
          <a:bodyPr wrap="square" rtlCol="0">
            <a:spAutoFit/>
          </a:bodyPr>
          <a:lstStyle/>
          <a:p>
            <a:r>
              <a:rPr lang="es-MX" dirty="0" smtClean="0">
                <a:solidFill>
                  <a:schemeClr val="accent6">
                    <a:lumMod val="75000"/>
                  </a:schemeClr>
                </a:solidFill>
              </a:rPr>
              <a:t>14</a:t>
            </a:r>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algn="just"/>
            <a:r>
              <a:rPr lang="es-ES" sz="2000" dirty="0" smtClean="0"/>
              <a:t>Describa las principales dificultades que encontró para la transformación de su práctica con base en los ejes para el fortalecimiento del proceso de aprendizaje y de la aplicación del modelo.</a:t>
            </a:r>
          </a:p>
          <a:p>
            <a:pPr algn="just"/>
            <a:endParaRPr lang="es-ES" sz="2000" dirty="0" smtClean="0">
              <a:solidFill>
                <a:schemeClr val="accent6">
                  <a:lumMod val="75000"/>
                </a:schemeClr>
              </a:solidFill>
            </a:endParaRPr>
          </a:p>
          <a:p>
            <a:pPr marL="0" indent="26988" algn="just"/>
            <a:r>
              <a:rPr lang="es-ES" sz="2000" dirty="0" smtClean="0">
                <a:solidFill>
                  <a:schemeClr val="accent6">
                    <a:lumMod val="75000"/>
                  </a:schemeClr>
                </a:solidFill>
              </a:rPr>
              <a:t>La documentación de la planeación de la experiencia educativa bajo este enfoque, es decir, el planteamiento de las competencias, objetivos de desempeño y la rúbrica de evaluación.</a:t>
            </a:r>
          </a:p>
          <a:p>
            <a:pPr marL="484632" indent="-457200" algn="just"/>
            <a:endParaRPr lang="es-MX" sz="2000" dirty="0" smtClean="0">
              <a:solidFill>
                <a:schemeClr val="accent6">
                  <a:lumMod val="75000"/>
                </a:schemeClr>
              </a:solidFill>
            </a:endParaRPr>
          </a:p>
          <a:p>
            <a:pPr marL="484632" indent="-457200" algn="just"/>
            <a:r>
              <a:rPr lang="es-ES" sz="2000" dirty="0" smtClean="0"/>
              <a:t>¿Qué aspectos modificaría o mejoraría para la siguiente aplicación?</a:t>
            </a:r>
          </a:p>
          <a:p>
            <a:pPr marL="0" indent="26988" algn="just"/>
            <a:r>
              <a:rPr lang="es-MX" sz="2000" dirty="0" smtClean="0">
                <a:solidFill>
                  <a:schemeClr val="accent6">
                    <a:lumMod val="75000"/>
                  </a:schemeClr>
                </a:solidFill>
              </a:rPr>
              <a:t>Los aspectos motivacionales y las estrategias que propicien la reflexión de lo aprendido.</a:t>
            </a:r>
          </a:p>
          <a:p>
            <a:pPr marL="0" indent="26988" algn="just"/>
            <a:endParaRPr lang="es-MX" sz="2000" dirty="0" smtClean="0">
              <a:solidFill>
                <a:schemeClr val="accent6">
                  <a:lumMod val="75000"/>
                </a:schemeClr>
              </a:solidFill>
            </a:endParaRPr>
          </a:p>
          <a:p>
            <a:pPr marL="0" indent="26988" algn="just"/>
            <a:endParaRPr lang="es-ES" sz="2000" dirty="0">
              <a:solidFill>
                <a:schemeClr val="accent6">
                  <a:lumMod val="75000"/>
                </a:schemeClr>
              </a:solidFill>
            </a:endParaRPr>
          </a:p>
        </p:txBody>
      </p:sp>
      <p:sp>
        <p:nvSpPr>
          <p:cNvPr id="4" name="1 Título"/>
          <p:cNvSpPr>
            <a:spLocks noGrp="1"/>
          </p:cNvSpPr>
          <p:nvPr>
            <p:ph type="ctrTitle"/>
          </p:nvPr>
        </p:nvSpPr>
        <p:spPr/>
        <p:txBody>
          <a:bodyPr/>
          <a:lstStyle/>
          <a:p>
            <a:r>
              <a:rPr lang="es-MX" dirty="0" smtClean="0"/>
              <a:t>Comentarios y reflexiones generales</a:t>
            </a:r>
            <a:endParaRPr lang="es-ES" dirty="0"/>
          </a:p>
        </p:txBody>
      </p:sp>
      <p:sp>
        <p:nvSpPr>
          <p:cNvPr id="6" name="5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Flecha derecha">
            <a:hlinkClick r:id="rId3"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666152" y="6417254"/>
            <a:ext cx="466374" cy="369332"/>
          </a:xfrm>
          <a:prstGeom prst="rect">
            <a:avLst/>
          </a:prstGeom>
          <a:noFill/>
        </p:spPr>
        <p:txBody>
          <a:bodyPr wrap="square" rtlCol="0">
            <a:spAutoFit/>
          </a:bodyPr>
          <a:lstStyle/>
          <a:p>
            <a:r>
              <a:rPr lang="es-MX" dirty="0" smtClean="0">
                <a:solidFill>
                  <a:schemeClr val="accent6">
                    <a:lumMod val="75000"/>
                  </a:schemeClr>
                </a:solidFill>
              </a:rPr>
              <a:t>15</a:t>
            </a: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algn="just"/>
            <a:r>
              <a:rPr lang="es-ES" sz="2000" dirty="0" smtClean="0"/>
              <a:t>¿Cómo evalúa la experiencia de aplicar este nuevo diseño de la EE respecto a versiones anteriores?</a:t>
            </a:r>
          </a:p>
          <a:p>
            <a:pPr marL="0" indent="26988" algn="just"/>
            <a:r>
              <a:rPr lang="es-ES" sz="2000" dirty="0" smtClean="0">
                <a:solidFill>
                  <a:schemeClr val="accent6">
                    <a:lumMod val="75000"/>
                  </a:schemeClr>
                </a:solidFill>
              </a:rPr>
              <a:t>No cuento con una versión anterior porque es la primera vez que imparto esta experiencia educativa en la Universidad Veracruzana.</a:t>
            </a:r>
          </a:p>
          <a:p>
            <a:pPr marL="484632" indent="-457200" algn="just"/>
            <a:endParaRPr lang="es-MX" sz="2000" dirty="0" smtClean="0">
              <a:solidFill>
                <a:schemeClr val="accent6">
                  <a:lumMod val="75000"/>
                </a:schemeClr>
              </a:solidFill>
            </a:endParaRPr>
          </a:p>
          <a:p>
            <a:pPr marL="0" indent="26988" algn="just"/>
            <a:r>
              <a:rPr lang="es-ES" sz="2000" dirty="0" smtClean="0"/>
              <a:t>Describa cuales fueron los cambios observables en el alumno y en usted después de la aplicación de este nuevo diseño de la EE.</a:t>
            </a:r>
          </a:p>
          <a:p>
            <a:pPr marL="0" indent="26988" algn="just"/>
            <a:r>
              <a:rPr lang="es-MX" sz="2000" dirty="0" smtClean="0">
                <a:solidFill>
                  <a:schemeClr val="accent6">
                    <a:lumMod val="75000"/>
                  </a:schemeClr>
                </a:solidFill>
              </a:rPr>
              <a:t>No tengo referencias para comparar.</a:t>
            </a:r>
          </a:p>
          <a:p>
            <a:pPr marL="0" indent="26988" algn="just"/>
            <a:endParaRPr lang="es-MX" sz="2000" dirty="0" smtClean="0">
              <a:solidFill>
                <a:schemeClr val="accent6">
                  <a:lumMod val="75000"/>
                </a:schemeClr>
              </a:solidFill>
            </a:endParaRPr>
          </a:p>
          <a:p>
            <a:pPr marL="0" indent="26988" algn="just"/>
            <a:r>
              <a:rPr lang="es-ES" sz="2000" dirty="0" smtClean="0"/>
              <a:t>¿Cuál es su preferencia: la versión anterior o este nuevo diseño?, ¿Porqué?</a:t>
            </a:r>
          </a:p>
          <a:p>
            <a:pPr marL="0" indent="26988" algn="just"/>
            <a:r>
              <a:rPr lang="es-MX" sz="2000" dirty="0" smtClean="0">
                <a:solidFill>
                  <a:schemeClr val="accent6">
                    <a:lumMod val="75000"/>
                  </a:schemeClr>
                </a:solidFill>
              </a:rPr>
              <a:t>No tengo referencias para comparar.</a:t>
            </a:r>
          </a:p>
          <a:p>
            <a:pPr marL="0" indent="26988" algn="just"/>
            <a:endParaRPr lang="es-MX" sz="2000" dirty="0" smtClean="0">
              <a:solidFill>
                <a:schemeClr val="accent6">
                  <a:lumMod val="75000"/>
                </a:schemeClr>
              </a:solidFill>
            </a:endParaRPr>
          </a:p>
          <a:p>
            <a:pPr marL="0" indent="26988" algn="just"/>
            <a:endParaRPr lang="es-MX" sz="2000" dirty="0" smtClean="0">
              <a:solidFill>
                <a:schemeClr val="accent6">
                  <a:lumMod val="75000"/>
                </a:schemeClr>
              </a:solidFill>
            </a:endParaRPr>
          </a:p>
          <a:p>
            <a:pPr marL="0" indent="26988" algn="just"/>
            <a:endParaRPr lang="es-ES" sz="2000" dirty="0">
              <a:solidFill>
                <a:schemeClr val="accent6">
                  <a:lumMod val="75000"/>
                </a:schemeClr>
              </a:solidFill>
            </a:endParaRPr>
          </a:p>
        </p:txBody>
      </p:sp>
      <p:sp>
        <p:nvSpPr>
          <p:cNvPr id="4" name="1 Título"/>
          <p:cNvSpPr>
            <a:spLocks noGrp="1"/>
          </p:cNvSpPr>
          <p:nvPr>
            <p:ph type="ctrTitle"/>
          </p:nvPr>
        </p:nvSpPr>
        <p:spPr/>
        <p:txBody>
          <a:bodyPr/>
          <a:lstStyle/>
          <a:p>
            <a:r>
              <a:rPr lang="es-MX" dirty="0" smtClean="0"/>
              <a:t>Comentarios y reflexiones generales</a:t>
            </a:r>
            <a:endParaRPr lang="es-ES" dirty="0"/>
          </a:p>
        </p:txBody>
      </p:sp>
      <p:sp>
        <p:nvSpPr>
          <p:cNvPr id="6" name="5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666152" y="6417254"/>
            <a:ext cx="466374" cy="369332"/>
          </a:xfrm>
          <a:prstGeom prst="rect">
            <a:avLst/>
          </a:prstGeom>
          <a:noFill/>
        </p:spPr>
        <p:txBody>
          <a:bodyPr wrap="square" rtlCol="0">
            <a:spAutoFit/>
          </a:bodyPr>
          <a:lstStyle/>
          <a:p>
            <a:r>
              <a:rPr lang="es-MX" dirty="0" smtClean="0">
                <a:solidFill>
                  <a:schemeClr val="accent6">
                    <a:lumMod val="75000"/>
                  </a:schemeClr>
                </a:solidFill>
              </a:rPr>
              <a:t>16</a:t>
            </a:r>
          </a:p>
        </p:txBody>
      </p:sp>
      <p:sp>
        <p:nvSpPr>
          <p:cNvPr id="10" name="9 Flecha derecha">
            <a:hlinkClick r:id="rId3"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rmAutofit/>
          </a:bodyPr>
          <a:lstStyle/>
          <a:p>
            <a:pPr algn="ctr"/>
            <a:endParaRPr lang="es-ES" sz="4000" dirty="0" smtClean="0"/>
          </a:p>
          <a:p>
            <a:pPr algn="ctr"/>
            <a:endParaRPr lang="es-ES" sz="4000" dirty="0" smtClean="0"/>
          </a:p>
          <a:p>
            <a:pPr algn="ctr"/>
            <a:r>
              <a:rPr lang="es-ES" sz="4000" dirty="0" smtClean="0"/>
              <a:t>¡ Gracias por su atención !</a:t>
            </a:r>
            <a:endParaRPr lang="es-ES" sz="4000" dirty="0">
              <a:solidFill>
                <a:schemeClr val="accent6">
                  <a:lumMod val="75000"/>
                </a:schemeClr>
              </a:solidFill>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857356" y="142852"/>
            <a:ext cx="7143800" cy="928694"/>
          </a:xfrm>
        </p:spPr>
        <p:txBody>
          <a:bodyPr>
            <a:normAutofit/>
          </a:bodyPr>
          <a:lstStyle/>
          <a:p>
            <a:r>
              <a:rPr lang="es-MX" dirty="0" smtClean="0"/>
              <a:t>Datos generales</a:t>
            </a:r>
            <a:endParaRPr lang="es-ES" dirty="0"/>
          </a:p>
        </p:txBody>
      </p:sp>
      <p:sp>
        <p:nvSpPr>
          <p:cNvPr id="3" name="2 Subtítulo"/>
          <p:cNvSpPr>
            <a:spLocks noGrp="1"/>
          </p:cNvSpPr>
          <p:nvPr>
            <p:ph type="subTitle" idx="1"/>
          </p:nvPr>
        </p:nvSpPr>
        <p:spPr/>
        <p:txBody>
          <a:bodyPr/>
          <a:lstStyle/>
          <a:p>
            <a:pPr algn="just">
              <a:lnSpc>
                <a:spcPct val="150000"/>
              </a:lnSpc>
            </a:pPr>
            <a:r>
              <a:rPr lang="es-MX" sz="2000" dirty="0" smtClean="0"/>
              <a:t>Facilitador: 		</a:t>
            </a:r>
            <a:r>
              <a:rPr lang="es-MX" sz="2000" b="1" dirty="0" smtClean="0">
                <a:solidFill>
                  <a:schemeClr val="accent6">
                    <a:lumMod val="75000"/>
                  </a:schemeClr>
                </a:solidFill>
              </a:rPr>
              <a:t>M.C. Jesús Medina Cervantes</a:t>
            </a:r>
          </a:p>
          <a:p>
            <a:pPr algn="just">
              <a:lnSpc>
                <a:spcPct val="150000"/>
              </a:lnSpc>
            </a:pPr>
            <a:r>
              <a:rPr lang="es-MX" sz="2000" dirty="0" smtClean="0"/>
              <a:t>Programa educativo:  	</a:t>
            </a:r>
            <a:r>
              <a:rPr lang="es-MX" sz="2000" b="1" dirty="0" smtClean="0">
                <a:solidFill>
                  <a:schemeClr val="accent6">
                    <a:lumMod val="75000"/>
                  </a:schemeClr>
                </a:solidFill>
              </a:rPr>
              <a:t>Ingeniería Mecánica Eléctrica</a:t>
            </a:r>
          </a:p>
          <a:p>
            <a:pPr algn="just">
              <a:lnSpc>
                <a:spcPct val="150000"/>
              </a:lnSpc>
            </a:pPr>
            <a:r>
              <a:rPr lang="es-MX" sz="2000" dirty="0" smtClean="0"/>
              <a:t>Experiencia educativa: 	</a:t>
            </a:r>
            <a:r>
              <a:rPr lang="es-MX" sz="2000" b="1" dirty="0" smtClean="0">
                <a:solidFill>
                  <a:schemeClr val="accent6">
                    <a:lumMod val="75000"/>
                  </a:schemeClr>
                </a:solidFill>
              </a:rPr>
              <a:t>Mecánica de Fluidos</a:t>
            </a:r>
          </a:p>
          <a:p>
            <a:pPr algn="just">
              <a:lnSpc>
                <a:spcPct val="150000"/>
              </a:lnSpc>
            </a:pPr>
            <a:r>
              <a:rPr lang="es-MX" sz="2000" dirty="0" smtClean="0"/>
              <a:t>Área del plan de estudios:	</a:t>
            </a:r>
            <a:r>
              <a:rPr lang="es-MX" sz="2000" b="1" dirty="0" smtClean="0">
                <a:solidFill>
                  <a:schemeClr val="accent6">
                    <a:lumMod val="75000"/>
                  </a:schemeClr>
                </a:solidFill>
              </a:rPr>
              <a:t>Formación Disciplinaria</a:t>
            </a:r>
          </a:p>
          <a:p>
            <a:pPr algn="just">
              <a:lnSpc>
                <a:spcPct val="150000"/>
              </a:lnSpc>
            </a:pPr>
            <a:r>
              <a:rPr lang="es-MX" sz="2000" dirty="0" smtClean="0"/>
              <a:t>Fecha de inicio:		</a:t>
            </a:r>
            <a:r>
              <a:rPr lang="es-MX" sz="2000" b="1" dirty="0" smtClean="0">
                <a:solidFill>
                  <a:schemeClr val="accent6">
                    <a:lumMod val="75000"/>
                  </a:schemeClr>
                </a:solidFill>
              </a:rPr>
              <a:t>17/08/2009</a:t>
            </a:r>
          </a:p>
          <a:p>
            <a:pPr algn="just">
              <a:lnSpc>
                <a:spcPct val="150000"/>
              </a:lnSpc>
            </a:pPr>
            <a:r>
              <a:rPr lang="es-MX" sz="2000" dirty="0" smtClean="0"/>
              <a:t>Fecha de término:	</a:t>
            </a:r>
            <a:r>
              <a:rPr lang="es-MX" sz="2000" b="1" dirty="0" smtClean="0">
                <a:solidFill>
                  <a:schemeClr val="accent6">
                    <a:lumMod val="75000"/>
                  </a:schemeClr>
                </a:solidFill>
              </a:rPr>
              <a:t>04/12/2009</a:t>
            </a:r>
          </a:p>
          <a:p>
            <a:pPr algn="just">
              <a:lnSpc>
                <a:spcPct val="150000"/>
              </a:lnSpc>
            </a:pPr>
            <a:r>
              <a:rPr lang="es-MX" sz="2000" dirty="0" smtClean="0"/>
              <a:t>Número de sesiones:	</a:t>
            </a:r>
            <a:r>
              <a:rPr lang="es-MX" sz="2000" b="1" dirty="0" smtClean="0">
                <a:solidFill>
                  <a:schemeClr val="accent6">
                    <a:lumMod val="75000"/>
                  </a:schemeClr>
                </a:solidFill>
              </a:rPr>
              <a:t>70</a:t>
            </a:r>
          </a:p>
          <a:p>
            <a:pPr marL="2784475" indent="-2757488" algn="just">
              <a:lnSpc>
                <a:spcPct val="150000"/>
              </a:lnSpc>
            </a:pPr>
            <a:r>
              <a:rPr lang="es-MX" sz="2000" dirty="0" smtClean="0"/>
              <a:t>Número de estudiantes:	</a:t>
            </a:r>
            <a:r>
              <a:rPr lang="es-MX" sz="2000" b="1" dirty="0" smtClean="0">
                <a:solidFill>
                  <a:schemeClr val="accent6">
                    <a:lumMod val="75000"/>
                  </a:schemeClr>
                </a:solidFill>
              </a:rPr>
              <a:t>31 (el 70% son repetidores)</a:t>
            </a:r>
            <a:endParaRPr lang="es-ES" sz="2000" dirty="0">
              <a:solidFill>
                <a:schemeClr val="accent6">
                  <a:lumMod val="75000"/>
                </a:schemeClr>
              </a:solidFill>
            </a:endParaRPr>
          </a:p>
        </p:txBody>
      </p:sp>
      <p:sp>
        <p:nvSpPr>
          <p:cNvPr id="4" name="3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2</a:t>
            </a:r>
            <a:endParaRPr lang="es-ES" dirty="0">
              <a:solidFill>
                <a:schemeClr val="accent6">
                  <a:lumMod val="75000"/>
                </a:schemeClr>
              </a:solidFill>
            </a:endParaRPr>
          </a:p>
        </p:txBody>
      </p:sp>
    </p:spTree>
  </p:cSld>
  <p:clrMapOvr>
    <a:masterClrMapping/>
  </p:clrMapOvr>
  <p:transition advClick="0">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Subtítulo"/>
          <p:cNvSpPr>
            <a:spLocks noGrp="1"/>
          </p:cNvSpPr>
          <p:nvPr>
            <p:ph type="subTitle" idx="1"/>
          </p:nvPr>
        </p:nvSpPr>
        <p:spPr>
          <a:xfrm>
            <a:off x="1857356" y="1714488"/>
            <a:ext cx="7143800" cy="5000660"/>
          </a:xfrm>
        </p:spPr>
        <p:txBody>
          <a:bodyPr>
            <a:normAutofit fontScale="92500" lnSpcReduction="20000"/>
          </a:bodyPr>
          <a:lstStyle/>
          <a:p>
            <a:pPr algn="just"/>
            <a:r>
              <a:rPr lang="es-ES" sz="2000" dirty="0" smtClean="0"/>
              <a:t>¿Ha impartido anteriormente esta Experiencia Educativa?</a:t>
            </a:r>
          </a:p>
          <a:p>
            <a:pPr algn="just"/>
            <a:r>
              <a:rPr lang="es-MX" sz="2000" dirty="0" smtClean="0">
                <a:solidFill>
                  <a:schemeClr val="accent6">
                    <a:lumMod val="75000"/>
                  </a:schemeClr>
                </a:solidFill>
              </a:rPr>
              <a:t>No en la Universidad Veracruzana.</a:t>
            </a:r>
          </a:p>
          <a:p>
            <a:pPr algn="just"/>
            <a:endParaRPr lang="es-MX" sz="2000" dirty="0" smtClean="0">
              <a:solidFill>
                <a:schemeClr val="accent6">
                  <a:lumMod val="75000"/>
                </a:schemeClr>
              </a:solidFill>
            </a:endParaRPr>
          </a:p>
          <a:p>
            <a:pPr algn="just"/>
            <a:r>
              <a:rPr lang="es-ES" sz="2000" dirty="0" smtClean="0"/>
              <a:t>¿Cuáles han sido los resultados obtenidos en el aprendizaje de los alumnos respecto a la integración de conocimientos, habilidades y actitudes?</a:t>
            </a:r>
          </a:p>
          <a:p>
            <a:pPr algn="just"/>
            <a:r>
              <a:rPr lang="es-MX" sz="2000" dirty="0" smtClean="0">
                <a:solidFill>
                  <a:schemeClr val="accent6">
                    <a:lumMod val="75000"/>
                  </a:schemeClr>
                </a:solidFill>
              </a:rPr>
              <a:t>Bueno en general, aproximadamente el 70% aprobó el curso en ordinario.  Los estudiantes eran capaces de analizar y proponer soluciones a problemas relacionados con la mecánica de fluidos.</a:t>
            </a:r>
          </a:p>
          <a:p>
            <a:pPr algn="just"/>
            <a:endParaRPr lang="es-MX" sz="1800" dirty="0" smtClean="0">
              <a:solidFill>
                <a:schemeClr val="accent6">
                  <a:lumMod val="75000"/>
                </a:schemeClr>
              </a:solidFill>
            </a:endParaRPr>
          </a:p>
          <a:p>
            <a:pPr algn="just"/>
            <a:r>
              <a:rPr lang="es-ES" sz="2000" dirty="0" smtClean="0"/>
              <a:t>¿Utilizó herramientas tecnológicas para promover el aprendizaje en sus alumnos?</a:t>
            </a:r>
          </a:p>
          <a:p>
            <a:pPr algn="just"/>
            <a:r>
              <a:rPr lang="es-MX" sz="2000" dirty="0" smtClean="0">
                <a:solidFill>
                  <a:schemeClr val="accent6">
                    <a:lumMod val="75000"/>
                  </a:schemeClr>
                </a:solidFill>
              </a:rPr>
              <a:t>Sí, utilicé una página web personal en la que los estudiantes descargaban información básica y tareas. También se utilizó </a:t>
            </a:r>
            <a:r>
              <a:rPr lang="es-MX" sz="2000" dirty="0" err="1" smtClean="0">
                <a:solidFill>
                  <a:schemeClr val="accent6">
                    <a:lumMod val="75000"/>
                  </a:schemeClr>
                </a:solidFill>
              </a:rPr>
              <a:t>Matlab</a:t>
            </a:r>
            <a:r>
              <a:rPr lang="es-MX" sz="2000" dirty="0" smtClean="0">
                <a:solidFill>
                  <a:schemeClr val="accent6">
                    <a:lumMod val="75000"/>
                  </a:schemeClr>
                </a:solidFill>
              </a:rPr>
              <a:t> para la solución de ecuaciones diferenciales, representación gráfica de líneas de corriente y distribución del flujo de fluidos.</a:t>
            </a:r>
          </a:p>
          <a:p>
            <a:pPr algn="just"/>
            <a:endParaRPr lang="es-ES" sz="2000" dirty="0">
              <a:solidFill>
                <a:schemeClr val="accent6">
                  <a:lumMod val="75000"/>
                </a:schemeClr>
              </a:solidFill>
            </a:endParaRPr>
          </a:p>
        </p:txBody>
      </p:sp>
      <p:sp>
        <p:nvSpPr>
          <p:cNvPr id="5" name="4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3</a:t>
            </a:r>
            <a:endParaRPr lang="es-ES" dirty="0">
              <a:solidFill>
                <a:schemeClr val="accent6">
                  <a:lumMod val="75000"/>
                </a:schemeClr>
              </a:solidFill>
            </a:endParaRPr>
          </a:p>
        </p:txBody>
      </p:sp>
      <p:sp>
        <p:nvSpPr>
          <p:cNvPr id="6" name="5 Flecha derecha">
            <a:hlinkClick r:id="rId2" action="ppaction://hlinksldjump"/>
          </p:cNvPr>
          <p:cNvSpPr/>
          <p:nvPr/>
        </p:nvSpPr>
        <p:spPr>
          <a:xfrm>
            <a:off x="1214414" y="6443044"/>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1 Título"/>
          <p:cNvSpPr>
            <a:spLocks noGrp="1"/>
          </p:cNvSpPr>
          <p:nvPr>
            <p:ph type="ctrTitle"/>
          </p:nvPr>
        </p:nvSpPr>
        <p:spPr>
          <a:xfrm>
            <a:off x="1857356" y="142852"/>
            <a:ext cx="7143800" cy="928694"/>
          </a:xfrm>
        </p:spPr>
        <p:txBody>
          <a:bodyPr>
            <a:normAutofit/>
          </a:bodyPr>
          <a:lstStyle/>
          <a:p>
            <a:r>
              <a:rPr lang="es-MX" dirty="0" smtClean="0"/>
              <a:t>Antecedentes</a:t>
            </a:r>
            <a:endParaRPr lang="es-ES" dirty="0"/>
          </a:p>
        </p:txBody>
      </p:sp>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Subtítulo"/>
          <p:cNvSpPr>
            <a:spLocks noGrp="1"/>
          </p:cNvSpPr>
          <p:nvPr>
            <p:ph type="subTitle" idx="1"/>
          </p:nvPr>
        </p:nvSpPr>
        <p:spPr>
          <a:xfrm>
            <a:off x="1857356" y="1714488"/>
            <a:ext cx="7143800" cy="5000660"/>
          </a:xfrm>
        </p:spPr>
        <p:txBody>
          <a:bodyPr>
            <a:normAutofit fontScale="92500"/>
          </a:bodyPr>
          <a:lstStyle/>
          <a:p>
            <a:pPr algn="just"/>
            <a:r>
              <a:rPr lang="es-ES" sz="2000" dirty="0" smtClean="0"/>
              <a:t>¿Promovió la incorporación de elementos de la investigación científica en el campo en el desarrollo de actividades del curso?</a:t>
            </a:r>
          </a:p>
          <a:p>
            <a:pPr algn="just"/>
            <a:r>
              <a:rPr lang="es-MX" sz="2000" dirty="0" smtClean="0">
                <a:solidFill>
                  <a:schemeClr val="accent6">
                    <a:lumMod val="75000"/>
                  </a:schemeClr>
                </a:solidFill>
              </a:rPr>
              <a:t>Sólo la búsqueda documental de conceptos básicos sobre los temas del curso.</a:t>
            </a:r>
          </a:p>
          <a:p>
            <a:pPr algn="just"/>
            <a:endParaRPr lang="es-MX" sz="2000" dirty="0" smtClean="0">
              <a:solidFill>
                <a:schemeClr val="accent6">
                  <a:lumMod val="75000"/>
                </a:schemeClr>
              </a:solidFill>
            </a:endParaRPr>
          </a:p>
          <a:p>
            <a:pPr algn="just"/>
            <a:r>
              <a:rPr lang="es-ES" sz="2000" dirty="0" smtClean="0"/>
              <a:t>¿Cuál es el número de alumnos promedio que ha atendido en esta EE?</a:t>
            </a:r>
          </a:p>
          <a:p>
            <a:pPr algn="just"/>
            <a:r>
              <a:rPr lang="es-MX" sz="2000" dirty="0" smtClean="0">
                <a:solidFill>
                  <a:schemeClr val="accent6">
                    <a:lumMod val="75000"/>
                  </a:schemeClr>
                </a:solidFill>
              </a:rPr>
              <a:t>25.</a:t>
            </a:r>
          </a:p>
          <a:p>
            <a:pPr algn="just"/>
            <a:endParaRPr lang="es-ES" sz="2000" dirty="0" smtClean="0"/>
          </a:p>
          <a:p>
            <a:pPr algn="just"/>
            <a:r>
              <a:rPr lang="es-ES" sz="2000" dirty="0" smtClean="0"/>
              <a:t>¿Qué porcentaje de ellos ha abandonado el curso?</a:t>
            </a:r>
          </a:p>
          <a:p>
            <a:pPr algn="just"/>
            <a:r>
              <a:rPr lang="es-MX" sz="2000" dirty="0" smtClean="0">
                <a:solidFill>
                  <a:schemeClr val="accent6">
                    <a:lumMod val="75000"/>
                  </a:schemeClr>
                </a:solidFill>
              </a:rPr>
              <a:t>0%</a:t>
            </a:r>
          </a:p>
          <a:p>
            <a:pPr algn="just"/>
            <a:endParaRPr lang="es-ES" sz="2000" dirty="0" smtClean="0"/>
          </a:p>
          <a:p>
            <a:pPr algn="just"/>
            <a:r>
              <a:rPr lang="es-ES" sz="2000" dirty="0" smtClean="0"/>
              <a:t> ¿Qué porcentaje de ellos aprobó satisfactoriamente el curso?</a:t>
            </a:r>
          </a:p>
          <a:p>
            <a:pPr algn="just"/>
            <a:r>
              <a:rPr lang="es-MX" sz="2000" dirty="0" smtClean="0">
                <a:solidFill>
                  <a:schemeClr val="accent6">
                    <a:lumMod val="75000"/>
                  </a:schemeClr>
                </a:solidFill>
              </a:rPr>
              <a:t>Aproximadamente el 70%.</a:t>
            </a:r>
            <a:endParaRPr lang="es-ES" sz="2000" dirty="0">
              <a:solidFill>
                <a:schemeClr val="accent6">
                  <a:lumMod val="75000"/>
                </a:schemeClr>
              </a:solidFill>
            </a:endParaRPr>
          </a:p>
        </p:txBody>
      </p:sp>
      <p:sp>
        <p:nvSpPr>
          <p:cNvPr id="4" name="3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4</a:t>
            </a:r>
            <a:endParaRPr lang="es-ES" dirty="0">
              <a:solidFill>
                <a:schemeClr val="accent6">
                  <a:lumMod val="75000"/>
                </a:schemeClr>
              </a:solidFill>
            </a:endParaRPr>
          </a:p>
        </p:txBody>
      </p:sp>
      <p:sp>
        <p:nvSpPr>
          <p:cNvPr id="5" name="4 Flecha derecha">
            <a:hlinkClick r:id="rId2"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1 Título"/>
          <p:cNvSpPr>
            <a:spLocks noGrp="1"/>
          </p:cNvSpPr>
          <p:nvPr>
            <p:ph type="ctrTitle"/>
          </p:nvPr>
        </p:nvSpPr>
        <p:spPr>
          <a:xfrm>
            <a:off x="1857356" y="142852"/>
            <a:ext cx="7143800" cy="928694"/>
          </a:xfrm>
        </p:spPr>
        <p:txBody>
          <a:bodyPr>
            <a:normAutofit/>
          </a:bodyPr>
          <a:lstStyle/>
          <a:p>
            <a:r>
              <a:rPr lang="es-MX" dirty="0" smtClean="0"/>
              <a:t>Antecedentes</a:t>
            </a:r>
            <a:endParaRPr lang="es-ES"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ctrTitle"/>
          </p:nvPr>
        </p:nvSpPr>
        <p:spPr>
          <a:xfrm>
            <a:off x="1857356" y="142852"/>
            <a:ext cx="7143800" cy="928694"/>
          </a:xfrm>
        </p:spPr>
        <p:txBody>
          <a:bodyPr>
            <a:normAutofit/>
          </a:bodyPr>
          <a:lstStyle/>
          <a:p>
            <a:r>
              <a:rPr lang="es-MX" dirty="0" smtClean="0"/>
              <a:t>Intervención</a:t>
            </a:r>
            <a:endParaRPr lang="es-ES" dirty="0"/>
          </a:p>
        </p:txBody>
      </p:sp>
      <p:sp>
        <p:nvSpPr>
          <p:cNvPr id="6" name="2 Subtítulo"/>
          <p:cNvSpPr>
            <a:spLocks noGrp="1"/>
          </p:cNvSpPr>
          <p:nvPr>
            <p:ph type="subTitle" idx="1"/>
          </p:nvPr>
        </p:nvSpPr>
        <p:spPr/>
        <p:txBody>
          <a:bodyPr>
            <a:normAutofit/>
          </a:bodyPr>
          <a:lstStyle/>
          <a:p>
            <a:pPr algn="just"/>
            <a:r>
              <a:rPr lang="es-ES" sz="2000" dirty="0" smtClean="0"/>
              <a:t>Estrategia de Intervención</a:t>
            </a:r>
          </a:p>
          <a:p>
            <a:pPr marL="177800" indent="-150813" algn="just">
              <a:buFont typeface="Arial" pitchFamily="34" charset="0"/>
              <a:buChar char="•"/>
            </a:pPr>
            <a:r>
              <a:rPr lang="es-MX" sz="2000" dirty="0" smtClean="0">
                <a:solidFill>
                  <a:schemeClr val="accent6">
                    <a:lumMod val="75000"/>
                  </a:schemeClr>
                </a:solidFill>
              </a:rPr>
              <a:t>Motivar el aprendizaje de los estudiantes mediante la presentación de videos demostrativos de relacionados con el contenido del curso.</a:t>
            </a:r>
          </a:p>
          <a:p>
            <a:pPr marL="177800" indent="-150813" algn="just"/>
            <a:endParaRPr lang="es-MX" sz="2000" dirty="0" smtClean="0">
              <a:solidFill>
                <a:schemeClr val="accent6">
                  <a:lumMod val="75000"/>
                </a:schemeClr>
              </a:solidFill>
            </a:endParaRPr>
          </a:p>
          <a:p>
            <a:pPr marL="177800" indent="-150813" algn="just">
              <a:buFont typeface="Arial" pitchFamily="34" charset="0"/>
              <a:buChar char="•"/>
            </a:pPr>
            <a:r>
              <a:rPr lang="es-MX" sz="2000" dirty="0" smtClean="0">
                <a:solidFill>
                  <a:schemeClr val="accent6">
                    <a:lumMod val="75000"/>
                  </a:schemeClr>
                </a:solidFill>
              </a:rPr>
              <a:t>Incorporación de actividades de investigación a través de la solicitud de tareas que incluyan búsqueda y análisis de la información. </a:t>
            </a:r>
          </a:p>
          <a:p>
            <a:pPr marL="177800" indent="-150813" algn="just"/>
            <a:endParaRPr lang="es-MX" sz="2000" dirty="0" smtClean="0">
              <a:solidFill>
                <a:schemeClr val="accent6">
                  <a:lumMod val="75000"/>
                </a:schemeClr>
              </a:solidFill>
            </a:endParaRPr>
          </a:p>
          <a:p>
            <a:pPr marL="177800" indent="-150813" algn="just">
              <a:buFont typeface="Arial" pitchFamily="34" charset="0"/>
              <a:buChar char="•"/>
            </a:pPr>
            <a:r>
              <a:rPr lang="es-MX" sz="2000" dirty="0" smtClean="0">
                <a:solidFill>
                  <a:schemeClr val="accent6">
                    <a:lumMod val="75000"/>
                  </a:schemeClr>
                </a:solidFill>
              </a:rPr>
              <a:t>Planteamiento, análisis y solución de ejercicios en clases. Tareas de resolución de ejercicios.</a:t>
            </a:r>
          </a:p>
          <a:p>
            <a:pPr marL="177800" indent="-150813" algn="just"/>
            <a:endParaRPr lang="es-MX" sz="2000" dirty="0" smtClean="0">
              <a:solidFill>
                <a:schemeClr val="accent6">
                  <a:lumMod val="75000"/>
                </a:schemeClr>
              </a:solidFill>
            </a:endParaRPr>
          </a:p>
          <a:p>
            <a:pPr marL="177800" indent="-150813" algn="just">
              <a:buFont typeface="Arial" pitchFamily="34" charset="0"/>
              <a:buChar char="•"/>
            </a:pPr>
            <a:r>
              <a:rPr lang="es-MX" sz="2000" dirty="0" smtClean="0">
                <a:solidFill>
                  <a:schemeClr val="accent6">
                    <a:lumMod val="75000"/>
                  </a:schemeClr>
                </a:solidFill>
              </a:rPr>
              <a:t>Realizar al menos una visita industrial y solicitar un reporte de acerca de la misma.</a:t>
            </a:r>
          </a:p>
          <a:p>
            <a:pPr marL="177800" indent="-150813" algn="just">
              <a:buFont typeface="Arial" pitchFamily="34" charset="0"/>
              <a:buChar char="•"/>
            </a:pPr>
            <a:endParaRPr lang="es-MX" sz="2000" dirty="0" smtClean="0">
              <a:solidFill>
                <a:schemeClr val="accent6">
                  <a:lumMod val="75000"/>
                </a:schemeClr>
              </a:solidFill>
            </a:endParaRPr>
          </a:p>
          <a:p>
            <a:pPr algn="just">
              <a:buFont typeface="Arial" pitchFamily="34" charset="0"/>
              <a:buChar char="•"/>
            </a:pPr>
            <a:endParaRPr lang="es-MX" sz="2000" dirty="0" smtClean="0">
              <a:solidFill>
                <a:schemeClr val="accent6">
                  <a:lumMod val="75000"/>
                </a:schemeClr>
              </a:solidFill>
            </a:endParaRPr>
          </a:p>
          <a:p>
            <a:pPr algn="just">
              <a:buFontTx/>
              <a:buChar char="-"/>
            </a:pPr>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p:txBody>
      </p:sp>
      <p:sp>
        <p:nvSpPr>
          <p:cNvPr id="4" name="3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5</a:t>
            </a:r>
            <a:endParaRPr lang="es-ES" dirty="0">
              <a:solidFill>
                <a:schemeClr val="accent6">
                  <a:lumMod val="75000"/>
                </a:schemeClr>
              </a:solidFill>
            </a:endParaRPr>
          </a:p>
        </p:txBody>
      </p:sp>
      <p:sp>
        <p:nvSpPr>
          <p:cNvPr id="7" name="6 Flecha derecha">
            <a:hlinkClick r:id="rId2" action="ppaction://hlinksldjump"/>
          </p:cNvPr>
          <p:cNvSpPr/>
          <p:nvPr/>
        </p:nvSpPr>
        <p:spPr>
          <a:xfrm>
            <a:off x="1214414" y="6443044"/>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Título"/>
          <p:cNvSpPr>
            <a:spLocks noGrp="1"/>
          </p:cNvSpPr>
          <p:nvPr>
            <p:ph type="ctrTitle"/>
          </p:nvPr>
        </p:nvSpPr>
        <p:spPr>
          <a:xfrm>
            <a:off x="1857356" y="142852"/>
            <a:ext cx="7143800" cy="928694"/>
          </a:xfrm>
        </p:spPr>
        <p:txBody>
          <a:bodyPr>
            <a:normAutofit/>
          </a:bodyPr>
          <a:lstStyle/>
          <a:p>
            <a:r>
              <a:rPr lang="es-MX" dirty="0" smtClean="0"/>
              <a:t>Intervención</a:t>
            </a:r>
            <a:endParaRPr lang="es-ES" dirty="0"/>
          </a:p>
        </p:txBody>
      </p:sp>
      <p:sp>
        <p:nvSpPr>
          <p:cNvPr id="6" name="2 Subtítulo"/>
          <p:cNvSpPr>
            <a:spLocks noGrp="1"/>
          </p:cNvSpPr>
          <p:nvPr>
            <p:ph type="subTitle" idx="1"/>
          </p:nvPr>
        </p:nvSpPr>
        <p:spPr/>
        <p:txBody>
          <a:bodyPr>
            <a:normAutofit/>
          </a:bodyPr>
          <a:lstStyle/>
          <a:p>
            <a:pPr algn="just"/>
            <a:r>
              <a:rPr lang="es-ES" sz="2000" dirty="0" smtClean="0"/>
              <a:t>Estrategia de Intervención</a:t>
            </a:r>
          </a:p>
          <a:p>
            <a:pPr marL="177800" indent="-150813" algn="just">
              <a:buFont typeface="Arial" pitchFamily="34" charset="0"/>
              <a:buChar char="•"/>
            </a:pPr>
            <a:r>
              <a:rPr lang="es-MX" sz="2000" dirty="0" smtClean="0">
                <a:solidFill>
                  <a:schemeClr val="accent6">
                    <a:lumMod val="75000"/>
                  </a:schemeClr>
                </a:solidFill>
              </a:rPr>
              <a:t>Realización de al menos un proyecto pequeño en grupos para la demostración de las leyes de la hidrostática e hidrodinámica o la aplicación práctica de las mismas.</a:t>
            </a:r>
          </a:p>
          <a:p>
            <a:pPr marL="177800" indent="-150813" algn="just"/>
            <a:endParaRPr lang="es-MX" sz="2000" dirty="0" smtClean="0">
              <a:solidFill>
                <a:schemeClr val="accent6">
                  <a:lumMod val="75000"/>
                </a:schemeClr>
              </a:solidFill>
            </a:endParaRPr>
          </a:p>
          <a:p>
            <a:pPr marL="177800" indent="-150813" algn="just">
              <a:buFont typeface="Arial" pitchFamily="34" charset="0"/>
              <a:buChar char="•"/>
            </a:pPr>
            <a:r>
              <a:rPr lang="es-MX" sz="2000" dirty="0" smtClean="0">
                <a:solidFill>
                  <a:schemeClr val="accent6">
                    <a:lumMod val="75000"/>
                  </a:schemeClr>
                </a:solidFill>
              </a:rPr>
              <a:t>Utilización de software de simulación para la solución de problemas (</a:t>
            </a:r>
            <a:r>
              <a:rPr lang="es-MX" sz="2000" dirty="0" err="1" smtClean="0">
                <a:solidFill>
                  <a:schemeClr val="accent6">
                    <a:lumMod val="75000"/>
                  </a:schemeClr>
                </a:solidFill>
              </a:rPr>
              <a:t>Fluent</a:t>
            </a:r>
            <a:r>
              <a:rPr lang="es-MX" sz="2000" dirty="0" smtClean="0">
                <a:solidFill>
                  <a:schemeClr val="accent6">
                    <a:lumMod val="75000"/>
                  </a:schemeClr>
                </a:solidFill>
              </a:rPr>
              <a:t>). </a:t>
            </a:r>
          </a:p>
          <a:p>
            <a:pPr marL="177800" indent="-150813" algn="just"/>
            <a:endParaRPr lang="es-MX" sz="2000" dirty="0" smtClean="0">
              <a:solidFill>
                <a:schemeClr val="accent6">
                  <a:lumMod val="75000"/>
                </a:schemeClr>
              </a:solidFill>
            </a:endParaRPr>
          </a:p>
          <a:p>
            <a:pPr marL="177800" indent="-150813" algn="just">
              <a:buFont typeface="Arial" pitchFamily="34" charset="0"/>
              <a:buChar char="•"/>
            </a:pPr>
            <a:r>
              <a:rPr lang="es-MX" sz="2000" dirty="0" smtClean="0">
                <a:solidFill>
                  <a:schemeClr val="accent6">
                    <a:lumMod val="75000"/>
                  </a:schemeClr>
                </a:solidFill>
              </a:rPr>
              <a:t>Utilizar la plataforma EMINUS como repositorio para materiales didácticos, para solicitud y entrega de tareas, para notificaciones imprevistas, etc. Además, hacer uso del correo electrónico como medio alternativo de comunicación. </a:t>
            </a:r>
          </a:p>
          <a:p>
            <a:pPr algn="just">
              <a:buFont typeface="Arial" pitchFamily="34" charset="0"/>
              <a:buChar char="•"/>
            </a:pPr>
            <a:endParaRPr lang="es-MX" sz="2000" dirty="0" smtClean="0">
              <a:solidFill>
                <a:schemeClr val="accent6">
                  <a:lumMod val="75000"/>
                </a:schemeClr>
              </a:solidFill>
            </a:endParaRPr>
          </a:p>
          <a:p>
            <a:pPr algn="just">
              <a:buFontTx/>
              <a:buChar char="-"/>
            </a:pPr>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p:txBody>
      </p:sp>
      <p:sp>
        <p:nvSpPr>
          <p:cNvPr id="4" name="3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6</a:t>
            </a:r>
            <a:endParaRPr lang="es-ES" dirty="0">
              <a:solidFill>
                <a:schemeClr val="accent6">
                  <a:lumMod val="75000"/>
                </a:schemeClr>
              </a:solidFill>
            </a:endParaRPr>
          </a:p>
        </p:txBody>
      </p:sp>
      <p:sp>
        <p:nvSpPr>
          <p:cNvPr id="5" name="4 Flecha derecha">
            <a:hlinkClick r:id="rId2"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Ejes para fortalecer el proceso de aprendizaje</a:t>
            </a:r>
            <a:endParaRPr lang="es-ES" dirty="0"/>
          </a:p>
        </p:txBody>
      </p:sp>
      <p:sp>
        <p:nvSpPr>
          <p:cNvPr id="3" name="2 Subtítulo"/>
          <p:cNvSpPr>
            <a:spLocks noGrp="1"/>
          </p:cNvSpPr>
          <p:nvPr>
            <p:ph type="subTitle" idx="1"/>
          </p:nvPr>
        </p:nvSpPr>
        <p:spPr/>
        <p:txBody>
          <a:bodyPr>
            <a:normAutofit/>
          </a:bodyPr>
          <a:lstStyle/>
          <a:p>
            <a:pPr algn="just"/>
            <a:r>
              <a:rPr lang="es-ES" sz="2000" dirty="0" smtClean="0"/>
              <a:t>¿</a:t>
            </a:r>
            <a:r>
              <a:rPr lang="es-ES_tradnl" sz="2000" dirty="0" smtClean="0"/>
              <a:t>Q</a:t>
            </a:r>
            <a:r>
              <a:rPr lang="es-ES" sz="2000" dirty="0" err="1" smtClean="0"/>
              <a:t>ué</a:t>
            </a:r>
            <a:r>
              <a:rPr lang="es-ES" sz="2000" dirty="0" smtClean="0"/>
              <a:t> resultados obtuvo en el aprendizaje de los estudiantes al integrar en su experiencia educativa un trabajo con base en tareas complejas, que los lleva a resolver paulatinamente y de manera creativa situaciones o problemas reales mediante la integración de conocimientos, habilidades y actitudes?</a:t>
            </a:r>
          </a:p>
          <a:p>
            <a:pPr algn="just"/>
            <a:endParaRPr lang="es-MX" sz="2000" dirty="0" smtClean="0">
              <a:solidFill>
                <a:schemeClr val="accent6">
                  <a:lumMod val="75000"/>
                </a:schemeClr>
              </a:solidFill>
            </a:endParaRPr>
          </a:p>
          <a:p>
            <a:pPr algn="just"/>
            <a:r>
              <a:rPr lang="es-MX" sz="2000" dirty="0" smtClean="0">
                <a:solidFill>
                  <a:schemeClr val="accent6">
                    <a:lumMod val="75000"/>
                  </a:schemeClr>
                </a:solidFill>
              </a:rPr>
              <a:t>	</a:t>
            </a: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p:txBody>
      </p:sp>
      <p:sp>
        <p:nvSpPr>
          <p:cNvPr id="4" name="3 Flecha derecha">
            <a:hlinkClick r:id="rId2" action="ppaction://hlinksldjump"/>
          </p:cNvPr>
          <p:cNvSpPr/>
          <p:nvPr/>
        </p:nvSpPr>
        <p:spPr>
          <a:xfrm>
            <a:off x="1214414" y="6443044"/>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6" name="5 Tabla"/>
          <p:cNvGraphicFramePr>
            <a:graphicFrameLocks noGrp="1"/>
          </p:cNvGraphicFramePr>
          <p:nvPr/>
        </p:nvGraphicFramePr>
        <p:xfrm>
          <a:off x="2857488" y="4071942"/>
          <a:ext cx="4929222" cy="1828800"/>
        </p:xfrm>
        <a:graphic>
          <a:graphicData uri="http://schemas.openxmlformats.org/drawingml/2006/table">
            <a:tbl>
              <a:tblPr firstRow="1" bandRow="1">
                <a:tableStyleId>{5C22544A-7EE6-4342-B048-85BDC9FD1C3A}</a:tableStyleId>
              </a:tblPr>
              <a:tblGrid>
                <a:gridCol w="1643074"/>
                <a:gridCol w="1643074"/>
                <a:gridCol w="1643074"/>
              </a:tblGrid>
              <a:tr h="266384">
                <a:tc>
                  <a:txBody>
                    <a:bodyPr/>
                    <a:lstStyle/>
                    <a:p>
                      <a:endParaRPr lang="es-E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MX" dirty="0" smtClean="0"/>
                        <a:t>Cantidad</a:t>
                      </a:r>
                      <a:endParaRPr lang="es-E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s-MX" dirty="0" smtClean="0"/>
                        <a:t>%</a:t>
                      </a:r>
                      <a:endParaRPr lang="es-ES" dirty="0"/>
                    </a:p>
                  </a:txBody>
                  <a:tcPr>
                    <a:lnL w="12700" cmpd="sng">
                      <a:noFill/>
                    </a:lnL>
                    <a:lnR w="12700" cmpd="sng">
                      <a:noFill/>
                    </a:lnR>
                    <a:lnT w="12700" cmpd="sng">
                      <a:noFill/>
                    </a:lnT>
                    <a:lnB w="12700" cap="flat" cmpd="sng" algn="ctr">
                      <a:solidFill>
                        <a:schemeClr val="accent1">
                          <a:lumMod val="75000"/>
                        </a:schemeClr>
                      </a:solidFill>
                      <a:prstDash val="solid"/>
                      <a:round/>
                      <a:headEnd type="none" w="med" len="med"/>
                      <a:tailEnd type="none" w="med" len="med"/>
                    </a:lnB>
                    <a:lnTlToBr w="12700" cmpd="sng">
                      <a:noFill/>
                      <a:prstDash val="solid"/>
                    </a:lnTlToBr>
                    <a:lnBlToTr w="12700" cmpd="sng">
                      <a:noFill/>
                      <a:prstDash val="solid"/>
                    </a:lnBlToTr>
                  </a:tcPr>
                </a:tc>
              </a:tr>
              <a:tr h="266384">
                <a:tc>
                  <a:txBody>
                    <a:bodyPr/>
                    <a:lstStyle/>
                    <a:p>
                      <a:r>
                        <a:rPr lang="es-MX" dirty="0" smtClean="0"/>
                        <a:t>Aprobados</a:t>
                      </a:r>
                      <a:endParaRPr lang="es-ES" dirty="0"/>
                    </a:p>
                  </a:txBody>
                  <a:tcPr>
                    <a:lnT w="12700" cap="flat" cmpd="sng" algn="ctr">
                      <a:solidFill>
                        <a:schemeClr val="accent1">
                          <a:lumMod val="75000"/>
                        </a:schemeClr>
                      </a:solidFill>
                      <a:prstDash val="solid"/>
                      <a:round/>
                      <a:headEnd type="none" w="med" len="med"/>
                      <a:tailEnd type="none" w="med" len="med"/>
                    </a:lnT>
                  </a:tcPr>
                </a:tc>
                <a:tc>
                  <a:txBody>
                    <a:bodyPr/>
                    <a:lstStyle/>
                    <a:p>
                      <a:pPr algn="ctr"/>
                      <a:r>
                        <a:rPr lang="es-MX" dirty="0" smtClean="0"/>
                        <a:t>23</a:t>
                      </a:r>
                      <a:endParaRPr lang="es-ES" dirty="0"/>
                    </a:p>
                  </a:txBody>
                  <a:tcPr>
                    <a:lnT w="12700" cap="flat" cmpd="sng" algn="ctr">
                      <a:solidFill>
                        <a:schemeClr val="accent1">
                          <a:lumMod val="75000"/>
                        </a:schemeClr>
                      </a:solidFill>
                      <a:prstDash val="solid"/>
                      <a:round/>
                      <a:headEnd type="none" w="med" len="med"/>
                      <a:tailEnd type="none" w="med" len="med"/>
                    </a:lnT>
                  </a:tcPr>
                </a:tc>
                <a:tc>
                  <a:txBody>
                    <a:bodyPr/>
                    <a:lstStyle/>
                    <a:p>
                      <a:pPr algn="ctr"/>
                      <a:r>
                        <a:rPr lang="es-MX" dirty="0" smtClean="0"/>
                        <a:t>72</a:t>
                      </a:r>
                      <a:endParaRPr lang="es-ES" dirty="0"/>
                    </a:p>
                  </a:txBody>
                  <a:tcPr>
                    <a:lnT w="12700" cap="flat" cmpd="sng" algn="ctr">
                      <a:solidFill>
                        <a:schemeClr val="accent1">
                          <a:lumMod val="75000"/>
                        </a:schemeClr>
                      </a:solidFill>
                      <a:prstDash val="solid"/>
                      <a:round/>
                      <a:headEnd type="none" w="med" len="med"/>
                      <a:tailEnd type="none" w="med" len="med"/>
                    </a:lnT>
                  </a:tcPr>
                </a:tc>
              </a:tr>
              <a:tr h="266384">
                <a:tc>
                  <a:txBody>
                    <a:bodyPr/>
                    <a:lstStyle/>
                    <a:p>
                      <a:r>
                        <a:rPr lang="es-MX" dirty="0" smtClean="0"/>
                        <a:t>Reprobados</a:t>
                      </a:r>
                      <a:endParaRPr lang="es-ES" dirty="0"/>
                    </a:p>
                  </a:txBody>
                  <a:tcPr/>
                </a:tc>
                <a:tc>
                  <a:txBody>
                    <a:bodyPr/>
                    <a:lstStyle/>
                    <a:p>
                      <a:pPr algn="ctr"/>
                      <a:r>
                        <a:rPr lang="es-MX" dirty="0" smtClean="0"/>
                        <a:t>7</a:t>
                      </a:r>
                      <a:endParaRPr lang="es-ES" dirty="0"/>
                    </a:p>
                  </a:txBody>
                  <a:tcPr/>
                </a:tc>
                <a:tc>
                  <a:txBody>
                    <a:bodyPr/>
                    <a:lstStyle/>
                    <a:p>
                      <a:pPr algn="ctr"/>
                      <a:r>
                        <a:rPr lang="es-MX" dirty="0" smtClean="0"/>
                        <a:t>22</a:t>
                      </a:r>
                      <a:endParaRPr lang="es-ES" dirty="0"/>
                    </a:p>
                  </a:txBody>
                  <a:tcPr/>
                </a:tc>
              </a:tr>
              <a:tr h="266384">
                <a:tc>
                  <a:txBody>
                    <a:bodyPr/>
                    <a:lstStyle/>
                    <a:p>
                      <a:r>
                        <a:rPr lang="es-MX" dirty="0" smtClean="0"/>
                        <a:t>Abandonaron</a:t>
                      </a:r>
                      <a:endParaRPr lang="es-ES" dirty="0"/>
                    </a:p>
                  </a:txBody>
                  <a:tcPr>
                    <a:lnB w="12700" cap="flat" cmpd="sng" algn="ctr">
                      <a:solidFill>
                        <a:schemeClr val="accent1">
                          <a:lumMod val="75000"/>
                        </a:schemeClr>
                      </a:solidFill>
                      <a:prstDash val="solid"/>
                      <a:round/>
                      <a:headEnd type="none" w="med" len="med"/>
                      <a:tailEnd type="none" w="med" len="med"/>
                    </a:lnB>
                  </a:tcPr>
                </a:tc>
                <a:tc>
                  <a:txBody>
                    <a:bodyPr/>
                    <a:lstStyle/>
                    <a:p>
                      <a:pPr algn="ctr"/>
                      <a:r>
                        <a:rPr lang="es-MX" dirty="0" smtClean="0"/>
                        <a:t>2</a:t>
                      </a:r>
                      <a:endParaRPr lang="es-ES" dirty="0"/>
                    </a:p>
                  </a:txBody>
                  <a:tcPr>
                    <a:lnB w="12700" cap="flat" cmpd="sng" algn="ctr">
                      <a:solidFill>
                        <a:schemeClr val="accent1">
                          <a:lumMod val="75000"/>
                        </a:schemeClr>
                      </a:solidFill>
                      <a:prstDash val="solid"/>
                      <a:round/>
                      <a:headEnd type="none" w="med" len="med"/>
                      <a:tailEnd type="none" w="med" len="med"/>
                    </a:lnB>
                  </a:tcPr>
                </a:tc>
                <a:tc>
                  <a:txBody>
                    <a:bodyPr/>
                    <a:lstStyle/>
                    <a:p>
                      <a:pPr algn="ctr"/>
                      <a:r>
                        <a:rPr lang="es-MX" dirty="0" smtClean="0"/>
                        <a:t>6</a:t>
                      </a:r>
                      <a:endParaRPr lang="es-ES" dirty="0"/>
                    </a:p>
                  </a:txBody>
                  <a:tcPr>
                    <a:lnB w="12700" cap="flat" cmpd="sng" algn="ctr">
                      <a:solidFill>
                        <a:schemeClr val="accent1">
                          <a:lumMod val="75000"/>
                        </a:schemeClr>
                      </a:solidFill>
                      <a:prstDash val="solid"/>
                      <a:round/>
                      <a:headEnd type="none" w="med" len="med"/>
                      <a:tailEnd type="none" w="med" len="med"/>
                    </a:lnB>
                  </a:tcPr>
                </a:tc>
              </a:tr>
              <a:tr h="266384">
                <a:tc>
                  <a:txBody>
                    <a:bodyPr/>
                    <a:lstStyle/>
                    <a:p>
                      <a:r>
                        <a:rPr lang="es-MX" dirty="0" smtClean="0"/>
                        <a:t>Total</a:t>
                      </a:r>
                      <a:endParaRPr lang="es-ES" dirty="0"/>
                    </a:p>
                  </a:txBody>
                  <a:tcPr>
                    <a:lnT w="12700" cap="flat" cmpd="sng" algn="ctr">
                      <a:solidFill>
                        <a:schemeClr val="accent1">
                          <a:lumMod val="75000"/>
                        </a:schemeClr>
                      </a:solidFill>
                      <a:prstDash val="solid"/>
                      <a:round/>
                      <a:headEnd type="none" w="med" len="med"/>
                      <a:tailEnd type="none" w="med" len="med"/>
                    </a:lnT>
                  </a:tcPr>
                </a:tc>
                <a:tc>
                  <a:txBody>
                    <a:bodyPr/>
                    <a:lstStyle/>
                    <a:p>
                      <a:pPr algn="ctr"/>
                      <a:r>
                        <a:rPr lang="es-MX" dirty="0" smtClean="0"/>
                        <a:t>32</a:t>
                      </a:r>
                      <a:endParaRPr lang="es-ES" dirty="0"/>
                    </a:p>
                  </a:txBody>
                  <a:tcPr>
                    <a:lnT w="12700" cap="flat" cmpd="sng" algn="ctr">
                      <a:solidFill>
                        <a:schemeClr val="accent1">
                          <a:lumMod val="75000"/>
                        </a:schemeClr>
                      </a:solidFill>
                      <a:prstDash val="solid"/>
                      <a:round/>
                      <a:headEnd type="none" w="med" len="med"/>
                      <a:tailEnd type="none" w="med" len="med"/>
                    </a:lnT>
                  </a:tcPr>
                </a:tc>
                <a:tc>
                  <a:txBody>
                    <a:bodyPr/>
                    <a:lstStyle/>
                    <a:p>
                      <a:pPr algn="ctr"/>
                      <a:r>
                        <a:rPr lang="es-MX" dirty="0" smtClean="0"/>
                        <a:t>100</a:t>
                      </a:r>
                      <a:endParaRPr lang="es-ES" dirty="0"/>
                    </a:p>
                  </a:txBody>
                  <a:tcPr>
                    <a:lnT w="12700" cap="flat" cmpd="sng" algn="ctr">
                      <a:solidFill>
                        <a:schemeClr val="accent1">
                          <a:lumMod val="75000"/>
                        </a:schemeClr>
                      </a:solidFill>
                      <a:prstDash val="solid"/>
                      <a:round/>
                      <a:headEnd type="none" w="med" len="med"/>
                      <a:tailEnd type="none" w="med" len="med"/>
                    </a:lnT>
                  </a:tcPr>
                </a:tc>
              </a:tr>
            </a:tbl>
          </a:graphicData>
        </a:graphic>
      </p:graphicFrame>
      <p:sp>
        <p:nvSpPr>
          <p:cNvPr id="7" name="6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7</a:t>
            </a:r>
            <a:endParaRPr lang="es-ES" dirty="0">
              <a:solidFill>
                <a:schemeClr val="accent6">
                  <a:lumMod val="75000"/>
                </a:schemeClr>
              </a:solidFill>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Ejes para fortalecer el proceso de aprendizaje</a:t>
            </a:r>
            <a:endParaRPr lang="es-ES" dirty="0"/>
          </a:p>
        </p:txBody>
      </p:sp>
      <p:sp>
        <p:nvSpPr>
          <p:cNvPr id="3" name="2 Subtítulo"/>
          <p:cNvSpPr>
            <a:spLocks noGrp="1"/>
          </p:cNvSpPr>
          <p:nvPr>
            <p:ph type="subTitle" idx="1"/>
          </p:nvPr>
        </p:nvSpPr>
        <p:spPr/>
        <p:txBody>
          <a:bodyPr>
            <a:normAutofit/>
          </a:bodyPr>
          <a:lstStyle/>
          <a:p>
            <a:pPr algn="just"/>
            <a:endParaRPr lang="es-MX" sz="2000" dirty="0" smtClean="0">
              <a:solidFill>
                <a:schemeClr val="accent6">
                  <a:lumMod val="75000"/>
                </a:schemeClr>
              </a:solidFill>
            </a:endParaRPr>
          </a:p>
          <a:p>
            <a:pPr algn="just"/>
            <a:r>
              <a:rPr lang="es-MX" sz="2000" dirty="0" smtClean="0">
                <a:solidFill>
                  <a:schemeClr val="accent6">
                    <a:lumMod val="75000"/>
                  </a:schemeClr>
                </a:solidFill>
              </a:rPr>
              <a:t>	</a:t>
            </a: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a:p>
            <a:pPr algn="just"/>
            <a:endParaRPr lang="es-MX" sz="2000" dirty="0" smtClean="0">
              <a:solidFill>
                <a:schemeClr val="accent6">
                  <a:lumMod val="75000"/>
                </a:schemeClr>
              </a:solidFill>
            </a:endParaRPr>
          </a:p>
        </p:txBody>
      </p:sp>
      <p:sp>
        <p:nvSpPr>
          <p:cNvPr id="4" name="3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aphicFrame>
        <p:nvGraphicFramePr>
          <p:cNvPr id="8" name="8 Gráfico"/>
          <p:cNvGraphicFramePr/>
          <p:nvPr/>
        </p:nvGraphicFramePr>
        <p:xfrm>
          <a:off x="2285984" y="2214554"/>
          <a:ext cx="6143652" cy="4300558"/>
        </p:xfrm>
        <a:graphic>
          <a:graphicData uri="http://schemas.openxmlformats.org/drawingml/2006/chart">
            <c:chart xmlns:c="http://schemas.openxmlformats.org/drawingml/2006/chart" xmlns:r="http://schemas.openxmlformats.org/officeDocument/2006/relationships" r:id="rId3"/>
          </a:graphicData>
        </a:graphic>
      </p:graphicFrame>
      <p:grpSp>
        <p:nvGrpSpPr>
          <p:cNvPr id="47" name="46 Grupo"/>
          <p:cNvGrpSpPr/>
          <p:nvPr/>
        </p:nvGrpSpPr>
        <p:grpSpPr>
          <a:xfrm>
            <a:off x="3299764" y="2714620"/>
            <a:ext cx="4786346" cy="2973100"/>
            <a:chOff x="3299764" y="2714620"/>
            <a:chExt cx="4786346" cy="2973100"/>
          </a:xfrm>
        </p:grpSpPr>
        <p:cxnSp>
          <p:nvCxnSpPr>
            <p:cNvPr id="10" name="9 Conector recto"/>
            <p:cNvCxnSpPr/>
            <p:nvPr/>
          </p:nvCxnSpPr>
          <p:spPr>
            <a:xfrm>
              <a:off x="3299764" y="5670874"/>
              <a:ext cx="500066" cy="15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3" name="12 Conector recto"/>
            <p:cNvCxnSpPr/>
            <p:nvPr/>
          </p:nvCxnSpPr>
          <p:spPr>
            <a:xfrm>
              <a:off x="3758886" y="5672484"/>
              <a:ext cx="500066" cy="158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14" name="13 Conector recto"/>
            <p:cNvCxnSpPr/>
            <p:nvPr/>
          </p:nvCxnSpPr>
          <p:spPr>
            <a:xfrm flipV="1">
              <a:off x="4228458" y="5259092"/>
              <a:ext cx="500066" cy="42862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0" name="19 Conector recto"/>
            <p:cNvCxnSpPr/>
            <p:nvPr/>
          </p:nvCxnSpPr>
          <p:spPr>
            <a:xfrm>
              <a:off x="4714876" y="5242246"/>
              <a:ext cx="500066" cy="428628"/>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4" name="23 Conector recto"/>
            <p:cNvCxnSpPr/>
            <p:nvPr/>
          </p:nvCxnSpPr>
          <p:spPr>
            <a:xfrm rot="5400000" flipH="1" flipV="1">
              <a:off x="4951261" y="4937621"/>
              <a:ext cx="959188" cy="51371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26" name="25 Conector recto"/>
            <p:cNvCxnSpPr/>
            <p:nvPr/>
          </p:nvCxnSpPr>
          <p:spPr>
            <a:xfrm rot="10800000">
              <a:off x="5667668" y="4711686"/>
              <a:ext cx="475968" cy="217512"/>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7" name="36 Conector recto"/>
            <p:cNvCxnSpPr/>
            <p:nvPr/>
          </p:nvCxnSpPr>
          <p:spPr>
            <a:xfrm rot="5400000" flipH="1" flipV="1">
              <a:off x="5286380" y="3571876"/>
              <a:ext cx="2214578" cy="500066"/>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39" name="38 Conector recto"/>
            <p:cNvCxnSpPr/>
            <p:nvPr/>
          </p:nvCxnSpPr>
          <p:spPr>
            <a:xfrm rot="16200000" flipV="1">
              <a:off x="5670866" y="3687456"/>
              <a:ext cx="2401596" cy="455924"/>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42" name="41 Conector recto"/>
            <p:cNvCxnSpPr/>
            <p:nvPr/>
          </p:nvCxnSpPr>
          <p:spPr>
            <a:xfrm rot="16200000" flipV="1">
              <a:off x="7053885" y="5131463"/>
              <a:ext cx="601998" cy="510516"/>
            </a:xfrm>
            <a:prstGeom prst="line">
              <a:avLst/>
            </a:prstGeom>
            <a:ln w="38100"/>
          </p:spPr>
          <p:style>
            <a:lnRef idx="1">
              <a:schemeClr val="accent2"/>
            </a:lnRef>
            <a:fillRef idx="0">
              <a:schemeClr val="accent2"/>
            </a:fillRef>
            <a:effectRef idx="0">
              <a:schemeClr val="accent2"/>
            </a:effectRef>
            <a:fontRef idx="minor">
              <a:schemeClr val="tx1"/>
            </a:fontRef>
          </p:style>
        </p:cxnSp>
        <p:cxnSp>
          <p:nvCxnSpPr>
            <p:cNvPr id="45" name="44 Conector recto"/>
            <p:cNvCxnSpPr/>
            <p:nvPr/>
          </p:nvCxnSpPr>
          <p:spPr>
            <a:xfrm>
              <a:off x="7586044" y="5670874"/>
              <a:ext cx="500066" cy="1588"/>
            </a:xfrm>
            <a:prstGeom prst="line">
              <a:avLst/>
            </a:prstGeom>
            <a:ln w="38100"/>
          </p:spPr>
          <p:style>
            <a:lnRef idx="1">
              <a:schemeClr val="accent2"/>
            </a:lnRef>
            <a:fillRef idx="0">
              <a:schemeClr val="accent2"/>
            </a:fillRef>
            <a:effectRef idx="0">
              <a:schemeClr val="accent2"/>
            </a:effectRef>
            <a:fontRef idx="minor">
              <a:schemeClr val="tx1"/>
            </a:fontRef>
          </p:style>
        </p:cxnSp>
      </p:grpSp>
      <p:sp>
        <p:nvSpPr>
          <p:cNvPr id="46" name="45 Elipse"/>
          <p:cNvSpPr/>
          <p:nvPr/>
        </p:nvSpPr>
        <p:spPr>
          <a:xfrm>
            <a:off x="6487178" y="5800102"/>
            <a:ext cx="285752" cy="2857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48" name="47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8</a:t>
            </a:r>
            <a:endParaRPr lang="es-ES" dirty="0">
              <a:solidFill>
                <a:schemeClr val="accent6">
                  <a:lumMod val="75000"/>
                </a:schemeClr>
              </a:solidFill>
            </a:endParaRPr>
          </a:p>
        </p:txBody>
      </p:sp>
      <p:sp>
        <p:nvSpPr>
          <p:cNvPr id="49" name="48 Flecha derecha">
            <a:hlinkClick r:id="rId4"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Ejes para fortalecer el proceso de aprendizaje</a:t>
            </a:r>
            <a:endParaRPr lang="es-ES" dirty="0"/>
          </a:p>
        </p:txBody>
      </p:sp>
      <p:sp>
        <p:nvSpPr>
          <p:cNvPr id="3" name="2 Subtítulo"/>
          <p:cNvSpPr>
            <a:spLocks noGrp="1"/>
          </p:cNvSpPr>
          <p:nvPr>
            <p:ph type="subTitle" idx="1"/>
          </p:nvPr>
        </p:nvSpPr>
        <p:spPr/>
        <p:txBody>
          <a:bodyPr>
            <a:normAutofit fontScale="92500" lnSpcReduction="10000"/>
          </a:bodyPr>
          <a:lstStyle/>
          <a:p>
            <a:pPr algn="just"/>
            <a:endParaRPr lang="es-MX" sz="2000" dirty="0" smtClean="0">
              <a:solidFill>
                <a:schemeClr val="accent6">
                  <a:lumMod val="75000"/>
                </a:schemeClr>
              </a:solidFill>
            </a:endParaRPr>
          </a:p>
          <a:p>
            <a:pPr algn="just"/>
            <a:r>
              <a:rPr lang="es-MX" sz="2000" dirty="0" smtClean="0">
                <a:solidFill>
                  <a:schemeClr val="accent6">
                    <a:lumMod val="75000"/>
                  </a:schemeClr>
                </a:solidFill>
              </a:rPr>
              <a:t>A pesar de que el 72% de estudiantes aprobó la experiencia educativa, se puede observar en la gráfica anterior que el 70% (16 de 23) de ellos lo hizo con un aprovechamiento “regular” (calificación de 7), mientras que sólo el 13% (3 de 23) lo hizo con un aprovechamiento “bueno” (calificación de 8). </a:t>
            </a:r>
          </a:p>
          <a:p>
            <a:pPr algn="just"/>
            <a:endParaRPr lang="es-MX" sz="2000" dirty="0" smtClean="0">
              <a:solidFill>
                <a:schemeClr val="accent6">
                  <a:lumMod val="75000"/>
                </a:schemeClr>
              </a:solidFill>
            </a:endParaRPr>
          </a:p>
          <a:p>
            <a:pPr algn="just"/>
            <a:r>
              <a:rPr lang="es-MX" sz="2000" dirty="0" smtClean="0">
                <a:solidFill>
                  <a:schemeClr val="accent6">
                    <a:lumMod val="75000"/>
                  </a:schemeClr>
                </a:solidFill>
              </a:rPr>
              <a:t>Es importante mencionar que el grupo en general no demostró el suficiente interés y actitud para la realización de tareas de resolución de ejercicios, para la realización de tareas de investigación y para el aprendizaje autónomo.  Además hubo alto índice de ausentismo.</a:t>
            </a:r>
          </a:p>
          <a:p>
            <a:pPr algn="just"/>
            <a:endParaRPr lang="es-MX" sz="2000" dirty="0" smtClean="0">
              <a:solidFill>
                <a:schemeClr val="accent6">
                  <a:lumMod val="75000"/>
                </a:schemeClr>
              </a:solidFill>
            </a:endParaRPr>
          </a:p>
          <a:p>
            <a:pPr algn="just"/>
            <a:r>
              <a:rPr lang="es-MX" sz="2000" dirty="0" smtClean="0">
                <a:solidFill>
                  <a:schemeClr val="accent6">
                    <a:lumMod val="75000"/>
                  </a:schemeClr>
                </a:solidFill>
              </a:rPr>
              <a:t>Por esta razón principalmente, considero que aproximadamente el 47% (11 de 23) de los estudiantes que aprobaron tuvieron un aprendizaje significativo.</a:t>
            </a:r>
          </a:p>
          <a:p>
            <a:pPr algn="just"/>
            <a:endParaRPr lang="es-MX" sz="2000" dirty="0" smtClean="0">
              <a:solidFill>
                <a:schemeClr val="accent6">
                  <a:lumMod val="75000"/>
                </a:schemeClr>
              </a:solidFill>
            </a:endParaRPr>
          </a:p>
        </p:txBody>
      </p:sp>
      <p:sp>
        <p:nvSpPr>
          <p:cNvPr id="4" name="3 Flecha derecha">
            <a:hlinkClick r:id="rId2" action="ppaction://hlinksldjump"/>
          </p:cNvPr>
          <p:cNvSpPr/>
          <p:nvPr/>
        </p:nvSpPr>
        <p:spPr>
          <a:xfrm>
            <a:off x="1214414"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748040" y="6417254"/>
            <a:ext cx="357190" cy="369332"/>
          </a:xfrm>
          <a:prstGeom prst="rect">
            <a:avLst/>
          </a:prstGeom>
          <a:noFill/>
        </p:spPr>
        <p:txBody>
          <a:bodyPr wrap="square" rtlCol="0">
            <a:spAutoFit/>
          </a:bodyPr>
          <a:lstStyle/>
          <a:p>
            <a:r>
              <a:rPr lang="es-MX" dirty="0" smtClean="0">
                <a:solidFill>
                  <a:schemeClr val="accent6">
                    <a:lumMod val="75000"/>
                  </a:schemeClr>
                </a:solidFill>
              </a:rPr>
              <a:t>9</a:t>
            </a:r>
            <a:endParaRPr lang="es-ES" dirty="0">
              <a:solidFill>
                <a:schemeClr val="accent6">
                  <a:lumMod val="75000"/>
                </a:schemeClr>
              </a:solidFill>
            </a:endParaRPr>
          </a:p>
        </p:txBody>
      </p:sp>
      <p:sp>
        <p:nvSpPr>
          <p:cNvPr id="9" name="8 Flecha derecha">
            <a:hlinkClick r:id="rId3" action="ppaction://hlinksldjump"/>
          </p:cNvPr>
          <p:cNvSpPr/>
          <p:nvPr/>
        </p:nvSpPr>
        <p:spPr>
          <a:xfrm flipH="1">
            <a:off x="285720" y="6429396"/>
            <a:ext cx="285752"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1101</TotalTime>
  <Words>1398</Words>
  <Application>Microsoft Office PowerPoint</Application>
  <PresentationFormat>Presentación en pantalla (4:3)</PresentationFormat>
  <Paragraphs>170</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Solsticio</vt:lpstr>
      <vt:lpstr>PROYECTO AULA</vt:lpstr>
      <vt:lpstr>Datos generales</vt:lpstr>
      <vt:lpstr>Antecedentes</vt:lpstr>
      <vt:lpstr>Antecedentes</vt:lpstr>
      <vt:lpstr>Intervención</vt:lpstr>
      <vt:lpstr>Intervención</vt:lpstr>
      <vt:lpstr>Ejes para fortalecer el proceso de aprendizaje</vt:lpstr>
      <vt:lpstr>Ejes para fortalecer el proceso de aprendizaje</vt:lpstr>
      <vt:lpstr>Ejes para fortalecer el proceso de aprendizaje</vt:lpstr>
      <vt:lpstr>Ejes para fortalecer el proceso de aprendizaje</vt:lpstr>
      <vt:lpstr>Ejes para fortalecer el proceso de aprendizaje</vt:lpstr>
      <vt:lpstr>Ejes para fortalecer el proceso de aprendizaje</vt:lpstr>
      <vt:lpstr>Elementos del modelo del diseño instruccional</vt:lpstr>
      <vt:lpstr>Comentarios y reflexiones generales</vt:lpstr>
      <vt:lpstr>Comentarios y reflexiones generales</vt:lpstr>
      <vt:lpstr>Comentarios y reflexiones generales</vt:lpstr>
      <vt:lpstr>Diapositiva 17</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AULA</dc:title>
  <dc:creator>Chuchin</dc:creator>
  <cp:lastModifiedBy>Jesús Medina Cervantes</cp:lastModifiedBy>
  <cp:revision>120</cp:revision>
  <dcterms:created xsi:type="dcterms:W3CDTF">2009-07-23T06:51:56Z</dcterms:created>
  <dcterms:modified xsi:type="dcterms:W3CDTF">2011-09-08T21:58:09Z</dcterms:modified>
</cp:coreProperties>
</file>