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72177-E579-410D-A0D9-30219EAF082C}" type="datetimeFigureOut">
              <a:rPr lang="es-ES" smtClean="0"/>
              <a:pPr/>
              <a:t>08/09/2011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6F699-E742-4E6E-9B28-6632FA8C13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5BD2B-5798-4732-A694-A6676A892CF0}" type="datetimeFigureOut">
              <a:rPr lang="es-ES" smtClean="0"/>
              <a:pPr/>
              <a:t>08/09/2011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C52E2-21B0-4A36-8A38-2F0E382DE4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C52E2-21B0-4A36-8A38-2F0E382DE4BC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8.xml"/><Relationship Id="rId4" Type="http://schemas.openxmlformats.org/officeDocument/2006/relationships/slide" Target="../slides/slide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8.xml"/><Relationship Id="rId4" Type="http://schemas.openxmlformats.org/officeDocument/2006/relationships/slide" Target="../slides/slide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8.xml"/><Relationship Id="rId4" Type="http://schemas.openxmlformats.org/officeDocument/2006/relationships/slide" Target="../slides/slide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7.xml"/><Relationship Id="rId4" Type="http://schemas.openxmlformats.org/officeDocument/2006/relationships/slide" Target="../slides/slide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17 Rectángulo"/>
          <p:cNvSpPr/>
          <p:nvPr userDrawn="1"/>
        </p:nvSpPr>
        <p:spPr>
          <a:xfrm>
            <a:off x="1000100" y="0"/>
            <a:ext cx="714380" cy="22859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Título"/>
          <p:cNvSpPr>
            <a:spLocks noGrp="1"/>
          </p:cNvSpPr>
          <p:nvPr>
            <p:ph type="ctrTitle" hasCustomPrompt="1"/>
          </p:nvPr>
        </p:nvSpPr>
        <p:spPr>
          <a:xfrm>
            <a:off x="1857356" y="428604"/>
            <a:ext cx="7143800" cy="857256"/>
          </a:xfrm>
        </p:spPr>
        <p:txBody>
          <a:bodyPr anchor="b"/>
          <a:lstStyle>
            <a:lvl1pPr algn="ctr">
              <a:defRPr/>
            </a:lvl1pPr>
            <a:extLst/>
          </a:lstStyle>
          <a:p>
            <a:r>
              <a:rPr kumimoji="0" lang="es-ES" dirty="0" smtClean="0"/>
              <a:t>Proyecto Aula</a:t>
            </a:r>
            <a:endParaRPr kumimoji="0" lang="en-US" dirty="0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857356" y="1714488"/>
            <a:ext cx="7143800" cy="500066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dirty="0" smtClean="0"/>
              <a:t>Haga clic para modificar el estilo de subtítulo del patrón</a:t>
            </a:r>
            <a:endParaRPr kumimoji="0" lang="en-US" dirty="0"/>
          </a:p>
        </p:txBody>
      </p:sp>
      <p:sp>
        <p:nvSpPr>
          <p:cNvPr id="8" name="7 Elipse"/>
          <p:cNvSpPr/>
          <p:nvPr/>
        </p:nvSpPr>
        <p:spPr>
          <a:xfrm>
            <a:off x="1128977" y="164705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364720" y="157826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 useBgFill="1">
        <p:nvSpPr>
          <p:cNvPr id="11" name="10 Rectángulo"/>
          <p:cNvSpPr/>
          <p:nvPr userDrawn="1"/>
        </p:nvSpPr>
        <p:spPr>
          <a:xfrm>
            <a:off x="142844" y="2285992"/>
            <a:ext cx="1571636" cy="45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lipse"/>
          <p:cNvSpPr/>
          <p:nvPr userDrawn="1"/>
        </p:nvSpPr>
        <p:spPr>
          <a:xfrm>
            <a:off x="1142976" y="504044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 userDrawn="1"/>
        </p:nvSpPr>
        <p:spPr>
          <a:xfrm>
            <a:off x="1378719" y="435258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 userDrawn="1"/>
        </p:nvSpPr>
        <p:spPr>
          <a:xfrm>
            <a:off x="1142976" y="1068894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6" name="15 Elipse"/>
          <p:cNvSpPr/>
          <p:nvPr userDrawn="1"/>
        </p:nvSpPr>
        <p:spPr>
          <a:xfrm>
            <a:off x="1378719" y="1000108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 userDrawn="1"/>
        </p:nvSpPr>
        <p:spPr>
          <a:xfrm>
            <a:off x="1857356" y="142852"/>
            <a:ext cx="7143800" cy="1428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00216-08F7-44CF-BA23-72A92BE41A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8 Rectángulo"/>
          <p:cNvSpPr/>
          <p:nvPr userDrawn="1"/>
        </p:nvSpPr>
        <p:spPr>
          <a:xfrm>
            <a:off x="1000100" y="0"/>
            <a:ext cx="714380" cy="22859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 userDrawn="1"/>
        </p:nvSpPr>
        <p:spPr>
          <a:xfrm>
            <a:off x="1128977" y="164705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 userDrawn="1"/>
        </p:nvSpPr>
        <p:spPr>
          <a:xfrm>
            <a:off x="1364720" y="157826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 useBgFill="1">
        <p:nvSpPr>
          <p:cNvPr id="12" name="11 Rectángulo"/>
          <p:cNvSpPr/>
          <p:nvPr userDrawn="1"/>
        </p:nvSpPr>
        <p:spPr>
          <a:xfrm>
            <a:off x="142844" y="2285992"/>
            <a:ext cx="1571636" cy="45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 userDrawn="1"/>
        </p:nvSpPr>
        <p:spPr>
          <a:xfrm>
            <a:off x="1142976" y="504044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 userDrawn="1"/>
        </p:nvSpPr>
        <p:spPr>
          <a:xfrm>
            <a:off x="1378719" y="435258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 userDrawn="1"/>
        </p:nvSpPr>
        <p:spPr>
          <a:xfrm>
            <a:off x="1142976" y="1068894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6" name="15 Elipse"/>
          <p:cNvSpPr/>
          <p:nvPr userDrawn="1"/>
        </p:nvSpPr>
        <p:spPr>
          <a:xfrm>
            <a:off x="1378719" y="1000108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 redondeado"/>
          <p:cNvSpPr/>
          <p:nvPr userDrawn="1"/>
        </p:nvSpPr>
        <p:spPr>
          <a:xfrm>
            <a:off x="25020" y="2428868"/>
            <a:ext cx="164304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2" action="ppaction://hlinksldjump"/>
              </a:rPr>
              <a:t>Inicio</a:t>
            </a:r>
            <a:endParaRPr lang="es-ES" dirty="0"/>
          </a:p>
        </p:txBody>
      </p:sp>
      <p:sp>
        <p:nvSpPr>
          <p:cNvPr id="24" name="13 Título"/>
          <p:cNvSpPr>
            <a:spLocks noGrp="1"/>
          </p:cNvSpPr>
          <p:nvPr>
            <p:ph type="ctrTitle" hasCustomPrompt="1"/>
          </p:nvPr>
        </p:nvSpPr>
        <p:spPr>
          <a:xfrm>
            <a:off x="1857356" y="142852"/>
            <a:ext cx="714380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dirty="0" smtClean="0"/>
              <a:t>Datos generales</a:t>
            </a:r>
            <a:br>
              <a:rPr kumimoji="0" lang="es-ES" dirty="0" smtClean="0"/>
            </a:br>
            <a:endParaRPr kumimoji="0" lang="en-US" dirty="0"/>
          </a:p>
        </p:txBody>
      </p:sp>
      <p:sp>
        <p:nvSpPr>
          <p:cNvPr id="25" name="21 Subtítulo"/>
          <p:cNvSpPr>
            <a:spLocks noGrp="1"/>
          </p:cNvSpPr>
          <p:nvPr>
            <p:ph type="subTitle" idx="1"/>
          </p:nvPr>
        </p:nvSpPr>
        <p:spPr>
          <a:xfrm>
            <a:off x="1857356" y="1714488"/>
            <a:ext cx="7143800" cy="500066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dirty="0" smtClean="0"/>
              <a:t>Haga clic para modificar el estilo de subtítulo del patrón</a:t>
            </a:r>
            <a:endParaRPr kumimoji="0" lang="en-US" dirty="0"/>
          </a:p>
        </p:txBody>
      </p:sp>
      <p:sp>
        <p:nvSpPr>
          <p:cNvPr id="26" name="25 Rectángulo"/>
          <p:cNvSpPr/>
          <p:nvPr userDrawn="1"/>
        </p:nvSpPr>
        <p:spPr>
          <a:xfrm>
            <a:off x="1857356" y="142852"/>
            <a:ext cx="7143800" cy="1428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 redondeado"/>
          <p:cNvSpPr/>
          <p:nvPr userDrawn="1"/>
        </p:nvSpPr>
        <p:spPr>
          <a:xfrm>
            <a:off x="25020" y="3857628"/>
            <a:ext cx="164304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3" action="ppaction://hlinksldjump"/>
              </a:rPr>
              <a:t>Ejes</a:t>
            </a:r>
            <a:endParaRPr lang="es-ES" dirty="0"/>
          </a:p>
        </p:txBody>
      </p:sp>
      <p:sp>
        <p:nvSpPr>
          <p:cNvPr id="33" name="32 Rectángulo redondeado"/>
          <p:cNvSpPr/>
          <p:nvPr userDrawn="1"/>
        </p:nvSpPr>
        <p:spPr>
          <a:xfrm>
            <a:off x="25020" y="4546956"/>
            <a:ext cx="164304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4" action="ppaction://hlinksldjump"/>
              </a:rPr>
              <a:t>Elementos</a:t>
            </a:r>
            <a:endParaRPr lang="es-ES" dirty="0"/>
          </a:p>
        </p:txBody>
      </p:sp>
      <p:sp>
        <p:nvSpPr>
          <p:cNvPr id="34" name="33 Rectángulo redondeado"/>
          <p:cNvSpPr/>
          <p:nvPr userDrawn="1"/>
        </p:nvSpPr>
        <p:spPr>
          <a:xfrm>
            <a:off x="25020" y="5261336"/>
            <a:ext cx="164304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5" action="ppaction://hlinksldjump"/>
              </a:rPr>
              <a:t>Comentarios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6 Rectángulo"/>
          <p:cNvSpPr/>
          <p:nvPr userDrawn="1"/>
        </p:nvSpPr>
        <p:spPr>
          <a:xfrm>
            <a:off x="1000100" y="0"/>
            <a:ext cx="714380" cy="22859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13 Título"/>
          <p:cNvSpPr>
            <a:spLocks noGrp="1"/>
          </p:cNvSpPr>
          <p:nvPr>
            <p:ph type="ctrTitle" hasCustomPrompt="1"/>
          </p:nvPr>
        </p:nvSpPr>
        <p:spPr>
          <a:xfrm>
            <a:off x="1857356" y="142852"/>
            <a:ext cx="714380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dirty="0" smtClean="0"/>
              <a:t>Ejes para fortalecer el proceso de aprendizaje</a:t>
            </a:r>
            <a:endParaRPr kumimoji="0" lang="en-US" dirty="0"/>
          </a:p>
        </p:txBody>
      </p:sp>
      <p:sp>
        <p:nvSpPr>
          <p:cNvPr id="9" name="21 Subtítulo"/>
          <p:cNvSpPr>
            <a:spLocks noGrp="1"/>
          </p:cNvSpPr>
          <p:nvPr>
            <p:ph type="subTitle" idx="1"/>
          </p:nvPr>
        </p:nvSpPr>
        <p:spPr>
          <a:xfrm>
            <a:off x="1857356" y="1714488"/>
            <a:ext cx="7143800" cy="500066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dirty="0" smtClean="0"/>
              <a:t>Haga clic para modificar el estilo de subtítulo del patrón</a:t>
            </a:r>
            <a:endParaRPr kumimoji="0" lang="en-US" dirty="0"/>
          </a:p>
        </p:txBody>
      </p:sp>
      <p:sp>
        <p:nvSpPr>
          <p:cNvPr id="10" name="9 Elipse"/>
          <p:cNvSpPr/>
          <p:nvPr userDrawn="1"/>
        </p:nvSpPr>
        <p:spPr>
          <a:xfrm>
            <a:off x="1128977" y="164705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 userDrawn="1"/>
        </p:nvSpPr>
        <p:spPr>
          <a:xfrm>
            <a:off x="1364720" y="157826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 useBgFill="1">
        <p:nvSpPr>
          <p:cNvPr id="12" name="11 Rectángulo"/>
          <p:cNvSpPr/>
          <p:nvPr userDrawn="1"/>
        </p:nvSpPr>
        <p:spPr>
          <a:xfrm>
            <a:off x="142844" y="2285992"/>
            <a:ext cx="1571636" cy="45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 userDrawn="1"/>
        </p:nvSpPr>
        <p:spPr>
          <a:xfrm>
            <a:off x="1142976" y="504044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 userDrawn="1"/>
        </p:nvSpPr>
        <p:spPr>
          <a:xfrm>
            <a:off x="1378719" y="435258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 userDrawn="1"/>
        </p:nvSpPr>
        <p:spPr>
          <a:xfrm>
            <a:off x="1142976" y="1068894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6" name="15 Elipse"/>
          <p:cNvSpPr/>
          <p:nvPr userDrawn="1"/>
        </p:nvSpPr>
        <p:spPr>
          <a:xfrm>
            <a:off x="1378719" y="1000108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 userDrawn="1"/>
        </p:nvSpPr>
        <p:spPr>
          <a:xfrm>
            <a:off x="1857356" y="142852"/>
            <a:ext cx="7143800" cy="1428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Rectángulo redondeado"/>
          <p:cNvSpPr/>
          <p:nvPr userDrawn="1"/>
        </p:nvSpPr>
        <p:spPr>
          <a:xfrm>
            <a:off x="25020" y="2428868"/>
            <a:ext cx="164304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2" action="ppaction://hlinksldjump"/>
              </a:rPr>
              <a:t>Inicio</a:t>
            </a:r>
            <a:endParaRPr lang="es-ES" dirty="0"/>
          </a:p>
        </p:txBody>
      </p:sp>
      <p:sp>
        <p:nvSpPr>
          <p:cNvPr id="26" name="25 Rectángulo redondeado"/>
          <p:cNvSpPr/>
          <p:nvPr userDrawn="1"/>
        </p:nvSpPr>
        <p:spPr>
          <a:xfrm>
            <a:off x="25020" y="3143248"/>
            <a:ext cx="164304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700" dirty="0" smtClean="0">
                <a:hlinkClick r:id="rId3" action="ppaction://hlinksldjump"/>
              </a:rPr>
              <a:t>Datos</a:t>
            </a:r>
            <a:r>
              <a:rPr lang="es-MX" sz="1700" baseline="0" dirty="0" smtClean="0">
                <a:hlinkClick r:id="rId3" action="ppaction://hlinksldjump"/>
              </a:rPr>
              <a:t> generales</a:t>
            </a:r>
            <a:endParaRPr lang="es-ES" sz="1700" dirty="0"/>
          </a:p>
        </p:txBody>
      </p:sp>
      <p:sp>
        <p:nvSpPr>
          <p:cNvPr id="28" name="27 Rectángulo redondeado"/>
          <p:cNvSpPr/>
          <p:nvPr userDrawn="1"/>
        </p:nvSpPr>
        <p:spPr>
          <a:xfrm>
            <a:off x="25020" y="4546956"/>
            <a:ext cx="164304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4" action="ppaction://hlinksldjump"/>
              </a:rPr>
              <a:t>Elementos</a:t>
            </a:r>
            <a:endParaRPr lang="es-ES" dirty="0"/>
          </a:p>
        </p:txBody>
      </p:sp>
      <p:sp>
        <p:nvSpPr>
          <p:cNvPr id="29" name="28 Rectángulo redondeado"/>
          <p:cNvSpPr/>
          <p:nvPr userDrawn="1"/>
        </p:nvSpPr>
        <p:spPr>
          <a:xfrm>
            <a:off x="25020" y="5261336"/>
            <a:ext cx="164304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5" action="ppaction://hlinksldjump"/>
              </a:rPr>
              <a:t>Comentarios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7 Rectángulo"/>
          <p:cNvSpPr/>
          <p:nvPr userDrawn="1"/>
        </p:nvSpPr>
        <p:spPr>
          <a:xfrm>
            <a:off x="1000100" y="0"/>
            <a:ext cx="714380" cy="22859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13 Título"/>
          <p:cNvSpPr>
            <a:spLocks noGrp="1"/>
          </p:cNvSpPr>
          <p:nvPr>
            <p:ph type="ctrTitle" hasCustomPrompt="1"/>
          </p:nvPr>
        </p:nvSpPr>
        <p:spPr>
          <a:xfrm>
            <a:off x="1857356" y="142852"/>
            <a:ext cx="714380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dirty="0" smtClean="0"/>
              <a:t>Elementos del modelo del diseño </a:t>
            </a:r>
            <a:r>
              <a:rPr kumimoji="0" lang="es-ES" dirty="0" err="1" smtClean="0"/>
              <a:t>instruccional</a:t>
            </a:r>
            <a:endParaRPr kumimoji="0" lang="en-US" dirty="0"/>
          </a:p>
        </p:txBody>
      </p:sp>
      <p:sp>
        <p:nvSpPr>
          <p:cNvPr id="10" name="21 Subtítulo"/>
          <p:cNvSpPr>
            <a:spLocks noGrp="1"/>
          </p:cNvSpPr>
          <p:nvPr>
            <p:ph type="subTitle" idx="1"/>
          </p:nvPr>
        </p:nvSpPr>
        <p:spPr>
          <a:xfrm>
            <a:off x="1857356" y="1714488"/>
            <a:ext cx="7143800" cy="500066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dirty="0" smtClean="0"/>
              <a:t>Haga clic para modificar el estilo de subtítulo del patrón</a:t>
            </a:r>
            <a:endParaRPr kumimoji="0" lang="en-US" dirty="0"/>
          </a:p>
        </p:txBody>
      </p:sp>
      <p:sp>
        <p:nvSpPr>
          <p:cNvPr id="11" name="10 Elipse"/>
          <p:cNvSpPr/>
          <p:nvPr userDrawn="1"/>
        </p:nvSpPr>
        <p:spPr>
          <a:xfrm>
            <a:off x="1128977" y="164705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Elipse"/>
          <p:cNvSpPr/>
          <p:nvPr userDrawn="1"/>
        </p:nvSpPr>
        <p:spPr>
          <a:xfrm>
            <a:off x="1364720" y="157826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"/>
          <p:cNvSpPr/>
          <p:nvPr userDrawn="1"/>
        </p:nvSpPr>
        <p:spPr>
          <a:xfrm>
            <a:off x="142844" y="2285992"/>
            <a:ext cx="1571636" cy="45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lipse"/>
          <p:cNvSpPr/>
          <p:nvPr userDrawn="1"/>
        </p:nvSpPr>
        <p:spPr>
          <a:xfrm>
            <a:off x="1142976" y="504044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 userDrawn="1"/>
        </p:nvSpPr>
        <p:spPr>
          <a:xfrm>
            <a:off x="1378719" y="435258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6" name="15 Elipse"/>
          <p:cNvSpPr/>
          <p:nvPr userDrawn="1"/>
        </p:nvSpPr>
        <p:spPr>
          <a:xfrm>
            <a:off x="1142976" y="1068894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Elipse"/>
          <p:cNvSpPr/>
          <p:nvPr userDrawn="1"/>
        </p:nvSpPr>
        <p:spPr>
          <a:xfrm>
            <a:off x="1378719" y="1000108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8" name="17 Rectángulo"/>
          <p:cNvSpPr/>
          <p:nvPr userDrawn="1"/>
        </p:nvSpPr>
        <p:spPr>
          <a:xfrm>
            <a:off x="1857356" y="142852"/>
            <a:ext cx="7143800" cy="1428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Rectángulo redondeado"/>
          <p:cNvSpPr/>
          <p:nvPr userDrawn="1"/>
        </p:nvSpPr>
        <p:spPr>
          <a:xfrm>
            <a:off x="25020" y="2428868"/>
            <a:ext cx="164304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2" action="ppaction://hlinksldjump"/>
              </a:rPr>
              <a:t>Inicio</a:t>
            </a:r>
            <a:endParaRPr lang="es-ES" dirty="0"/>
          </a:p>
        </p:txBody>
      </p:sp>
      <p:sp>
        <p:nvSpPr>
          <p:cNvPr id="27" name="26 Rectángulo redondeado"/>
          <p:cNvSpPr/>
          <p:nvPr userDrawn="1"/>
        </p:nvSpPr>
        <p:spPr>
          <a:xfrm>
            <a:off x="25020" y="3143248"/>
            <a:ext cx="164304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700" dirty="0" smtClean="0">
                <a:hlinkClick r:id="rId3" action="ppaction://hlinksldjump"/>
              </a:rPr>
              <a:t>Datos</a:t>
            </a:r>
            <a:r>
              <a:rPr lang="es-MX" sz="1700" baseline="0" dirty="0" smtClean="0">
                <a:hlinkClick r:id="rId3" action="ppaction://hlinksldjump"/>
              </a:rPr>
              <a:t> generales</a:t>
            </a:r>
            <a:endParaRPr lang="es-ES" sz="1700" dirty="0"/>
          </a:p>
        </p:txBody>
      </p:sp>
      <p:sp>
        <p:nvSpPr>
          <p:cNvPr id="28" name="27 Rectángulo redondeado"/>
          <p:cNvSpPr/>
          <p:nvPr userDrawn="1"/>
        </p:nvSpPr>
        <p:spPr>
          <a:xfrm>
            <a:off x="25020" y="3857628"/>
            <a:ext cx="164304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4" action="ppaction://hlinksldjump"/>
              </a:rPr>
              <a:t>Ejes</a:t>
            </a:r>
            <a:endParaRPr lang="es-ES" dirty="0"/>
          </a:p>
        </p:txBody>
      </p:sp>
      <p:sp>
        <p:nvSpPr>
          <p:cNvPr id="30" name="29 Rectángulo redondeado"/>
          <p:cNvSpPr/>
          <p:nvPr userDrawn="1"/>
        </p:nvSpPr>
        <p:spPr>
          <a:xfrm>
            <a:off x="25020" y="5261336"/>
            <a:ext cx="164304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5" action="ppaction://hlinksldjump"/>
              </a:rPr>
              <a:t>Comentarios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5 Rectángulo"/>
          <p:cNvSpPr/>
          <p:nvPr userDrawn="1"/>
        </p:nvSpPr>
        <p:spPr>
          <a:xfrm>
            <a:off x="1000100" y="0"/>
            <a:ext cx="714380" cy="22859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13 Título"/>
          <p:cNvSpPr>
            <a:spLocks noGrp="1"/>
          </p:cNvSpPr>
          <p:nvPr>
            <p:ph type="ctrTitle" hasCustomPrompt="1"/>
          </p:nvPr>
        </p:nvSpPr>
        <p:spPr>
          <a:xfrm>
            <a:off x="1857356" y="142852"/>
            <a:ext cx="714380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dirty="0" smtClean="0"/>
              <a:t>Comentarios y reflexiones generales</a:t>
            </a:r>
            <a:endParaRPr kumimoji="0" lang="en-US" dirty="0"/>
          </a:p>
        </p:txBody>
      </p:sp>
      <p:sp>
        <p:nvSpPr>
          <p:cNvPr id="8" name="21 Subtítulo"/>
          <p:cNvSpPr>
            <a:spLocks noGrp="1"/>
          </p:cNvSpPr>
          <p:nvPr>
            <p:ph type="subTitle" idx="1"/>
          </p:nvPr>
        </p:nvSpPr>
        <p:spPr>
          <a:xfrm>
            <a:off x="1857356" y="1714488"/>
            <a:ext cx="7143800" cy="500066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dirty="0" smtClean="0"/>
              <a:t>Haga clic para modificar el estilo de subtítulo del patrón</a:t>
            </a:r>
            <a:endParaRPr kumimoji="0" lang="en-US" dirty="0"/>
          </a:p>
        </p:txBody>
      </p:sp>
      <p:sp>
        <p:nvSpPr>
          <p:cNvPr id="9" name="8 Elipse"/>
          <p:cNvSpPr/>
          <p:nvPr userDrawn="1"/>
        </p:nvSpPr>
        <p:spPr>
          <a:xfrm>
            <a:off x="1128977" y="164705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Elipse"/>
          <p:cNvSpPr/>
          <p:nvPr userDrawn="1"/>
        </p:nvSpPr>
        <p:spPr>
          <a:xfrm>
            <a:off x="1364720" y="157826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 useBgFill="1">
        <p:nvSpPr>
          <p:cNvPr id="11" name="10 Rectángulo"/>
          <p:cNvSpPr/>
          <p:nvPr userDrawn="1"/>
        </p:nvSpPr>
        <p:spPr>
          <a:xfrm>
            <a:off x="142844" y="2285992"/>
            <a:ext cx="1571636" cy="45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lipse"/>
          <p:cNvSpPr/>
          <p:nvPr userDrawn="1"/>
        </p:nvSpPr>
        <p:spPr>
          <a:xfrm>
            <a:off x="1142976" y="504044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 userDrawn="1"/>
        </p:nvSpPr>
        <p:spPr>
          <a:xfrm>
            <a:off x="1378719" y="435258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 userDrawn="1"/>
        </p:nvSpPr>
        <p:spPr>
          <a:xfrm>
            <a:off x="1142976" y="1068894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 userDrawn="1"/>
        </p:nvSpPr>
        <p:spPr>
          <a:xfrm>
            <a:off x="1378719" y="1000108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6" name="15 Rectángulo"/>
          <p:cNvSpPr/>
          <p:nvPr userDrawn="1"/>
        </p:nvSpPr>
        <p:spPr>
          <a:xfrm>
            <a:off x="1857356" y="142852"/>
            <a:ext cx="7143800" cy="1428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Rectángulo redondeado"/>
          <p:cNvSpPr/>
          <p:nvPr userDrawn="1"/>
        </p:nvSpPr>
        <p:spPr>
          <a:xfrm>
            <a:off x="25020" y="2428868"/>
            <a:ext cx="164304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2" action="ppaction://hlinksldjump"/>
              </a:rPr>
              <a:t>Inicio</a:t>
            </a:r>
            <a:endParaRPr lang="es-ES" dirty="0"/>
          </a:p>
        </p:txBody>
      </p:sp>
      <p:sp>
        <p:nvSpPr>
          <p:cNvPr id="25" name="24 Rectángulo redondeado"/>
          <p:cNvSpPr/>
          <p:nvPr userDrawn="1"/>
        </p:nvSpPr>
        <p:spPr>
          <a:xfrm>
            <a:off x="25020" y="3143248"/>
            <a:ext cx="164304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700" dirty="0" smtClean="0">
                <a:hlinkClick r:id="rId3" action="ppaction://hlinksldjump"/>
              </a:rPr>
              <a:t>Datos</a:t>
            </a:r>
            <a:r>
              <a:rPr lang="es-MX" sz="1700" baseline="0" dirty="0" smtClean="0">
                <a:hlinkClick r:id="rId3" action="ppaction://hlinksldjump"/>
              </a:rPr>
              <a:t> generales</a:t>
            </a:r>
            <a:endParaRPr lang="es-ES" sz="1700" dirty="0"/>
          </a:p>
        </p:txBody>
      </p:sp>
      <p:sp>
        <p:nvSpPr>
          <p:cNvPr id="26" name="25 Rectángulo redondeado"/>
          <p:cNvSpPr/>
          <p:nvPr userDrawn="1"/>
        </p:nvSpPr>
        <p:spPr>
          <a:xfrm>
            <a:off x="25020" y="3857628"/>
            <a:ext cx="164304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4" action="ppaction://hlinksldjump"/>
              </a:rPr>
              <a:t>Ejes</a:t>
            </a:r>
            <a:endParaRPr lang="es-ES" dirty="0"/>
          </a:p>
        </p:txBody>
      </p:sp>
      <p:sp>
        <p:nvSpPr>
          <p:cNvPr id="27" name="26 Rectángulo redondeado"/>
          <p:cNvSpPr/>
          <p:nvPr userDrawn="1"/>
        </p:nvSpPr>
        <p:spPr>
          <a:xfrm>
            <a:off x="25020" y="4546956"/>
            <a:ext cx="164304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5" action="ppaction://hlinksldjump"/>
              </a:rPr>
              <a:t>Elementos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00216-08F7-44CF-BA23-72A92BE41A6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00216-08F7-44CF-BA23-72A92BE41A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00216-08F7-44CF-BA23-72A92BE41A6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00216-08F7-44CF-BA23-72A92BE41A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2E00216-08F7-44CF-BA23-72A92BE41A6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4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/>
              <a:t>PROYECTO AULA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s-MX" dirty="0" smtClean="0"/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REPORTE DE APLICACIÓN DE LA TAREA/ESTRATEGIA DE APRENDIZAJE</a:t>
            </a:r>
          </a:p>
          <a:p>
            <a:pPr algn="ctr"/>
            <a:endParaRPr lang="es-MX" dirty="0" smtClean="0"/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Presenta:</a:t>
            </a:r>
          </a:p>
          <a:p>
            <a:pPr algn="ctr"/>
            <a:r>
              <a:rPr lang="es-MX" dirty="0" smtClean="0"/>
              <a:t>M. C.  Jesús Medina Cervantes</a:t>
            </a:r>
          </a:p>
          <a:p>
            <a:pPr algn="ctr"/>
            <a:endParaRPr lang="es-MX" dirty="0" smtClean="0"/>
          </a:p>
          <a:p>
            <a:pPr algn="ctr"/>
            <a:endParaRPr lang="es-MX" dirty="0" smtClean="0"/>
          </a:p>
          <a:p>
            <a:pPr algn="r"/>
            <a:r>
              <a:rPr lang="es-MX" sz="2000" dirty="0" smtClean="0"/>
              <a:t>Xalapa, Ver., Julio de 2009</a:t>
            </a:r>
            <a:endParaRPr lang="es-ES" sz="2000" dirty="0"/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>
            <a:off x="1214414" y="6143644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57356" y="142852"/>
            <a:ext cx="7143800" cy="928694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Datos generales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es-MX" sz="2000" dirty="0" smtClean="0"/>
              <a:t>Facilitador: 		</a:t>
            </a:r>
            <a:r>
              <a:rPr lang="es-MX" sz="2000" b="1" dirty="0" smtClean="0">
                <a:solidFill>
                  <a:schemeClr val="accent6">
                    <a:lumMod val="75000"/>
                  </a:schemeClr>
                </a:solidFill>
              </a:rPr>
              <a:t>M.C. Jesús Medina Cervantes</a:t>
            </a:r>
          </a:p>
          <a:p>
            <a:pPr algn="just"/>
            <a:r>
              <a:rPr lang="es-MX" sz="2000" dirty="0" smtClean="0"/>
              <a:t>Programa educativo:  	</a:t>
            </a:r>
            <a:r>
              <a:rPr lang="es-MX" sz="2000" b="1" dirty="0" smtClean="0">
                <a:solidFill>
                  <a:schemeClr val="accent6">
                    <a:lumMod val="75000"/>
                  </a:schemeClr>
                </a:solidFill>
              </a:rPr>
              <a:t>Ingeniería Mecánica Eléctrica</a:t>
            </a:r>
          </a:p>
          <a:p>
            <a:pPr algn="just"/>
            <a:r>
              <a:rPr lang="es-MX" sz="2000" dirty="0" smtClean="0"/>
              <a:t>Experiencia educativa: 	</a:t>
            </a:r>
            <a:r>
              <a:rPr lang="es-MX" sz="2000" b="1" dirty="0" smtClean="0">
                <a:solidFill>
                  <a:schemeClr val="accent6">
                    <a:lumMod val="75000"/>
                  </a:schemeClr>
                </a:solidFill>
              </a:rPr>
              <a:t>Automatización</a:t>
            </a:r>
          </a:p>
          <a:p>
            <a:pPr algn="just"/>
            <a:r>
              <a:rPr lang="es-MX" sz="2000" dirty="0" smtClean="0"/>
              <a:t>Área del plan de estudios:	</a:t>
            </a:r>
            <a:r>
              <a:rPr lang="es-MX" sz="2000" b="1" dirty="0" smtClean="0">
                <a:solidFill>
                  <a:schemeClr val="accent6">
                    <a:lumMod val="75000"/>
                  </a:schemeClr>
                </a:solidFill>
              </a:rPr>
              <a:t>Formación terminal (optativa)</a:t>
            </a:r>
          </a:p>
          <a:p>
            <a:pPr algn="just"/>
            <a:r>
              <a:rPr lang="es-MX" sz="2000" dirty="0" smtClean="0"/>
              <a:t>Tarea/proyecto de Aprendizaje:</a:t>
            </a:r>
          </a:p>
          <a:p>
            <a:pPr algn="just"/>
            <a:r>
              <a:rPr lang="es-ES" sz="2000" b="1" dirty="0" smtClean="0">
                <a:solidFill>
                  <a:schemeClr val="accent6">
                    <a:lumMod val="75000"/>
                  </a:schemeClr>
                </a:solidFill>
              </a:rPr>
              <a:t>El estudiante está capacitado en el diseño, simulación e implementación de sistemas neumáticos e hidráulicos autónomos, controlados mediante autómatas programables (</a:t>
            </a:r>
            <a:r>
              <a:rPr lang="es-ES" sz="2000" b="1" dirty="0" err="1" smtClean="0">
                <a:solidFill>
                  <a:schemeClr val="accent6">
                    <a:lumMod val="75000"/>
                  </a:schemeClr>
                </a:solidFill>
              </a:rPr>
              <a:t>PLC’s</a:t>
            </a:r>
            <a:r>
              <a:rPr lang="es-ES" sz="2000" b="1" dirty="0" smtClean="0">
                <a:solidFill>
                  <a:schemeClr val="accent6">
                    <a:lumMod val="75000"/>
                  </a:schemeClr>
                </a:solidFill>
              </a:rPr>
              <a:t>).</a:t>
            </a:r>
            <a:endParaRPr lang="es-MX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s-MX" sz="2000" dirty="0" smtClean="0"/>
              <a:t>Fecha de inicio:		</a:t>
            </a:r>
            <a:r>
              <a:rPr lang="es-MX" sz="2000" b="1" dirty="0" smtClean="0">
                <a:solidFill>
                  <a:schemeClr val="accent6">
                    <a:lumMod val="75000"/>
                  </a:schemeClr>
                </a:solidFill>
              </a:rPr>
              <a:t>16/02/2009</a:t>
            </a:r>
          </a:p>
          <a:p>
            <a:pPr algn="just"/>
            <a:r>
              <a:rPr lang="es-MX" sz="2000" dirty="0" smtClean="0"/>
              <a:t>Fecha de término:	</a:t>
            </a:r>
            <a:r>
              <a:rPr lang="es-MX" sz="2000" b="1" dirty="0" smtClean="0">
                <a:solidFill>
                  <a:schemeClr val="accent6">
                    <a:lumMod val="75000"/>
                  </a:schemeClr>
                </a:solidFill>
              </a:rPr>
              <a:t>19/06/2009</a:t>
            </a:r>
          </a:p>
          <a:p>
            <a:pPr algn="just"/>
            <a:r>
              <a:rPr lang="es-MX" sz="2000" dirty="0" smtClean="0"/>
              <a:t>Número de sesiones:	</a:t>
            </a:r>
            <a:r>
              <a:rPr lang="es-MX" sz="2000" b="1" dirty="0" smtClean="0">
                <a:solidFill>
                  <a:schemeClr val="accent6">
                    <a:lumMod val="75000"/>
                  </a:schemeClr>
                </a:solidFill>
              </a:rPr>
              <a:t>40</a:t>
            </a:r>
          </a:p>
          <a:p>
            <a:pPr algn="just"/>
            <a:r>
              <a:rPr lang="es-MX" sz="2000" dirty="0" smtClean="0"/>
              <a:t>Número de estudiantes:	</a:t>
            </a:r>
            <a:r>
              <a:rPr lang="es-MX" sz="2000" b="1" dirty="0" smtClean="0">
                <a:solidFill>
                  <a:schemeClr val="accent6">
                    <a:lumMod val="75000"/>
                  </a:schemeClr>
                </a:solidFill>
              </a:rPr>
              <a:t>45</a:t>
            </a:r>
            <a:endParaRPr lang="es-E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48040" y="61042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Ejes para fortalecer el proceso de aprendizaje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000" dirty="0" smtClean="0"/>
              <a:t>¿</a:t>
            </a:r>
            <a:r>
              <a:rPr lang="es-ES_tradnl" sz="2000" dirty="0" smtClean="0"/>
              <a:t>Q</a:t>
            </a:r>
            <a:r>
              <a:rPr lang="es-ES" sz="2000" dirty="0" err="1" smtClean="0"/>
              <a:t>ué</a:t>
            </a:r>
            <a:r>
              <a:rPr lang="es-ES" sz="2000" dirty="0" smtClean="0"/>
              <a:t> resultados obtuvo en el aprendizaje de los estudiantes al integrar en su Experiencia Educativa un trabajo con base en tareas complejas, que los lleva a resolver paulatinamente y de manera creativa una situación o problema real mediante la integración de conocimientos, habilidades y actitudes?</a:t>
            </a:r>
          </a:p>
          <a:p>
            <a:endParaRPr lang="es-MX" sz="2000" dirty="0" smtClean="0"/>
          </a:p>
          <a:p>
            <a:endParaRPr lang="es-MX" sz="2000" dirty="0" smtClean="0"/>
          </a:p>
          <a:p>
            <a:pPr algn="just"/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El aprovechamiento del 65% (29 de 45) de los alumnos fue significativo. Se despertó el interés en ellos por la participación en clase, la realización de ejercicios, la reflexión,  análisis y propuestas de solución.</a:t>
            </a:r>
            <a:endParaRPr lang="es-E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>
            <a:off x="1214414" y="6143644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748040" y="61042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sz="2000" dirty="0" smtClean="0"/>
              <a:t>¿Qué resultados obtuvo en el aprendizaje de los estudiantes al integrar métodos, resultados, problemáticas y avances de la investigación como uno de ejes para el diseño de la tarea/proyecto de aprendizaje?</a:t>
            </a:r>
          </a:p>
          <a:p>
            <a:endParaRPr lang="es-MX" sz="2000" dirty="0" smtClean="0"/>
          </a:p>
          <a:p>
            <a:pPr algn="just"/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Los propósitos de investigación para esta tarea se limitaron lo siguiente:</a:t>
            </a:r>
          </a:p>
          <a:p>
            <a:pPr marL="484632" indent="-457200" algn="just">
              <a:buAutoNum type="alphaLcParenR"/>
            </a:pPr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La búsqueda de animaciones, fotografías, imágenes o videos de ejemplos prácticos reales de sistemas automatizados.</a:t>
            </a:r>
          </a:p>
          <a:p>
            <a:pPr marL="484632" indent="-457200" algn="just">
              <a:buAutoNum type="alphaLcParenR"/>
            </a:pPr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La búsqueda de las normas pertinentes asociadas con la experiencia educativa.</a:t>
            </a:r>
          </a:p>
          <a:p>
            <a:pPr marL="484632" indent="-457200" algn="just"/>
            <a:endParaRPr lang="es-MX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26988" algn="just"/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Menos del 60% de los estudiantes mostró disposición para la búsqueda de información. </a:t>
            </a:r>
          </a:p>
          <a:p>
            <a:pPr marL="484632" indent="-457200" algn="just"/>
            <a:endParaRPr lang="es-MX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endParaRPr lang="es-E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Ejes para fortalecer el proceso de aprendizaje</a:t>
            </a:r>
            <a:endParaRPr lang="es-ES" dirty="0"/>
          </a:p>
        </p:txBody>
      </p:sp>
      <p:sp>
        <p:nvSpPr>
          <p:cNvPr id="5" name="4 Flecha derecha">
            <a:hlinkClick r:id="rId2" action="ppaction://hlinksldjump"/>
          </p:cNvPr>
          <p:cNvSpPr/>
          <p:nvPr/>
        </p:nvSpPr>
        <p:spPr>
          <a:xfrm>
            <a:off x="1214414" y="6143644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derecha">
            <a:hlinkClick r:id="rId3" action="ppaction://hlinksldjump"/>
          </p:cNvPr>
          <p:cNvSpPr/>
          <p:nvPr/>
        </p:nvSpPr>
        <p:spPr>
          <a:xfrm flipH="1">
            <a:off x="285720" y="6143644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748040" y="61042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marL="0" lvl="1" algn="just"/>
            <a:r>
              <a:rPr lang="es-ES" sz="2000" dirty="0" smtClean="0"/>
              <a:t>¿Qué resultados obtuvo al incorporar las tecnologías como herramientas para  acceder a la información, organizar la información, como medio de comunicación, como medio para trabajo colaborativo, generar conocimiento, como recurso didáctico,  como recurso para las prácticas?</a:t>
            </a:r>
            <a:endParaRPr lang="es-MX" sz="2000" dirty="0" smtClean="0"/>
          </a:p>
          <a:p>
            <a:endParaRPr lang="es-MX" sz="2000" dirty="0" smtClean="0"/>
          </a:p>
          <a:p>
            <a:pPr algn="just"/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Las principales herramientas utilizadas para esta tarea fueron: </a:t>
            </a:r>
          </a:p>
          <a:p>
            <a:pPr marL="484632" indent="-457200" algn="just">
              <a:buAutoNum type="alphaLcParenR"/>
            </a:pPr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Word para elaboración de tareas,</a:t>
            </a:r>
          </a:p>
          <a:p>
            <a:pPr marL="484632" indent="-457200" algn="just">
              <a:buAutoNum type="alphaLcParenR"/>
            </a:pPr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PowerPoint para acceder a información del curso y presentación de propuestas de solución,</a:t>
            </a:r>
          </a:p>
          <a:p>
            <a:pPr marL="484632" indent="-457200" algn="just">
              <a:buAutoNum type="alphaLcParenR"/>
            </a:pPr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Internet para búsqueda de información,</a:t>
            </a:r>
          </a:p>
          <a:p>
            <a:pPr marL="484632" indent="-457200" algn="just">
              <a:buAutoNum type="alphaLcParenR"/>
            </a:pPr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Correo electrónico para descarga y entrega de tareas,</a:t>
            </a:r>
          </a:p>
          <a:p>
            <a:pPr marL="484632" indent="-457200" algn="just">
              <a:buAutoNum type="alphaLcParenR"/>
            </a:pPr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Software de simulación y programación.</a:t>
            </a:r>
          </a:p>
          <a:p>
            <a:pPr marL="0" indent="26988" algn="just"/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En general, esto facilitó la realización de ejercicios, la entrega de reportes y la retroalimentación. </a:t>
            </a:r>
          </a:p>
          <a:p>
            <a:pPr marL="484632" indent="-457200" algn="just">
              <a:buAutoNum type="alphaLcParenR"/>
            </a:pPr>
            <a:endParaRPr lang="es-MX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endParaRPr lang="es-MX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Ejes para fortalecer el proceso de aprendizaje</a:t>
            </a:r>
            <a:endParaRPr lang="es-ES" dirty="0"/>
          </a:p>
        </p:txBody>
      </p:sp>
      <p:sp>
        <p:nvSpPr>
          <p:cNvPr id="5" name="4 Flecha derecha">
            <a:hlinkClick r:id="rId2" action="ppaction://hlinksldjump"/>
          </p:cNvPr>
          <p:cNvSpPr/>
          <p:nvPr/>
        </p:nvSpPr>
        <p:spPr>
          <a:xfrm>
            <a:off x="1214414" y="6143644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derecha">
            <a:hlinkClick r:id="rId3" action="ppaction://hlinksldjump"/>
          </p:cNvPr>
          <p:cNvSpPr/>
          <p:nvPr/>
        </p:nvSpPr>
        <p:spPr>
          <a:xfrm flipH="1">
            <a:off x="285720" y="6143644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748040" y="61042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lvl="1" algn="just"/>
            <a:r>
              <a:rPr lang="es-ES" sz="2000" dirty="0" smtClean="0"/>
              <a:t>¿Qué modificaciones propone para mejorar la incorporación de tareas complejas, la vinculación con la investigación y el uso de tecnologías de información y comunicación como ejes que potencian el proceso de aprendizaje en los estudiantes?</a:t>
            </a:r>
            <a:endParaRPr lang="es-MX" sz="2000" dirty="0" smtClean="0"/>
          </a:p>
          <a:p>
            <a:endParaRPr lang="es-MX" sz="2000" dirty="0" smtClean="0"/>
          </a:p>
          <a:p>
            <a:pPr algn="just"/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Principalmente la implementación de tareas que requieran de la búsqueda de información acerca de adelantos recientes en el área de automatización, para apoyar la vinculación docencia-investigación.</a:t>
            </a:r>
          </a:p>
          <a:p>
            <a:pPr marL="0" indent="26988" algn="just"/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Por el lado de las TIC, hacer uso de la plataforma EMINUS y fomentar la participación de los estudiantes en la misma.</a:t>
            </a:r>
          </a:p>
          <a:p>
            <a:pPr marL="484632" indent="-457200" algn="just">
              <a:buAutoNum type="alphaLcParenR"/>
            </a:pPr>
            <a:endParaRPr lang="es-MX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endParaRPr lang="es-MX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Ejes para fortalecer el proceso de aprendizaje</a:t>
            </a:r>
            <a:endParaRPr lang="es-ES" dirty="0"/>
          </a:p>
        </p:txBody>
      </p:sp>
      <p:sp>
        <p:nvSpPr>
          <p:cNvPr id="5" name="4 Flecha derecha">
            <a:hlinkClick r:id="rId2" action="ppaction://hlinksldjump"/>
          </p:cNvPr>
          <p:cNvSpPr/>
          <p:nvPr/>
        </p:nvSpPr>
        <p:spPr>
          <a:xfrm flipH="1">
            <a:off x="285720" y="6143644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748040" y="61042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Elementos del modelo del diseño instruccional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sz="2000" dirty="0" smtClean="0"/>
              <a:t>¿Cuál o cuáles elementos contribuyeron en mayor medida al aprendizaje de los estudiantes?</a:t>
            </a:r>
          </a:p>
          <a:p>
            <a:endParaRPr lang="es-MX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Sin lugar a dudas la simulación y la implementación real de los ejercicios prácticos, la retroalimentación, el trabajo en grupos y la visita a la industria. </a:t>
            </a:r>
          </a:p>
          <a:p>
            <a:endParaRPr lang="es-MX" sz="2000" dirty="0" smtClean="0"/>
          </a:p>
          <a:p>
            <a:endParaRPr lang="es-MX" sz="2000" dirty="0" smtClean="0"/>
          </a:p>
          <a:p>
            <a:pPr algn="just"/>
            <a:r>
              <a:rPr lang="es-ES" sz="2000" dirty="0" smtClean="0"/>
              <a:t>¿Cuál o cuáles elementos contribuyeron en menor medida, no contribuyeron o dificultaron el aprendizaje de los estudiantes?</a:t>
            </a:r>
          </a:p>
          <a:p>
            <a:pPr algn="just"/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Creo </a:t>
            </a:r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que no se trató del diseño instruccional, si no principalmente la actitud pasiva que mostraron algunos estudiantes, la falta de interés para pensar y el miedo a “hacer”.</a:t>
            </a:r>
            <a:endParaRPr lang="es-E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48040" y="61042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7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Comentarios y reflexiones generales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000" dirty="0" smtClean="0"/>
              <a:t>Describa los principales beneficios que le aportó el trabajo basado en tareas/proyectos de aprendizaje.</a:t>
            </a:r>
          </a:p>
          <a:p>
            <a:endParaRPr lang="es-E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84632" indent="-457200" algn="just">
              <a:buAutoNum type="alphaLcParenR"/>
            </a:pPr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</a:rPr>
              <a:t>La documentación de las competencias y objetivos de desempeño requeridos para acreditar la experiencia educativa,</a:t>
            </a:r>
          </a:p>
          <a:p>
            <a:pPr marL="484632" indent="-457200" algn="just">
              <a:buAutoNum type="alphaLcParenR"/>
            </a:pPr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</a:rPr>
              <a:t>La posibilidad de explicitar la rúbrica de evaluación permite llevar un mejor seguimiento del aprendizaje del alumno a lo largo del curso y,</a:t>
            </a:r>
          </a:p>
          <a:p>
            <a:pPr marL="484632" indent="-457200" algn="just">
              <a:buAutoNum type="alphaLcParenR"/>
            </a:pPr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</a:rPr>
              <a:t>Bajo este enfoque, los alumnos conocen todos los aspectos que serán considerados en su evaluación y por tanto hacen conciencia de todos los conocimientos y habilidades que tienen que obtener al final de la experiencia educativa.</a:t>
            </a:r>
            <a:endParaRPr lang="es-E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>
            <a:off x="1214414" y="6143644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48040" y="61042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sz="2000" dirty="0" smtClean="0"/>
              <a:t>Describa las principales dificultades que encontró para la transformación de su práctica con base en los ejes para el fortalecimiento del proceso de aprendizaje y de la aplicación del modelo.</a:t>
            </a:r>
          </a:p>
          <a:p>
            <a:pPr algn="just"/>
            <a:endParaRPr lang="es-E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26988" algn="just"/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</a:rPr>
              <a:t>La documentación de la planeación de la experiencia educativa bajo este enfoque, es decir, el planteamiento de las competencias, objetivos de desempeño y la rúbrica de evaluación.</a:t>
            </a:r>
          </a:p>
          <a:p>
            <a:pPr marL="484632" indent="-457200" algn="just"/>
            <a:endParaRPr lang="es-MX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84632" indent="-457200" algn="just"/>
            <a:r>
              <a:rPr lang="es-ES" sz="2000" dirty="0" smtClean="0"/>
              <a:t>¿Qué aspectos modificaría o mejoraría para la siguiente aplicación?</a:t>
            </a:r>
          </a:p>
          <a:p>
            <a:pPr marL="0" indent="26988" algn="just"/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Los aspectos motivacionales y las estrategias que propicien la reflexión de lo aprendido.</a:t>
            </a:r>
          </a:p>
          <a:p>
            <a:pPr marL="0" indent="26988" algn="just"/>
            <a:endParaRPr lang="es-MX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26988" algn="r"/>
            <a:r>
              <a:rPr lang="es-MX" sz="2000" dirty="0" smtClean="0"/>
              <a:t>¡GRACIAS POR SU ATENCIÓN!</a:t>
            </a:r>
            <a:endParaRPr lang="es-ES" sz="2000" dirty="0" smtClean="0"/>
          </a:p>
          <a:p>
            <a:pPr marL="0" indent="26988" algn="just"/>
            <a:endParaRPr lang="es-MX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26988" algn="just"/>
            <a:endParaRPr lang="es-E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Comentarios y reflexiones generales</a:t>
            </a:r>
            <a:endParaRPr lang="es-ES" dirty="0"/>
          </a:p>
        </p:txBody>
      </p:sp>
      <p:sp>
        <p:nvSpPr>
          <p:cNvPr id="5" name="4 Flecha derecha">
            <a:hlinkClick r:id="rId2" action="ppaction://hlinksldjump"/>
          </p:cNvPr>
          <p:cNvSpPr/>
          <p:nvPr/>
        </p:nvSpPr>
        <p:spPr>
          <a:xfrm flipH="1">
            <a:off x="285720" y="6143644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748040" y="61042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9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750</Words>
  <Application>Microsoft Office PowerPoint</Application>
  <PresentationFormat>Presentación en pantalla (4:3)</PresentationFormat>
  <Paragraphs>82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Solsticio</vt:lpstr>
      <vt:lpstr>PROYECTO AULA</vt:lpstr>
      <vt:lpstr>Datos generales</vt:lpstr>
      <vt:lpstr>Ejes para fortalecer el proceso de aprendizaje</vt:lpstr>
      <vt:lpstr>Ejes para fortalecer el proceso de aprendizaje</vt:lpstr>
      <vt:lpstr>Ejes para fortalecer el proceso de aprendizaje</vt:lpstr>
      <vt:lpstr>Ejes para fortalecer el proceso de aprendizaje</vt:lpstr>
      <vt:lpstr>Elementos del modelo del diseño instruccional</vt:lpstr>
      <vt:lpstr>Comentarios y reflexiones generales</vt:lpstr>
      <vt:lpstr>Comentarios y reflexiones generales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AULA</dc:title>
  <dc:creator>Chuchin</dc:creator>
  <cp:lastModifiedBy>Jesús Medina Cervantes</cp:lastModifiedBy>
  <cp:revision>28</cp:revision>
  <dcterms:created xsi:type="dcterms:W3CDTF">2009-07-23T06:51:56Z</dcterms:created>
  <dcterms:modified xsi:type="dcterms:W3CDTF">2011-09-08T22:00:37Z</dcterms:modified>
</cp:coreProperties>
</file>