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8" r:id="rId4"/>
    <p:sldId id="269" r:id="rId5"/>
    <p:sldId id="274" r:id="rId6"/>
    <p:sldId id="270" r:id="rId7"/>
    <p:sldId id="271" r:id="rId8"/>
    <p:sldId id="272" r:id="rId9"/>
    <p:sldId id="273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082" autoAdjust="0"/>
  </p:normalViewPr>
  <p:slideViewPr>
    <p:cSldViewPr>
      <p:cViewPr varScale="1">
        <p:scale>
          <a:sx n="60" d="100"/>
          <a:sy n="60" d="100"/>
        </p:scale>
        <p:origin x="-7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AB68-F473-4E85-9EA5-BBA29F6046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491D-4C90-460A-850A-B6CC55F45B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2EE2C-07A5-43EA-8C37-533F5DC620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4B3A2-E293-481D-81CE-B825D68F51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371E5-4FD9-4345-BBBF-51FD3DF05B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C035F-49C8-442F-ADB5-C182E668A9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0D600-5DE9-470B-A868-9281D57F57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CCECC-5E06-4659-9499-638A32E157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34E0-9F6C-481D-8597-8C7ADDBBD7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11740-BF49-43FF-9ACD-32AA374810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711FD-E9B2-4144-A39D-B5F901BF61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BB00D6-6ACB-43D9-B09A-6D639B4BA9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smtClean="0"/>
              <a:t>UNIVERSIDAD VERACRUZANA</a:t>
            </a:r>
            <a:endParaRPr lang="es-ES" sz="2800" smtClean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85852" y="3429000"/>
            <a:ext cx="692945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REFLEXIÓN DE LA APLICACIÓN DE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LA(S) TAREA(S)/PROYECTO(S) DISEÑADO(S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lvl="0" algn="ctr" eaLnBrk="0" hangingPunct="0"/>
            <a:endParaRPr lang="es-ES" sz="1400" b="1" dirty="0" smtClean="0">
              <a:solidFill>
                <a:schemeClr val="tx2"/>
              </a:solidFill>
            </a:endParaRPr>
          </a:p>
          <a:p>
            <a:pPr lvl="0" algn="ctr" eaLnBrk="0" hangingPunct="0"/>
            <a:r>
              <a:rPr lang="es-ES" b="1" dirty="0" smtClean="0">
                <a:solidFill>
                  <a:schemeClr val="tx2"/>
                </a:solidFill>
              </a:rPr>
              <a:t>Nombre del profesor: Jorge Arturo </a:t>
            </a:r>
            <a:r>
              <a:rPr lang="es-ES" b="1" dirty="0" err="1" smtClean="0">
                <a:solidFill>
                  <a:schemeClr val="tx2"/>
                </a:solidFill>
              </a:rPr>
              <a:t>Balderrama</a:t>
            </a:r>
            <a:r>
              <a:rPr lang="es-ES" b="1" dirty="0" smtClean="0">
                <a:solidFill>
                  <a:schemeClr val="tx2"/>
                </a:solidFill>
              </a:rPr>
              <a:t> </a:t>
            </a:r>
            <a:r>
              <a:rPr lang="es-ES" b="1" dirty="0" err="1" smtClean="0">
                <a:solidFill>
                  <a:schemeClr val="tx2"/>
                </a:solidFill>
              </a:rPr>
              <a:t>Trápaga</a:t>
            </a:r>
            <a:r>
              <a:rPr lang="es-ES" b="1" dirty="0" smtClean="0">
                <a:solidFill>
                  <a:schemeClr val="tx2"/>
                </a:solidFill>
              </a:rPr>
              <a:t> </a:t>
            </a:r>
            <a:r>
              <a:rPr lang="es-ES" dirty="0" smtClean="0">
                <a:solidFill>
                  <a:schemeClr val="tx2"/>
                </a:solidFill>
              </a:rPr>
              <a:t/>
            </a:r>
            <a:br>
              <a:rPr lang="es-ES" dirty="0" smtClean="0">
                <a:solidFill>
                  <a:schemeClr val="tx2"/>
                </a:solidFill>
              </a:rPr>
            </a:br>
            <a:r>
              <a:rPr lang="es-ES" b="1" dirty="0" smtClean="0">
                <a:solidFill>
                  <a:schemeClr val="tx2"/>
                </a:solidFill>
              </a:rPr>
              <a:t>Nombre del Programa Educativo: Licenciatura en psicología región Veracruz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400" b="1" dirty="0">
              <a:solidFill>
                <a:srgbClr val="000080"/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s-MX" dirty="0" smtClean="0"/>
              <a:t>resultados</a:t>
            </a:r>
            <a:endParaRPr lang="es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642910" y="2786058"/>
            <a:ext cx="785818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1.-Se obtuvieron resultados parciales ya que la complejidad de la tarea de investigación con apoyo en las tecnología no pudo ser superada por todos los participantes.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2.- Permitió el desarrollo de habilidades de investigación y aplicación del conocimiento.</a:t>
            </a:r>
          </a:p>
          <a:p>
            <a:pPr lvl="0"/>
            <a:r>
              <a:rPr lang="es-MX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3.-Propició el uso de las herramientas tecnológicas (</a:t>
            </a:r>
            <a:r>
              <a:rPr lang="es-MX" sz="28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eminus</a:t>
            </a:r>
            <a:r>
              <a:rPr lang="es-MX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biblioteca virtual, correo electrónico, etcétera). </a:t>
            </a:r>
            <a:endParaRPr kumimoji="0" lang="es-ES" sz="5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357158" y="1214422"/>
            <a:ext cx="85011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buFont typeface="Wingdings" pitchFamily="2" charset="2"/>
              <a:buChar char="Ø"/>
            </a:pPr>
            <a:r>
              <a:rPr lang="es-ES" sz="2800" b="1" dirty="0" smtClean="0"/>
              <a:t>Se puede organizar </a:t>
            </a:r>
            <a:r>
              <a:rPr lang="es-ES" sz="2800" b="1" dirty="0"/>
              <a:t>la </a:t>
            </a:r>
            <a:r>
              <a:rPr lang="es-ES" sz="2800" b="1" dirty="0" smtClean="0"/>
              <a:t>información sin necesidad de esfuerzo e inversión de tiempo.</a:t>
            </a:r>
            <a:endParaRPr lang="es-ES" sz="2800" b="1" dirty="0"/>
          </a:p>
          <a:p>
            <a:pPr lvl="0">
              <a:buFont typeface="Wingdings" pitchFamily="2" charset="2"/>
              <a:buChar char="Ø"/>
            </a:pPr>
            <a:r>
              <a:rPr lang="es-ES" sz="2800" b="1" dirty="0" err="1" smtClean="0"/>
              <a:t>Eminus</a:t>
            </a:r>
            <a:r>
              <a:rPr lang="es-ES" sz="2800" b="1" dirty="0" smtClean="0"/>
              <a:t> es un excelente medio </a:t>
            </a:r>
            <a:r>
              <a:rPr lang="es-ES" sz="2800" b="1" dirty="0"/>
              <a:t>de </a:t>
            </a:r>
            <a:r>
              <a:rPr lang="es-ES" sz="2800" b="1" dirty="0" smtClean="0"/>
              <a:t>comunicación y de retroalimentación.</a:t>
            </a:r>
            <a:endParaRPr lang="es-ES" sz="2800" b="1" dirty="0"/>
          </a:p>
          <a:p>
            <a:pPr lvl="0">
              <a:buFont typeface="Wingdings" pitchFamily="2" charset="2"/>
              <a:buChar char="Ø"/>
            </a:pPr>
            <a:r>
              <a:rPr lang="es-ES" sz="2800" b="1" dirty="0" smtClean="0"/>
              <a:t>Incrementa el trabajo colaborativo en un 100%</a:t>
            </a:r>
            <a:endParaRPr lang="es-ES" sz="2800" b="1" dirty="0"/>
          </a:p>
          <a:p>
            <a:pPr lvl="0">
              <a:buFont typeface="Wingdings" pitchFamily="2" charset="2"/>
              <a:buChar char="Ø"/>
            </a:pPr>
            <a:r>
              <a:rPr lang="es-ES" sz="2800" b="1" dirty="0" smtClean="0"/>
              <a:t>Propicia el generar conocimiento (producción de evidencias).</a:t>
            </a:r>
            <a:endParaRPr lang="es-ES" sz="2800" b="1" dirty="0"/>
          </a:p>
          <a:p>
            <a:pPr lvl="0">
              <a:buFont typeface="Wingdings" pitchFamily="2" charset="2"/>
              <a:buChar char="Ø"/>
            </a:pPr>
            <a:r>
              <a:rPr lang="es-ES" sz="2800" b="1" dirty="0" smtClean="0"/>
              <a:t>Es un excelente recurso didáctico y es sumamente económico.</a:t>
            </a:r>
            <a:endParaRPr lang="es-ES" sz="2800" b="1" dirty="0"/>
          </a:p>
          <a:p>
            <a:pPr lvl="0">
              <a:buFont typeface="Wingdings" pitchFamily="2" charset="2"/>
              <a:buChar char="Ø"/>
            </a:pPr>
            <a:r>
              <a:rPr lang="es-ES" sz="2800" b="1" dirty="0" smtClean="0"/>
              <a:t>Propicia otro espacio para </a:t>
            </a:r>
            <a:r>
              <a:rPr lang="es-ES" sz="2800" b="1" dirty="0"/>
              <a:t>las </a:t>
            </a:r>
            <a:r>
              <a:rPr lang="es-ES" sz="2800" b="1" dirty="0" smtClean="0"/>
              <a:t>prácticas incluso las presenciales.</a:t>
            </a:r>
            <a:endParaRPr kumimoji="0" lang="es-ES" sz="5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Propuestas de modificación</a:t>
            </a:r>
            <a:endParaRPr lang="es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642910" y="2643182"/>
            <a:ext cx="814393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s-ES" sz="3600" dirty="0" smtClean="0"/>
              <a:t>Supervisar acceso </a:t>
            </a:r>
            <a:r>
              <a:rPr lang="es-ES" sz="3600" dirty="0"/>
              <a:t>a la </a:t>
            </a:r>
            <a:r>
              <a:rPr lang="es-ES" sz="3600" dirty="0" smtClean="0"/>
              <a:t>información.</a:t>
            </a:r>
          </a:p>
          <a:p>
            <a:pPr lvl="0">
              <a:buFont typeface="Wingdings" pitchFamily="2" charset="2"/>
              <a:buChar char="Ø"/>
            </a:pPr>
            <a:r>
              <a:rPr lang="es-ES" sz="3600" dirty="0" smtClean="0"/>
              <a:t>Organizar </a:t>
            </a:r>
            <a:r>
              <a:rPr lang="es-ES" sz="3600" dirty="0"/>
              <a:t>la </a:t>
            </a:r>
            <a:r>
              <a:rPr lang="es-ES" sz="3600" dirty="0" smtClean="0"/>
              <a:t>información en relación a la inversión de tiempo real.</a:t>
            </a:r>
          </a:p>
          <a:p>
            <a:pPr lvl="0">
              <a:buFont typeface="Wingdings" pitchFamily="2" charset="2"/>
              <a:buChar char="Ø"/>
            </a:pPr>
            <a:r>
              <a:rPr lang="es-MX" sz="3600" dirty="0" smtClean="0"/>
              <a:t>Propiciar desligue de actividades presenciales.</a:t>
            </a:r>
          </a:p>
          <a:p>
            <a:pPr lvl="0">
              <a:buFont typeface="Wingdings" pitchFamily="2" charset="2"/>
              <a:buChar char="Ø"/>
            </a:pPr>
            <a:r>
              <a:rPr lang="es-MX" sz="3600" dirty="0" smtClean="0"/>
              <a:t>Reconocer las limitantes individuales y personales.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Elementos del modelo de Diseño </a:t>
            </a:r>
            <a:r>
              <a:rPr lang="es-ES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Instruccional</a:t>
            </a:r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(DI)</a:t>
            </a:r>
            <a:endParaRPr lang="es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642910" y="2786034"/>
            <a:ext cx="814393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s-ES" sz="3600" dirty="0" smtClean="0"/>
              <a:t>La sistematización de actividades.</a:t>
            </a:r>
          </a:p>
          <a:p>
            <a:pPr lvl="0">
              <a:buFont typeface="Wingdings" pitchFamily="2" charset="2"/>
              <a:buChar char="Ø"/>
            </a:pPr>
            <a:r>
              <a:rPr lang="es-ES" sz="3600" dirty="0" smtClean="0"/>
              <a:t>La posibilidad en tiempo virtual de acceder a trabajos, archivos y registros en relación al tiempo real.</a:t>
            </a:r>
          </a:p>
          <a:p>
            <a:pPr>
              <a:buFont typeface="Wingdings" pitchFamily="2" charset="2"/>
              <a:buChar char="Ø"/>
            </a:pPr>
            <a:r>
              <a:rPr lang="es-MX" sz="3600" dirty="0" smtClean="0"/>
              <a:t>El manejo de las evidencias de aprendizaje.</a:t>
            </a:r>
          </a:p>
          <a:p>
            <a:pPr lvl="0">
              <a:buFont typeface="Wingdings" pitchFamily="2" charset="2"/>
              <a:buChar char="Ø"/>
            </a:pPr>
            <a:endParaRPr lang="es-ES" sz="36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2071670" y="207167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MX" sz="3200" dirty="0" smtClean="0">
                <a:solidFill>
                  <a:schemeClr val="bg1"/>
                </a:solidFill>
              </a:rPr>
              <a:t>A  FAVOR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Elementos del modelo de Diseño </a:t>
            </a:r>
            <a:r>
              <a:rPr lang="es-ES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Instruccional</a:t>
            </a:r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(DI)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28596" y="2643182"/>
            <a:ext cx="87154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s-MX" sz="3000" dirty="0" smtClean="0"/>
              <a:t>Los tiempos de demanda en otras actividades laborales.</a:t>
            </a:r>
          </a:p>
          <a:p>
            <a:pPr lvl="0">
              <a:buFont typeface="Wingdings" pitchFamily="2" charset="2"/>
              <a:buChar char="Ø"/>
            </a:pPr>
            <a:r>
              <a:rPr lang="es-MX" sz="3000" dirty="0" smtClean="0"/>
              <a:t>La cultura de la dependencia del instructor o facilitador y la inercia de participación presencial.</a:t>
            </a:r>
          </a:p>
          <a:p>
            <a:pPr lvl="0">
              <a:buFont typeface="Wingdings" pitchFamily="2" charset="2"/>
              <a:buChar char="Ø"/>
            </a:pPr>
            <a:r>
              <a:rPr lang="es-MX" sz="3000" dirty="0" smtClean="0"/>
              <a:t>El desconocimiento del recurso </a:t>
            </a:r>
            <a:r>
              <a:rPr lang="es-MX" sz="3000" dirty="0" err="1" smtClean="0"/>
              <a:t>eminus</a:t>
            </a:r>
            <a:r>
              <a:rPr lang="es-MX" sz="3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MX" sz="3000" dirty="0" smtClean="0"/>
              <a:t>La poca posibilidad de resolver las dificultades tecnológicas (acceso a cuenta, falta de recursos, etcétera.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071670" y="207167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MX" sz="3200" dirty="0" smtClean="0">
                <a:solidFill>
                  <a:schemeClr val="bg1"/>
                </a:solidFill>
              </a:rPr>
              <a:t>EN CONTRA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15328" cy="6072230"/>
          </a:xfrm>
        </p:spPr>
        <p:txBody>
          <a:bodyPr/>
          <a:lstStyle/>
          <a:p>
            <a:pPr algn="l"/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Nombre </a:t>
            </a: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 la Experiencia Educativa: Intervención psicosocial</a:t>
            </a:r>
            <a: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Área del Plan de Estudios a la que pertenece la EE: Formación disciplinar (</a:t>
            </a: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optativa y electiva)</a:t>
            </a:r>
            <a:b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b="1" dirty="0" smtClean="0"/>
              <a:t/>
            </a:r>
            <a:br>
              <a:rPr lang="es-ES" sz="2200" b="1" dirty="0" smtClean="0"/>
            </a:br>
            <a:r>
              <a:rPr lang="es-ES" sz="2200" b="1" dirty="0" smtClean="0"/>
              <a:t/>
            </a:r>
            <a:br>
              <a:rPr lang="es-ES" sz="2200" b="1" dirty="0" smtClean="0"/>
            </a:br>
            <a:r>
              <a:rPr lang="es-ES" sz="2200" b="1" dirty="0" smtClean="0"/>
              <a:t/>
            </a:r>
            <a:br>
              <a:rPr lang="es-ES" sz="2200" b="1" dirty="0" smtClean="0"/>
            </a:br>
            <a:r>
              <a:rPr lang="es-ES" sz="2200" b="1" dirty="0" smtClean="0"/>
              <a:t/>
            </a:r>
            <a:br>
              <a:rPr lang="es-ES" sz="2200" b="1" dirty="0" smtClean="0"/>
            </a:b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Tarea</a:t>
            </a: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 proyecto de aprendizaje: Estrategia metodológica de la investigación participativa. Auto diagnostico comunitario.</a:t>
            </a:r>
            <a: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Fecha </a:t>
            </a: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 inicio de la aplicación: 16 de febrero de 2009</a:t>
            </a:r>
            <a: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Fecha de término de la aplicación: 20 de marzo de 2009</a:t>
            </a:r>
            <a: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Núm</a:t>
            </a: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 sesiones en las que aplicó la tarea/ proyecto de aprendizaje: 10</a:t>
            </a:r>
            <a:b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Núm. De estudiantes atendidos: 32 estudiantes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8" name="AutoShape 20"/>
          <p:cNvSpPr>
            <a:spLocks noChangeShapeType="1"/>
          </p:cNvSpPr>
          <p:nvPr/>
        </p:nvSpPr>
        <p:spPr bwMode="auto">
          <a:xfrm>
            <a:off x="1500166" y="1785926"/>
            <a:ext cx="1690687" cy="24558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87" name="AutoShape 19"/>
          <p:cNvSpPr>
            <a:spLocks noChangeShapeType="1"/>
          </p:cNvSpPr>
          <p:nvPr/>
        </p:nvSpPr>
        <p:spPr bwMode="auto">
          <a:xfrm>
            <a:off x="2928926" y="2000240"/>
            <a:ext cx="45719" cy="214314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86" name="AutoShape 18"/>
          <p:cNvSpPr>
            <a:spLocks noChangeShapeType="1"/>
          </p:cNvSpPr>
          <p:nvPr/>
        </p:nvSpPr>
        <p:spPr bwMode="auto">
          <a:xfrm flipH="1">
            <a:off x="5072066" y="2071678"/>
            <a:ext cx="1609725" cy="21129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214282" y="928670"/>
            <a:ext cx="1941513" cy="654050"/>
          </a:xfrm>
          <a:prstGeom prst="rect">
            <a:avLst/>
          </a:prstGeom>
          <a:solidFill>
            <a:srgbClr val="4F81BD"/>
          </a:solidFill>
          <a:ln w="38100">
            <a:solidFill>
              <a:srgbClr val="0D0D0D"/>
            </a:solidFill>
            <a:miter lim="800000"/>
            <a:headEnd/>
            <a:tailEnd/>
          </a:ln>
          <a:effectLst>
            <a:outerShdw dist="107763" dir="13500000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1.- Uso y conocimiento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de los métodos y técnicas de investigación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2714612" y="571480"/>
            <a:ext cx="1428760" cy="1500198"/>
          </a:xfrm>
          <a:prstGeom prst="rect">
            <a:avLst/>
          </a:prstGeom>
          <a:solidFill>
            <a:srgbClr val="C0504D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2.- Empleo 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 los diferentes métodos de investigación para diseñar, implementar y evaluar el auto diagnóstico comunitario.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071802" y="5500702"/>
            <a:ext cx="2238375" cy="785818"/>
          </a:xfrm>
          <a:prstGeom prst="rect">
            <a:avLst/>
          </a:prstGeom>
          <a:solidFill>
            <a:srgbClr val="FBD4B4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9.-</a:t>
            </a: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Manifestar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una actitud positiva para facilitar los procesos.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7072330" y="571480"/>
            <a:ext cx="1762125" cy="1357298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4.- Seleccionara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diseños de auto diagnóstico comunitario de acuerdo a las características de una comunidad específica seleccionada.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215074" y="2786058"/>
            <a:ext cx="2179637" cy="1285884"/>
          </a:xfrm>
          <a:prstGeom prst="rect">
            <a:avLst/>
          </a:prstGeom>
          <a:solidFill>
            <a:srgbClr val="E36C0A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5.- Diseñara 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un  auto diagnóstico comunitario  utilizando dinámicas con fines específicos que se aboquen a la solución de problemas detectados en al autodiagnóstico.</a:t>
            </a:r>
            <a:endParaRPr kumimoji="0" lang="es-E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143240" y="2714620"/>
            <a:ext cx="2022475" cy="1217613"/>
          </a:xfrm>
          <a:prstGeom prst="rect">
            <a:avLst/>
          </a:prstGeom>
          <a:solidFill>
            <a:srgbClr val="D99594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6.- Implementara un  auto diagnóstico comunitario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utilizando dinámicas con fines específicos que se aboquen a la solución de los problemas detectados</a:t>
            </a:r>
            <a:endParaRPr kumimoji="0" lang="es-E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57158" y="2857496"/>
            <a:ext cx="1809750" cy="1214446"/>
          </a:xfrm>
          <a:prstGeom prst="rect">
            <a:avLst/>
          </a:prstGeom>
          <a:solidFill>
            <a:srgbClr val="938953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7.- Evaluara la implementación del  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auto diagnóstico comunitario de una comunidad específica seleccionada.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2500298" y="4429132"/>
            <a:ext cx="3448050" cy="463550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8.-</a:t>
            </a:r>
            <a:r>
              <a:rPr kumimoji="0" lang="es-E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Mostrara 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apertura hacia las diferentes formas de pensar.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772025" y="457200"/>
            <a:ext cx="1585925" cy="1400164"/>
          </a:xfrm>
          <a:prstGeom prst="rect">
            <a:avLst/>
          </a:prstGeom>
          <a:solidFill>
            <a:srgbClr val="4BACC6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3.- Elaborar, seleccionar y jerarquizar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una lista de diseños de auto diagnóstico comunitario.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90" name="AutoShape 22"/>
          <p:cNvSpPr>
            <a:spLocks noChangeShapeType="1"/>
          </p:cNvSpPr>
          <p:nvPr/>
        </p:nvSpPr>
        <p:spPr bwMode="auto">
          <a:xfrm>
            <a:off x="2214546" y="1214422"/>
            <a:ext cx="457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92" name="AutoShape 24"/>
          <p:cNvSpPr>
            <a:spLocks noChangeShapeType="1"/>
          </p:cNvSpPr>
          <p:nvPr/>
        </p:nvSpPr>
        <p:spPr bwMode="auto">
          <a:xfrm>
            <a:off x="4214810" y="1285860"/>
            <a:ext cx="438150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93" name="AutoShape 25"/>
          <p:cNvSpPr>
            <a:spLocks noChangeShapeType="1"/>
          </p:cNvSpPr>
          <p:nvPr/>
        </p:nvSpPr>
        <p:spPr bwMode="auto">
          <a:xfrm flipV="1">
            <a:off x="6429388" y="1285860"/>
            <a:ext cx="509588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80" name="AutoShape 12"/>
          <p:cNvSpPr>
            <a:spLocks noChangeShapeType="1"/>
          </p:cNvSpPr>
          <p:nvPr/>
        </p:nvSpPr>
        <p:spPr bwMode="auto">
          <a:xfrm flipH="1">
            <a:off x="7883867" y="2000240"/>
            <a:ext cx="45719" cy="7858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79" name="AutoShape 11"/>
          <p:cNvSpPr>
            <a:spLocks noChangeShapeType="1"/>
          </p:cNvSpPr>
          <p:nvPr/>
        </p:nvSpPr>
        <p:spPr bwMode="auto">
          <a:xfrm flipH="1">
            <a:off x="5214942" y="3286124"/>
            <a:ext cx="923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78" name="AutoShape 10"/>
          <p:cNvSpPr>
            <a:spLocks noChangeShapeType="1"/>
          </p:cNvSpPr>
          <p:nvPr/>
        </p:nvSpPr>
        <p:spPr bwMode="auto">
          <a:xfrm flipH="1">
            <a:off x="2214546" y="3286124"/>
            <a:ext cx="952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77" name="AutoShape 9"/>
          <p:cNvSpPr>
            <a:spLocks noChangeShapeType="1"/>
          </p:cNvSpPr>
          <p:nvPr/>
        </p:nvSpPr>
        <p:spPr bwMode="auto">
          <a:xfrm>
            <a:off x="4143372" y="5000636"/>
            <a:ext cx="0" cy="4905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76" name="AutoShape 8"/>
          <p:cNvSpPr>
            <a:spLocks noChangeShapeType="1"/>
          </p:cNvSpPr>
          <p:nvPr/>
        </p:nvSpPr>
        <p:spPr bwMode="auto">
          <a:xfrm>
            <a:off x="5357818" y="1857364"/>
            <a:ext cx="19050" cy="2212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75" name="AutoShape 7"/>
          <p:cNvSpPr>
            <a:spLocks noChangeShapeType="1"/>
          </p:cNvSpPr>
          <p:nvPr/>
        </p:nvSpPr>
        <p:spPr bwMode="auto">
          <a:xfrm flipH="1">
            <a:off x="5286380" y="3643314"/>
            <a:ext cx="777875" cy="6016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74" name="AutoShape 6"/>
          <p:cNvSpPr>
            <a:spLocks noChangeShapeType="1"/>
          </p:cNvSpPr>
          <p:nvPr/>
        </p:nvSpPr>
        <p:spPr bwMode="auto">
          <a:xfrm>
            <a:off x="4143372" y="4000504"/>
            <a:ext cx="0" cy="390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73" name="AutoShape 5"/>
          <p:cNvSpPr>
            <a:spLocks noChangeShapeType="1"/>
          </p:cNvSpPr>
          <p:nvPr/>
        </p:nvSpPr>
        <p:spPr bwMode="auto">
          <a:xfrm>
            <a:off x="2285984" y="3571876"/>
            <a:ext cx="565150" cy="7413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581650" y="5143512"/>
            <a:ext cx="3562350" cy="8001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 flipH="1">
            <a:off x="0" y="5286388"/>
            <a:ext cx="2863850" cy="798512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70" name="AutoShape 2"/>
          <p:cNvSpPr>
            <a:spLocks noChangeArrowheads="1"/>
          </p:cNvSpPr>
          <p:nvPr/>
        </p:nvSpPr>
        <p:spPr bwMode="auto">
          <a:xfrm flipH="1">
            <a:off x="428596" y="4357694"/>
            <a:ext cx="1816100" cy="5715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769" name="AutoShape 1"/>
          <p:cNvSpPr>
            <a:spLocks noChangeArrowheads="1"/>
          </p:cNvSpPr>
          <p:nvPr/>
        </p:nvSpPr>
        <p:spPr bwMode="auto">
          <a:xfrm>
            <a:off x="6429388" y="4143380"/>
            <a:ext cx="2235200" cy="5715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801" name="Rectangle 3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  </a:t>
            </a:r>
            <a:endParaRPr kumimoji="0" lang="es-E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Unidad de competencia de la EE 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214282" y="2643182"/>
            <a:ext cx="89297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El Estudiante empleara los diferentes métodos de </a:t>
            </a:r>
            <a:r>
              <a:rPr lang="es-ES" sz="3200" dirty="0">
                <a:solidFill>
                  <a:srgbClr val="FF0000"/>
                </a:solidFill>
              </a:rPr>
              <a:t>investigación</a:t>
            </a:r>
            <a:r>
              <a:rPr lang="es-ES" sz="3200" dirty="0"/>
              <a:t> para </a:t>
            </a:r>
            <a:r>
              <a:rPr lang="es-ES" sz="3200" dirty="0">
                <a:solidFill>
                  <a:srgbClr val="FF0000"/>
                </a:solidFill>
              </a:rPr>
              <a:t>diseñar e implementar </a:t>
            </a:r>
            <a:r>
              <a:rPr lang="es-ES" sz="3200" dirty="0"/>
              <a:t>un  auto diagnóstico comunitario  utilizando diferentes dinámicas con fines específicos que se aboquen a la </a:t>
            </a:r>
            <a:r>
              <a:rPr lang="es-ES" sz="3200" dirty="0">
                <a:solidFill>
                  <a:srgbClr val="FF0000"/>
                </a:solidFill>
              </a:rPr>
              <a:t>solución de los problemas </a:t>
            </a:r>
            <a:r>
              <a:rPr lang="es-ES" sz="3200" dirty="0"/>
              <a:t>detectados con apertura hacia  diferentes formas de pensar y  una actitud positiva para facilitar los procesos.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Microunidad</a:t>
            </a:r>
            <a:r>
              <a:rPr lang="es-ES" b="1" dirty="0" smtClean="0"/>
              <a:t> de competencia de la EE 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500034" y="1714488"/>
            <a:ext cx="828680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Distinguir los diferentes tipos de estrategias metodológicas para el auto diagnóstico comunitario</a:t>
            </a:r>
            <a:r>
              <a:rPr lang="es-ES" sz="3200" dirty="0" smtClean="0"/>
              <a:t>.</a:t>
            </a:r>
            <a:r>
              <a:rPr lang="es-ES" sz="3200" b="1" dirty="0" smtClean="0"/>
              <a:t> </a:t>
            </a:r>
            <a:endParaRPr lang="es-ES" sz="3200" b="1" dirty="0" smtClean="0"/>
          </a:p>
          <a:p>
            <a:r>
              <a:rPr lang="es-ES" sz="2000" b="1" dirty="0" smtClean="0"/>
              <a:t>DESCRIPCIÓN </a:t>
            </a:r>
            <a:endParaRPr lang="es-ES" sz="2000" dirty="0" smtClean="0"/>
          </a:p>
          <a:p>
            <a:r>
              <a:rPr lang="es-ES" sz="2000" b="1" dirty="0" smtClean="0"/>
              <a:t>LA EXPERIENCIA EDUCATIVA DE INTREVENCIÓN PSICOSOCIAL SE UBICA EN EL AREA DE FORMACIÓN DISCIPLINAR OPTATIVA </a:t>
            </a:r>
            <a:r>
              <a:rPr lang="es-ES" sz="2000" b="1" dirty="0" smtClean="0"/>
              <a:t>y ELECTIVA (1 </a:t>
            </a:r>
            <a:r>
              <a:rPr lang="es-ES" sz="2000" b="1" dirty="0" smtClean="0"/>
              <a:t>HRA. TEORIA Y 3 HRS. PRACTICA </a:t>
            </a:r>
            <a:r>
              <a:rPr lang="es-ES" sz="2000" b="1" dirty="0" smtClean="0"/>
              <a:t>con 5 </a:t>
            </a:r>
            <a:r>
              <a:rPr lang="es-ES" sz="2000" b="1" dirty="0" smtClean="0"/>
              <a:t>CREDITOS) EN MODALIDAD DE CURSO TALLER Y QUE COMPRENDE ASPECTOS PRACTICO S CON LA FINALIDAD DE </a:t>
            </a:r>
            <a:r>
              <a:rPr lang="es-ES" sz="2000" dirty="0" smtClean="0">
                <a:solidFill>
                  <a:srgbClr val="FF0000"/>
                </a:solidFill>
              </a:rPr>
              <a:t>introducir al alumno en </a:t>
            </a:r>
            <a:r>
              <a:rPr lang="es-ES" sz="2000" b="1" dirty="0" smtClean="0">
                <a:solidFill>
                  <a:srgbClr val="FF0000"/>
                </a:solidFill>
              </a:rPr>
              <a:t>la construcción y uso de diferentes herramientas</a:t>
            </a:r>
            <a:r>
              <a:rPr lang="es-ES" sz="2000" dirty="0" smtClean="0">
                <a:solidFill>
                  <a:srgbClr val="FF0000"/>
                </a:solidFill>
              </a:rPr>
              <a:t> en el campo de la intervención psicosocial, así como de conocer otras experiencias que le permitan el </a:t>
            </a:r>
            <a:r>
              <a:rPr lang="es-ES" sz="2000" b="1" dirty="0" smtClean="0">
                <a:solidFill>
                  <a:srgbClr val="FF0000"/>
                </a:solidFill>
              </a:rPr>
              <a:t>análisis de algunos fenómenos sociales de nuestra realidad</a:t>
            </a:r>
            <a:r>
              <a:rPr lang="es-ES" sz="2000" b="1" dirty="0" smtClean="0">
                <a:solidFill>
                  <a:srgbClr val="FF0000"/>
                </a:solidFill>
              </a:rPr>
              <a:t>.</a:t>
            </a:r>
            <a:endParaRPr lang="es-E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Unidad de competencia de la EE 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28596" y="2786058"/>
          <a:ext cx="8358246" cy="3755485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latin typeface="Calibri"/>
                          <a:ea typeface="Times New Roman"/>
                          <a:cs typeface="Times New Roman"/>
                        </a:rPr>
                        <a:t>TAREA COMPLEJA dificultad </a:t>
                      </a:r>
                      <a:r>
                        <a:rPr lang="es-ES" sz="2400" dirty="0" smtClean="0">
                          <a:latin typeface="Calibri"/>
                          <a:ea typeface="Times New Roman"/>
                          <a:cs typeface="Times New Roman"/>
                        </a:rPr>
                        <a:t>1 CLASE </a:t>
                      </a:r>
                      <a:r>
                        <a:rPr lang="es-ES" sz="24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296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Times New Roman"/>
                          <a:cs typeface="Times New Roman"/>
                        </a:rPr>
                        <a:t>Elaborar y evaluar de una lista de métodos de investigación  el diseño de un auto diagnóstico comunitario.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Times New Roman"/>
                          <a:cs typeface="Times New Roman"/>
                        </a:rPr>
                        <a:t>Complejidad. Requiere del conocimiento de métodos de investigación  y selección del diseño para el auto diagnostico.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Times New Roman"/>
                          <a:cs typeface="Times New Roman"/>
                        </a:rPr>
                        <a:t>Investigación. Requiere 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es-ES" sz="1800" dirty="0">
                          <a:latin typeface="Calibri"/>
                          <a:ea typeface="Times New Roman"/>
                          <a:cs typeface="Times New Roman"/>
                        </a:rPr>
                        <a:t>información delos diferentes  métodos de investigación y de diseños de 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  <a:cs typeface="Times New Roman"/>
                        </a:rPr>
                        <a:t>investigación.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Times New Roman"/>
                          <a:cs typeface="Times New Roman"/>
                        </a:rPr>
                        <a:t>Tecnología. Realizar búsqueda y base de datos de información en los principales buscadores sobre los temas básicos o artículos de experiencias semejantes.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Unidad de competencia de la EE 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42844" y="2214554"/>
          <a:ext cx="8786874" cy="4333180"/>
        </p:xfrm>
        <a:graphic>
          <a:graphicData uri="http://schemas.openxmlformats.org/drawingml/2006/table">
            <a:tbl>
              <a:tblPr/>
              <a:tblGrid>
                <a:gridCol w="8786874"/>
              </a:tblGrid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latin typeface="Calibri"/>
                          <a:ea typeface="Times New Roman"/>
                          <a:cs typeface="Times New Roman"/>
                        </a:rPr>
                        <a:t>TAREA COMPLEJA dificultad </a:t>
                      </a:r>
                      <a:r>
                        <a:rPr lang="es-ES" sz="2400" dirty="0" smtClean="0">
                          <a:latin typeface="Calibri"/>
                          <a:ea typeface="Times New Roman"/>
                          <a:cs typeface="Times New Roman"/>
                        </a:rPr>
                        <a:t>2 CLASE </a:t>
                      </a:r>
                      <a:r>
                        <a:rPr lang="es-E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62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latin typeface="Calibri"/>
                          <a:ea typeface="Times New Roman"/>
                          <a:cs typeface="Times New Roman"/>
                        </a:rPr>
                        <a:t>Elaborar y seleccionar de una lista de métodos de investigación  al menos tres diseño de auto diagnóstico comunitario </a:t>
                      </a:r>
                      <a:r>
                        <a:rPr lang="es-ES" sz="2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acuerdo a las características de una comunidad especifica seleccionada.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latin typeface="Calibri"/>
                          <a:ea typeface="Times New Roman"/>
                          <a:cs typeface="Times New Roman"/>
                        </a:rPr>
                        <a:t>Complejidad. Además del anterior  </a:t>
                      </a:r>
                      <a:r>
                        <a:rPr lang="es-ES" sz="2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conocimiento de las características  de una comunidad pre establecida.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latin typeface="Calibri"/>
                          <a:ea typeface="Times New Roman"/>
                          <a:cs typeface="Times New Roman"/>
                        </a:rPr>
                        <a:t>Investigación. Además del anterior requiere de </a:t>
                      </a:r>
                      <a:r>
                        <a:rPr lang="es-ES" sz="2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información de las características  de una comunidad pre establecida.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latin typeface="Calibri"/>
                          <a:ea typeface="Times New Roman"/>
                          <a:cs typeface="Times New Roman"/>
                        </a:rPr>
                        <a:t>Tecnología. Además de la anterior realizar </a:t>
                      </a:r>
                      <a:r>
                        <a:rPr lang="es-ES" sz="2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búsqueda</a:t>
                      </a:r>
                      <a:r>
                        <a:rPr lang="es-ES" sz="2200" dirty="0">
                          <a:latin typeface="Calibri"/>
                          <a:ea typeface="Times New Roman"/>
                          <a:cs typeface="Times New Roman"/>
                        </a:rPr>
                        <a:t> en los principales buscadores y </a:t>
                      </a:r>
                      <a:r>
                        <a:rPr lang="es-ES" sz="2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elaborar base de datos de información sobre las características  de la comunidad pre establecida o artículos de experiencias semejantes. 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Unidad de competencia de la EE 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2876" y="1714488"/>
          <a:ext cx="9001124" cy="5033553"/>
        </p:xfrm>
        <a:graphic>
          <a:graphicData uri="http://schemas.openxmlformats.org/drawingml/2006/table">
            <a:tbl>
              <a:tblPr/>
              <a:tblGrid>
                <a:gridCol w="9001124"/>
              </a:tblGrid>
              <a:tr h="387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200" dirty="0">
                          <a:latin typeface="Calibri"/>
                          <a:ea typeface="Times New Roman"/>
                          <a:cs typeface="Times New Roman"/>
                        </a:rPr>
                        <a:t>TAREA COMPLEJA dificultad </a:t>
                      </a:r>
                      <a:r>
                        <a:rPr lang="es-ES" sz="3200" dirty="0" smtClean="0">
                          <a:latin typeface="Calibri"/>
                          <a:ea typeface="Times New Roman"/>
                          <a:cs typeface="Times New Roman"/>
                        </a:rPr>
                        <a:t>3 CLASE </a:t>
                      </a:r>
                      <a:r>
                        <a:rPr lang="es-ES" sz="32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4472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spc="-100" baseline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Elaborar, seleccionar y jerarquizar de una lista de métodos de investigación  al menos tres diseños </a:t>
                      </a:r>
                      <a:r>
                        <a:rPr lang="es-ES" sz="2400" spc="-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auto diagnóstico comunitario de acuerdo a las características de una comunidad especifica seleccionada.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Complejidad. Requiere de </a:t>
                      </a:r>
                      <a:r>
                        <a:rPr lang="es-ES" sz="2400" spc="-100" baseline="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establecer relaciones y comparaciones de métodos de investigación  y diseños para el auto diagnostico acordes a características</a:t>
                      </a: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  de una comunidad pre establecida.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Investigación. Además del anterior requiere de </a:t>
                      </a:r>
                      <a:r>
                        <a:rPr lang="es-ES" sz="2400" spc="-100" baseline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relacionar la información previa de  diseños establecidos recientemente acordes a las características  de una comunidad pre establecida</a:t>
                      </a: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Tecnología. Además de la anterior </a:t>
                      </a:r>
                      <a:r>
                        <a:rPr lang="es-ES" sz="2400" spc="-100" baseline="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elaborar base de datos de forma organizada y jerarquizada sobre las características  de la comunidad</a:t>
                      </a: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 pre establecida de experiencias </a:t>
                      </a:r>
                      <a:r>
                        <a:rPr lang="es-ES" sz="2400" spc="-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semejantes.</a:t>
                      </a:r>
                      <a:endParaRPr lang="es-ES" sz="2400" spc="-100" baseline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Unidad de competencia de la EE 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4282" y="2714620"/>
          <a:ext cx="8715437" cy="4030980"/>
        </p:xfrm>
        <a:graphic>
          <a:graphicData uri="http://schemas.openxmlformats.org/drawingml/2006/table">
            <a:tbl>
              <a:tblPr/>
              <a:tblGrid>
                <a:gridCol w="1742595"/>
                <a:gridCol w="1798042"/>
                <a:gridCol w="1688378"/>
                <a:gridCol w="1743211"/>
                <a:gridCol w="1743211"/>
              </a:tblGrid>
              <a:tr h="3786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Calibri"/>
                          <a:ea typeface="Times New Roman"/>
                          <a:cs typeface="Times New Roman"/>
                        </a:rPr>
                        <a:t>Objetivo de desempeño 4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Jerarquizar por orden de pertinencia y potencialidad los diseños de auto diagnóstico  comunitario de acuerdo a las características de una comunidad especifica seleccionada. Realizar el listado en orden jerárquico de prioridad de acuerdo a las características de pertinencia y potencialidad.    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Calibri"/>
                          <a:ea typeface="Times New Roman"/>
                          <a:cs typeface="Times New Roman"/>
                        </a:rPr>
                        <a:t>Evidencias: </a:t>
                      </a:r>
                      <a:r>
                        <a:rPr lang="es-ES" sz="1000" dirty="0">
                          <a:latin typeface="Calibri"/>
                          <a:ea typeface="Times New Roman"/>
                          <a:cs typeface="Times New Roman"/>
                        </a:rPr>
                        <a:t>Elaborar tabla de comparación por orden jerárquico de pertinencia y potencialidad los diseños de auto diagnóstico  comunitario donde describe criterios y clasifica por sus características de pertinencia y potencialidad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Calibri"/>
                          <a:ea typeface="Times New Roman"/>
                          <a:cs typeface="Times New Roman"/>
                        </a:rPr>
                        <a:t>Criterios</a:t>
                      </a:r>
                      <a:r>
                        <a:rPr lang="es-ES" sz="1000" dirty="0"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Times New Roman"/>
                          <a:cs typeface="Times New Roman"/>
                        </a:rPr>
                        <a:t>- Pertinencia  y potencialidad de diseños de auto diagnóstico  comunitario, con respecto a la comunidad específica seleccionada.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Times New Roman"/>
                          <a:cs typeface="Times New Roman"/>
                        </a:rPr>
                        <a:t>- Realizar base datos en listado de diseños de auto diagnóstico  comunitario por orden jerárquico de prioridad de acuerdo a las características de pertinencia y potencialidad y a las características de una comunidad específica seleccionada.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Times New Roman"/>
                          <a:cs typeface="Times New Roman"/>
                        </a:rPr>
                        <a:t>La tabla de comparación es reducida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Times New Roman"/>
                          <a:cs typeface="Times New Roman"/>
                        </a:rPr>
                        <a:t>No realiza tabla de datos con el listado de diseños de auto diagnóstico  comunitario por orden jerárquico de prioridad de acuerdo a las características de pertinencia y potencialidad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Times New Roman"/>
                          <a:cs typeface="Times New Roman"/>
                        </a:rPr>
                        <a:t>No establece orden jerárquico de pertinencia y potencialidad ni criterio de selección.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Times New Roman"/>
                          <a:cs typeface="Times New Roman"/>
                        </a:rPr>
                        <a:t>No establece ni pertinencia  ni potencialidad de diseños de auto diagnóstico  comunitario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La tabla de comparación es reducida al criterio y no discrimina entre los características diseños de auto diagnóstico  comunitario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 No establece el criterio ni clasifica algunas características de los métodos y  diseños en relación a la pertinencia y potencialidad con la comunidad en estudio 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La tabla de comparación esta  en relación al criterio y discrimina entre los características diseños de auto diagnóstico  comunitario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Establece criterio y clasifica claramente las características de los diseños de auto diagnóstico  comunitario en relación a la pertinencia y potencialidad con la comunidad en estudio.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4282" y="1500174"/>
          <a:ext cx="8786874" cy="1222884"/>
        </p:xfrm>
        <a:graphic>
          <a:graphicData uri="http://schemas.openxmlformats.org/drawingml/2006/table">
            <a:tbl>
              <a:tblPr/>
              <a:tblGrid>
                <a:gridCol w="1728311"/>
                <a:gridCol w="1728922"/>
                <a:gridCol w="1728922"/>
                <a:gridCol w="1728922"/>
                <a:gridCol w="1871797"/>
              </a:tblGrid>
              <a:tr h="1222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alibri"/>
                          <a:ea typeface="Times New Roman"/>
                          <a:cs typeface="Times New Roman"/>
                        </a:rPr>
                        <a:t>OBJETIVOS DE DESEMPEÑO EN TERMINOS DE COMPLEJIDAD, INVESTIGACIÓN, TECNOLOGÍA, TIC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alibri"/>
                          <a:ea typeface="Times New Roman"/>
                          <a:cs typeface="Times New Roman"/>
                        </a:rPr>
                        <a:t>acciones, condiciones, herramientas y estándares de ejecución o desempeño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Evidencias y criterios de evaluación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Nivel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Aceptable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Nivel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Bueno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Nivel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Excelente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159</TotalTime>
  <Words>1251</Words>
  <Application>Microsoft Office PowerPoint</Application>
  <PresentationFormat>Presentación en pantalla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Diseño predeterminado</vt:lpstr>
      <vt:lpstr>UNIVERSIDAD VERACRUZANA</vt:lpstr>
      <vt:lpstr>Nombre de la Experiencia Educativa: Intervención psicosocial Área del Plan de Estudios a la que pertenece la EE: Formación disciplinar (optativa y electiva)     Tarea/ proyecto de aprendizaje: Estrategia metodológica de la investigación participativa. Auto diagnostico comunitario.  Fecha de inicio de la aplicación: 16 de febrero de 2009 Fecha de término de la aplicación: 20 de marzo de 2009 Núm de sesiones en las que aplicó la tarea/ proyecto de aprendizaje: 10  Núm. De estudiantes atendidos: 32 estudiantes</vt:lpstr>
      <vt:lpstr>Diapositiva 3</vt:lpstr>
      <vt:lpstr>Unidad de competencia de la EE </vt:lpstr>
      <vt:lpstr>Microunidad de competencia de la EE </vt:lpstr>
      <vt:lpstr>Unidad de competencia de la EE </vt:lpstr>
      <vt:lpstr>Unidad de competencia de la EE </vt:lpstr>
      <vt:lpstr>Unidad de competencia de la EE </vt:lpstr>
      <vt:lpstr>Unidad de competencia de la EE </vt:lpstr>
      <vt:lpstr>resultados</vt:lpstr>
      <vt:lpstr>resultados</vt:lpstr>
      <vt:lpstr>Propuestas de modificación</vt:lpstr>
      <vt:lpstr>Elementos del modelo de Diseño Instruccional (DI)</vt:lpstr>
      <vt:lpstr>Elementos del modelo de Diseño Instruccional (DI)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RECTORIA</dc:creator>
  <cp:lastModifiedBy> </cp:lastModifiedBy>
  <cp:revision>35</cp:revision>
  <dcterms:created xsi:type="dcterms:W3CDTF">2009-03-30T20:20:30Z</dcterms:created>
  <dcterms:modified xsi:type="dcterms:W3CDTF">2009-07-23T06:40:01Z</dcterms:modified>
</cp:coreProperties>
</file>