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9" r:id="rId4"/>
    <p:sldId id="270" r:id="rId5"/>
    <p:sldId id="271" r:id="rId6"/>
    <p:sldId id="272" r:id="rId7"/>
    <p:sldId id="273" r:id="rId8"/>
    <p:sldId id="263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65" r:id="rId19"/>
    <p:sldId id="266" r:id="rId20"/>
    <p:sldId id="267" r:id="rId2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082" autoAdjust="0"/>
  </p:normalViewPr>
  <p:slideViewPr>
    <p:cSldViewPr>
      <p:cViewPr varScale="1">
        <p:scale>
          <a:sx n="44" d="100"/>
          <a:sy n="44" d="100"/>
        </p:scale>
        <p:origin x="-12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alderrama\Mis%20documentos\Libro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balderrama\Escritorio\PROYECTO%20AULA\G1\REFLEXIONES%20intervenciopn%20psicosocial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balderrama\Escritorio\PROYECTO%20AULA\G1\REFLEXIONES%20intervenciopn%20psicosocial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s%20and%20Settings\Jorge%20Balderrama\Escritorio\UV\PROYECTO%20AULA\G1\REFLEXIONES%20intervenciopn%20psicosocial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Documents%20and%20Settings\Jorge%20Balderrama\Escritorio\UV\PROYECTO%20AULA\G1\REFLEXIONES%20intervenciopn%20psicosoci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Hoja1!$B$2</c:f>
              <c:strCache>
                <c:ptCount val="1"/>
                <c:pt idx="0">
                  <c:v>FEB-JUN 08</c:v>
                </c:pt>
              </c:strCache>
            </c:strRef>
          </c:tx>
          <c:cat>
            <c:strRef>
              <c:f>Hoja1!$A$3:$A$7</c:f>
              <c:strCache>
                <c:ptCount val="5"/>
                <c:pt idx="0">
                  <c:v>PSIC</c:v>
                </c:pt>
                <c:pt idx="1">
                  <c:v>ADM</c:v>
                </c:pt>
                <c:pt idx="2">
                  <c:v>QCLIN</c:v>
                </c:pt>
                <c:pt idx="3">
                  <c:v>SCOM</c:v>
                </c:pt>
                <c:pt idx="4">
                  <c:v>NUT</c:v>
                </c:pt>
              </c:strCache>
            </c:strRef>
          </c:cat>
          <c:val>
            <c:numRef>
              <c:f>Hoja1!$B$3:$B$7</c:f>
              <c:numCache>
                <c:formatCode>General</c:formatCode>
                <c:ptCount val="5"/>
                <c:pt idx="0">
                  <c:v>30</c:v>
                </c:pt>
              </c:numCache>
            </c:numRef>
          </c:val>
        </c:ser>
        <c:ser>
          <c:idx val="1"/>
          <c:order val="1"/>
          <c:tx>
            <c:strRef>
              <c:f>Hoja1!$C$2</c:f>
              <c:strCache>
                <c:ptCount val="1"/>
                <c:pt idx="0">
                  <c:v>FEB-JUN 09</c:v>
                </c:pt>
              </c:strCache>
            </c:strRef>
          </c:tx>
          <c:cat>
            <c:strRef>
              <c:f>Hoja1!$A$3:$A$7</c:f>
              <c:strCache>
                <c:ptCount val="5"/>
                <c:pt idx="0">
                  <c:v>PSIC</c:v>
                </c:pt>
                <c:pt idx="1">
                  <c:v>ADM</c:v>
                </c:pt>
                <c:pt idx="2">
                  <c:v>QCLIN</c:v>
                </c:pt>
                <c:pt idx="3">
                  <c:v>SCOM</c:v>
                </c:pt>
                <c:pt idx="4">
                  <c:v>NUT</c:v>
                </c:pt>
              </c:strCache>
            </c:strRef>
          </c:cat>
          <c:val>
            <c:numRef>
              <c:f>Hoja1!$C$3:$C$7</c:f>
              <c:numCache>
                <c:formatCode>General</c:formatCode>
                <c:ptCount val="5"/>
                <c:pt idx="0">
                  <c:v>15</c:v>
                </c:pt>
                <c:pt idx="1">
                  <c:v>11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Hoja1!$D$2</c:f>
              <c:strCache>
                <c:ptCount val="1"/>
                <c:pt idx="0">
                  <c:v>AGO-ENE 09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 prstMaterial="dkEdge"/>
            </c:spPr>
          </c:dPt>
          <c:cat>
            <c:strRef>
              <c:f>Hoja1!$A$3:$A$7</c:f>
              <c:strCache>
                <c:ptCount val="5"/>
                <c:pt idx="0">
                  <c:v>PSIC</c:v>
                </c:pt>
                <c:pt idx="1">
                  <c:v>ADM</c:v>
                </c:pt>
                <c:pt idx="2">
                  <c:v>QCLIN</c:v>
                </c:pt>
                <c:pt idx="3">
                  <c:v>SCOM</c:v>
                </c:pt>
                <c:pt idx="4">
                  <c:v>NUT</c:v>
                </c:pt>
              </c:strCache>
            </c:strRef>
          </c:cat>
          <c:val>
            <c:numRef>
              <c:f>Hoja1!$D$3:$D$7</c:f>
              <c:numCache>
                <c:formatCode>General</c:formatCode>
                <c:ptCount val="5"/>
                <c:pt idx="0">
                  <c:v>7</c:v>
                </c:pt>
              </c:numCache>
            </c:numRef>
          </c:val>
        </c:ser>
        <c:shape val="box"/>
        <c:axId val="67196800"/>
        <c:axId val="57578240"/>
        <c:axId val="63259968"/>
      </c:bar3DChart>
      <c:catAx>
        <c:axId val="67196800"/>
        <c:scaling>
          <c:orientation val="minMax"/>
        </c:scaling>
        <c:axPos val="b"/>
        <c:tickLblPos val="nextTo"/>
        <c:crossAx val="57578240"/>
        <c:crosses val="autoZero"/>
        <c:auto val="1"/>
        <c:lblAlgn val="ctr"/>
        <c:lblOffset val="100"/>
      </c:catAx>
      <c:valAx>
        <c:axId val="57578240"/>
        <c:scaling>
          <c:orientation val="minMax"/>
        </c:scaling>
        <c:axPos val="l"/>
        <c:majorGridlines/>
        <c:numFmt formatCode="General" sourceLinked="1"/>
        <c:tickLblPos val="nextTo"/>
        <c:crossAx val="67196800"/>
        <c:crosses val="autoZero"/>
        <c:crossBetween val="between"/>
      </c:valAx>
      <c:serAx>
        <c:axId val="63259968"/>
        <c:scaling>
          <c:orientation val="minMax"/>
        </c:scaling>
        <c:axPos val="b"/>
        <c:tickLblPos val="nextTo"/>
        <c:crossAx val="57578240"/>
        <c:crosses val="autoZero"/>
      </c:ser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Hoja1!$B$10</c:f>
              <c:strCache>
                <c:ptCount val="1"/>
                <c:pt idx="0">
                  <c:v>FEB-JUN 08</c:v>
                </c:pt>
              </c:strCache>
            </c:strRef>
          </c:tx>
          <c:cat>
            <c:strRef>
              <c:f>Hoja1!$A$11:$A$14</c:f>
              <c:strCache>
                <c:ptCount val="4"/>
                <c:pt idx="0">
                  <c:v>APROBADO</c:v>
                </c:pt>
                <c:pt idx="1">
                  <c:v>REPROBADO</c:v>
                </c:pt>
                <c:pt idx="2">
                  <c:v>NO PRESENTO</c:v>
                </c:pt>
                <c:pt idx="3">
                  <c:v>SIN DERECHO</c:v>
                </c:pt>
              </c:strCache>
            </c:strRef>
          </c:cat>
          <c:val>
            <c:numRef>
              <c:f>Hoja1!$B$11:$B$14</c:f>
              <c:numCache>
                <c:formatCode>General</c:formatCode>
                <c:ptCount val="4"/>
                <c:pt idx="0">
                  <c:v>24</c:v>
                </c:pt>
                <c:pt idx="1">
                  <c:v>4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Hoja1!$C$10</c:f>
              <c:strCache>
                <c:ptCount val="1"/>
                <c:pt idx="0">
                  <c:v>FEB-JUN 09</c:v>
                </c:pt>
              </c:strCache>
            </c:strRef>
          </c:tx>
          <c:cat>
            <c:strRef>
              <c:f>Hoja1!$A$11:$A$14</c:f>
              <c:strCache>
                <c:ptCount val="4"/>
                <c:pt idx="0">
                  <c:v>APROBADO</c:v>
                </c:pt>
                <c:pt idx="1">
                  <c:v>REPROBADO</c:v>
                </c:pt>
                <c:pt idx="2">
                  <c:v>NO PRESENTO</c:v>
                </c:pt>
                <c:pt idx="3">
                  <c:v>SIN DERECHO</c:v>
                </c:pt>
              </c:strCache>
            </c:strRef>
          </c:cat>
          <c:val>
            <c:numRef>
              <c:f>Hoja1!$C$11:$C$14</c:f>
              <c:numCache>
                <c:formatCode>General</c:formatCode>
                <c:ptCount val="4"/>
                <c:pt idx="0">
                  <c:v>12</c:v>
                </c:pt>
                <c:pt idx="1">
                  <c:v>15</c:v>
                </c:pt>
                <c:pt idx="2">
                  <c:v>0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Hoja1!$D$10</c:f>
              <c:strCache>
                <c:ptCount val="1"/>
                <c:pt idx="0">
                  <c:v>AGO-ENE 09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Hoja1!$A$11:$A$14</c:f>
              <c:strCache>
                <c:ptCount val="4"/>
                <c:pt idx="0">
                  <c:v>APROBADO</c:v>
                </c:pt>
                <c:pt idx="1">
                  <c:v>REPROBADO</c:v>
                </c:pt>
                <c:pt idx="2">
                  <c:v>NO PRESENTO</c:v>
                </c:pt>
                <c:pt idx="3">
                  <c:v>SIN DERECHO</c:v>
                </c:pt>
              </c:strCache>
            </c:strRef>
          </c:cat>
          <c:val>
            <c:numRef>
              <c:f>Hoja1!$D$11:$D$14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shape val="box"/>
        <c:axId val="67197568"/>
        <c:axId val="67654784"/>
        <c:axId val="63282240"/>
      </c:bar3DChart>
      <c:catAx>
        <c:axId val="67197568"/>
        <c:scaling>
          <c:orientation val="minMax"/>
        </c:scaling>
        <c:axPos val="b"/>
        <c:tickLblPos val="nextTo"/>
        <c:crossAx val="67654784"/>
        <c:crosses val="autoZero"/>
        <c:auto val="1"/>
        <c:lblAlgn val="ctr"/>
        <c:lblOffset val="100"/>
      </c:catAx>
      <c:valAx>
        <c:axId val="67654784"/>
        <c:scaling>
          <c:orientation val="minMax"/>
        </c:scaling>
        <c:axPos val="l"/>
        <c:majorGridlines/>
        <c:numFmt formatCode="General" sourceLinked="1"/>
        <c:tickLblPos val="nextTo"/>
        <c:crossAx val="67197568"/>
        <c:crosses val="autoZero"/>
        <c:crossBetween val="between"/>
      </c:valAx>
      <c:serAx>
        <c:axId val="63282240"/>
        <c:scaling>
          <c:orientation val="minMax"/>
        </c:scaling>
        <c:axPos val="b"/>
        <c:tickLblPos val="nextTo"/>
        <c:crossAx val="67654784"/>
        <c:crosses val="autoZero"/>
      </c:ser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view3D>
      <c:perspective val="30"/>
    </c:view3D>
    <c:plotArea>
      <c:layout>
        <c:manualLayout>
          <c:layoutTarget val="inner"/>
          <c:xMode val="edge"/>
          <c:yMode val="edge"/>
          <c:x val="5.8775719082558575E-2"/>
          <c:y val="4.0062506974464486E-2"/>
          <c:w val="0.67805763152777343"/>
          <c:h val="0.89353802803350268"/>
        </c:manualLayout>
      </c:layout>
      <c:bar3DChart>
        <c:barDir val="col"/>
        <c:grouping val="standard"/>
        <c:ser>
          <c:idx val="0"/>
          <c:order val="0"/>
          <c:tx>
            <c:strRef>
              <c:f>'FEB-AGO09'!$C$3</c:f>
              <c:strCache>
                <c:ptCount val="1"/>
                <c:pt idx="0">
                  <c:v>ARCHIVOS</c:v>
                </c:pt>
              </c:strCache>
            </c:strRef>
          </c:tx>
          <c:val>
            <c:numRef>
              <c:f>'FEB-AGO09'!$C$4:$C$38</c:f>
              <c:numCache>
                <c:formatCode>General</c:formatCode>
                <c:ptCount val="35"/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3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4</c:v>
                </c:pt>
                <c:pt idx="15">
                  <c:v>5</c:v>
                </c:pt>
                <c:pt idx="16">
                  <c:v>0</c:v>
                </c:pt>
                <c:pt idx="17">
                  <c:v>2</c:v>
                </c:pt>
                <c:pt idx="18">
                  <c:v>5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5</c:v>
                </c:pt>
                <c:pt idx="24">
                  <c:v>0</c:v>
                </c:pt>
                <c:pt idx="25">
                  <c:v>0</c:v>
                </c:pt>
                <c:pt idx="26">
                  <c:v>9</c:v>
                </c:pt>
                <c:pt idx="27">
                  <c:v>0</c:v>
                </c:pt>
                <c:pt idx="28">
                  <c:v>0</c:v>
                </c:pt>
                <c:pt idx="29">
                  <c:v>6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13</c:v>
                </c:pt>
                <c:pt idx="34">
                  <c:v>0</c:v>
                </c:pt>
              </c:numCache>
            </c:numRef>
          </c:val>
        </c:ser>
        <c:ser>
          <c:idx val="1"/>
          <c:order val="1"/>
          <c:tx>
            <c:strRef>
              <c:f>'FEB-AGO09'!$D$3</c:f>
              <c:strCache>
                <c:ptCount val="1"/>
                <c:pt idx="0">
                  <c:v>ACCESOS</c:v>
                </c:pt>
              </c:strCache>
            </c:strRef>
          </c:tx>
          <c:val>
            <c:numRef>
              <c:f>'FEB-AGO09'!$D$4:$D$38</c:f>
              <c:numCache>
                <c:formatCode>General</c:formatCode>
                <c:ptCount val="35"/>
                <c:pt idx="0">
                  <c:v>0</c:v>
                </c:pt>
                <c:pt idx="1">
                  <c:v>8</c:v>
                </c:pt>
                <c:pt idx="2">
                  <c:v>21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7</c:v>
                </c:pt>
                <c:pt idx="8">
                  <c:v>25</c:v>
                </c:pt>
                <c:pt idx="9">
                  <c:v>0</c:v>
                </c:pt>
                <c:pt idx="10">
                  <c:v>6</c:v>
                </c:pt>
                <c:pt idx="11">
                  <c:v>0</c:v>
                </c:pt>
                <c:pt idx="12">
                  <c:v>2</c:v>
                </c:pt>
                <c:pt idx="13">
                  <c:v>0</c:v>
                </c:pt>
                <c:pt idx="14">
                  <c:v>8</c:v>
                </c:pt>
                <c:pt idx="15">
                  <c:v>51</c:v>
                </c:pt>
                <c:pt idx="16">
                  <c:v>1</c:v>
                </c:pt>
                <c:pt idx="17">
                  <c:v>15</c:v>
                </c:pt>
                <c:pt idx="18">
                  <c:v>83</c:v>
                </c:pt>
                <c:pt idx="19">
                  <c:v>8</c:v>
                </c:pt>
                <c:pt idx="20">
                  <c:v>6</c:v>
                </c:pt>
                <c:pt idx="21">
                  <c:v>2</c:v>
                </c:pt>
                <c:pt idx="22">
                  <c:v>0</c:v>
                </c:pt>
                <c:pt idx="23">
                  <c:v>31</c:v>
                </c:pt>
                <c:pt idx="24">
                  <c:v>2</c:v>
                </c:pt>
                <c:pt idx="25">
                  <c:v>0</c:v>
                </c:pt>
                <c:pt idx="26">
                  <c:v>16</c:v>
                </c:pt>
                <c:pt idx="27">
                  <c:v>7</c:v>
                </c:pt>
                <c:pt idx="28">
                  <c:v>1</c:v>
                </c:pt>
                <c:pt idx="29">
                  <c:v>27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40</c:v>
                </c:pt>
                <c:pt idx="34">
                  <c:v>4</c:v>
                </c:pt>
              </c:numCache>
            </c:numRef>
          </c:val>
        </c:ser>
        <c:ser>
          <c:idx val="2"/>
          <c:order val="2"/>
          <c:tx>
            <c:strRef>
              <c:f>'FEB-AGO09'!$E$3</c:f>
              <c:strCache>
                <c:ptCount val="1"/>
                <c:pt idx="0">
                  <c:v>CALIFICACION</c:v>
                </c:pt>
              </c:strCache>
            </c:strRef>
          </c:tx>
          <c:spPr>
            <a:solidFill>
              <a:srgbClr val="92D050"/>
            </a:solidFill>
          </c:spPr>
          <c:val>
            <c:numRef>
              <c:f>'FEB-AGO09'!$E$4:$E$38</c:f>
              <c:numCache>
                <c:formatCode>0</c:formatCode>
                <c:ptCount val="35"/>
                <c:pt idx="1">
                  <c:v>20</c:v>
                </c:pt>
                <c:pt idx="2">
                  <c:v>0</c:v>
                </c:pt>
                <c:pt idx="3">
                  <c:v>60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0</c:v>
                </c:pt>
                <c:pt idx="14">
                  <c:v>90</c:v>
                </c:pt>
                <c:pt idx="15">
                  <c:v>100</c:v>
                </c:pt>
                <c:pt idx="16">
                  <c:v>0</c:v>
                </c:pt>
                <c:pt idx="17">
                  <c:v>80</c:v>
                </c:pt>
                <c:pt idx="18">
                  <c:v>100</c:v>
                </c:pt>
                <c:pt idx="19">
                  <c:v>20</c:v>
                </c:pt>
                <c:pt idx="20">
                  <c:v>70</c:v>
                </c:pt>
                <c:pt idx="21">
                  <c:v>60</c:v>
                </c:pt>
                <c:pt idx="22">
                  <c:v>40</c:v>
                </c:pt>
                <c:pt idx="23">
                  <c:v>60</c:v>
                </c:pt>
                <c:pt idx="24">
                  <c:v>40</c:v>
                </c:pt>
                <c:pt idx="25">
                  <c:v>40</c:v>
                </c:pt>
                <c:pt idx="26">
                  <c:v>100</c:v>
                </c:pt>
                <c:pt idx="27">
                  <c:v>0</c:v>
                </c:pt>
                <c:pt idx="28">
                  <c:v>40</c:v>
                </c:pt>
                <c:pt idx="29">
                  <c:v>80</c:v>
                </c:pt>
                <c:pt idx="30">
                  <c:v>0</c:v>
                </c:pt>
                <c:pt idx="31">
                  <c:v>60</c:v>
                </c:pt>
                <c:pt idx="32">
                  <c:v>40</c:v>
                </c:pt>
                <c:pt idx="33">
                  <c:v>100</c:v>
                </c:pt>
                <c:pt idx="34">
                  <c:v>40</c:v>
                </c:pt>
              </c:numCache>
            </c:numRef>
          </c:val>
        </c:ser>
        <c:shape val="box"/>
        <c:axId val="78638464"/>
        <c:axId val="79387264"/>
        <c:axId val="63172096"/>
      </c:bar3DChart>
      <c:catAx>
        <c:axId val="78638464"/>
        <c:scaling>
          <c:orientation val="minMax"/>
        </c:scaling>
        <c:axPos val="b"/>
        <c:tickLblPos val="nextTo"/>
        <c:crossAx val="79387264"/>
        <c:crosses val="autoZero"/>
        <c:auto val="1"/>
        <c:lblAlgn val="ctr"/>
        <c:lblOffset val="100"/>
      </c:catAx>
      <c:valAx>
        <c:axId val="79387264"/>
        <c:scaling>
          <c:orientation val="minMax"/>
        </c:scaling>
        <c:axPos val="l"/>
        <c:majorGridlines/>
        <c:numFmt formatCode="General" sourceLinked="1"/>
        <c:tickLblPos val="nextTo"/>
        <c:crossAx val="78638464"/>
        <c:crosses val="autoZero"/>
        <c:crossBetween val="between"/>
      </c:valAx>
      <c:serAx>
        <c:axId val="63172096"/>
        <c:scaling>
          <c:orientation val="minMax"/>
        </c:scaling>
        <c:axPos val="b"/>
        <c:tickLblPos val="nextTo"/>
        <c:crossAx val="79387264"/>
        <c:crosses val="autoZero"/>
      </c:serAx>
    </c:plotArea>
    <c:legend>
      <c:legendPos val="r"/>
      <c:layout>
        <c:manualLayout>
          <c:xMode val="edge"/>
          <c:yMode val="edge"/>
          <c:x val="0.82998352182113733"/>
          <c:y val="0.37507531298999619"/>
          <c:w val="0.16057701622323906"/>
          <c:h val="0.18812139899893751"/>
        </c:manualLayout>
      </c:layout>
    </c:legend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'SEP-ENE10'!$C$4</c:f>
              <c:strCache>
                <c:ptCount val="1"/>
                <c:pt idx="0">
                  <c:v>ARCHIVOS</c:v>
                </c:pt>
              </c:strCache>
            </c:strRef>
          </c:tx>
          <c:val>
            <c:numRef>
              <c:f>'SEP-ENE10'!$C$5:$C$11</c:f>
              <c:numCache>
                <c:formatCode>General</c:formatCode>
                <c:ptCount val="7"/>
                <c:pt idx="0">
                  <c:v>5</c:v>
                </c:pt>
                <c:pt idx="1">
                  <c:v>8</c:v>
                </c:pt>
                <c:pt idx="2">
                  <c:v>7</c:v>
                </c:pt>
                <c:pt idx="3">
                  <c:v>1</c:v>
                </c:pt>
                <c:pt idx="4">
                  <c:v>0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</c:ser>
        <c:ser>
          <c:idx val="1"/>
          <c:order val="1"/>
          <c:tx>
            <c:strRef>
              <c:f>'SEP-ENE10'!$D$4</c:f>
              <c:strCache>
                <c:ptCount val="1"/>
                <c:pt idx="0">
                  <c:v>ACCESOS</c:v>
                </c:pt>
              </c:strCache>
            </c:strRef>
          </c:tx>
          <c:val>
            <c:numRef>
              <c:f>'SEP-ENE10'!$D$5:$D$11</c:f>
              <c:numCache>
                <c:formatCode>General</c:formatCode>
                <c:ptCount val="7"/>
                <c:pt idx="0">
                  <c:v>8</c:v>
                </c:pt>
                <c:pt idx="1">
                  <c:v>56</c:v>
                </c:pt>
                <c:pt idx="2">
                  <c:v>26</c:v>
                </c:pt>
                <c:pt idx="3">
                  <c:v>9</c:v>
                </c:pt>
                <c:pt idx="4">
                  <c:v>0</c:v>
                </c:pt>
                <c:pt idx="5">
                  <c:v>46</c:v>
                </c:pt>
                <c:pt idx="6">
                  <c:v>41</c:v>
                </c:pt>
              </c:numCache>
            </c:numRef>
          </c:val>
        </c:ser>
        <c:ser>
          <c:idx val="2"/>
          <c:order val="2"/>
          <c:tx>
            <c:strRef>
              <c:f>'SEP-ENE10'!$E$4</c:f>
              <c:strCache>
                <c:ptCount val="1"/>
                <c:pt idx="0">
                  <c:v>CALIFICACION</c:v>
                </c:pt>
              </c:strCache>
            </c:strRef>
          </c:tx>
          <c:spPr>
            <a:solidFill>
              <a:srgbClr val="92D050"/>
            </a:solidFill>
          </c:spPr>
          <c:val>
            <c:numRef>
              <c:f>'SEP-ENE10'!$E$5:$E$11</c:f>
              <c:numCache>
                <c:formatCode>0</c:formatCode>
                <c:ptCount val="7"/>
                <c:pt idx="0">
                  <c:v>0</c:v>
                </c:pt>
                <c:pt idx="1">
                  <c:v>60</c:v>
                </c:pt>
                <c:pt idx="2">
                  <c:v>70</c:v>
                </c:pt>
                <c:pt idx="3">
                  <c:v>0</c:v>
                </c:pt>
                <c:pt idx="4">
                  <c:v>0</c:v>
                </c:pt>
                <c:pt idx="5">
                  <c:v>50</c:v>
                </c:pt>
                <c:pt idx="6">
                  <c:v>0</c:v>
                </c:pt>
              </c:numCache>
            </c:numRef>
          </c:val>
        </c:ser>
        <c:shape val="box"/>
        <c:axId val="79413632"/>
        <c:axId val="79415936"/>
        <c:axId val="100626432"/>
      </c:bar3DChart>
      <c:catAx>
        <c:axId val="79413632"/>
        <c:scaling>
          <c:orientation val="minMax"/>
        </c:scaling>
        <c:axPos val="b"/>
        <c:tickLblPos val="nextTo"/>
        <c:crossAx val="79415936"/>
        <c:crosses val="autoZero"/>
        <c:auto val="1"/>
        <c:lblAlgn val="ctr"/>
        <c:lblOffset val="100"/>
      </c:catAx>
      <c:valAx>
        <c:axId val="79415936"/>
        <c:scaling>
          <c:orientation val="minMax"/>
        </c:scaling>
        <c:axPos val="l"/>
        <c:majorGridlines/>
        <c:numFmt formatCode="General" sourceLinked="1"/>
        <c:tickLblPos val="nextTo"/>
        <c:crossAx val="79413632"/>
        <c:crosses val="autoZero"/>
        <c:crossBetween val="between"/>
      </c:valAx>
      <c:serAx>
        <c:axId val="100626432"/>
        <c:scaling>
          <c:orientation val="minMax"/>
        </c:scaling>
        <c:axPos val="b"/>
        <c:tickLblPos val="nextTo"/>
        <c:crossAx val="79415936"/>
        <c:crosses val="autoZero"/>
      </c:serAx>
    </c:plotArea>
    <c:legend>
      <c:legendPos val="r"/>
      <c:layout>
        <c:manualLayout>
          <c:xMode val="edge"/>
          <c:yMode val="edge"/>
          <c:x val="0.79247643232661913"/>
          <c:y val="0.33018061506387453"/>
          <c:w val="0.19706612452646446"/>
          <c:h val="0.2480009293640062"/>
        </c:manualLayout>
      </c:layout>
    </c:legend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'TEC SEP-ENE10'!$C$3</c:f>
              <c:strCache>
                <c:ptCount val="1"/>
                <c:pt idx="0">
                  <c:v>ARCHIVOS</c:v>
                </c:pt>
              </c:strCache>
            </c:strRef>
          </c:tx>
          <c:val>
            <c:numRef>
              <c:f>'TEC SEP-ENE10'!$C$4:$C$23</c:f>
              <c:numCache>
                <c:formatCode>General</c:formatCode>
                <c:ptCount val="20"/>
                <c:pt idx="0">
                  <c:v>0</c:v>
                </c:pt>
                <c:pt idx="1">
                  <c:v>15</c:v>
                </c:pt>
                <c:pt idx="2">
                  <c:v>16</c:v>
                </c:pt>
                <c:pt idx="3">
                  <c:v>24</c:v>
                </c:pt>
                <c:pt idx="4">
                  <c:v>13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4</c:v>
                </c:pt>
                <c:pt idx="9">
                  <c:v>7</c:v>
                </c:pt>
                <c:pt idx="10">
                  <c:v>24</c:v>
                </c:pt>
                <c:pt idx="11">
                  <c:v>13</c:v>
                </c:pt>
                <c:pt idx="12">
                  <c:v>1</c:v>
                </c:pt>
                <c:pt idx="13">
                  <c:v>0</c:v>
                </c:pt>
                <c:pt idx="14">
                  <c:v>17</c:v>
                </c:pt>
                <c:pt idx="15">
                  <c:v>12</c:v>
                </c:pt>
                <c:pt idx="16">
                  <c:v>0</c:v>
                </c:pt>
                <c:pt idx="17">
                  <c:v>10</c:v>
                </c:pt>
                <c:pt idx="18">
                  <c:v>8</c:v>
                </c:pt>
                <c:pt idx="19">
                  <c:v>5</c:v>
                </c:pt>
              </c:numCache>
            </c:numRef>
          </c:val>
        </c:ser>
        <c:ser>
          <c:idx val="1"/>
          <c:order val="1"/>
          <c:tx>
            <c:strRef>
              <c:f>'TEC SEP-ENE10'!$D$3</c:f>
              <c:strCache>
                <c:ptCount val="1"/>
                <c:pt idx="0">
                  <c:v>ACCESOS</c:v>
                </c:pt>
              </c:strCache>
            </c:strRef>
          </c:tx>
          <c:val>
            <c:numRef>
              <c:f>'TEC SEP-ENE10'!$D$4:$D$23</c:f>
              <c:numCache>
                <c:formatCode>General</c:formatCode>
                <c:ptCount val="20"/>
                <c:pt idx="0">
                  <c:v>4</c:v>
                </c:pt>
                <c:pt idx="1">
                  <c:v>72</c:v>
                </c:pt>
                <c:pt idx="2">
                  <c:v>42</c:v>
                </c:pt>
                <c:pt idx="3">
                  <c:v>52</c:v>
                </c:pt>
                <c:pt idx="4">
                  <c:v>47</c:v>
                </c:pt>
                <c:pt idx="5">
                  <c:v>1</c:v>
                </c:pt>
                <c:pt idx="6">
                  <c:v>15</c:v>
                </c:pt>
                <c:pt idx="7">
                  <c:v>7</c:v>
                </c:pt>
                <c:pt idx="8">
                  <c:v>26</c:v>
                </c:pt>
                <c:pt idx="9">
                  <c:v>24</c:v>
                </c:pt>
                <c:pt idx="10">
                  <c:v>144</c:v>
                </c:pt>
                <c:pt idx="11">
                  <c:v>28</c:v>
                </c:pt>
                <c:pt idx="12">
                  <c:v>8</c:v>
                </c:pt>
                <c:pt idx="13">
                  <c:v>0</c:v>
                </c:pt>
                <c:pt idx="14">
                  <c:v>69</c:v>
                </c:pt>
                <c:pt idx="15">
                  <c:v>18</c:v>
                </c:pt>
                <c:pt idx="16">
                  <c:v>20</c:v>
                </c:pt>
                <c:pt idx="17">
                  <c:v>164</c:v>
                </c:pt>
                <c:pt idx="18">
                  <c:v>46</c:v>
                </c:pt>
                <c:pt idx="19">
                  <c:v>21</c:v>
                </c:pt>
              </c:numCache>
            </c:numRef>
          </c:val>
        </c:ser>
        <c:ser>
          <c:idx val="2"/>
          <c:order val="2"/>
          <c:tx>
            <c:strRef>
              <c:f>'TEC SEP-ENE10'!$E$3</c:f>
              <c:strCache>
                <c:ptCount val="1"/>
                <c:pt idx="0">
                  <c:v>CALIFICACION</c:v>
                </c:pt>
              </c:strCache>
            </c:strRef>
          </c:tx>
          <c:spPr>
            <a:solidFill>
              <a:srgbClr val="92D050"/>
            </a:solidFill>
          </c:spPr>
          <c:val>
            <c:numRef>
              <c:f>'TEC SEP-ENE10'!$E$4:$E$23</c:f>
              <c:numCache>
                <c:formatCode>General</c:formatCode>
                <c:ptCount val="20"/>
                <c:pt idx="0">
                  <c:v>0</c:v>
                </c:pt>
                <c:pt idx="1">
                  <c:v>60</c:v>
                </c:pt>
                <c:pt idx="2">
                  <c:v>100</c:v>
                </c:pt>
                <c:pt idx="3">
                  <c:v>100</c:v>
                </c:pt>
                <c:pt idx="4">
                  <c:v>70</c:v>
                </c:pt>
                <c:pt idx="5">
                  <c:v>0</c:v>
                </c:pt>
                <c:pt idx="6">
                  <c:v>30</c:v>
                </c:pt>
                <c:pt idx="7">
                  <c:v>30</c:v>
                </c:pt>
                <c:pt idx="8">
                  <c:v>40</c:v>
                </c:pt>
                <c:pt idx="9">
                  <c:v>60</c:v>
                </c:pt>
                <c:pt idx="10">
                  <c:v>60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100</c:v>
                </c:pt>
                <c:pt idx="15">
                  <c:v>70</c:v>
                </c:pt>
                <c:pt idx="16">
                  <c:v>0</c:v>
                </c:pt>
                <c:pt idx="17">
                  <c:v>60</c:v>
                </c:pt>
                <c:pt idx="18">
                  <c:v>60</c:v>
                </c:pt>
                <c:pt idx="19">
                  <c:v>60</c:v>
                </c:pt>
              </c:numCache>
            </c:numRef>
          </c:val>
        </c:ser>
        <c:shape val="box"/>
        <c:axId val="92521216"/>
        <c:axId val="92522752"/>
        <c:axId val="77326976"/>
      </c:bar3DChart>
      <c:catAx>
        <c:axId val="92521216"/>
        <c:scaling>
          <c:orientation val="minMax"/>
        </c:scaling>
        <c:axPos val="b"/>
        <c:tickLblPos val="nextTo"/>
        <c:crossAx val="92522752"/>
        <c:crosses val="autoZero"/>
        <c:auto val="1"/>
        <c:lblAlgn val="ctr"/>
        <c:lblOffset val="100"/>
      </c:catAx>
      <c:valAx>
        <c:axId val="92522752"/>
        <c:scaling>
          <c:orientation val="minMax"/>
        </c:scaling>
        <c:axPos val="l"/>
        <c:majorGridlines/>
        <c:numFmt formatCode="General" sourceLinked="1"/>
        <c:tickLblPos val="nextTo"/>
        <c:crossAx val="92521216"/>
        <c:crosses val="autoZero"/>
        <c:crossBetween val="between"/>
      </c:valAx>
      <c:serAx>
        <c:axId val="77326976"/>
        <c:scaling>
          <c:orientation val="minMax"/>
        </c:scaling>
        <c:axPos val="b"/>
        <c:tickLblPos val="nextTo"/>
        <c:crossAx val="92522752"/>
        <c:crosses val="autoZero"/>
      </c:serAx>
    </c:plotArea>
    <c:legend>
      <c:legendPos val="r"/>
      <c:layout/>
    </c:legend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perspective val="30"/>
    </c:view3D>
    <c:plotArea>
      <c:layout>
        <c:manualLayout>
          <c:layoutTarget val="inner"/>
          <c:xMode val="edge"/>
          <c:yMode val="edge"/>
          <c:x val="5.391842124321173E-2"/>
          <c:y val="6.8188259423728664E-2"/>
          <c:w val="0.70466334550598653"/>
          <c:h val="0.86723174458779662"/>
        </c:manualLayout>
      </c:layout>
      <c:bar3DChart>
        <c:barDir val="col"/>
        <c:grouping val="standard"/>
        <c:ser>
          <c:idx val="0"/>
          <c:order val="0"/>
          <c:tx>
            <c:strRef>
              <c:f>'APR SEP-ENE10'!$C$3</c:f>
              <c:strCache>
                <c:ptCount val="1"/>
                <c:pt idx="0">
                  <c:v>ARCHIVOS</c:v>
                </c:pt>
              </c:strCache>
            </c:strRef>
          </c:tx>
          <c:val>
            <c:numRef>
              <c:f>'APR SEP-ENE10'!$C$4:$C$27</c:f>
              <c:numCache>
                <c:formatCode>General</c:formatCode>
                <c:ptCount val="24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32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5</c:v>
                </c:pt>
                <c:pt idx="8">
                  <c:v>2</c:v>
                </c:pt>
                <c:pt idx="9">
                  <c:v>11</c:v>
                </c:pt>
                <c:pt idx="10">
                  <c:v>15</c:v>
                </c:pt>
                <c:pt idx="11">
                  <c:v>87</c:v>
                </c:pt>
                <c:pt idx="12">
                  <c:v>58</c:v>
                </c:pt>
                <c:pt idx="13">
                  <c:v>18</c:v>
                </c:pt>
                <c:pt idx="14">
                  <c:v>0</c:v>
                </c:pt>
                <c:pt idx="15">
                  <c:v>1</c:v>
                </c:pt>
                <c:pt idx="16">
                  <c:v>34</c:v>
                </c:pt>
                <c:pt idx="17">
                  <c:v>23</c:v>
                </c:pt>
                <c:pt idx="18">
                  <c:v>54</c:v>
                </c:pt>
                <c:pt idx="19">
                  <c:v>8</c:v>
                </c:pt>
                <c:pt idx="20">
                  <c:v>2</c:v>
                </c:pt>
                <c:pt idx="21">
                  <c:v>45</c:v>
                </c:pt>
                <c:pt idx="22">
                  <c:v>11</c:v>
                </c:pt>
                <c:pt idx="23">
                  <c:v>61</c:v>
                </c:pt>
              </c:numCache>
            </c:numRef>
          </c:val>
        </c:ser>
        <c:ser>
          <c:idx val="1"/>
          <c:order val="1"/>
          <c:tx>
            <c:strRef>
              <c:f>'APR SEP-ENE10'!$D$3</c:f>
              <c:strCache>
                <c:ptCount val="1"/>
                <c:pt idx="0">
                  <c:v>ACCESOS</c:v>
                </c:pt>
              </c:strCache>
            </c:strRef>
          </c:tx>
          <c:val>
            <c:numRef>
              <c:f>'APR SEP-ENE10'!$D$4:$D$27</c:f>
              <c:numCache>
                <c:formatCode>General</c:formatCode>
                <c:ptCount val="24"/>
                <c:pt idx="0">
                  <c:v>4</c:v>
                </c:pt>
                <c:pt idx="1">
                  <c:v>8</c:v>
                </c:pt>
                <c:pt idx="2">
                  <c:v>0</c:v>
                </c:pt>
                <c:pt idx="3">
                  <c:v>69</c:v>
                </c:pt>
                <c:pt idx="4">
                  <c:v>20</c:v>
                </c:pt>
                <c:pt idx="5">
                  <c:v>0</c:v>
                </c:pt>
                <c:pt idx="6">
                  <c:v>7</c:v>
                </c:pt>
                <c:pt idx="7">
                  <c:v>75</c:v>
                </c:pt>
                <c:pt idx="8">
                  <c:v>41</c:v>
                </c:pt>
                <c:pt idx="9">
                  <c:v>52</c:v>
                </c:pt>
                <c:pt idx="10">
                  <c:v>36</c:v>
                </c:pt>
                <c:pt idx="11">
                  <c:v>176</c:v>
                </c:pt>
                <c:pt idx="12">
                  <c:v>98</c:v>
                </c:pt>
                <c:pt idx="13">
                  <c:v>72</c:v>
                </c:pt>
                <c:pt idx="14">
                  <c:v>0</c:v>
                </c:pt>
                <c:pt idx="15">
                  <c:v>13</c:v>
                </c:pt>
                <c:pt idx="16">
                  <c:v>36</c:v>
                </c:pt>
                <c:pt idx="17">
                  <c:v>41</c:v>
                </c:pt>
                <c:pt idx="18">
                  <c:v>39</c:v>
                </c:pt>
                <c:pt idx="19">
                  <c:v>22</c:v>
                </c:pt>
                <c:pt idx="20">
                  <c:v>15</c:v>
                </c:pt>
                <c:pt idx="21">
                  <c:v>41</c:v>
                </c:pt>
                <c:pt idx="22">
                  <c:v>43</c:v>
                </c:pt>
                <c:pt idx="23">
                  <c:v>144</c:v>
                </c:pt>
              </c:numCache>
            </c:numRef>
          </c:val>
        </c:ser>
        <c:ser>
          <c:idx val="2"/>
          <c:order val="2"/>
          <c:tx>
            <c:strRef>
              <c:f>'APR SEP-ENE10'!$E$3</c:f>
              <c:strCache>
                <c:ptCount val="1"/>
                <c:pt idx="0">
                  <c:v>CALIFICACION</c:v>
                </c:pt>
              </c:strCache>
            </c:strRef>
          </c:tx>
          <c:spPr>
            <a:solidFill>
              <a:srgbClr val="92D050"/>
            </a:solidFill>
          </c:spPr>
          <c:val>
            <c:numRef>
              <c:f>'APR SEP-ENE10'!$E$4:$E$27</c:f>
              <c:numCache>
                <c:formatCode>0</c:formatCode>
                <c:ptCount val="24"/>
                <c:pt idx="0">
                  <c:v>0</c:v>
                </c:pt>
                <c:pt idx="1">
                  <c:v>50</c:v>
                </c:pt>
                <c:pt idx="2">
                  <c:v>50</c:v>
                </c:pt>
                <c:pt idx="3">
                  <c:v>100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  <c:pt idx="7">
                  <c:v>70</c:v>
                </c:pt>
                <c:pt idx="8">
                  <c:v>40</c:v>
                </c:pt>
                <c:pt idx="9">
                  <c:v>90</c:v>
                </c:pt>
                <c:pt idx="10">
                  <c:v>60</c:v>
                </c:pt>
                <c:pt idx="11">
                  <c:v>100</c:v>
                </c:pt>
                <c:pt idx="12">
                  <c:v>90</c:v>
                </c:pt>
                <c:pt idx="13">
                  <c:v>60</c:v>
                </c:pt>
                <c:pt idx="14">
                  <c:v>0</c:v>
                </c:pt>
                <c:pt idx="15">
                  <c:v>40</c:v>
                </c:pt>
                <c:pt idx="16">
                  <c:v>90</c:v>
                </c:pt>
                <c:pt idx="17">
                  <c:v>60</c:v>
                </c:pt>
                <c:pt idx="18">
                  <c:v>70</c:v>
                </c:pt>
                <c:pt idx="19">
                  <c:v>80</c:v>
                </c:pt>
                <c:pt idx="20">
                  <c:v>0</c:v>
                </c:pt>
                <c:pt idx="21">
                  <c:v>70</c:v>
                </c:pt>
                <c:pt idx="22">
                  <c:v>60</c:v>
                </c:pt>
                <c:pt idx="23">
                  <c:v>100</c:v>
                </c:pt>
              </c:numCache>
            </c:numRef>
          </c:val>
        </c:ser>
        <c:shape val="box"/>
        <c:axId val="40781696"/>
        <c:axId val="40801024"/>
        <c:axId val="40569024"/>
      </c:bar3DChart>
      <c:catAx>
        <c:axId val="40781696"/>
        <c:scaling>
          <c:orientation val="minMax"/>
        </c:scaling>
        <c:axPos val="b"/>
        <c:tickLblPos val="nextTo"/>
        <c:crossAx val="40801024"/>
        <c:crosses val="autoZero"/>
        <c:auto val="1"/>
        <c:lblAlgn val="ctr"/>
        <c:lblOffset val="100"/>
      </c:catAx>
      <c:valAx>
        <c:axId val="40801024"/>
        <c:scaling>
          <c:orientation val="minMax"/>
        </c:scaling>
        <c:axPos val="l"/>
        <c:majorGridlines/>
        <c:numFmt formatCode="General" sourceLinked="1"/>
        <c:tickLblPos val="nextTo"/>
        <c:crossAx val="40781696"/>
        <c:crosses val="autoZero"/>
        <c:crossBetween val="between"/>
      </c:valAx>
      <c:serAx>
        <c:axId val="40569024"/>
        <c:scaling>
          <c:orientation val="minMax"/>
        </c:scaling>
        <c:axPos val="b"/>
        <c:tickLblPos val="nextTo"/>
        <c:crossAx val="40801024"/>
        <c:crosses val="autoZero"/>
      </c:serAx>
    </c:plotArea>
    <c:legend>
      <c:legendPos val="r"/>
      <c:layout/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0.39167</cdr:x>
      <cdr:y>0.06944</cdr:y>
    </cdr:from>
    <cdr:to>
      <cdr:x>0.65417</cdr:x>
      <cdr:y>0.15972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790700" y="190500"/>
          <a:ext cx="12001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/>
            <a:t>FEB-AGOS</a:t>
          </a:r>
          <a:r>
            <a:rPr lang="en-US" sz="1800" baseline="0" dirty="0"/>
            <a:t> 2009</a:t>
          </a:r>
          <a:endParaRPr lang="en-US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0.39792</cdr:x>
      <cdr:y>0.04514</cdr:y>
    </cdr:from>
    <cdr:to>
      <cdr:x>0.67292</cdr:x>
      <cdr:y>0.125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819275" y="123825"/>
          <a:ext cx="125730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/>
            <a:t>AGOS 09-ENE  10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0.21792</cdr:x>
      <cdr:y>0.08696</cdr:y>
    </cdr:from>
    <cdr:to>
      <cdr:x>0.77189</cdr:x>
      <cdr:y>0.19064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019176" y="247650"/>
          <a:ext cx="2590800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800" dirty="0" smtClean="0">
              <a:latin typeface="+mn-lt"/>
              <a:ea typeface="+mn-ea"/>
              <a:cs typeface="+mn-cs"/>
            </a:rPr>
            <a:t>Tecnología</a:t>
          </a:r>
          <a:r>
            <a:rPr lang="es-ES" sz="1800" baseline="0" dirty="0" smtClean="0">
              <a:latin typeface="+mn-lt"/>
              <a:ea typeface="+mn-ea"/>
              <a:cs typeface="+mn-cs"/>
            </a:rPr>
            <a:t> </a:t>
          </a:r>
          <a:r>
            <a:rPr lang="es-ES" sz="1800" baseline="0" dirty="0">
              <a:latin typeface="+mn-lt"/>
              <a:ea typeface="+mn-ea"/>
              <a:cs typeface="+mn-cs"/>
            </a:rPr>
            <a:t>y Educación </a:t>
          </a:r>
          <a:r>
            <a:rPr lang="es-ES" sz="1800" baseline="0" dirty="0" smtClean="0">
              <a:latin typeface="+mn-lt"/>
              <a:ea typeface="+mn-ea"/>
              <a:cs typeface="+mn-cs"/>
            </a:rPr>
            <a:t>AGO 09-ENE 10</a:t>
          </a:r>
          <a:endParaRPr lang="es-ES" sz="1800" dirty="0">
            <a:latin typeface="+mn-lt"/>
            <a:ea typeface="+mn-ea"/>
            <a:cs typeface="+mn-cs"/>
          </a:endParaRPr>
        </a:p>
        <a:p xmlns:a="http://schemas.openxmlformats.org/drawingml/2006/main">
          <a:endParaRPr lang="es-E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0.24375</cdr:x>
      <cdr:y>0.05479</cdr:y>
    </cdr:from>
    <cdr:to>
      <cdr:x>0.78333</cdr:x>
      <cdr:y>0.15068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106967" y="285752"/>
          <a:ext cx="4664111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dirty="0"/>
            <a:t>Proceso de Aprendizaje AGO 09-ENE 10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FAB68-F473-4E85-9EA5-BBA29F6046F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4491D-4C90-460A-850A-B6CC55F45B9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2EE2C-07A5-43EA-8C37-533F5DC6203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4B3A2-E293-481D-81CE-B825D68F516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371E5-4FD9-4345-BBBF-51FD3DF05B7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C035F-49C8-442F-ADB5-C182E668A96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0D600-5DE9-470B-A868-9281D57F576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CCECC-5E06-4659-9499-638A32E157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434E0-9F6C-481D-8597-8C7ADDBBD74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11740-BF49-43FF-9ACD-32AA374810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711FD-E9B2-4144-A39D-B5F901BF61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BB00D6-6ACB-43D9-B09A-6D639B4BA9B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 smtClean="0"/>
              <a:t>UNIVERSIDAD VERACRUZANA</a:t>
            </a:r>
            <a:endParaRPr lang="es-ES" sz="2800" smtClean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285852" y="3290501"/>
            <a:ext cx="6929454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REFLEXIÓN DE LA APLICACIÓN DE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LA(S) TAREA(S)/PROYECTO(S) DISEÑADO(S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lvl="0" algn="ctr" eaLnBrk="0" hangingPunct="0"/>
            <a:endParaRPr lang="es-ES" sz="1400" b="1" dirty="0" smtClean="0">
              <a:solidFill>
                <a:schemeClr val="tx2"/>
              </a:solidFill>
            </a:endParaRPr>
          </a:p>
          <a:p>
            <a:pPr lvl="0" algn="ctr" eaLnBrk="0" hangingPunct="0"/>
            <a:r>
              <a:rPr lang="es-ES" b="1" dirty="0" smtClean="0">
                <a:solidFill>
                  <a:schemeClr val="tx2"/>
                </a:solidFill>
              </a:rPr>
              <a:t>Nombre del profesor: Jorge Arturo </a:t>
            </a:r>
            <a:r>
              <a:rPr lang="es-ES" b="1" dirty="0" err="1" smtClean="0">
                <a:solidFill>
                  <a:schemeClr val="tx2"/>
                </a:solidFill>
              </a:rPr>
              <a:t>Balderrama</a:t>
            </a:r>
            <a:r>
              <a:rPr lang="es-ES" b="1" dirty="0" smtClean="0">
                <a:solidFill>
                  <a:schemeClr val="tx2"/>
                </a:solidFill>
              </a:rPr>
              <a:t> </a:t>
            </a:r>
            <a:r>
              <a:rPr lang="es-ES" b="1" dirty="0" err="1" smtClean="0">
                <a:solidFill>
                  <a:schemeClr val="tx2"/>
                </a:solidFill>
              </a:rPr>
              <a:t>Trápaga</a:t>
            </a:r>
            <a:r>
              <a:rPr lang="es-ES" b="1" dirty="0" smtClean="0">
                <a:solidFill>
                  <a:schemeClr val="tx2"/>
                </a:solidFill>
              </a:rPr>
              <a:t> </a:t>
            </a:r>
            <a:r>
              <a:rPr lang="es-ES" dirty="0" smtClean="0">
                <a:solidFill>
                  <a:schemeClr val="tx2"/>
                </a:solidFill>
              </a:rPr>
              <a:t/>
            </a:r>
            <a:br>
              <a:rPr lang="es-ES" dirty="0" smtClean="0">
                <a:solidFill>
                  <a:schemeClr val="tx2"/>
                </a:solidFill>
              </a:rPr>
            </a:br>
            <a:r>
              <a:rPr lang="es-ES" b="1" dirty="0" smtClean="0">
                <a:solidFill>
                  <a:schemeClr val="tx2"/>
                </a:solidFill>
              </a:rPr>
              <a:t>Nombre del Programa Educativo: Licenciatura en psicología región </a:t>
            </a:r>
            <a:r>
              <a:rPr lang="es-ES" b="1" dirty="0" smtClean="0">
                <a:solidFill>
                  <a:schemeClr val="tx2"/>
                </a:solidFill>
              </a:rPr>
              <a:t>Veracruz</a:t>
            </a:r>
          </a:p>
          <a:p>
            <a:pPr lvl="0" algn="ctr" eaLnBrk="0" hangingPunct="0"/>
            <a:r>
              <a:rPr lang="es-MX" b="1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13 de e</a:t>
            </a: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nero de 2010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400" b="1" dirty="0">
              <a:solidFill>
                <a:srgbClr val="000080"/>
              </a:solidFill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1. Antecedentes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graphicFrame>
        <p:nvGraphicFramePr>
          <p:cNvPr id="3" name="2 Gráfico"/>
          <p:cNvGraphicFramePr/>
          <p:nvPr/>
        </p:nvGraphicFramePr>
        <p:xfrm>
          <a:off x="1000100" y="1643050"/>
          <a:ext cx="7429551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 smtClean="0"/>
              <a:t>2. Ejes para fortalecer el proceso de aprendizaje</a:t>
            </a:r>
            <a:endParaRPr lang="es-ES" sz="4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1000100" y="2714620"/>
            <a:ext cx="75724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2.2.- Los resultados obtenidos este semestre fueron sumamente bajos en gran medida debido a condiciones que se fundamentan en las actitudes de los estudiantes en cuestión, la principal de ella la resistencia al cambio en las estrategias educativa, reducido compromiso, ausencia de responsabilidad y poca tolerancia ante situaciones </a:t>
            </a:r>
            <a:r>
              <a:rPr lang="es-ES" sz="2800" dirty="0" smtClean="0"/>
              <a:t>cambiantes.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2. Ejes para fortalecer el proceso de aprendizaje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428596" y="1714488"/>
            <a:ext cx="81439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Ya que no se presentaron al espacio físico (aula) y no acensaron al recurso tecnológico </a:t>
            </a:r>
            <a:r>
              <a:rPr lang="es-ES" sz="2800" dirty="0" smtClean="0"/>
              <a:t>implementado (</a:t>
            </a:r>
            <a:r>
              <a:rPr lang="es-ES" sz="2800" dirty="0" err="1" smtClean="0"/>
              <a:t>Eminus</a:t>
            </a:r>
            <a:r>
              <a:rPr lang="es-ES" sz="2800" dirty="0" smtClean="0"/>
              <a:t> 2</a:t>
            </a:r>
            <a:r>
              <a:rPr lang="es-ES" sz="2800" dirty="0" smtClean="0"/>
              <a:t>). Pudiendo </a:t>
            </a:r>
            <a:r>
              <a:rPr lang="es-ES" sz="2800" dirty="0" smtClean="0"/>
              <a:t>resumir los obstáculos en los siguientes apartados</a:t>
            </a:r>
            <a:r>
              <a:rPr lang="es-ES" sz="2800" dirty="0" smtClean="0"/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es-ES" sz="2800" b="1" i="1" dirty="0" smtClean="0"/>
              <a:t>Dificultades de acceso al recurso tecnológico implementado por la Universidad</a:t>
            </a:r>
            <a:r>
              <a:rPr lang="es-ES" sz="2800" b="1" i="1" dirty="0" smtClean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es-ES" sz="2800" b="1" i="1" dirty="0" smtClean="0"/>
              <a:t>Dificultades para integrar la información. </a:t>
            </a:r>
            <a:endParaRPr lang="es-ES" sz="2800" b="1" i="1" dirty="0" smtClean="0"/>
          </a:p>
          <a:p>
            <a:pPr>
              <a:buFont typeface="Arial" pitchFamily="34" charset="0"/>
              <a:buChar char="•"/>
            </a:pPr>
            <a:r>
              <a:rPr lang="es-ES" sz="2800" b="1" i="1" dirty="0" smtClean="0"/>
              <a:t>Dificultades para integrar sus horarios y actividades académicas</a:t>
            </a:r>
            <a:r>
              <a:rPr lang="es-ES" sz="2800" b="1" i="1" dirty="0" smtClean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es-ES" sz="2800" b="1" i="1" dirty="0" smtClean="0"/>
              <a:t>Dificultades para integrarse en proyectos </a:t>
            </a:r>
            <a:r>
              <a:rPr lang="es-ES" sz="2800" b="1" i="1" dirty="0" smtClean="0"/>
              <a:t>establecido.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Resultados</a:t>
            </a:r>
            <a:endParaRPr lang="es-ES" dirty="0"/>
          </a:p>
        </p:txBody>
      </p:sp>
      <p:graphicFrame>
        <p:nvGraphicFramePr>
          <p:cNvPr id="3" name="2 Gráfico"/>
          <p:cNvGraphicFramePr/>
          <p:nvPr/>
        </p:nvGraphicFramePr>
        <p:xfrm>
          <a:off x="1142976" y="2057400"/>
          <a:ext cx="7072361" cy="4086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Resultados</a:t>
            </a:r>
            <a:endParaRPr lang="es-ES" dirty="0"/>
          </a:p>
        </p:txBody>
      </p:sp>
      <p:graphicFrame>
        <p:nvGraphicFramePr>
          <p:cNvPr id="3" name="2 Gráfico"/>
          <p:cNvGraphicFramePr/>
          <p:nvPr/>
        </p:nvGraphicFramePr>
        <p:xfrm>
          <a:off x="642910" y="1428736"/>
          <a:ext cx="7929618" cy="507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Resultados</a:t>
            </a:r>
            <a:endParaRPr lang="es-ES" dirty="0"/>
          </a:p>
        </p:txBody>
      </p:sp>
      <p:graphicFrame>
        <p:nvGraphicFramePr>
          <p:cNvPr id="3" name="2 Gráfico"/>
          <p:cNvGraphicFramePr/>
          <p:nvPr/>
        </p:nvGraphicFramePr>
        <p:xfrm>
          <a:off x="928663" y="2057400"/>
          <a:ext cx="7286676" cy="4157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Resultados</a:t>
            </a:r>
            <a:endParaRPr lang="es-ES" dirty="0"/>
          </a:p>
        </p:txBody>
      </p:sp>
      <p:graphicFrame>
        <p:nvGraphicFramePr>
          <p:cNvPr id="4" name="2 Gráfico"/>
          <p:cNvGraphicFramePr/>
          <p:nvPr/>
        </p:nvGraphicFramePr>
        <p:xfrm>
          <a:off x="285720" y="1285860"/>
          <a:ext cx="8501122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Resultados</a:t>
            </a:r>
            <a:endParaRPr lang="es-ES" dirty="0"/>
          </a:p>
        </p:txBody>
      </p:sp>
      <p:graphicFrame>
        <p:nvGraphicFramePr>
          <p:cNvPr id="3" name="1 Gráfico"/>
          <p:cNvGraphicFramePr/>
          <p:nvPr/>
        </p:nvGraphicFramePr>
        <p:xfrm>
          <a:off x="500034" y="1643026"/>
          <a:ext cx="8643966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Propuestas de modificación</a:t>
            </a:r>
            <a:endParaRPr lang="es-ES" dirty="0"/>
          </a:p>
        </p:txBody>
      </p:sp>
      <p:sp>
        <p:nvSpPr>
          <p:cNvPr id="3" name="1 Título"/>
          <p:cNvSpPr txBox="1">
            <a:spLocks/>
          </p:cNvSpPr>
          <p:nvPr/>
        </p:nvSpPr>
        <p:spPr bwMode="auto">
          <a:xfrm>
            <a:off x="642910" y="2643182"/>
            <a:ext cx="814393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s-ES" sz="3600" dirty="0" smtClean="0"/>
              <a:t>Supervisar acceso </a:t>
            </a:r>
            <a:r>
              <a:rPr lang="es-ES" sz="3600" dirty="0"/>
              <a:t>a la </a:t>
            </a:r>
            <a:r>
              <a:rPr lang="es-ES" sz="3600" dirty="0" smtClean="0"/>
              <a:t>información.</a:t>
            </a:r>
          </a:p>
          <a:p>
            <a:pPr lvl="0">
              <a:buFont typeface="Wingdings" pitchFamily="2" charset="2"/>
              <a:buChar char="Ø"/>
            </a:pPr>
            <a:r>
              <a:rPr lang="es-ES" sz="3600" dirty="0" smtClean="0"/>
              <a:t>Organizar </a:t>
            </a:r>
            <a:r>
              <a:rPr lang="es-ES" sz="3600" dirty="0"/>
              <a:t>la </a:t>
            </a:r>
            <a:r>
              <a:rPr lang="es-ES" sz="3600" dirty="0" smtClean="0"/>
              <a:t>información en relación a la inversión de tiempo real.</a:t>
            </a:r>
          </a:p>
          <a:p>
            <a:pPr lvl="0">
              <a:buFont typeface="Wingdings" pitchFamily="2" charset="2"/>
              <a:buChar char="Ø"/>
            </a:pPr>
            <a:r>
              <a:rPr lang="es-MX" sz="3600" dirty="0" smtClean="0"/>
              <a:t>Propiciar desligue de actividades presenciales.</a:t>
            </a:r>
          </a:p>
          <a:p>
            <a:pPr lvl="0">
              <a:buFont typeface="Wingdings" pitchFamily="2" charset="2"/>
              <a:buChar char="Ø"/>
            </a:pPr>
            <a:r>
              <a:rPr lang="es-MX" sz="3600" dirty="0" smtClean="0"/>
              <a:t>Reconocer las limitantes individuales y personales.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Elementos del modelo de Diseño </a:t>
            </a:r>
            <a:r>
              <a:rPr lang="es-ES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Instruccional</a:t>
            </a:r>
            <a:r>
              <a:rPr lang="es-E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(DI)</a:t>
            </a:r>
            <a:endParaRPr lang="es-ES" dirty="0"/>
          </a:p>
        </p:txBody>
      </p:sp>
      <p:sp>
        <p:nvSpPr>
          <p:cNvPr id="3" name="1 Título"/>
          <p:cNvSpPr txBox="1">
            <a:spLocks/>
          </p:cNvSpPr>
          <p:nvPr/>
        </p:nvSpPr>
        <p:spPr bwMode="auto">
          <a:xfrm>
            <a:off x="642910" y="2786034"/>
            <a:ext cx="814393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s-ES" sz="3600" dirty="0" smtClean="0"/>
              <a:t>La sistematización de actividades.</a:t>
            </a:r>
          </a:p>
          <a:p>
            <a:pPr lvl="0">
              <a:buFont typeface="Wingdings" pitchFamily="2" charset="2"/>
              <a:buChar char="Ø"/>
            </a:pPr>
            <a:r>
              <a:rPr lang="es-ES" sz="3600" dirty="0" smtClean="0"/>
              <a:t>La posibilidad en tiempo virtual de acceder a trabajos, archivos y registros en relación al tiempo real.</a:t>
            </a:r>
          </a:p>
          <a:p>
            <a:pPr>
              <a:buFont typeface="Wingdings" pitchFamily="2" charset="2"/>
              <a:buChar char="Ø"/>
            </a:pPr>
            <a:r>
              <a:rPr lang="es-MX" sz="3600" dirty="0" smtClean="0"/>
              <a:t>El manejo de las evidencias de aprendizaje.</a:t>
            </a:r>
          </a:p>
          <a:p>
            <a:pPr lvl="0">
              <a:buFont typeface="Wingdings" pitchFamily="2" charset="2"/>
              <a:buChar char="Ø"/>
            </a:pPr>
            <a:endParaRPr lang="es-ES" sz="3600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2071670" y="207167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-MX" sz="3200" dirty="0" smtClean="0">
                <a:solidFill>
                  <a:schemeClr val="bg1"/>
                </a:solidFill>
              </a:rPr>
              <a:t>A  FAVOR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285728"/>
            <a:ext cx="8115328" cy="6072230"/>
          </a:xfrm>
        </p:spPr>
        <p:txBody>
          <a:bodyPr/>
          <a:lstStyle/>
          <a:p>
            <a:pPr algn="l"/>
            <a:r>
              <a:rPr lang="es-ES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Nombre de la Experiencia Educativa: Intervención psicosocial</a:t>
            </a:r>
            <a:r>
              <a:rPr lang="es-ES" sz="2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ES" sz="2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Área del Plan de Estudios a la que pertenece la EE: Formación disciplinar (optativa y electiva)</a:t>
            </a:r>
            <a:br>
              <a:rPr lang="es-ES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2200" b="1" dirty="0" smtClean="0"/>
              <a:t/>
            </a:r>
            <a:br>
              <a:rPr lang="es-ES" sz="2200" b="1" dirty="0" smtClean="0"/>
            </a:br>
            <a:r>
              <a:rPr lang="es-ES" sz="2200" b="1" dirty="0" smtClean="0"/>
              <a:t/>
            </a:r>
            <a:br>
              <a:rPr lang="es-ES" sz="2200" b="1" dirty="0" smtClean="0"/>
            </a:br>
            <a:r>
              <a:rPr lang="es-ES" sz="2200" b="1" dirty="0" smtClean="0"/>
              <a:t/>
            </a:r>
            <a:br>
              <a:rPr lang="es-ES" sz="2200" b="1" dirty="0" smtClean="0"/>
            </a:br>
            <a:r>
              <a:rPr lang="es-ES" sz="2200" b="1" dirty="0" smtClean="0"/>
              <a:t/>
            </a:r>
            <a:br>
              <a:rPr lang="es-ES" sz="2200" b="1" dirty="0" smtClean="0"/>
            </a:br>
            <a:r>
              <a:rPr lang="es-ES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Tarea/ proyecto de aprendizaje: Estrategia metodológica de la investigación participativa. Auto diagnostico comunitario.</a:t>
            </a:r>
            <a:r>
              <a:rPr lang="es-ES" sz="2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ES" sz="2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2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ES" sz="2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Fecha de inicio de la aplicación: </a:t>
            </a:r>
            <a:r>
              <a:rPr lang="es-MX" sz="2000" b="1" dirty="0" smtClean="0"/>
              <a:t>17 de agosto de 2009</a:t>
            </a:r>
            <a:r>
              <a:rPr lang="es-ES" sz="2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ES" sz="2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Fecha de término de la aplicación: </a:t>
            </a:r>
            <a:r>
              <a:rPr lang="es-MX" sz="2000" b="1" dirty="0" smtClean="0"/>
              <a:t>4 de diciembre de </a:t>
            </a:r>
            <a:r>
              <a:rPr lang="es-MX" sz="2000" b="1" dirty="0" smtClean="0"/>
              <a:t>2009</a:t>
            </a:r>
            <a:r>
              <a:rPr lang="es-ES" sz="2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ES" sz="2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22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Núm</a:t>
            </a:r>
            <a:r>
              <a:rPr lang="es-ES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de sesiones en las que aplicó la tarea/ proyecto de aprendizaje: </a:t>
            </a:r>
            <a:r>
              <a:rPr lang="es-ES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54</a:t>
            </a:r>
            <a:r>
              <a:rPr lang="es-ES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ES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ES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Núm</a:t>
            </a:r>
            <a:r>
              <a:rPr lang="es-ES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De estudiantes atendidos: </a:t>
            </a:r>
            <a:r>
              <a:rPr lang="es-ES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7 </a:t>
            </a:r>
            <a:r>
              <a:rPr lang="es-ES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estudiantes</a:t>
            </a:r>
            <a:endParaRPr lang="es-E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Elementos del modelo de Diseño </a:t>
            </a:r>
            <a:r>
              <a:rPr lang="es-ES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Instruccional</a:t>
            </a:r>
            <a:r>
              <a:rPr lang="es-E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(DI)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428596" y="2643182"/>
            <a:ext cx="87154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es-MX" sz="3000" dirty="0" smtClean="0"/>
              <a:t>Los tiempos de demanda en otras actividades laborales.</a:t>
            </a:r>
          </a:p>
          <a:p>
            <a:pPr lvl="0">
              <a:buFont typeface="Wingdings" pitchFamily="2" charset="2"/>
              <a:buChar char="Ø"/>
            </a:pPr>
            <a:r>
              <a:rPr lang="es-MX" sz="3000" dirty="0" smtClean="0"/>
              <a:t>La cultura de la dependencia del instructor o facilitador y la inercia de participación presencial.</a:t>
            </a:r>
          </a:p>
          <a:p>
            <a:pPr lvl="0">
              <a:buFont typeface="Wingdings" pitchFamily="2" charset="2"/>
              <a:buChar char="Ø"/>
            </a:pPr>
            <a:r>
              <a:rPr lang="es-MX" sz="3000" dirty="0" smtClean="0"/>
              <a:t>El desconocimiento del recurso </a:t>
            </a:r>
            <a:r>
              <a:rPr lang="es-MX" sz="3000" dirty="0" err="1" smtClean="0"/>
              <a:t>eminus</a:t>
            </a:r>
            <a:r>
              <a:rPr lang="es-MX" sz="30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s-MX" sz="3000" dirty="0" smtClean="0"/>
              <a:t>La poca posibilidad de resolver las dificultades tecnológicas (acceso a cuenta, falta de recursos, etcétera.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071670" y="207167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-MX" sz="3200" dirty="0" smtClean="0">
                <a:solidFill>
                  <a:schemeClr val="bg1"/>
                </a:solidFill>
              </a:rPr>
              <a:t>EN CONTRA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Unidad de competencia de la EE 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214282" y="2643182"/>
            <a:ext cx="892971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/>
              <a:t>El Estudiante empleara los diferentes métodos de </a:t>
            </a:r>
            <a:r>
              <a:rPr lang="es-ES" sz="3200" dirty="0">
                <a:solidFill>
                  <a:srgbClr val="FF0000"/>
                </a:solidFill>
              </a:rPr>
              <a:t>investigación</a:t>
            </a:r>
            <a:r>
              <a:rPr lang="es-ES" sz="3200" dirty="0"/>
              <a:t> para </a:t>
            </a:r>
            <a:r>
              <a:rPr lang="es-ES" sz="3200" dirty="0">
                <a:solidFill>
                  <a:srgbClr val="FF0000"/>
                </a:solidFill>
              </a:rPr>
              <a:t>diseñar e implementar </a:t>
            </a:r>
            <a:r>
              <a:rPr lang="es-ES" sz="3200" dirty="0"/>
              <a:t>un  auto diagnóstico comunitario  utilizando diferentes dinámicas con fines específicos que se aboquen a la </a:t>
            </a:r>
            <a:r>
              <a:rPr lang="es-ES" sz="3200" dirty="0">
                <a:solidFill>
                  <a:srgbClr val="FF0000"/>
                </a:solidFill>
              </a:rPr>
              <a:t>solución de los problemas </a:t>
            </a:r>
            <a:r>
              <a:rPr lang="es-ES" sz="3200" dirty="0"/>
              <a:t>detectados con apertura hacia  diferentes formas de pensar y  una actitud positiva para facilitar los procesos.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Unidad de competencia de la EE </a:t>
            </a:r>
            <a:endParaRPr lang="es-E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428596" y="2786058"/>
          <a:ext cx="8358246" cy="3755485"/>
        </p:xfrm>
        <a:graphic>
          <a:graphicData uri="http://schemas.openxmlformats.org/drawingml/2006/table">
            <a:tbl>
              <a:tblPr/>
              <a:tblGrid>
                <a:gridCol w="8358246"/>
              </a:tblGrid>
              <a:tr h="78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latin typeface="Calibri"/>
                          <a:ea typeface="Times New Roman"/>
                          <a:cs typeface="Times New Roman"/>
                        </a:rPr>
                        <a:t>TAREA COMPLEJA dificultad </a:t>
                      </a:r>
                      <a:r>
                        <a:rPr lang="es-ES" sz="2400" dirty="0" smtClean="0">
                          <a:latin typeface="Calibri"/>
                          <a:ea typeface="Times New Roman"/>
                          <a:cs typeface="Times New Roman"/>
                        </a:rPr>
                        <a:t>1 CLASE </a:t>
                      </a:r>
                      <a:r>
                        <a:rPr lang="es-ES" sz="24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2969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Calibri"/>
                          <a:ea typeface="Times New Roman"/>
                          <a:cs typeface="Times New Roman"/>
                        </a:rPr>
                        <a:t>Elaborar y evaluar de una lista de métodos de investigación  el diseño de un auto diagnóstico comunitario.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Calibri"/>
                          <a:ea typeface="Times New Roman"/>
                          <a:cs typeface="Times New Roman"/>
                        </a:rPr>
                        <a:t>Complejidad. Requiere del conocimiento de métodos de investigación  y selección del diseño para el auto diagnostico.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Calibri"/>
                          <a:ea typeface="Times New Roman"/>
                          <a:cs typeface="Times New Roman"/>
                        </a:rPr>
                        <a:t>Investigación. Requiere </a:t>
                      </a:r>
                      <a:r>
                        <a:rPr lang="es-ES" sz="1800" dirty="0" smtClean="0">
                          <a:latin typeface="Calibri"/>
                          <a:ea typeface="Times New Roman"/>
                          <a:cs typeface="Times New Roman"/>
                        </a:rPr>
                        <a:t>de </a:t>
                      </a:r>
                      <a:r>
                        <a:rPr lang="es-ES" sz="1800" dirty="0">
                          <a:latin typeface="Calibri"/>
                          <a:ea typeface="Times New Roman"/>
                          <a:cs typeface="Times New Roman"/>
                        </a:rPr>
                        <a:t>información delos diferentes  métodos de investigación y de diseños de </a:t>
                      </a:r>
                      <a:r>
                        <a:rPr lang="es-ES" sz="1800" dirty="0" smtClean="0">
                          <a:latin typeface="Calibri"/>
                          <a:ea typeface="Times New Roman"/>
                          <a:cs typeface="Times New Roman"/>
                        </a:rPr>
                        <a:t>investigación.</a:t>
                      </a: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Calibri"/>
                          <a:ea typeface="Times New Roman"/>
                          <a:cs typeface="Times New Roman"/>
                        </a:rPr>
                        <a:t>Tecnología. Realizar búsqueda y base de datos de información en los principales buscadores sobre los temas básicos o artículos de experiencias semejantes.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Unidad de competencia de la EE </a:t>
            </a:r>
            <a:endParaRPr lang="es-E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42844" y="2214554"/>
          <a:ext cx="8786874" cy="4333180"/>
        </p:xfrm>
        <a:graphic>
          <a:graphicData uri="http://schemas.openxmlformats.org/drawingml/2006/table">
            <a:tbl>
              <a:tblPr/>
              <a:tblGrid>
                <a:gridCol w="8786874"/>
              </a:tblGrid>
              <a:tr h="500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latin typeface="Calibri"/>
                          <a:ea typeface="Times New Roman"/>
                          <a:cs typeface="Times New Roman"/>
                        </a:rPr>
                        <a:t>TAREA COMPLEJA dificultad </a:t>
                      </a:r>
                      <a:r>
                        <a:rPr lang="es-ES" sz="2400" dirty="0" smtClean="0">
                          <a:latin typeface="Calibri"/>
                          <a:ea typeface="Times New Roman"/>
                          <a:cs typeface="Times New Roman"/>
                        </a:rPr>
                        <a:t>2 CLASE </a:t>
                      </a:r>
                      <a:r>
                        <a:rPr lang="es-ES" sz="24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362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latin typeface="Calibri"/>
                          <a:ea typeface="Times New Roman"/>
                          <a:cs typeface="Times New Roman"/>
                        </a:rPr>
                        <a:t>Elaborar y seleccionar de una lista de métodos de investigación  al menos tres diseño de auto diagnóstico comunitario </a:t>
                      </a:r>
                      <a:r>
                        <a:rPr lang="es-ES" sz="22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 acuerdo a las características de una comunidad especifica seleccionada.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latin typeface="Calibri"/>
                          <a:ea typeface="Times New Roman"/>
                          <a:cs typeface="Times New Roman"/>
                        </a:rPr>
                        <a:t>Complejidad. Además del anterior  </a:t>
                      </a:r>
                      <a:r>
                        <a:rPr lang="es-ES" sz="22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conocimiento de las características  de una comunidad pre establecida.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latin typeface="Calibri"/>
                          <a:ea typeface="Times New Roman"/>
                          <a:cs typeface="Times New Roman"/>
                        </a:rPr>
                        <a:t>Investigación. Además del anterior requiere de </a:t>
                      </a:r>
                      <a:r>
                        <a:rPr lang="es-ES" sz="22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información de las características  de una comunidad pre establecida.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latin typeface="Calibri"/>
                          <a:ea typeface="Times New Roman"/>
                          <a:cs typeface="Times New Roman"/>
                        </a:rPr>
                        <a:t>Tecnología. Además de la anterior realizar </a:t>
                      </a:r>
                      <a:r>
                        <a:rPr lang="es-ES" sz="22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búsqueda</a:t>
                      </a:r>
                      <a:r>
                        <a:rPr lang="es-ES" sz="2200" dirty="0">
                          <a:latin typeface="Calibri"/>
                          <a:ea typeface="Times New Roman"/>
                          <a:cs typeface="Times New Roman"/>
                        </a:rPr>
                        <a:t> en los principales buscadores y </a:t>
                      </a:r>
                      <a:r>
                        <a:rPr lang="es-ES" sz="22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elaborar base de datos de información sobre las características  de la comunidad pre establecida o artículos de experiencias semejantes. 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Unidad de competencia de la EE 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42876" y="1714488"/>
          <a:ext cx="9001124" cy="5000660"/>
        </p:xfrm>
        <a:graphic>
          <a:graphicData uri="http://schemas.openxmlformats.org/drawingml/2006/table">
            <a:tbl>
              <a:tblPr/>
              <a:tblGrid>
                <a:gridCol w="9001124"/>
              </a:tblGrid>
              <a:tr h="387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200" dirty="0">
                          <a:latin typeface="Calibri"/>
                          <a:ea typeface="Times New Roman"/>
                          <a:cs typeface="Times New Roman"/>
                        </a:rPr>
                        <a:t>TAREA COMPLEJA dificultad </a:t>
                      </a:r>
                      <a:r>
                        <a:rPr lang="es-ES" sz="3200" dirty="0" smtClean="0">
                          <a:latin typeface="Calibri"/>
                          <a:ea typeface="Times New Roman"/>
                          <a:cs typeface="Times New Roman"/>
                        </a:rPr>
                        <a:t>3 CLASE </a:t>
                      </a:r>
                      <a:r>
                        <a:rPr lang="es-ES" sz="32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44727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400" spc="-100" baseline="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Elaborar, seleccionar y jerarquizar de una lista de métodos de investigación  al menos tres diseños </a:t>
                      </a:r>
                      <a:r>
                        <a:rPr lang="es-ES" sz="2400" spc="-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de </a:t>
                      </a:r>
                      <a:r>
                        <a:rPr lang="es-ES" sz="2400" spc="-100" baseline="0" dirty="0">
                          <a:latin typeface="Calibri"/>
                          <a:ea typeface="Times New Roman"/>
                          <a:cs typeface="Times New Roman"/>
                        </a:rPr>
                        <a:t>auto diagnóstico comunitario de acuerdo a las características de una comunidad especifica seleccionada.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400" spc="-100" baseline="0" dirty="0">
                          <a:latin typeface="Calibri"/>
                          <a:ea typeface="Times New Roman"/>
                          <a:cs typeface="Times New Roman"/>
                        </a:rPr>
                        <a:t>Complejidad. Requiere de </a:t>
                      </a:r>
                      <a:r>
                        <a:rPr lang="es-ES" sz="2400" spc="-100" baseline="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establecer relaciones y comparaciones de métodos de investigación  y diseños para el auto diagnostico acordes a características</a:t>
                      </a:r>
                      <a:r>
                        <a:rPr lang="es-ES" sz="2400" spc="-100" baseline="0" dirty="0">
                          <a:latin typeface="Calibri"/>
                          <a:ea typeface="Times New Roman"/>
                          <a:cs typeface="Times New Roman"/>
                        </a:rPr>
                        <a:t>  de una comunidad pre establecida.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400" spc="-100" baseline="0" dirty="0">
                          <a:latin typeface="Calibri"/>
                          <a:ea typeface="Times New Roman"/>
                          <a:cs typeface="Times New Roman"/>
                        </a:rPr>
                        <a:t>Investigación. Además del anterior requiere de </a:t>
                      </a:r>
                      <a:r>
                        <a:rPr lang="es-ES" sz="2400" spc="-100" baseline="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relacionar la información previa de  diseños establecidos recientemente acordes a las características  de una comunidad pre establecida</a:t>
                      </a:r>
                      <a:r>
                        <a:rPr lang="es-ES" sz="2400" spc="-100" baseline="0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400" spc="-100" baseline="0" dirty="0">
                          <a:latin typeface="Calibri"/>
                          <a:ea typeface="Times New Roman"/>
                          <a:cs typeface="Times New Roman"/>
                        </a:rPr>
                        <a:t>Tecnología. Además de la anterior </a:t>
                      </a:r>
                      <a:r>
                        <a:rPr lang="es-ES" sz="2400" spc="-100" baseline="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elaborar base de datos de forma organizada y jerarquizada sobre las características  de la comunidad</a:t>
                      </a:r>
                      <a:r>
                        <a:rPr lang="es-ES" sz="2400" spc="-100" baseline="0" dirty="0">
                          <a:latin typeface="Calibri"/>
                          <a:ea typeface="Times New Roman"/>
                          <a:cs typeface="Times New Roman"/>
                        </a:rPr>
                        <a:t> pre establecida de experiencias </a:t>
                      </a:r>
                      <a:r>
                        <a:rPr lang="es-ES" sz="2400" spc="-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semejantes.</a:t>
                      </a:r>
                      <a:endParaRPr lang="es-ES" sz="2400" spc="-100" baseline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Unidad de competencia de la EE </a:t>
            </a:r>
            <a:endParaRPr lang="es-E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214282" y="2714620"/>
          <a:ext cx="8715437" cy="4020693"/>
        </p:xfrm>
        <a:graphic>
          <a:graphicData uri="http://schemas.openxmlformats.org/drawingml/2006/table">
            <a:tbl>
              <a:tblPr/>
              <a:tblGrid>
                <a:gridCol w="1742595"/>
                <a:gridCol w="1798042"/>
                <a:gridCol w="1688378"/>
                <a:gridCol w="1743211"/>
                <a:gridCol w="1743211"/>
              </a:tblGrid>
              <a:tr h="3786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Calibri"/>
                          <a:ea typeface="Times New Roman"/>
                          <a:cs typeface="Times New Roman"/>
                        </a:rPr>
                        <a:t>Objetivo de desempeño 4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Times New Roman"/>
                          <a:cs typeface="Times New Roman"/>
                        </a:rPr>
                        <a:t>Jerarquizar por orden de pertinencia y potencialidad los diseños de auto diagnóstico  comunitario de acuerdo a las características de una comunidad especifica seleccionada. Realizar el listado en orden jerárquico de prioridad de acuerdo a las características de pertinencia y potencialidad.    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Calibri"/>
                          <a:ea typeface="Times New Roman"/>
                          <a:cs typeface="Times New Roman"/>
                        </a:rPr>
                        <a:t>Evidencias: </a:t>
                      </a:r>
                      <a:r>
                        <a:rPr lang="es-ES" sz="1000" dirty="0">
                          <a:latin typeface="Calibri"/>
                          <a:ea typeface="Times New Roman"/>
                          <a:cs typeface="Times New Roman"/>
                        </a:rPr>
                        <a:t>Elaborar tabla de comparación por orden jerárquico de pertinencia y potencialidad los diseños de auto diagnóstico  comunitario donde describe criterios y clasifica por sus características de pertinencia y potencialidad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Calibri"/>
                          <a:ea typeface="Times New Roman"/>
                          <a:cs typeface="Times New Roman"/>
                        </a:rPr>
                        <a:t>Criterios</a:t>
                      </a:r>
                      <a:r>
                        <a:rPr lang="es-ES" sz="1000" dirty="0">
                          <a:latin typeface="Calibri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Times New Roman"/>
                          <a:cs typeface="Times New Roman"/>
                        </a:rPr>
                        <a:t>- Pertinencia  y potencialidad de diseños de auto diagnóstico  comunitario, con respecto a la comunidad específica seleccionada.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Times New Roman"/>
                          <a:cs typeface="Times New Roman"/>
                        </a:rPr>
                        <a:t>- Realizar base datos en listado de diseños de auto diagnóstico  comunitario por orden jerárquico de prioridad de acuerdo a las características de pertinencia y potencialidad y a las características de una comunidad específica seleccionada.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Times New Roman"/>
                          <a:cs typeface="Times New Roman"/>
                        </a:rPr>
                        <a:t>La tabla de comparación es reducida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Times New Roman"/>
                          <a:cs typeface="Times New Roman"/>
                        </a:rPr>
                        <a:t>No realiza tabla de datos con el listado de diseños de auto diagnóstico  comunitario por orden jerárquico de prioridad de acuerdo a las características de pertinencia y potencialidad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Times New Roman"/>
                          <a:cs typeface="Times New Roman"/>
                        </a:rPr>
                        <a:t>No establece orden jerárquico de pertinencia y potencialidad ni criterio de selección.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Times New Roman"/>
                          <a:cs typeface="Times New Roman"/>
                        </a:rPr>
                        <a:t>No establece ni pertinencia  ni potencialidad de diseños de auto diagnóstico  comunitario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Times New Roman"/>
                          <a:cs typeface="Times New Roman"/>
                        </a:rPr>
                        <a:t>La tabla de comparación es reducida al criterio y no discrimina entre los características diseños de auto diagnóstico  comunitario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Times New Roman"/>
                          <a:cs typeface="Times New Roman"/>
                        </a:rPr>
                        <a:t> No establece el criterio ni clasifica algunas características de los métodos y  diseños en relación a la pertinencia y potencialidad con la comunidad en estudio 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Times New Roman"/>
                          <a:cs typeface="Times New Roman"/>
                        </a:rPr>
                        <a:t>La tabla de comparación esta  en relación al criterio y discrimina entre los características diseños de auto diagnóstico  comunitario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Times New Roman"/>
                          <a:cs typeface="Times New Roman"/>
                        </a:rPr>
                        <a:t>Establece criterio y clasifica claramente las características de los diseños de auto diagnóstico  comunitario en relación a la pertinencia y potencialidad con la comunidad en estudio.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14282" y="1500174"/>
          <a:ext cx="8786874" cy="1222884"/>
        </p:xfrm>
        <a:graphic>
          <a:graphicData uri="http://schemas.openxmlformats.org/drawingml/2006/table">
            <a:tbl>
              <a:tblPr/>
              <a:tblGrid>
                <a:gridCol w="1728311"/>
                <a:gridCol w="1728922"/>
                <a:gridCol w="1728922"/>
                <a:gridCol w="1728922"/>
                <a:gridCol w="1871797"/>
              </a:tblGrid>
              <a:tr h="1222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Calibri"/>
                          <a:ea typeface="Times New Roman"/>
                          <a:cs typeface="Times New Roman"/>
                        </a:rPr>
                        <a:t>OBJETIVOS DE DESEMPEÑO EN TERMINOS DE COMPLEJIDAD, INVESTIGACIÓN, TECNOLOGÍA, TIC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Calibri"/>
                          <a:ea typeface="Times New Roman"/>
                          <a:cs typeface="Times New Roman"/>
                        </a:rPr>
                        <a:t>acciones, condiciones, herramientas y estándares de ejecución o desempeño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Times New Roman"/>
                          <a:cs typeface="Times New Roman"/>
                        </a:rPr>
                        <a:t>Evidencias y criterios de evaluación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Times New Roman"/>
                          <a:cs typeface="Times New Roman"/>
                        </a:rPr>
                        <a:t>Nivel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Times New Roman"/>
                          <a:cs typeface="Times New Roman"/>
                        </a:rPr>
                        <a:t>Aceptable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Times New Roman"/>
                          <a:cs typeface="Times New Roman"/>
                        </a:rPr>
                        <a:t>Nivel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Times New Roman"/>
                          <a:cs typeface="Times New Roman"/>
                        </a:rPr>
                        <a:t>Bueno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Times New Roman"/>
                          <a:cs typeface="Times New Roman"/>
                        </a:rPr>
                        <a:t>Nivel 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alibri"/>
                          <a:ea typeface="Times New Roman"/>
                          <a:cs typeface="Times New Roman"/>
                        </a:rPr>
                        <a:t>Excelente</a:t>
                      </a:r>
                    </a:p>
                  </a:txBody>
                  <a:tcPr marL="46548" marR="46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s-MX" dirty="0" smtClean="0"/>
              <a:t>Resultados</a:t>
            </a:r>
            <a:endParaRPr lang="es-ES" dirty="0"/>
          </a:p>
        </p:txBody>
      </p:sp>
      <p:sp>
        <p:nvSpPr>
          <p:cNvPr id="3" name="1 Título"/>
          <p:cNvSpPr txBox="1">
            <a:spLocks/>
          </p:cNvSpPr>
          <p:nvPr/>
        </p:nvSpPr>
        <p:spPr bwMode="auto">
          <a:xfrm>
            <a:off x="642910" y="2786058"/>
            <a:ext cx="785818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1.-Se obtuvieron resultados parciales ya que la complejidad de la tarea de investigación con apoyo en las tecnología no pudo ser superada por todos los participantes.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MX" sz="28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2.- Permitió el desarrollo de habilidades de investigación y aplicación del conocimiento.</a:t>
            </a:r>
          </a:p>
          <a:p>
            <a:pPr lvl="0"/>
            <a:r>
              <a:rPr lang="es-MX" sz="28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3.-Propició el uso de las herramientas tecnológicas (</a:t>
            </a:r>
            <a:r>
              <a:rPr lang="es-MX" sz="28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eminus</a:t>
            </a:r>
            <a:r>
              <a:rPr lang="es-MX" sz="28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biblioteca virtual, correo electrónico, etcétera). </a:t>
            </a:r>
            <a:endParaRPr kumimoji="0" lang="es-ES" sz="5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1. </a:t>
            </a:r>
            <a:r>
              <a:rPr lang="es-ES" b="1" dirty="0" smtClean="0"/>
              <a:t>Antecedentes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928662" y="1714488"/>
            <a:ext cx="778674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2800" dirty="0" smtClean="0">
                <a:solidFill>
                  <a:schemeClr val="bg1"/>
                </a:solidFill>
              </a:rPr>
              <a:t>1.1.-Esta experiencia educativa, se imparte desde hace 3 semestre los dos últimos de </a:t>
            </a:r>
            <a:r>
              <a:rPr lang="es-MX" sz="2800" dirty="0" smtClean="0"/>
              <a:t>manera consecutiva por sugerencia de la implementación del “Proyecto Aula</a:t>
            </a:r>
            <a:r>
              <a:rPr lang="es-MX" sz="2800" dirty="0" smtClean="0"/>
              <a:t>”.</a:t>
            </a:r>
          </a:p>
          <a:p>
            <a:pPr>
              <a:buFont typeface="Arial" pitchFamily="34" charset="0"/>
              <a:buChar char="•"/>
            </a:pPr>
            <a:r>
              <a:rPr lang="es-MX" sz="2800" dirty="0" smtClean="0"/>
              <a:t>No </a:t>
            </a:r>
            <a:r>
              <a:rPr lang="es-MX" sz="2800" dirty="0" smtClean="0"/>
              <a:t>existe otro académico que oferte la experiencia </a:t>
            </a:r>
            <a:r>
              <a:rPr lang="es-MX" sz="2800" dirty="0" smtClean="0"/>
              <a:t>educativa.</a:t>
            </a:r>
          </a:p>
          <a:p>
            <a:pPr>
              <a:buFont typeface="Arial" pitchFamily="34" charset="0"/>
              <a:buChar char="•"/>
            </a:pPr>
            <a:r>
              <a:rPr lang="es-MX" sz="2800" dirty="0" smtClean="0"/>
              <a:t>Existe </a:t>
            </a:r>
            <a:r>
              <a:rPr lang="es-MX" sz="2800" dirty="0" smtClean="0"/>
              <a:t>un promedio de estudiantes cursando de 22, (33 </a:t>
            </a:r>
            <a:r>
              <a:rPr lang="es-MX" sz="2800" dirty="0" smtClean="0"/>
              <a:t>máximo y 7 </a:t>
            </a:r>
            <a:r>
              <a:rPr lang="es-MX" sz="2800" dirty="0" smtClean="0"/>
              <a:t>mínimo) </a:t>
            </a:r>
            <a:endParaRPr lang="es-MX" sz="2800" dirty="0" smtClean="0"/>
          </a:p>
          <a:p>
            <a:pPr>
              <a:buFont typeface="Arial" pitchFamily="34" charset="0"/>
              <a:buChar char="•"/>
            </a:pPr>
            <a:r>
              <a:rPr lang="es-MX" sz="2800" dirty="0" smtClean="0"/>
              <a:t>El </a:t>
            </a:r>
            <a:r>
              <a:rPr lang="es-MX" sz="2800" dirty="0" smtClean="0"/>
              <a:t>porcentaje de deserción es del 15 % y un porcentaje de reprobación del 10%.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1166</Words>
  <Application>Microsoft Office PowerPoint</Application>
  <PresentationFormat>Presentación en pantalla (4:3)</PresentationFormat>
  <Paragraphs>95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Diseño predeterminado</vt:lpstr>
      <vt:lpstr>UNIVERSIDAD VERACRUZANA</vt:lpstr>
      <vt:lpstr>Nombre de la Experiencia Educativa: Intervención psicosocial Área del Plan de Estudios a la que pertenece la EE: Formación disciplinar (optativa y electiva)     Tarea/ proyecto de aprendizaje: Estrategia metodológica de la investigación participativa. Auto diagnostico comunitario.  Fecha de inicio de la aplicación: 17 de agosto de 2009 Fecha de término de la aplicación: 4 de diciembre de 2009 Núm de sesiones en las que aplicó la tarea/ proyecto de aprendizaje: 54 Núm. De estudiantes atendidos: 7 estudiantes</vt:lpstr>
      <vt:lpstr>Unidad de competencia de la EE </vt:lpstr>
      <vt:lpstr>Unidad de competencia de la EE </vt:lpstr>
      <vt:lpstr>Unidad de competencia de la EE </vt:lpstr>
      <vt:lpstr>Unidad de competencia de la EE </vt:lpstr>
      <vt:lpstr>Unidad de competencia de la EE </vt:lpstr>
      <vt:lpstr>Resultados</vt:lpstr>
      <vt:lpstr>1. Antecedentes</vt:lpstr>
      <vt:lpstr>1. Antecedentes </vt:lpstr>
      <vt:lpstr>2. Ejes para fortalecer el proceso de aprendizaje</vt:lpstr>
      <vt:lpstr>2. Ejes para fortalecer el proceso de aprendizaje</vt:lpstr>
      <vt:lpstr>Resultados</vt:lpstr>
      <vt:lpstr>Resultados</vt:lpstr>
      <vt:lpstr>Resultados</vt:lpstr>
      <vt:lpstr>Resultados</vt:lpstr>
      <vt:lpstr>Resultados</vt:lpstr>
      <vt:lpstr>Propuestas de modificación</vt:lpstr>
      <vt:lpstr>Elementos del modelo de Diseño Instruccional (DI)</vt:lpstr>
      <vt:lpstr>Elementos del modelo de Diseño Instruccional (DI)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RECTORIA</dc:creator>
  <cp:lastModifiedBy>Your User Name</cp:lastModifiedBy>
  <cp:revision>48</cp:revision>
  <dcterms:created xsi:type="dcterms:W3CDTF">2009-03-30T20:20:30Z</dcterms:created>
  <dcterms:modified xsi:type="dcterms:W3CDTF">2010-01-13T08:30:06Z</dcterms:modified>
</cp:coreProperties>
</file>