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90" r:id="rId2"/>
    <p:sldId id="257" r:id="rId3"/>
    <p:sldId id="288" r:id="rId4"/>
    <p:sldId id="281" r:id="rId5"/>
    <p:sldId id="275" r:id="rId6"/>
    <p:sldId id="267" r:id="rId7"/>
    <p:sldId id="259" r:id="rId8"/>
    <p:sldId id="260" r:id="rId9"/>
    <p:sldId id="262" r:id="rId10"/>
    <p:sldId id="268" r:id="rId11"/>
    <p:sldId id="261" r:id="rId12"/>
    <p:sldId id="263" r:id="rId13"/>
    <p:sldId id="270" r:id="rId14"/>
    <p:sldId id="291" r:id="rId15"/>
    <p:sldId id="292" r:id="rId16"/>
    <p:sldId id="280" r:id="rId17"/>
    <p:sldId id="265" r:id="rId18"/>
    <p:sldId id="269" r:id="rId19"/>
    <p:sldId id="266" r:id="rId20"/>
    <p:sldId id="293" r:id="rId21"/>
    <p:sldId id="278" r:id="rId22"/>
    <p:sldId id="274" r:id="rId23"/>
    <p:sldId id="282" r:id="rId24"/>
    <p:sldId id="283" r:id="rId25"/>
    <p:sldId id="285" r:id="rId26"/>
    <p:sldId id="284" r:id="rId27"/>
    <p:sldId id="286" r:id="rId28"/>
    <p:sldId id="287" r:id="rId29"/>
    <p:sldId id="276" r:id="rId30"/>
    <p:sldId id="258" r:id="rId31"/>
    <p:sldId id="295" r:id="rId32"/>
  </p:sldIdLst>
  <p:sldSz cx="10287000" cy="6858000" type="35mm"/>
  <p:notesSz cx="7315200" cy="12344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85478" autoAdjust="0"/>
  </p:normalViewPr>
  <p:slideViewPr>
    <p:cSldViewPr>
      <p:cViewPr varScale="1">
        <p:scale>
          <a:sx n="75" d="100"/>
          <a:sy n="75" d="100"/>
        </p:scale>
        <p:origin x="-384" y="-96"/>
      </p:cViewPr>
      <p:guideLst>
        <p:guide orient="horz" pos="2160"/>
        <p:guide pos="32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C67EF1-5EAF-45EB-8AD4-5849D2EE5248}" type="slidenum">
              <a:rPr lang="es-MX" smtClean="0"/>
              <a:pPr/>
              <a:t>‹Nº›</a:t>
            </a:fld>
            <a:endParaRPr lang="es-MX"/>
          </a:p>
        </p:txBody>
      </p:sp>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4948" y="188641"/>
            <a:ext cx="812397"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E76CC40-B1C8-4105-92BF-9ED8989C5E42}" type="datetimeFigureOut">
              <a:rPr lang="es-MX" smtClean="0"/>
              <a:pPr/>
              <a:t>10/09/2013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6C67EF1-5EAF-45EB-8AD4-5849D2EE524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914402"/>
            <a:ext cx="2314575"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514350" y="914402"/>
            <a:ext cx="6772275"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E76CC40-B1C8-4105-92BF-9ED8989C5E42}" type="datetimeFigureOut">
              <a:rPr lang="es-MX" smtClean="0"/>
              <a:pPr/>
              <a:t>10/09/2013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6C67EF1-5EAF-45EB-8AD4-5849D2EE5248}"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600075" y="1371600"/>
            <a:ext cx="883310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600075" y="3228536"/>
            <a:ext cx="8836533"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E76CC40-B1C8-4105-92BF-9ED8989C5E42}" type="datetimeFigureOut">
              <a:rPr lang="es-MX" smtClean="0"/>
              <a:pPr/>
              <a:t>10/09/2013</a:t>
            </a:fld>
            <a:endParaRPr lang="es-MX"/>
          </a:p>
        </p:txBody>
      </p:sp>
      <p:sp>
        <p:nvSpPr>
          <p:cNvPr id="19" name="Footer Placeholder 18"/>
          <p:cNvSpPr>
            <a:spLocks noGrp="1"/>
          </p:cNvSpPr>
          <p:nvPr>
            <p:ph type="ftr" sz="quarter" idx="11"/>
          </p:nvPr>
        </p:nvSpPr>
        <p:spPr/>
        <p:txBody>
          <a:bodyPr/>
          <a:lstStyle/>
          <a:p>
            <a:endParaRPr lang="es-MX"/>
          </a:p>
        </p:txBody>
      </p:sp>
      <p:sp>
        <p:nvSpPr>
          <p:cNvPr id="27" name="Slide Number Placeholder 26"/>
          <p:cNvSpPr>
            <a:spLocks noGrp="1"/>
          </p:cNvSpPr>
          <p:nvPr>
            <p:ph type="sldNum" sz="quarter" idx="12"/>
          </p:nvPr>
        </p:nvSpPr>
        <p:spPr/>
        <p:txBody>
          <a:bodyPr/>
          <a:lstStyle/>
          <a:p>
            <a:fld id="{F6C67EF1-5EAF-45EB-8AD4-5849D2EE5248}"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96646" y="1316736"/>
            <a:ext cx="874395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96646" y="2704664"/>
            <a:ext cx="874395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E76CC40-B1C8-4105-92BF-9ED8989C5E42}" type="datetimeFigureOut">
              <a:rPr lang="es-MX" smtClean="0"/>
              <a:pPr/>
              <a:t>10/09/2013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6C67EF1-5EAF-45EB-8AD4-5849D2EE5248}"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14350" y="704088"/>
            <a:ext cx="92583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514350" y="1920085"/>
            <a:ext cx="4543425"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5229225" y="1920085"/>
            <a:ext cx="4543425"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E76CC40-B1C8-4105-92BF-9ED8989C5E42}" type="datetimeFigureOut">
              <a:rPr lang="es-MX" smtClean="0"/>
              <a:pPr/>
              <a:t>10/09/2013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6C67EF1-5EAF-45EB-8AD4-5849D2EE5248}"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14350" y="704088"/>
            <a:ext cx="92583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14350" y="1855248"/>
            <a:ext cx="4545212"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5225654" y="1859758"/>
            <a:ext cx="4546997"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514350" y="2514600"/>
            <a:ext cx="4545212"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5225654" y="2514600"/>
            <a:ext cx="454699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E76CC40-B1C8-4105-92BF-9ED8989C5E42}" type="datetimeFigureOut">
              <a:rPr lang="es-MX" smtClean="0"/>
              <a:pPr/>
              <a:t>10/09/2013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6C67EF1-5EAF-45EB-8AD4-5849D2EE5248}"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14350" y="704088"/>
            <a:ext cx="9344025"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E76CC40-B1C8-4105-92BF-9ED8989C5E42}" type="datetimeFigureOut">
              <a:rPr lang="es-MX" smtClean="0"/>
              <a:pPr/>
              <a:t>10/09/2013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6C67EF1-5EAF-45EB-8AD4-5849D2EE5248}"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6CC40-B1C8-4105-92BF-9ED8989C5E42}" type="datetimeFigureOut">
              <a:rPr lang="es-MX" smtClean="0"/>
              <a:pPr/>
              <a:t>10/09/2013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6C67EF1-5EAF-45EB-8AD4-5849D2EE524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71525" y="514352"/>
            <a:ext cx="30861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771525" y="1676400"/>
            <a:ext cx="30861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4021931" y="1676400"/>
            <a:ext cx="5750719"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E76CC40-B1C8-4105-92BF-9ED8989C5E42}" type="datetimeFigureOut">
              <a:rPr lang="es-MX" smtClean="0"/>
              <a:pPr/>
              <a:t>10/09/2013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6C67EF1-5EAF-45EB-8AD4-5849D2EE5248}"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561472" y="1108077"/>
            <a:ext cx="5915025"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9004651" y="5359769"/>
            <a:ext cx="174879"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85800" y="1176997"/>
            <a:ext cx="2489454"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85800" y="2828785"/>
            <a:ext cx="2486025"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E76CC40-B1C8-4105-92BF-9ED8989C5E42}" type="datetimeFigureOut">
              <a:rPr lang="es-MX" smtClean="0"/>
              <a:pPr/>
              <a:t>10/09/2013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9086850" y="6356351"/>
            <a:ext cx="685800" cy="365125"/>
          </a:xfrm>
        </p:spPr>
        <p:txBody>
          <a:bodyPr/>
          <a:lstStyle/>
          <a:p>
            <a:fld id="{F6C67EF1-5EAF-45EB-8AD4-5849D2EE5248}" type="slidenum">
              <a:rPr lang="es-MX" smtClean="0"/>
              <a:pPr/>
              <a:t>‹Nº›</a:t>
            </a:fld>
            <a:endParaRPr lang="es-MX"/>
          </a:p>
        </p:txBody>
      </p:sp>
      <p:sp>
        <p:nvSpPr>
          <p:cNvPr id="3" name="Picture Placeholder 2"/>
          <p:cNvSpPr>
            <a:spLocks noGrp="1"/>
          </p:cNvSpPr>
          <p:nvPr>
            <p:ph type="pic" idx="1"/>
          </p:nvPr>
        </p:nvSpPr>
        <p:spPr>
          <a:xfrm rot="420000">
            <a:off x="3921517" y="1199517"/>
            <a:ext cx="5194935"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10716" y="5816600"/>
            <a:ext cx="1030843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929187" y="6219826"/>
            <a:ext cx="5357813"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716" y="-7144"/>
            <a:ext cx="1030843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929187" y="-7144"/>
            <a:ext cx="5357813"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514350" y="704088"/>
            <a:ext cx="92583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514350" y="1935480"/>
            <a:ext cx="92583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514350" y="6356351"/>
            <a:ext cx="24003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E76CC40-B1C8-4105-92BF-9ED8989C5E42}" type="datetimeFigureOut">
              <a:rPr lang="es-MX" smtClean="0"/>
              <a:pPr/>
              <a:t>10/09/2013</a:t>
            </a:fld>
            <a:endParaRPr lang="es-MX"/>
          </a:p>
        </p:txBody>
      </p:sp>
      <p:sp>
        <p:nvSpPr>
          <p:cNvPr id="22" name="Footer Placeholder 21"/>
          <p:cNvSpPr>
            <a:spLocks noGrp="1"/>
          </p:cNvSpPr>
          <p:nvPr>
            <p:ph type="ftr" sz="quarter" idx="3"/>
          </p:nvPr>
        </p:nvSpPr>
        <p:spPr>
          <a:xfrm>
            <a:off x="3000375" y="6356351"/>
            <a:ext cx="37719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Slide Number Placeholder 17"/>
          <p:cNvSpPr>
            <a:spLocks noGrp="1"/>
          </p:cNvSpPr>
          <p:nvPr>
            <p:ph type="sldNum" sz="quarter" idx="4"/>
          </p:nvPr>
        </p:nvSpPr>
        <p:spPr>
          <a:xfrm>
            <a:off x="8915400" y="6356351"/>
            <a:ext cx="85725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6C67EF1-5EAF-45EB-8AD4-5849D2EE5248}" type="slidenum">
              <a:rPr lang="es-MX" smtClean="0"/>
              <a:pPr/>
              <a:t>‹Nº›</a:t>
            </a:fld>
            <a:endParaRPr lang="es-MX"/>
          </a:p>
        </p:txBody>
      </p:sp>
      <p:grpSp>
        <p:nvGrpSpPr>
          <p:cNvPr id="2" name="Group 1"/>
          <p:cNvGrpSpPr/>
          <p:nvPr/>
        </p:nvGrpSpPr>
        <p:grpSpPr>
          <a:xfrm>
            <a:off x="-21394" y="202408"/>
            <a:ext cx="10328117"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6" r:id="rId1"/>
    <p:sldLayoutId id="2147483865"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banxico.org.mx/publicaciones-y-discursos/discursos-y-presentaciones/discursos/%7b218BEEBE-C8E4-96E3-B54A-EEDC5EC4D732%7d.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package" Target="../embeddings/Libro_de_Microsoft_Office_Excel_20071.xls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libertaddepensamiento.wordpress.com/2010/09/11/la-puntualidad-es-deber-de-caballeros-cortesia-de-reyes-habito-de-gente-de-valor-y-costumbre-de-personas-bien-educada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18451" y="190381"/>
            <a:ext cx="5225405" cy="523220"/>
          </a:xfrm>
          <a:prstGeom prst="rect">
            <a:avLst/>
          </a:prstGeom>
          <a:noFill/>
        </p:spPr>
        <p:txBody>
          <a:bodyPr wrap="none" rtlCol="0">
            <a:spAutoFit/>
          </a:bodyPr>
          <a:lstStyle/>
          <a:p>
            <a:r>
              <a:rPr lang="es-MX" sz="2800" b="1" dirty="0">
                <a:solidFill>
                  <a:srgbClr val="FF9900"/>
                </a:solidFill>
                <a:effectLst>
                  <a:outerShdw blurRad="38100" dist="38100" dir="2700000" algn="tl">
                    <a:srgbClr val="000000">
                      <a:alpha val="43137"/>
                    </a:srgbClr>
                  </a:outerShdw>
                </a:effectLst>
                <a:latin typeface="Biondi" pitchFamily="2" charset="0"/>
                <a:ea typeface="+mj-ea"/>
                <a:cs typeface="+mj-cs"/>
              </a:rPr>
              <a:t>Club</a:t>
            </a:r>
            <a:r>
              <a:rPr lang="es-MX" sz="2800" b="1" dirty="0">
                <a:solidFill>
                  <a:srgbClr val="FF9900"/>
                </a:solidFill>
                <a:effectLst>
                  <a:outerShdw blurRad="38100" dist="38100" dir="2700000" algn="tl">
                    <a:srgbClr val="000000">
                      <a:alpha val="43137"/>
                    </a:srgbClr>
                  </a:outerShdw>
                </a:effectLst>
                <a:latin typeface="Biondi" pitchFamily="2" charset="0"/>
              </a:rPr>
              <a:t> </a:t>
            </a:r>
            <a:r>
              <a:rPr lang="es-MX" sz="2800" b="1" dirty="0">
                <a:solidFill>
                  <a:srgbClr val="FF9900"/>
                </a:solidFill>
                <a:effectLst>
                  <a:outerShdw blurRad="38100" dist="38100" dir="2700000" algn="tl">
                    <a:srgbClr val="000000">
                      <a:alpha val="43137"/>
                    </a:srgbClr>
                  </a:outerShdw>
                </a:effectLst>
                <a:latin typeface="Biondi" pitchFamily="2" charset="0"/>
                <a:ea typeface="+mj-ea"/>
                <a:cs typeface="+mj-cs"/>
              </a:rPr>
              <a:t>Rotario</a:t>
            </a:r>
            <a:r>
              <a:rPr lang="es-MX" sz="2800" b="1" dirty="0">
                <a:solidFill>
                  <a:srgbClr val="FF9900"/>
                </a:solidFill>
                <a:effectLst>
                  <a:outerShdw blurRad="38100" dist="38100" dir="2700000" algn="tl">
                    <a:srgbClr val="000000">
                      <a:alpha val="43137"/>
                    </a:srgbClr>
                  </a:outerShdw>
                </a:effectLst>
                <a:latin typeface="Biondi" pitchFamily="2" charset="0"/>
              </a:rPr>
              <a:t> </a:t>
            </a:r>
            <a:r>
              <a:rPr lang="es-MX" sz="2800" b="1" dirty="0">
                <a:solidFill>
                  <a:srgbClr val="FF9900"/>
                </a:solidFill>
                <a:effectLst>
                  <a:outerShdw blurRad="38100" dist="38100" dir="2700000" algn="tl">
                    <a:srgbClr val="000000">
                      <a:alpha val="43137"/>
                    </a:srgbClr>
                  </a:outerShdw>
                </a:effectLst>
                <a:latin typeface="Biondi" pitchFamily="2" charset="0"/>
                <a:ea typeface="+mj-ea"/>
                <a:cs typeface="+mj-cs"/>
              </a:rPr>
              <a:t>Veracruz</a:t>
            </a:r>
            <a:r>
              <a:rPr lang="es-MX" sz="2800" b="1" dirty="0">
                <a:solidFill>
                  <a:srgbClr val="FF9900"/>
                </a:solidFill>
                <a:effectLst>
                  <a:outerShdw blurRad="38100" dist="38100" dir="2700000" algn="tl">
                    <a:srgbClr val="000000">
                      <a:alpha val="43137"/>
                    </a:srgbClr>
                  </a:outerShdw>
                </a:effectLst>
                <a:latin typeface="Biondi" pitchFamily="2" charset="0"/>
              </a:rPr>
              <a:t> </a:t>
            </a:r>
          </a:p>
        </p:txBody>
      </p:sp>
      <p:sp>
        <p:nvSpPr>
          <p:cNvPr id="7" name="6 CuadroTexto"/>
          <p:cNvSpPr txBox="1"/>
          <p:nvPr/>
        </p:nvSpPr>
        <p:spPr>
          <a:xfrm>
            <a:off x="3127276" y="2361654"/>
            <a:ext cx="4608512" cy="923330"/>
          </a:xfrm>
          <a:prstGeom prst="rect">
            <a:avLst/>
          </a:prstGeom>
          <a:noFill/>
        </p:spPr>
        <p:txBody>
          <a:bodyPr wrap="square" rtlCol="0">
            <a:spAutoFit/>
          </a:bodyPr>
          <a:lstStyle/>
          <a:p>
            <a:r>
              <a:rPr lang="es-MX" sz="5400" i="1" dirty="0" smtClean="0">
                <a:solidFill>
                  <a:srgbClr val="0070C0"/>
                </a:solidFill>
                <a:effectLst>
                  <a:outerShdw blurRad="38100" dist="38100" dir="2700000" algn="tl">
                    <a:srgbClr val="000000">
                      <a:alpha val="43137"/>
                    </a:srgbClr>
                  </a:outerShdw>
                </a:effectLst>
                <a:latin typeface="Bodoni MT" pitchFamily="18" charset="0"/>
                <a:ea typeface="Batang" pitchFamily="18" charset="-127"/>
                <a:cs typeface="+mj-cs"/>
              </a:rPr>
              <a:t>Bienvenidos !!</a:t>
            </a:r>
            <a:endParaRPr lang="es-MX" sz="5400" i="1" dirty="0">
              <a:solidFill>
                <a:srgbClr val="0070C0"/>
              </a:solidFill>
              <a:effectLst>
                <a:outerShdw blurRad="38100" dist="38100" dir="2700000" algn="tl">
                  <a:srgbClr val="000000">
                    <a:alpha val="43137"/>
                  </a:srgbClr>
                </a:outerShdw>
              </a:effectLst>
              <a:latin typeface="Bodoni MT" pitchFamily="18" charset="0"/>
              <a:ea typeface="Batang" pitchFamily="18" charset="-127"/>
              <a:cs typeface="+mj-cs"/>
            </a:endParaRPr>
          </a:p>
        </p:txBody>
      </p:sp>
      <p:sp>
        <p:nvSpPr>
          <p:cNvPr id="8" name="7 CuadroTexto"/>
          <p:cNvSpPr txBox="1"/>
          <p:nvPr/>
        </p:nvSpPr>
        <p:spPr>
          <a:xfrm>
            <a:off x="3533655" y="6402814"/>
            <a:ext cx="2833981" cy="338554"/>
          </a:xfrm>
          <a:prstGeom prst="rect">
            <a:avLst/>
          </a:prstGeom>
          <a:noFill/>
        </p:spPr>
        <p:txBody>
          <a:bodyPr wrap="none" rtlCol="0">
            <a:spAutoFit/>
          </a:bodyPr>
          <a:lstStyle/>
          <a:p>
            <a:r>
              <a:rPr lang="es-MX" sz="1600" b="1" dirty="0">
                <a:latin typeface="+mj-lt"/>
                <a:cs typeface="Arial" pitchFamily="34" charset="0"/>
              </a:rPr>
              <a:t>Veracruz, Ver,. Abril 23 de 2013</a:t>
            </a:r>
            <a:endParaRPr lang="es-MX" sz="1600" b="1" dirty="0">
              <a:latin typeface="+mj-lt"/>
            </a:endParaRPr>
          </a:p>
        </p:txBody>
      </p:sp>
      <p:sp>
        <p:nvSpPr>
          <p:cNvPr id="2" name="AutoShape 2" descr="data:image/jpeg;base64,/9j/4AAQSkZJRgABAQAAAQABAAD/2wCEAAkGBhQSERQUExQWFRUWGR4aFxcYGBwbHBsdHxoeHCIdFxoiHCYeHRojHxkaHzEhIycqLCwsIB4xNTAqNSYrLCkBCQoKDgwOGg8PGjQlHyQ1Ni0tNTYsMTQsNiwyLzAuKiwwKjYsLC8sNDQsLCwqNC8sLCwwLywsLCwsLSwsLCwpLP/AABEIAOEA4QMBIgACEQEDEQH/xAAbAAACAwEBAQAAAAAAAAAAAAAABgQFBwMCAf/EAEsQAAECAwUEBgYFCQcDBQAAAAECAwAEEQUSITFBBhNRYQcicYGRoRQyQlKxwSMzYnKCJENjkqLC0eHwFRc0U3Oy0hbi8SVEVJOz/8QAGwEAAgMBAQEAAAAAAAAAAAAABAUAAgMGAQf/xAA2EQABAgQDBAkDBAMBAQAAAAABAgMABBEhBTFREkFhcRMigZGhscHR8BQyQiMzUuEGYvGiFf/aAAwDAQACEQMRAD8A3GCCCJEggggiRIIIIIkSCCPLjgSCpRAAFSSaADiTwhelOkKScf3CXgVZJUQQhR91KzgTl21FKxYJJyEVKgMzDHEW1LRSwy48ut1tJUaZ0ArQczlEqFbpPcIsuZphUIHcXEA+RMeoTtKAiLOykmKde3FoPJvy8m2hBF5JecqpYzF1KSKEilKmmOsNWzG0iJ1gOIBSoG642fWQsZpP8f5gUkuiiEjgkDyinVMegz7cyMGZghqYGgUfUc8cz28YUyeJfUOlpSQP408jz84IeliygOA11940qMytppNoz7yXKmXlRukpCiAp04qJodKU7hGkvu3UKUckgnwFYzbYdB9ES4r1nlLdV2qUfkBBE8+qXl1LQaE0A7c/ARRpsOuhCsszEVciizHmJli8lu/u5hN4kFC8L2J9kgHwjV4z/aOU3so+ji2ojtAvDzAhp2Rnd9IyzhzU0ivbdAPmDFMOmVzDFXDVQNK76Zj1j19pLTuykUBFfeJNtWy3KsredNEIGPEnQAaknCE2W23tGm8VJIU2rFKEuXXUp0vA1qqlMgOwRyt9/wBOtHdZy8nQqGi3jkDxCR8xrFuIznsR+lUG0AE5mvgN3PuizEsXwVE0GQ9YvNnbdROS6H2wQlVcFUqCCQQaEjSLKEzotJ9HmU6Im3Qns6p+JMOcNFUraBkElN4IIXrY28k5Z0NOugL9oAFVz/UIHVzHPGLyWmkOJC21JWlQqFJIII5ERCkgVIj0KBNAY6wQQRWLQQQQRIkEEEESJBBBBEiQQQQRIkEEEESJBBFTP7VyrDoZdfbQ4RW6o08TkK8yItG3AoApIIOIINQewx6QRcx4CDYQkdJzF8yKFk7lb9xxN4gKqKgKoeRjnN2Gw4zuVNp3eiQALvNNMjz8axZ9JdnqckVLR67CkvJ/Aan9kk90RZObS62hxPqrSFDvFf5QlxhTiA0tBIAr351+aQVJJQpS0qGdO6ImzFvuSj6ZKaWVtrwln1Z/6Th97Kh7BqALnpJaCrMmQSB1QRU0qUqCgBzN3KKi2rJTMsqaVhXFKtUqGSh2HyrFDP2dLtEOWjMqmHKYBwkj8DQqaduEESeKIcSCsErG4CtePDjGT8qpFUimzqTlwhksyZDjLSxkpCT4pEcbdsz0iXcawBWnqk6KGIPiBC2xtot5e5kZatBmuiUpHEpTgB+LuiJbcvalwr3yVJSKqSwqhTxwCQo+Jha3hrqXwVKDZrUVN87WHrSCFziC0QElQpQ0FuMMT1nz7jZQ7aBCSKEIZSKilDVRIVj2xJsvcy7KGQ8g3BSpWgE4k4ivOM4sd2TcSn0ozDjqlXR1qpAJFDUmuuOJiy2plpKVK2BKkuFuqXL5oCagGl7GhBwppDOZk3X3BLuqUTmKISBaxOYrnpATMwhtBeQAOaiTyyh8enGlpUnet9ZJTgtOopx5xV2ZY85LtpRLT5CE+qlTKFJpnganyhA2QsJEw8S6PoWklbhywoaCo7z2JMetq7MTKzA3BUltaErQQo1ocD1s9K9hEasYeZeYMqw91iKmqQRyzzpflFHJzpWg+43bKyiDGk7P2UphtQWoLcW4txxY9pSjzxyp31izvUxOQzjNdkX558ObqZIDYTg710kmuGIJGAJw5Rev7UzMrQTssCg4bxogg4apJOeOBKeyFE5hrxmFJ20qXvAND2A07hB8vOthkHZKU65jvho6KSDJrcBBLr7jhFQSKmgrwwSM4NrtpnFO+gyZo6RV57RlB4fpDpwqO1KvJSclMq3km6Zd/i0d2r8TeRH3cOcXdhWP6OhV5W8dcUVuuEYrUTn2AadvGGcziTbSSQCF5BJGXHiBA7MstdE1GzqD8pHqy7AZYbKEpBveupdFKWdSsnPsyj5sDLJan51polLSUtHd1N0LUCSQNMBFipQAJJoBiTwHGOXRiyVtTE0a/lLylJ+4nqp+flAeELdcW44tRNr8yfYGN51CEbCEintDpBBFd/1DLb4M79venJF8Xuylc+WcPACcoEJAzixgggjyPYIIIIkSCCCCJEggggiRIIq9p5xxmTfcZALiG1KTXLAVrTWgqYtI+KSCCDiDnHoNDWPCKikZhs9YTCpcLWA+p8BbjjgCionHWtKGow1j23Y78mSuz3CkVqqWcJU0r7tTVB7+8QWWyZKZckV+oSXJVR9pBNSj7yTXD73KL+Oampmak5pXWqDe+RG63hwg9hll9kWoRbiDERfSgwpghTSzMklsylKqvUyJpS5zp3RU7PsmSlD6StCEhRUE1qGwrG5X2jWuA84t3ZVCVKeDYU6EEVAF4gY3QeeUY7bVuOzTl905eqgeqgcEj4k4nWG0uDjA6NI2UChVvNdBpAL6/oDtqO0o2GlOMPht2Znb3olGGEmiphyl7ibo0wNfmIoLT2VaWy69LzJmFNfW3sa4VJSczhU5mtDjEfYa2Q08WXKFp/qKByvHAE8jW6e0cIY5iblZFapNTK22nUdZ69UqrUdtB1hUZe7QxqtDkhMdFLpyoRQDrJ/LaJuTwEYpUiaa6R08DUmx3UGQHExS7OXv7NnCzXe3k3rvrXKCtNct55xA2ELnpre6rn9JTK5re+XOkfFvKkZr8kfS7XAFIvVHurAwUfuk9xwhnS5acygpS01KpX6y6FCjXvUodtK84MmV9Glw9XZdvVRoRal00qabqQOynaKBfaRagFQb1z3QkW2UiZeLdLgdXdplS8cuUMXSaj6dlzK+1XwUT+9E6W6Lf8x/uQj5k/KLFPRrL+048rtUn/jGTmLSSHWlhwnYBGRvUD2jREhMqQtJTTaNc8ogNS7EpIpYmHFtLmRfXdSVKph1TgaClE/r84i7XMNuSMs6ysuJaO6vkEEilOsDTEFAGWsXLvRpLHJbw/Ek/FMRn+jchBQ1NOBBNbihVJOGJooAnAaaQCzOyYdS90x2traNU2vY5VOVs4JclpjYLfRilKChv8rHKx5Vlqy6PuboTSjVQFTQ5aHC6jE844bSoRKSPopeLri1BYr7Ka1qBU3R1aZ4kkxwt7Zq0FNIbVdebaHU3dAQKXcU0STQDgTic4qdrLY9IW0VIW24hu44lQpiDWo1xqcwNM4NlWOnfS4HAoFRUoAixH27q84Gfd6JooKKEAJFf/XCJMpIocstxwIAeYdFFgdYpJTmR9404XYurGtyel2t5MMrcYGalUDiRxxNSn7w7452VMGzrO3xoXZhQLaTlSmBI5Jqo9qRCjaltPTCqvOFfAZJHYkYCN0S6p5biCkFvaNzWu6oTpet69kZqdEslCgSF7IsMuBPZGoz74npNwSrqarFDXAjihWqCRhWn8YsLD6QJZiWLUwgyzkugJLJxvAYDdH26/zrTGMas203JdYcaUUqHgRwUMiOUa7JMomm5d91oBwALTUeqTw5e0AeRzxgB9r/AOP1T1m1G25QOh1HzmYw6Z81FljPSnpHCYenLRxeUqVlj6rCDRxY/Sr0B4eWsfH9i5UtFtDYbOaXE+ukjJV44nsrTszi9ij2nm1kIlWcX5k3E/ZR7SzwAFce3hCRE7NTj6UoVs3sBkOJ1pxhiuXZYaKlivPP+uyGTo7td2ZkkreoohSkJcx+kSk0CyDkTiOdK60DNEOx7MRLMNso9VtISOdMyeZNT3xMjqFkFRIhcgEJAMEEEEVi0EEEESJBHlawASTQDEk6DnHqFfpJQ8bOeDNTlvKetu69e7zpnyvRZI2iBFVK2UkxCR0qMk1TLTam6kB1LV5JANKiiq0w4RZ2V0gSUwQlL6UrPsOAoV2dagJ7CYp7IdaUw2WKbq6LlNAMKHmMjzrBaNkMvijraV8yMe5WY7jCU4y2FlK2yAON+0H3EFiScKQpKwey3fHTpTUz6M2DeMwVj0W5S/fqMR9nKv4daRWWlb/okshcxdU8QBdRgFLpjTgkanLhmBHBiwWZNSphbjikNoo2HDe3QqahHaTQDmc6xm1u22uaeLi8NEprUJToB8SdTBzTCMWcSlP7aLk5Ek/iPX/kBuvKkkkn71ZD1jRNl9tkTSi2tIbd9kVqFD7Jp6w4eGsVu3Wx9+swwnrZuoGv20jjxGueda58hZBBBIIxBGBB4g8Y1DYva70kbp365IrXRYGvJQ1HeNaWnZBzC3Pq5P7R9w4e3lFZaaRPI+nmM9xjLYfpawJq0A0qbO7bQmieqN4uoFVGuV6gNT3J1hkb2VlW3VP7sBQ61Seok5lQSeqONdNKRzl5uYtBRRJDdsg0XNrGHMMpPrHn8MDEexRyfUn6RFCM1H8a50+VOkeNyCZYHp1Vr+I301j5+RWcn2UKP4nVfvfAR1Ydn5r/AA8qGUHJ2ZND2hsdbxqIaNn9h5aUN8JLjxxU851lk8QT6vd5wwRkiQZB23arVqcu73MEl5wjZT1RoPf2jNNoNlZliUemXZ90rbQVJS0A2itRQEe0NP6pFvJuFTaFKzKUk9pAJ84ldKC6WXMc7g8XED4VjgyiiUjgAPAUgHGkpDTdABc5ADSCJGvSKFTkN/OPYhd2Y2acnWnXxOTDT2/cQaEKbASrAXDpSmtOUMVY49GQCUTqPdm3PMJ/gYzwQJPSVFbDdxi2IZo7Yr5izbTlsShqdQNW/o3KfdPVPYKmIf8AaUpOncvIuuDDdPJuOA/ZOdfumvKNQirt3ZmXnEXX2wrgrJSfuqzHwho5IsLO0kbCtU28Mu6kCB1xIpXaGh9/+xkO0PR84lNZdSnUJqQ0o9ZNc7mishhge2EgimBzjX5+QmrNxJVNyg9r880Pte+kcf8Abr5esKTnbr90Lr7SSReposDMjLHHSN2sVfkBszQ2k7lDyPyvOBXJBuZNWTsq3g+kKmw+x+9KZh5P0YxQk+2eJHuDz7M23afapEmge26r1UV095R0T8T3kG1G0iJJoUAK1YNoyGFMTTJIqMBngOYyWcnFurU44oqWo1JP9YDSmkYSsq7jD31MxZsZD09zvjR99GHN9Az9+8xq+y+1iZxJFAh1OJRXAj3kmlSNDqO8RK6NkpVMTSpj/HBVFA5JbwpufsHDH7vHHH5GdWy4lxs3VpNQf4jUHIiNNZYRaKGphtxbDqaocLZoqhHWbJrljUHHA5Y4avyjeFulwD9Ndq5lJ05GKszK5xASfvTu1GvMQ/WvtdKSuDz6EK92t5X6qaq14RSK6VZWhUlqaWkVqtLJugDUkkYRBs3ZqXY+raTe1WrrKPMqOPhSLF1Qob1KUNa5UpjXlSFi8ZaCqIQTzNPC/nDASThFVKA8fGGmSnEPNocbVeQsBSSNQY7wkdFV/wBHepX0bfK9GKq1uVNaD3a5c70O8O1ChpAaFbSawQQQRWLQQRGn7RaYRfdcQ2n3lqAHZjrhlFA70m2ck09JSfupWoeISRF0oUrIRUrSnMxQ2zYTtnOLelkF2UWSp1lPrNHVbQ1TxGnZQidZ9ptvoC2lhaTw05KGYPIxaM9I1nrBImkYaG8k5VwCgCTCNZU2GZWZn1JCVPqLiU0oKVIbTTmTXsNecKsUkkuJDhFFkgDiTr798bSsxsK2QapoSeHzSKbpGt6+4JdB6reK+a+HYkHxJ4Qlx6ccKiVKNSSSSdSTUnxjzHYyMomUYS0ndnz3mOamX1Pulw7/ACgjR9iNmxLoM0+bqikkA4BCKVKlcyPAczhQ7BbO+kPb1Yq20RgclLzA7B6x7hrGk2nIJfaW0skJWKEjPjUd8c1j+JgKEok0H5nhp6+EOsKkjT6gi/489YrbLshdqqvuXm5BJ6qfVVMEe0rUN/1niNGl5dLaUoQkJSkUSkCgAGgEZ9Z+0E7IpCHWxNy6QAFtC66lIw6yMlUHDvMN1hbVS04KsOhR1QcFp7UnHvyjRoN9GAxQoGnrx5xpU7X6n3HX04cot4IIItF4TelYEyKUj232k+Kv5R1UcTHDpMqUySR7U235BR+UdoQ42bNjmfKDZAdZZ5QRG6PhdmbST+mQr9ZFfnEmIWxYu2nPj3kMq/ZI/hGeCH9RY/19RFsQFkHj6GHuCCCOigCAiEDaHZRyUWqakU1Qes/LaKGqmhoqmg7q5Q2W3tJLyibz7qUcBmpX3UjE+EKMztdOzeEo16M0fz7wqsjihv8AjUcxEWUJQS7TZOdcj84XihuaI+7dTP5zint6y27TlUPMGq0gluuFeKFDQ1Geh5GMwWgpJBBBBoQcCCNCOMbXYtkiXauBSlkqKlKVmpSszTTshO6RtnaflTYzoHQOOQX3+qfw84DwTE0NPGVrVBPUJ8u3ziYlJKW2H6dYDre8IcMGxVv+jTACj9E5RK+A4K7iceRML8EdhMy6JhpTS8jHPMuqaWFpzEbw++lCSpaglIzKjQDtMUkpKOWsu6m83Ig9dwgpU/Q+qjgjifngKRlZn7L956XNRUVqUCoqNbyDTma9kaBZu30j6OytT7TV5AO7vAFOGKboyocBHD4dh6WlKUoVWk04DQ8a7o6mZmi6AK0SRXnwhjlZVLaEoQkJQkAJSBQADQR1hbR0j2cTT0tvvqPMiLqz7VZfF5l1DgGZQoKp20OHfDdSFC5EYBSTYGJUEEEUi0Z/tytL1oycsuhQlC3ilWSjilIocDkTThXjE1uVQkUCEjsSB8ovNpNmGZ1sJcBCkmrbicFoVxSe4YfyITJhc5I4TTZmGRlMMiqgP0reff5mFmJSjswEqaOQpT1GvnG0s8hkkODPf6GLKYstlwUW02oc0JPyhK6Sp0IQxLIwSBfIGQA6qR2et4CHCzLeYmPqXErIFSnJQHNJx1jL9tpzeTr3BBCB+EUP7V6McBl3FzoDtepeh1yFu2JijqEy9UU61raRRR9SkkgAVJwA4nhHyGHYSz97Ot1ybBcP4cB+0Ux3sy+GGVOncKxyrLZdcSgbzGl2DZIlpdtoZpHWPFRxUfHDsAiwiimZJU7PolQ64222yp1wtquqvE3UY8sFU5x8mZiZs43ZwF5jJM0hOI5PJzB5/wC6Pmq8Nffb+orVSr0338+UdombbaV0VKJFq7ovoqrU2ZZfN8godGTrZuLB41GffFiw+laQpCgpJxCgag9hjpCtt1xhdUEgiDVoQ6mihURVStu2hJ4OD05ke0nqvpHMZL8zzENNgbYS04PonBfGbauqsdqT8RURVxWWrs4xMG8tNFjJxBurB4hQz76w9l8ZBtMJ7R6jLupC5yRUm7R7D7+8SekEkzVmpGW+Wo/hSP4mJMJ808JeYb3j789MISQyzQVQFZlZFcSDmcaaZUnD+0XMSZeWByTQuKHafVr/AFSPMSQJlSFJUAkDM2rcmwzPOkVlV9FtAgkk5C9Lbzl4wxxXbOi7bLuPryqT4OBPyitLdooxS5LPgZpKSgnsIw8TEIziZiYQFqekJxIKUkEddJ9lKslCtaeVYphzf07pc2gpNCDS5HGljS2kWmnOlSE0INbV98o0i3tqpaTTV9wJOiBitXYkY9+UKcztNPTmEugSbJ/OOi86RxSjJPf3GPlmbMssKvgFbpxLrhvrJ41OXdSLWNZjGUpswntPoPevKPG5FSrumnAe/tFPZ2y7LSt4q888c3XTfV3VwHdjzi4gjytYAJJAAxJOAA4k8IQuvOPq2nCSYZIbQ0KJFBHqOU1KpcQpCxVKwUkcQcIpW7TfnVlqQSLowXNLHUT/AKY9tX9UpjHycsNVnTcr9M66mZC23VOKJq5QKSQMhwA4Vho3hL4bLqjskCoG+1+yAlzzZVsAVBsTuvbtjLLTkFMPONKzQoivHge8UPfEaHPpNs+6826Pzibp7U/9pA7oTI+iYfM/VSyHd5F+eR8Y4+bZ6F5SNIbeja0bkyWj6rqT+snrDyvCH+V2fl2/UYbB43AT4mpjHbLnN0+057i0q7gcfKsbTPWk0ym864hCdCpQFezU90cf/kbLiJkKar1xem8j+o6HB3EKZIXTqnfoY9LkmyKFtBHApH8IrbBSiVtdCGwlCJlggoSKC+glQN0YDqg/tRxatt+bNyQZKxkZhwFLSeYrio8vIw1bL7GIlCXVqL0yv13lDHsQPZTyHwoBnhko+wSt00BFKb+0bu28bTTzbtEtjI5/M4Y4IIIbRhBHGYnENiq1pQOKlAfExm7FrTlpJ3m/9FlySEoZ+sIBI6zhoR3eEemtiJQGqmy6rVTi1KPxA8oDmJ+Xl1FCySRmAPWwi7bLro2kC3Ex7kXUOWnPOtlCkDdISU0oapvEgjA9auMZHNv33Fr95RV4kn5xs6LOal2ndy2lvqkm6KVISaVjEhlB+BvJmX3nki3VA7BC/FGy0222c7nvMfYfei2X/wAQv7iR+0T8BCFGl9Fw/J3P9X9xEF/5CspkVU3kDxgfCUgzSe3yhn6Pmr8zaD51dSyk1rg2nTxB74dnGwoFKgCCKEEVBB0I1EJ/RYgehuLH5yYdV+1T4JEOUBbOxROgA7hDJBqK63hDtXYZ2WUp6zSADiuVUfo1f6Zr1FcsBzAwjhZG0KHyUEKaeT67K8Fp7PeHMeAjQ4o9pNj2JwArBQ6n1HkYLSdMdRyPdTOBJqTamh17K199fONWnFs/Zlp7aRWxT7S2upltKWhV95Vxoczmo8k/GnOOS5yYkVpanRfbUQluaQOqScg6PZVz+OJjilO8tVROUuwAkcFOHE/q1Hhwjn0yKpZ0l4VCQVcDSw8SKweqZDqKN2JNOI+CJVm2a1IsqWtQvUvPPKxKjrjnSuSezMmIstZDlqPy7i5YpkmyokuKuqdCk4FKR1gKgY11z0iS/JCctFiWXiy0gzDqdFGt1KVcq404ExpAEOZBigE05darjgMvLuEBPq2qspskeJ+d8ZlN7OPWc++7LSwclF3Oo2slxF1OJCTUq6xUaVPdp2dal7Rl8DeSa3VZKQr91Qww1wzFI0eM7teQEpaiC2KNTqVFSRkHUC9eHaPMmLz0sHAZhFnEitdaetI8ZXsENqug2ppX+4j7M2i4S5LPmrzFOt/mIPqr+Fe7UmL6Fy2Ubufk3R+cvsr5il5PnU9wiRMWi++8qWkkVWigdeX9W1X/AHK5eRxojXKKmnEqZH3Cp0F6HsqK9sHpfDKSlw5Gg1O8eESrXt5qWAvklasENpFVrOVEp+ZjxZ+x8xPEOT9Wmc0yqDieBeUMa8h+zF/s1sS1KEuKJfmFes+5irsQMbo7MecMcPpSRalbpurX2G7nnygB15b/AN1hp76+UcpWVQ2hKG0hCEiiUpFAByEKfSoz+Qh0ZsOtujuVd/ehxhf6QG71mzY/RKPhj8oPbusVjBwdQwi9JDAXJhYxuOJIPJQKfmmMvjU9o1byyb3FtpXmgxlka/44SJZSD+KiICxcfrBWoEFI0+0nkqZsx9d0pDrN+oBFFJ6wNcKYGMwjW9nZBt+z5dDqAtN2tDXMKUBrEx50MFl87leBF/KJhaC70jY3jyMaTLvIIFwpIphdIIpyppHaMyc2GlK1QhTSvebWpJ+JHlH1c1PSCFONzHpLKASpqY9egxN1wYk9vgYVM4hLPEJSqhOo9bw1Ww82KqTUcD6WjTIIzX++xr/IV+v/ANkENvpHv4wF9U1/KIcnv7Lb3MywsspKil9rrpoST1xgU/1hFpKbTyrvqPt9hVdPgqhjQoq53ZeUeNXJZlZ4ltNcedKwomMOl5hZcNQo3NMu4+8GtPutJCU0IGvvC2+6lxpwIUlXUUOqQrEpPAxhico2CyrPRLWhPMNpuI+iWgDKhQa05VJHdGSTDNxak+6op8DT5QfgLIlnnmAa/aR2iF+KuF1DbhGo7jHONL6Llfk7o/S/FCf4GM0h96LJjGYR9xXheHzEG/5CjakVcKHxgbCVUmk8a+UPnRXhIqT7j7qT+uT84cYSOjhdxyfYwFyY3gHJxII/2jzh3gIq2utrQ94rDJFhTS0EQbXtpmVbLr6whA1OZPBIzJ5CKHaLbxLSzLyqPSZn3EnqI5uqyFOHjSKGWsBTjgmJ1e/e9kfmm+SEZHtPxxjCYmGpZO06eQ3n25nxjRCVumjY7dw+aR8tGfftWgKSxJBQVRX1r101FR7KKgHzx04yx3dqvA4b5hCk8yg3SPAeUMcUW1NnrIbmGRV6XN5KffSfWR3j56mOf+vVNulC7JUCkaCtCKnmBUwcZYMoC03INT6+BMdpaZEvazLisETLRYvcFhV5IPbgBGixnILFoyvvIV+shQ+ChXvHEGPcjbtoyguLbTOtjBKwsNu0+2DUKPPE8SYayU0jowy6dlabXtyv4QK82QouIFUqva8aHCBtNN7+1ZdpGIlULW4eCnE3Up7aUME1tVaL4utSyJSubjqwsj7qAM+0UjjJybUiyta1k1N911eKlqOp4ngn4kkm05NtobLaDtLVYAXztujxppS1BRFEi5JtlES31X52RaGNFrdVyCU4Hxr4R3KJmTfcmJUB1DpCnpdWBJwF5pXvZ4eRwAj7MsLeccnXRdLoCWUHNLQNRXmo4+esMcJlTa5NxKG77IorQkmpHYbV4QYlgTCSpVqmo1yoItdm9rGJ1FWlUWn12lYLQftJ4cxhFzGd2ts6l1QdQpTMwn1XkYK7FD2hpj/KJdkberZWli0UhtRwRMJ+qc+97iv6omH8rNtTQ/TsrTf2a+fCAXW1snr5a7u3SHmKDb5dLNmz+iV/CL5KqioxBhR6U3//AE9TY9Z9xtoY0zWD+7Tvgxv7xWMnPsMKu0YKLICeDbKfNAjLo07pJeCJNKB7TiQOxIJ+SYzGNv8AHAfplL/komAMXP6wToAII2HZFQTIy5JAFzU09oxj1Y060ZAKlrNllJqHHWEqHIJ63xMVx9oPhlitNpXgBeLYUstFxzQesMMzbTDYqt5pPatPwrWKWdtpU624xJMuPlaSguUKGk1FKlSqVPLCHeR2EkWjVEq1XipN89xVWLxtsJAAAAGAAwA7BCdjC5dlQWaqI1sO4e8NnJl5wFNgPnzKMb/uXmvfa/WV/wAII2aCH31z2sLPomohWvbLUq0XX1hCBqdTwSMyeQhHf2gnp76n8ilzksiryxxAyQDx8CY7bcy4/tKRU4LzakrSlJxSlwdYKu5XjUDuHCLGkIMRnlStEti5FanusPfuhnLsB8kqNhakVVlbOtsKU4FOOOrFFOOLKlHGvZmK5V5wi7SbITCpx0tNKUhxV9KhQDrYkEkgChJz0jTzEO07Vbl2i64aIFMsak5AcawpksTmmXy4nrKVa/hBUzJMONBB6oF4RLP6MXVYvOpQOCRfPjgkecOFgbMMygVu7xUql5SjUmmgAAAGsKtpdJ5yYaA+04an9UGnmYWn9rJtawsvrBBqADdSPwiiSO0GH65HFp9JD6glOn9D1MKUzMhKqq0naOsaSi1kSNp755VxmYYKVKNaBbZqMhndw7zHWd2gmrR6rF6VlDm6cHXR9gewk8fjiIk2fNNzTDbl1KgoBVCAaKGYx1BqInwmOKuMtBkJotNqnhw1hmJJLiiva6pvTnxiFZVkNS6LjSQkanMqPFR1P9CkTYI4zc4hpJW4tKEjVRoP5nkISlS3V1NST3wxAS2mgsBHaOUxMpbSVrUEJGalGgHfFMxbExNmkgwVJ1mHgUND7o9ZXd4Rc2b0boKg7OuKm3BiArBpP3Wxh44cocS+DOKu8dkafl3bu3ugFyfTk0K8d399kJ+9YemCuQmN1MKqSFIUGnqZ4EUJzNRzNK1MWSbdm28HpJS6e0wsKB/CcR4xc9IrKW/7PUlIFyaQkUFKBSSKDgMBhyESY2xEIl9hJTtgi1cxS2YpXtrGMqFOFVFbJB3ZX4GsLytoZpeDUg4DxdWlAHzI7xFZPshLja7QWp9ZqWpZlBUhNM1FOF6nPz0dIr7BAVbSjq3KAd5cr8DFMNWl50oSjZFCSRXa7zWnZSLTaFIQCpVTXfl3Cle2PVlW4zMirSwojNOSh2pOI+ET4m29sNLTRvqSW3sw80biweJIwPfWFqakLQkvWT6cyPbQLryR9pHtd1TzEWmMGP3MKrwOffkfCPW54izo7R7f9i4jlNSqHEFDiQpKs0kVH/nnEKytoGJnBtfWGaFdVY7UnHwqIsoRrQ4yuigQR2GGCVIcTUGoihlDNWaay1ZiV1l1Gq0D9CrUfZ8jnHy1tpWrSmpJLBUUNXnnQpNClQF1KVClLwNcjrF/HF5aG0rcVRIAKlqpoBmeOEOG8YcLZbUmqiKA772vr8rAC5FIUCk0TmRy00iNbNiNTTdx0GgNQQaEHKoPYaQmT/ReoYsvA/ZcFD+smo8hC/MbXzKnlOpeWipwSD1QK4JumqcOzGLyzek5xNA+2lY95HVV4YpPlDhnDsVkUAsKBGZT/wB9DC1ybkZlR6VNDrFSjYeb3qUKaNCQCsEFIFcSSDoNM40y1rBamAkLChcrcKVFJTXDCmGQGYMfLEt1qaQVtE4GigoUIOeOY8CYntrChVJBHEGo8RCXEMTm3nE9INlSNKi5hlKSUu2g7B2gqKhibn5LFtwzrIzbdwdA+wv2u+vZDjs5tOzOt32iajBaFYLQeCh88jFPdiosaXCraBbF3dsEvFNReKjRIXoaCh8OEMMNn1zKi26LgVry194wmZcM0Ug2JpT2jRYIIIaxhFbbuzzE42G30Xkg3hiQQaEVBB4EwvHotYr1JmcQPdS9h5pJ84c4IttGlIoUJJrCX/dTKkEOOTLtf8x4mh40AA8YVZaz1PyT8k59fLHdjmU4tq7FAXa8IZtpdrnXHlSciQFp+umDiloahPFzTka6glMex7BblwSmqnFeu6s1Ws8zw5DzzhdiU0hlAST1wQpI056VEayzHSKOyOrQg8YxYiLawtln5o/RpojVxWCe7VR5Dyhk2jstmVnQ+80XGHbxKRo5SuIqAQc6HDFXCPaJqbtEURSVlBgVDCqRpXC9hoKJGphy7iq3GUuMgJSRdRyB0AzJ4QqRIpS4UOVJByGZ4k7hHXZSdEpNOSRdS4hRBbWKevQVScTQnKnEfah2edCUlSiAlIJJOQAFST3Rn+1tky0rJtBoddSwUO16xAFSq9wxTQDDEHnF/s5bYnGlsPgh5KSl1BF0qBFLwGlQcRoTwIjl8Qlw+gTiK0NlWobWKqcfOHko8WlGWVSuY0vurHeXtKanMJFijf8A8h8FKO1Cc1f1URd2X0btBQdm1qm3uLn1afuN5U7a9gir2e2iVZykys2qsucJeYPsj/Ld4U0Pyy0MGsOmGmWUAy4sd+89vpaBFKW4f1Tcbtw7PWBCAAABQDAAfKPsEEaRaE3pUVdlGl+5MtK8FGOhEeulNFbMfPulsj/7U/ImOaF3gDxFfHGEeNjqNq5jygyQPXWOXrHqIWx6Qq1J1WqGmU+IJPwETYi7AgGctJf6RtP6qP41jDBB+qs/6+oi+IGyBx9DDxBBBHRwBFHb+xctOdZxFHBk6g3XB+IZ051hWmrItCSxH5cyOHVfSPgvzPZGiwk7WbXLW4ZORIL35132WU9vv8tO3LxxCHE0dAKRru7cx2RS6DVBoeG/s3xzsq1UTDe8brSpBChRSVDNKhoRC5tpOreWiRYoXHMXMaAJHWAJ0rS8eQHGJc7ONWZKhKarcVW6DipxZzWrlWle4ZmE+0Nip6u+Kb61G8q6oX0qOOIwxH2SaQmw6UYD5fKglFT0e1vO48hBM4+50QaAqr8qbh/cUNo2W6wu46goOlcjzSciOyO8nYa3GHXwUpQ1SpUaVJ0ThicRhzEXkrtg4gbifaLyNQtNHBzxpe7TQ/ai1l22ZtbErLA+iNfSu1r1lEmiFVxJrn3+6I6Z7EJlpH6iaUuVC6dkZ04nIA6wlblGXFdVXChsa+wzrHSzWzI2YV0+mf8AVGt5eCABxCet21hrs7onlUsthW8Q6EALW26pNVammWfygtOymphFx1AUnMaEHik5g4xDsnaF6zlpamll2UUbrb59Zo6JdOqftfLAIsOnUvldTRxRqeI3ActIbzMt0WzUdUCnLUnnrFi30Vy/tPzaxwL5p5JBi+sDZWXkgoS7dy9S8SSoqpWlSSeJyi1SqoqMQY+wz2zSkYhCRcCCCCCKxeCF7b603ZeQecZHXAAve4CaFYGpAPz0hhjm+wlaVIUAUqBCgciCKEHuiyTQgmKqFQQIRLAs5tlhCWjeSQFFeqyRW+e3yFBE5x0JBUohKRmSaAdpyiFL9HMy19G1PlDIJuJ3KVKSkmtLxONK8ImS3RgwSFTLr00oaOrN3uSPmTCJeDlx0rcdqCdDX0HjBiZ0pQEpRlxtFE/aMraAdlUrvG7W8BhUHNsn1ik0rTQ6isKD7k28+1IPKolJCFBIoFoGN5R9oXBhpyrGi9I1ksMyiHkFMu7Ln6AoTSpP5u6MwrHzOVYqLRslyaZZfCdxNtgKRU5HVCvsnnlXHUQWEtyFBmhVaVzSun3ctaZQMvbma/yGdN6dOccdqJuXl3EPOjeOITRhnQGuKz5Cpyu4AnJZsouTrjj6X7s6ggtt0ASUAZA65kUPfUGoXJ9Trjyt7fU6VUUCOteypTyAHdDc2yiypcLUAqcdBujA7sfwGp9o4DAEwf8ARpk2EoSradVYbxTMin8dTvgP6gzDpURsoTc68O3SGGyLcbnErl5hsIdGDjKxSvNFccM+Iz5x2kLQmbMwAVNSY9nN1kfZ95A4f7dUR+2XJ9TCA0BNBQG+SSkkDHEDKmKidKYUrSGlnaZ+UUG59BKa0TMIFQfvCmfgfsnOAFS70mv9IC9y3Wvan0384LS+2+OuTbJdPA/KRpdi7QMTbd9hxKxqBmnkpOYPbFjGZOWGxMETEs4WnNHmFUr98DA8waHjEyX2jtKWwdabnUe+2d253ppQ9w742anWHbV2VaKt45eXKLKbcRcio1F/7i/6Qm71mTY/RE+FD8oqbMevMtK95tB8UgxHtnpHlHpWYac3rDimlgIdbUkklJoKiozpmRHrZ5JEpLhQoQ0ioP3BAWNpowgnU+X9RtIKBdVTT1ifHLo1QD6ese1NrHgB/wAo7CFzZHbBmSaeZWh5b6ph1ZabbKjQkUxwFCBGGBipc5DzjTEDQorxjUYi2lajUuguPOJbQNVGncOJ5DGEp/am0ZjBlhEok+28b6+0IGAPaD84gp2bbCt/OOqmFjEreICE/dRW6kcjWGjs4wzYqqdBc9+XzKBUtuL+0UGpsPeJFobTzFoVRKXpeWOCphQotY4NJ0H2vhkYc7PS1lsBKE9Y4pQD11n3lnhz7gNIgWvt4TVEk2p1QzcCFFKfupAqe00HbC3sraDSppQnEBxTvVvu43VcCDgAcBXTDIVjMy780guvpo2m+wD1jz+cgIoX22lBDZqo22jkOXznBOWa9OsLnN4HFhRC2k/m0DKg8TTUY1JrF3YE2uelkoS8pqZYIF8E9Zs4Yj2sMMdQnK9Fg3JycpNdRxUs5hVKid24k81VBFa5KBBBit2gk0yT7U5LKT11ULIPr1z3YGaThUDI3SM6D0zKZoBlIpvbJTQD/U7iKb++KBksnpCa7l0PjrXh3R4t3bDeuGVZaRMAjdpWsBRK8ryRS7QcaDU4CLiTdl7KZabdV13DVakiuNMVHW4MEjCvLOPuzGzZZvzLqQZhyqriaJCL2N1OgUcichlxJs+jdhD7kxMPm9NVLa2lD6lvRIBzCscdfGuaW2Jisu1ZtFNqhupXsNaU8I1q62Q4v71ZWsB7xOlJxDqbza0rTxSajv4dhgm5VLqFNrF5ChQjl8jrXSJNodGko4srbC5dz3mFXP2cU+AiumOjqZKShNpOXVAghbaVGhz61QrzgQ4LRQU25TmDXwr6QV9crZotFeRt4xJ6Lp1xcs4hSr7TLim2XTmtA5cBkDww0hziJZVmIl2UMtiiECg/ieZNSeZiXD5RqawCgUSAYIIIIrF4IIIIkSCCCK3aNLplHwwKultQQK0xIpgePDnSPQKmkeE0FYRjMf2hOqmFYy8soty6TkpY9ZynhTu4RexR7HzDXoiEt4boXXEqwKVjFV8aVNT/AODT5M7TX17mTQZl77P1aObi8qdh7xHMTiJicmlISk9Ww4DjpXOGEutphkKUc78z8tHzaHZsPkONK3UyjFCxhWmAC9SNK6cxhGY2+p8zCzMgh3UHhpd0u0yphGrjo0eub8zShP53x9XSn1d2nqc6d2kVsu2i0W3GplkJcYWW1LQQQFalpePDFJqMRno9lnF4YApyi0CxP5JrpqK/BCx9oThISNlRvwPPQxVbOS7VnsJfmCUuv9VNE1UhOdaeCjh7opoauct92VKmkvtzjLiSRfF6l6tK11Bxu1I5CLudl35dBbmm/TZX3wPpUDica4ca/iGUJ8tZbcxOBmXKy0pWBV6wQBVROGgBp3axvJpafW4++doZk2KaDKn5JI03xhMFbSUtNihy41OfAgxd2Ls7u5dp/wBLMq86TcqaJUNArLOlcajEYRPm9r5uSWG5ltt0EVStBu3hxBpT9kedYnPuy07NKkls1DIIQ4lZF2l0KSAMqGg19XKFybtBE7OyrTaCllshCQaVuggqJxOF1AFKnLnAzdZpwmZRUUKjUCyc00UL9hjZX6CQGVUNQBQm531GUMv94EvW6+060QfVWitO6tfKJre3Mmr8+B2pWP3YrdsbLTMll1GO7eDLvYXAk/qqP7ULW1cpvrTU02ALxQgBIAAJSmpoBpUmBZaQkpoD7k2JN8qU1HGsbuzUywTkbgC2de2Hhe28mBXfg9iVn92IjvSNLZNh108EI/iQfKKza+y2HJd3cISlcosBd1IBKSkVrTE0rWp1SuOGyG2Li32WCltLZTd6qaEkINCTXMkecVbw2XVLl9tKjs1qCoC1KjIXqIsuddDoaWoCuRArw11jvbG3E0hKSJb0dKzRK3QSfCgAoDXEHvih2qkJkTDbcw9vCu6UqxuC8q71U4AU7BETaedeU+4284pYbcUEg5AVNCEjAVFIvLXPpVlsv5rlzcWdaYJr/wDmrvMOmWEyfQrSlIC7Ei+Y6pqbwtcdVMdIlSidm47M7C0etp7fck3BKyv0SGgKkAFSyQDUkjz1NeQHC2nvTLPTNLSkPNubtShhfFBmOPWB5damBpHxW0EnNpSZ1DiXkChcbyWBxGhz0446RMXJLn222ZVoy8og1vuZrOOIFSVZnU4nEiMUhMuGy4jYUk1Us5Eb75qrpGhJe29lW0COqnTS26msVz1tpnJRLLiFuTSFBLJSKlQOZUewUPHqnjRn2S2ORK3VvXS+a3RUURhU3PeXTNQy04nquQasuVW600XVgAKWaVNTSqj7KK0wTy7YspXo5XMNb9+ZPpSqKZW0fo2RmAge0DqdfMjbZm21oljsNEnmToBuTv8AlIIS30K0qdG04B2U4neYtYoLcKpV5E+0DVuiX0j840SAa804U7vdgNuOyqg1aCN2a0S+kVac51A6p5eQifadpsJl1OOLSWiCCQQb1RS6mmZP9UpCJpqZkZlJKa1tbIjQQzccamWjelL8QYeZaYS4hK0G8lQCkkagioMdYWOjeXeRZzKXklJFbgPrXCapvDQ0OWgp2Qzx1ahsqIhYk1SDBBBBFYtBBBBEiQQQQRIkEEEESJC3a/R9JzL2+cQbxHXCVFKV0yKwMyOP8qXVnWY0wgIZbS2gaJAA7TxPMxKgixWoihMVCEg1Aio2utf0WSfeHrIQbv3j1U/tEQq7N2buJZtHtUvLPFSsTXjiadwid0qrHojSVGiVzLSVmtAE1JNeWFY9qcFL1RTOtcKZ1rlTnCTGVkNIQN5J7rDzMGSQBcUo7h55x5fmEoSpajdSkEk8AMzCbWz51QIJlnzQg/VLqcQfcVXiMT4Rbysoq1nbqapkW1fSLy36ga3EfYBzPzpRj6QZBgWc+pbLai20d3VI6pyF05ilRgMI0kMNLaQVKKVnTcOI310jKZmekJ2QCka7+R3c4z+V2SmpJ/fsFExmCFEoUQqhxqaV1rXuiosJfoc4Xppl1tNF3RcJoVHKuANElWI5Rothyu7lmUe62kHtoCfOsdLUtAMMuOqxCEkkVpXgO80HfA4xdxSlNLSFbXVqLEituHhFzh6AlLiVbNOtTMA+cIOw+06UvPJeWEpdJcBUcAuuIqeII/VEe7KmmjaU1MuLQEN3yiqk9Y+qLmPW6qVHDiIuX7RaUm/MWY8kEA3/AEdKxQiuC8MKRLkdnZF9pLqJdN1YqKhQOZGV7DKDJh9tkrccaUjbGzahHGhqMwIHaaWsJQhYVsmu8H5WKOytrZIvLG4U0H6h1xa6g1qesLxAFSRUcYUpV1MvNoUlYUht0ELGIKQrMfhjUP8Ao6TH/t0ftf8AKKuQtGXUAqVs553gpEumn6+Mayc60Sv6ZpagRQ1IpwNandaKTEs51emWkEGooD22hQ2gT6XNrXKoccSq7khWdAk9xpWppnFzYeyc9unGipDDTvrhQC1HCmCRWlRhmDhyhzsG1hMMhYTcopSSitbpSaUyAyoe+LBSARQ5HA9hwgGYxp5CBKhAATa/WNsuHhBLWGtqPTFRNb2sL+MJLVk2fIqAWTMP1wRS+qul1sdUH72PlDVY9qpmGkuIqK1BSc0qGBSrmP4R96JrPaTKFQbQHUOuNrcCReN1WFTnkRhHHaexHJJ5c7LpK2XMZplIxB/zW+eZI7dDVJU7hxfSeuVObiTY8AN3CM5eY6Kh2QE6DdxrvidMS6VoUhQqlQKVDkRQx76Mp1RlFMLNVyrimT2A1Seyhp3RwkZ5DyA42oKQrIj4HgRqDlHDo/mAqetG4oKQS0qqaEXrqgcRrhAWDFaS40oaHkQaesEz2yShYOduzOHmYlkuJKVpCknNKgCD2g4Quy/RxIofS8lkApNQmpKL3G4TSo00HcIZoIfhak5GAihKsxBBBBFYtBBBBEiQQQQRIkEEEESJBBBBEiQQQQRIkcJ2RQ8hTbqErQrNKhUGE/8AuqZvhO/f9Fre9GvG7WtaXq1ucs+cO8EWCiIopCVZxylZVDaEobSEoSKJSBQAcAIXekxsqsuapokHuC0k+QhniJa1nB9h1lWAcQpJNK0qKVpyzj1CqKCjEWmqSBCtJqq2gjVKfgIprXZ9MmmZFOKah2ZI0bSahJ5qNP2eMdhs/aksgNtiXmUJTdQaltYAFBeBN007e+GfY/Zb0NtRWreTDpvPOcTwT9kad+WQTSeGFh8uuEGn20114U84KemulbDaQRr7dvlF461VJTxFPKM12GX+RpQfWaUttXalR+REadGaTq0yNozCHVBDM19O2pRom/ktNeJOPhxgrEGS9LKSkVIoe6x8DFGVht5Kjll87osbYmQ3LvLPstqP7Ji62Bki1Zsqk57sKP4qrp+1CVbc6idLMnLuJWX1jeFBrdbSbyieGXlGpNNhKQkCgAoBwA0jLC2FMy5KxQqNewW94tMuBx7q5AU7/gjO51j0K0nEHBmdO8bOgdHrJ/FWvemLkRcbTbOtzrCml4HNCxmhQyUP6xFYUJaybXI3ZTLoKcC+pRVfpkpKE5V5juEZz+HKmVh1siuRqacj7x7LzPQgoUDTd7RY9FifyeZNKBU26R2dUYd4MOkU+yez/oUqhi9fKalSqUqVKJJpU8aRcQ3VStoFQCEisJ9odGMs46VoU6yhf1rTSrqHO0ad3lDLZdktSzYbZbS2gaJHmTmTzOMS4IhWTYx6EJBqBBBBBFYtBBBBEiQQQQRIkEEEESJBBBBEiQQQQRIkEEEESJBBBBEiQQQQRIkEEEESJBGbdNf1DH3lfuwQQTKfvJgaa/aVFD0Mf4tf+mr4ojZ4II0nv3jGcl+1BBBBAUGwQQQRIkEEEESJBBBBEiQQQQRIkEEEESJBBBBEiR//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3" name="Picture 5" descr="http://rotaryolmue.files.wordpress.com/2012/02/rota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3860" y="5025317"/>
            <a:ext cx="1406729" cy="137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21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1012" y="672952"/>
            <a:ext cx="8856984"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Las inflaciones las inician los </a:t>
            </a:r>
            <a:r>
              <a:rPr kumimoji="0" lang="es-ES" sz="20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GOBIERNOS…</a:t>
            </a:r>
          </a:p>
          <a:p>
            <a:pPr lvl="4" algn="just" fontAlgn="base">
              <a:spcBef>
                <a:spcPct val="0"/>
              </a:spcBef>
              <a:spcAft>
                <a:spcPct val="0"/>
              </a:spcAft>
            </a:pPr>
            <a:r>
              <a:rPr lang="es-ES" sz="2000" b="1" i="1" dirty="0" smtClean="0">
                <a:solidFill>
                  <a:srgbClr val="002060"/>
                </a:solidFill>
                <a:latin typeface="Arial Narrow" pitchFamily="34" charset="0"/>
                <a:ea typeface="Times New Roman" pitchFamily="18" charset="0"/>
                <a:cs typeface="Calibri" pitchFamily="34" charset="0"/>
              </a:rPr>
              <a:t>“</a:t>
            </a:r>
            <a:r>
              <a:rPr kumimoji="0" lang="es-ES" sz="2000" b="1" i="1" u="none" strike="noStrike" cap="none" normalizeH="0" baseline="0" dirty="0" smtClean="0">
                <a:ln>
                  <a:noFill/>
                </a:ln>
                <a:solidFill>
                  <a:srgbClr val="002060"/>
                </a:solidFill>
                <a:effectLst/>
                <a:latin typeface="Arial Narrow" pitchFamily="34" charset="0"/>
                <a:ea typeface="Times New Roman" pitchFamily="18" charset="0"/>
                <a:cs typeface="Calibri" pitchFamily="34" charset="0"/>
              </a:rPr>
              <a:t>Luego las acciones especulativas de todos los agentes económicos actúan en su favor y la propalan. </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sz="1600" b="1" i="1" u="none" strike="noStrike" cap="none" normalizeH="0" baseline="0" dirty="0" smtClean="0">
                <a:ln>
                  <a:noFill/>
                </a:ln>
                <a:solidFill>
                  <a:srgbClr val="002060"/>
                </a:solidFill>
                <a:effectLst/>
                <a:latin typeface="Arial Narrow" pitchFamily="34" charset="0"/>
                <a:ea typeface="Times New Roman" pitchFamily="18" charset="0"/>
                <a:cs typeface="Calibri" pitchFamily="34" charset="0"/>
              </a:rPr>
              <a:t>Antonio Ortiz Mena (1907-2007)</a:t>
            </a:r>
            <a:r>
              <a:rPr lang="es-ES" sz="1600" b="1" i="1" dirty="0" smtClean="0">
                <a:solidFill>
                  <a:srgbClr val="002060"/>
                </a:solidFill>
                <a:latin typeface="Arial Narrow" pitchFamily="34" charset="0"/>
                <a:ea typeface="Times New Roman" pitchFamily="18" charset="0"/>
                <a:cs typeface="Calibri" pitchFamily="34" charset="0"/>
              </a:rPr>
              <a:t>”</a:t>
            </a:r>
            <a:endParaRPr kumimoji="0" lang="es-ES" sz="1600" b="1" i="1" u="none" strike="noStrike" cap="none" normalizeH="0" baseline="0" dirty="0" smtClean="0">
              <a:ln>
                <a:noFill/>
              </a:ln>
              <a:solidFill>
                <a:srgbClr val="002060"/>
              </a:solidFill>
              <a:effectLst/>
              <a:latin typeface="Arial Narrow"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fontAlgn="base">
              <a:spcBef>
                <a:spcPct val="0"/>
              </a:spcBef>
              <a:spcAft>
                <a:spcPct val="0"/>
              </a:spcAft>
            </a:pPr>
            <a:r>
              <a:rPr lang="es-ES" sz="2000" dirty="0" smtClean="0">
                <a:latin typeface="Calibri" pitchFamily="34" charset="0"/>
                <a:cs typeface="Calibri" pitchFamily="34" charset="0"/>
              </a:rPr>
              <a:t>Desde tiempo inmemorial, señala </a:t>
            </a:r>
            <a:r>
              <a:rPr lang="es-ES" sz="2000" dirty="0" smtClean="0">
                <a:solidFill>
                  <a:srgbClr val="FF0000"/>
                </a:solidFill>
                <a:latin typeface="Calibri" pitchFamily="34" charset="0"/>
                <a:cs typeface="Calibri" pitchFamily="34" charset="0"/>
              </a:rPr>
              <a:t>Milton Friedman</a:t>
            </a:r>
            <a:r>
              <a:rPr lang="es-ES" sz="2000" dirty="0" smtClean="0">
                <a:latin typeface="Calibri" pitchFamily="34" charset="0"/>
                <a:cs typeface="Calibri" pitchFamily="34" charset="0"/>
              </a:rPr>
              <a:t>, los soberanos, reyes, emperadores, han sentido…</a:t>
            </a:r>
          </a:p>
          <a:p>
            <a:pPr lvl="5" algn="r" fontAlgn="base">
              <a:spcBef>
                <a:spcPct val="0"/>
              </a:spcBef>
              <a:spcAft>
                <a:spcPct val="0"/>
              </a:spcAft>
            </a:pPr>
            <a:r>
              <a:rPr lang="es-ES" sz="2000" b="1" i="1" dirty="0">
                <a:solidFill>
                  <a:srgbClr val="002060"/>
                </a:solidFill>
                <a:latin typeface="Arial Narrow" pitchFamily="34" charset="0"/>
                <a:ea typeface="Times New Roman" pitchFamily="18" charset="0"/>
                <a:cs typeface="Calibri" pitchFamily="34" charset="0"/>
              </a:rPr>
              <a:t>La tentación de recurrir al aumento de la cantidad de dinero para allegarse medios con que emprender guerras, construir monumentos u otras finalidades. </a:t>
            </a:r>
          </a:p>
          <a:p>
            <a:pPr algn="just" fontAlgn="base">
              <a:spcBef>
                <a:spcPct val="0"/>
              </a:spcBef>
              <a:spcAft>
                <a:spcPct val="0"/>
              </a:spcAft>
            </a:pPr>
            <a:endParaRPr lang="es-ES" sz="2000" b="1" i="1" dirty="0">
              <a:solidFill>
                <a:srgbClr val="002060"/>
              </a:solidFill>
              <a:latin typeface="Arial Narrow" pitchFamily="34" charset="0"/>
              <a:ea typeface="Times New Roman" pitchFamily="18" charset="0"/>
              <a:cs typeface="Calibri" pitchFamily="34" charset="0"/>
            </a:endParaRPr>
          </a:p>
          <a:p>
            <a:pPr algn="just" fontAlgn="base">
              <a:spcBef>
                <a:spcPct val="0"/>
              </a:spcBef>
              <a:spcAft>
                <a:spcPct val="0"/>
              </a:spcAft>
            </a:pPr>
            <a:r>
              <a:rPr lang="es-ES" sz="2000" dirty="0" smtClean="0">
                <a:latin typeface="Calibri" pitchFamily="34" charset="0"/>
                <a:cs typeface="Calibri" pitchFamily="34" charset="0"/>
              </a:rPr>
              <a:t>A menudo cayeron en esa tentación y </a:t>
            </a:r>
            <a:r>
              <a:rPr lang="es-ES" sz="2000" b="1" dirty="0">
                <a:solidFill>
                  <a:srgbClr val="FF0000"/>
                </a:solidFill>
                <a:latin typeface="Calibri" pitchFamily="34" charset="0"/>
                <a:ea typeface="Times New Roman" pitchFamily="18" charset="0"/>
                <a:cs typeface="Calibri" pitchFamily="34" charset="0"/>
              </a:rPr>
              <a:t>siempre que lo hicieron la inflación no se hizo esperar.</a:t>
            </a:r>
          </a:p>
          <a:p>
            <a:pPr algn="just" fontAlgn="base">
              <a:spcBef>
                <a:spcPct val="0"/>
              </a:spcBef>
              <a:spcAft>
                <a:spcPct val="0"/>
              </a:spcAft>
            </a:pPr>
            <a:endParaRPr lang="es-ES" sz="2000" dirty="0" smtClean="0">
              <a:latin typeface="Calibri" pitchFamily="34" charset="0"/>
              <a:cs typeface="Calibri" pitchFamily="34" charset="0"/>
            </a:endParaRPr>
          </a:p>
          <a:p>
            <a:pPr algn="just" fontAlgn="base">
              <a:spcBef>
                <a:spcPct val="0"/>
              </a:spcBef>
              <a:spcAft>
                <a:spcPct val="0"/>
              </a:spcAft>
            </a:pPr>
            <a:r>
              <a:rPr lang="es-ES" sz="2000" dirty="0" smtClean="0">
                <a:latin typeface="Calibri" pitchFamily="34" charset="0"/>
                <a:cs typeface="Calibri" pitchFamily="34" charset="0"/>
              </a:rPr>
              <a:t>Estudios teóricos y la experiencia sugieren que toda inflación sustancial es siempre y en todo lugar, un fenómeno monetario. </a:t>
            </a:r>
          </a:p>
          <a:p>
            <a:pPr algn="just" fontAlgn="base">
              <a:spcBef>
                <a:spcPct val="0"/>
              </a:spcBef>
              <a:spcAft>
                <a:spcPct val="0"/>
              </a:spcAft>
            </a:pPr>
            <a:endParaRPr lang="es-ES" sz="2000" dirty="0">
              <a:latin typeface="Calibri" pitchFamily="34" charset="0"/>
              <a:cs typeface="Calibri" pitchFamily="34" charset="0"/>
            </a:endParaRPr>
          </a:p>
          <a:p>
            <a:pPr algn="just" fontAlgn="base">
              <a:spcBef>
                <a:spcPct val="0"/>
              </a:spcBef>
              <a:spcAft>
                <a:spcPct val="0"/>
              </a:spcAft>
            </a:pPr>
            <a:r>
              <a:rPr lang="es-ES" sz="2000" b="1" dirty="0">
                <a:solidFill>
                  <a:srgbClr val="002060"/>
                </a:solidFill>
                <a:latin typeface="Arial Narrow" pitchFamily="34" charset="0"/>
                <a:ea typeface="Times New Roman" pitchFamily="18" charset="0"/>
                <a:cs typeface="Calibri" pitchFamily="34" charset="0"/>
              </a:rPr>
              <a:t>Se produce cuando la </a:t>
            </a:r>
            <a:r>
              <a:rPr lang="es-ES" sz="2000" b="1" dirty="0">
                <a:solidFill>
                  <a:srgbClr val="FF0000"/>
                </a:solidFill>
                <a:latin typeface="Arial Narrow" pitchFamily="34" charset="0"/>
                <a:ea typeface="Times New Roman" pitchFamily="18" charset="0"/>
                <a:cs typeface="Calibri" pitchFamily="34" charset="0"/>
              </a:rPr>
              <a:t>cantidad de dinero en circulación </a:t>
            </a:r>
            <a:r>
              <a:rPr lang="es-ES" sz="2000" b="1" dirty="0" smtClean="0">
                <a:solidFill>
                  <a:srgbClr val="FF0000"/>
                </a:solidFill>
                <a:latin typeface="Arial Narrow" pitchFamily="34" charset="0"/>
                <a:ea typeface="Times New Roman" pitchFamily="18" charset="0"/>
                <a:cs typeface="Calibri" pitchFamily="34" charset="0"/>
              </a:rPr>
              <a:t>AUMENTA</a:t>
            </a:r>
            <a:r>
              <a:rPr lang="es-ES" sz="2000" b="1" dirty="0" smtClean="0">
                <a:solidFill>
                  <a:srgbClr val="002060"/>
                </a:solidFill>
                <a:latin typeface="Arial Narrow" pitchFamily="34" charset="0"/>
                <a:ea typeface="Times New Roman" pitchFamily="18" charset="0"/>
                <a:cs typeface="Calibri" pitchFamily="34" charset="0"/>
              </a:rPr>
              <a:t> </a:t>
            </a:r>
            <a:r>
              <a:rPr lang="es-ES" sz="2000" b="1" dirty="0">
                <a:solidFill>
                  <a:srgbClr val="002060"/>
                </a:solidFill>
                <a:latin typeface="Arial Narrow" pitchFamily="34" charset="0"/>
                <a:ea typeface="Times New Roman" pitchFamily="18" charset="0"/>
                <a:cs typeface="Calibri" pitchFamily="34" charset="0"/>
              </a:rPr>
              <a:t>con mayor rapidez que la producción.</a:t>
            </a:r>
            <a:endParaRPr lang="es-MX" sz="2000" b="1" dirty="0">
              <a:solidFill>
                <a:srgbClr val="002060"/>
              </a:solidFill>
              <a:latin typeface="Arial Narrow" pitchFamily="34" charset="0"/>
              <a:ea typeface="Times New Roman" pitchFamily="18" charset="0"/>
              <a:cs typeface="Calibri" pitchFamily="34" charset="0"/>
            </a:endParaRPr>
          </a:p>
        </p:txBody>
      </p:sp>
      <p:sp>
        <p:nvSpPr>
          <p:cNvPr id="3" name="2 CuadroTexto"/>
          <p:cNvSpPr txBox="1"/>
          <p:nvPr/>
        </p:nvSpPr>
        <p:spPr>
          <a:xfrm>
            <a:off x="5554459" y="97468"/>
            <a:ext cx="4629601" cy="461665"/>
          </a:xfrm>
          <a:prstGeom prst="rect">
            <a:avLst/>
          </a:prstGeom>
          <a:noFill/>
        </p:spPr>
        <p:txBody>
          <a:bodyPr wrap="none" rtlCol="0">
            <a:spAutoFit/>
            <a:scene3d>
              <a:camera prst="orthographicFront"/>
              <a:lightRig rig="balanced" dir="t"/>
            </a:scene3d>
            <a:sp3d extrusionH="57150">
              <a:extrusionClr>
                <a:schemeClr val="bg1">
                  <a:lumMod val="95000"/>
                </a:schemeClr>
              </a:extrusionClr>
            </a:sp3d>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IV . ¿Cómo se origina la inflación?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795080" y="980079"/>
            <a:ext cx="619268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mj-lt"/>
                <a:ea typeface="Times New Roman" pitchFamily="18" charset="0"/>
                <a:cs typeface="Arial" pitchFamily="34" charset="0"/>
              </a:rPr>
              <a:t>J. M. Keynes afirmaba: </a:t>
            </a:r>
          </a:p>
          <a:p>
            <a:pPr lvl="2" algn="just" fontAlgn="base">
              <a:spcBef>
                <a:spcPct val="0"/>
              </a:spcBef>
              <a:spcAft>
                <a:spcPct val="0"/>
              </a:spcAft>
            </a:pPr>
            <a:r>
              <a:rPr kumimoji="0" lang="es-ES" b="1" i="1" u="none" strike="noStrike" cap="none" normalizeH="0" baseline="0" dirty="0" smtClean="0">
                <a:ln>
                  <a:noFill/>
                </a:ln>
                <a:solidFill>
                  <a:schemeClr val="tx1"/>
                </a:solidFill>
                <a:effectLst/>
                <a:latin typeface="+mj-lt"/>
                <a:ea typeface="Times New Roman" pitchFamily="18" charset="0"/>
                <a:cs typeface="Arial" pitchFamily="34" charset="0"/>
              </a:rPr>
              <a:t>“</a:t>
            </a:r>
            <a:r>
              <a:rPr lang="es-ES" b="1" i="1" dirty="0">
                <a:latin typeface="+mj-lt"/>
                <a:ea typeface="Times New Roman" pitchFamily="18" charset="0"/>
                <a:cs typeface="Arial" pitchFamily="34" charset="0"/>
              </a:rPr>
              <a:t>N</a:t>
            </a:r>
            <a:r>
              <a:rPr kumimoji="0" lang="es-ES" b="1" i="1" u="none" strike="noStrike" cap="none" normalizeH="0" baseline="0" dirty="0" smtClean="0">
                <a:ln>
                  <a:noFill/>
                </a:ln>
                <a:solidFill>
                  <a:schemeClr val="tx1"/>
                </a:solidFill>
                <a:effectLst/>
                <a:latin typeface="+mj-lt"/>
                <a:ea typeface="Times New Roman" pitchFamily="18" charset="0"/>
                <a:cs typeface="Arial" pitchFamily="34" charset="0"/>
              </a:rPr>
              <a:t>o importa la especulación cuando es una burbuja en el torrente de la empresa, pero cuando… </a:t>
            </a:r>
          </a:p>
          <a:p>
            <a:pPr lvl="2" algn="just" fontAlgn="base">
              <a:spcBef>
                <a:spcPct val="0"/>
              </a:spcBef>
              <a:spcAft>
                <a:spcPct val="0"/>
              </a:spcAft>
            </a:pPr>
            <a:r>
              <a:rPr kumimoji="0" lang="es-ES" b="1" i="1" u="none" strike="noStrike" cap="none" normalizeH="0" baseline="0" dirty="0" smtClean="0">
                <a:ln>
                  <a:noFill/>
                </a:ln>
                <a:solidFill>
                  <a:schemeClr val="accent5">
                    <a:lumMod val="50000"/>
                  </a:schemeClr>
                </a:solidFill>
                <a:effectLst/>
                <a:latin typeface="+mj-lt"/>
                <a:ea typeface="Times New Roman" pitchFamily="18" charset="0"/>
                <a:cs typeface="Arial" pitchFamily="34" charset="0"/>
              </a:rPr>
              <a:t>La empresa se vuelve una burbuja en el torrente de la especulación, lo único que puede esperar el pueblo es </a:t>
            </a:r>
            <a:r>
              <a:rPr kumimoji="0" lang="es-ES" b="1" i="1" u="none" strike="noStrike" cap="none" normalizeH="0" baseline="0" dirty="0" smtClean="0">
                <a:ln>
                  <a:noFill/>
                </a:ln>
                <a:solidFill>
                  <a:srgbClr val="FF0000"/>
                </a:solidFill>
                <a:effectLst/>
                <a:latin typeface="+mj-lt"/>
                <a:ea typeface="Times New Roman" pitchFamily="18" charset="0"/>
                <a:cs typeface="Arial" pitchFamily="34" charset="0"/>
              </a:rPr>
              <a:t>HAMBRE, MISERIA Y DESESPERACIÓN. </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2000" dirty="0">
              <a:latin typeface="+mj-l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mj-lt"/>
                <a:ea typeface="Times New Roman" pitchFamily="18" charset="0"/>
                <a:cs typeface="Arial" pitchFamily="34" charset="0"/>
              </a:rPr>
              <a:t>En síntesis, la inflación cuando alcanza niveles elevados inhibe el ahorro y provoca que:</a:t>
            </a:r>
          </a:p>
          <a:p>
            <a:pPr lvl="1" algn="r" fontAlgn="base">
              <a:spcBef>
                <a:spcPct val="0"/>
              </a:spcBef>
              <a:spcAft>
                <a:spcPct val="0"/>
              </a:spcAft>
            </a:pPr>
            <a:r>
              <a:rPr lang="es-ES" b="1" i="1" dirty="0" smtClean="0">
                <a:solidFill>
                  <a:schemeClr val="accent5">
                    <a:lumMod val="50000"/>
                  </a:schemeClr>
                </a:solidFill>
                <a:latin typeface="+mj-lt"/>
                <a:ea typeface="Times New Roman" pitchFamily="18" charset="0"/>
                <a:cs typeface="Arial" pitchFamily="34" charset="0"/>
              </a:rPr>
              <a:t>Los </a:t>
            </a:r>
            <a:r>
              <a:rPr lang="es-ES" b="1" i="1" dirty="0">
                <a:solidFill>
                  <a:schemeClr val="accent5">
                    <a:lumMod val="50000"/>
                  </a:schemeClr>
                </a:solidFill>
                <a:latin typeface="+mj-lt"/>
                <a:ea typeface="Times New Roman" pitchFamily="18" charset="0"/>
                <a:cs typeface="Arial" pitchFamily="34" charset="0"/>
              </a:rPr>
              <a:t>recursos y los mejores hombres de un país, en vez de dedicarse al establecimiento o ampliación de empresas productivas, se dediquen a la especulación tan negativa para la economía.</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2000" dirty="0" smtClean="0">
              <a:latin typeface="+mj-lt"/>
              <a:cs typeface="Arial" pitchFamily="34" charset="0"/>
            </a:endParaRPr>
          </a:p>
          <a:p>
            <a:pPr lvl="0" fontAlgn="base">
              <a:spcBef>
                <a:spcPct val="0"/>
              </a:spcBef>
              <a:spcAft>
                <a:spcPct val="0"/>
              </a:spcAft>
            </a:pPr>
            <a:r>
              <a:rPr kumimoji="0" lang="es-ES" sz="2000" b="0" i="0" u="none" strike="noStrike" cap="none" normalizeH="0" baseline="0" dirty="0" smtClean="0">
                <a:ln>
                  <a:noFill/>
                </a:ln>
                <a:solidFill>
                  <a:schemeClr val="tx1"/>
                </a:solidFill>
                <a:effectLst/>
                <a:latin typeface="+mj-lt"/>
                <a:cs typeface="Arial" pitchFamily="34" charset="0"/>
              </a:rPr>
              <a:t>Por eso es importante medir la inflación de manera </a:t>
            </a:r>
            <a:r>
              <a:rPr lang="es-ES" sz="2000" dirty="0">
                <a:latin typeface="+mj-lt"/>
                <a:ea typeface="Times New Roman" pitchFamily="18" charset="0"/>
                <a:cs typeface="Arial" pitchFamily="34" charset="0"/>
              </a:rPr>
              <a:t>adecuada</a:t>
            </a:r>
            <a:r>
              <a:rPr kumimoji="0" lang="es-ES" sz="2000" b="0" i="0" u="none" strike="noStrike" cap="none" normalizeH="0" dirty="0" smtClean="0">
                <a:ln>
                  <a:noFill/>
                </a:ln>
                <a:solidFill>
                  <a:schemeClr val="tx1"/>
                </a:solidFill>
                <a:effectLst/>
                <a:latin typeface="+mj-lt"/>
                <a:cs typeface="Arial" pitchFamily="34" charset="0"/>
              </a:rPr>
              <a:t> y como se dijo antes</a:t>
            </a:r>
            <a:r>
              <a:rPr lang="es-ES" sz="2000" dirty="0" smtClean="0">
                <a:latin typeface="+mj-lt"/>
                <a:ea typeface="Times New Roman" pitchFamily="18" charset="0"/>
                <a:cs typeface="Arial" pitchFamily="34" charset="0"/>
              </a:rPr>
              <a:t> aplicar las políticas necesarias para atemperarla y eventualmente eliminarla.</a:t>
            </a:r>
            <a:r>
              <a:rPr kumimoji="0" lang="es-ES" sz="2000" b="0" i="0" u="none" strike="noStrike" cap="none" normalizeH="0" dirty="0" smtClean="0">
                <a:ln>
                  <a:noFill/>
                </a:ln>
                <a:solidFill>
                  <a:schemeClr val="tx1"/>
                </a:solidFill>
                <a:effectLst/>
                <a:latin typeface="+mj-lt"/>
                <a:cs typeface="Arial" pitchFamily="34" charset="0"/>
              </a:rPr>
              <a:t> </a:t>
            </a:r>
            <a:endParaRPr kumimoji="0" lang="es-ES" sz="2000" b="0" i="0" u="none" strike="noStrike" cap="none" normalizeH="0" baseline="0" dirty="0" smtClean="0">
              <a:ln>
                <a:noFill/>
              </a:ln>
              <a:solidFill>
                <a:schemeClr val="tx1"/>
              </a:solidFill>
              <a:effectLst/>
              <a:latin typeface="+mj-lt"/>
              <a:cs typeface="Arial" pitchFamily="34" charset="0"/>
            </a:endParaRPr>
          </a:p>
        </p:txBody>
      </p:sp>
      <p:sp>
        <p:nvSpPr>
          <p:cNvPr id="3" name="2 CuadroTexto"/>
          <p:cNvSpPr txBox="1"/>
          <p:nvPr/>
        </p:nvSpPr>
        <p:spPr>
          <a:xfrm>
            <a:off x="4401772" y="97468"/>
            <a:ext cx="5782288" cy="461665"/>
          </a:xfrm>
          <a:prstGeom prst="rect">
            <a:avLst/>
          </a:prstGeom>
          <a:noFill/>
        </p:spPr>
        <p:txBody>
          <a:bodyPr wrap="none" rtlCol="0">
            <a:spAutoFit/>
            <a:scene3d>
              <a:camera prst="orthographicFront"/>
              <a:lightRig rig="balanced" dir="t"/>
            </a:scene3d>
            <a:sp3d extrusionH="57150">
              <a:extrusionClr>
                <a:schemeClr val="bg1">
                  <a:lumMod val="95000"/>
                </a:schemeClr>
              </a:extrusionClr>
            </a:sp3d>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V. La Inflación, el Ahorro y la Especulación.</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106" y="987729"/>
            <a:ext cx="1826890" cy="2657295"/>
          </a:xfrm>
          <a:prstGeom prst="rect">
            <a:avLst/>
          </a:prstGeom>
        </p:spPr>
      </p:pic>
      <p:sp>
        <p:nvSpPr>
          <p:cNvPr id="4" name="3 CuadroTexto"/>
          <p:cNvSpPr txBox="1"/>
          <p:nvPr/>
        </p:nvSpPr>
        <p:spPr>
          <a:xfrm>
            <a:off x="7591772" y="3717032"/>
            <a:ext cx="2376264" cy="2893100"/>
          </a:xfrm>
          <a:prstGeom prst="rect">
            <a:avLst/>
          </a:prstGeom>
          <a:noFill/>
        </p:spPr>
        <p:txBody>
          <a:bodyPr wrap="square" rtlCol="0">
            <a:spAutoFit/>
          </a:bodyPr>
          <a:lstStyle/>
          <a:p>
            <a:r>
              <a:rPr lang="es-MX" sz="1400" b="1" dirty="0">
                <a:latin typeface="+mj-lt"/>
              </a:rPr>
              <a:t>John Maynard Keynes</a:t>
            </a:r>
          </a:p>
          <a:p>
            <a:r>
              <a:rPr lang="es-MX" sz="1400" b="1" dirty="0">
                <a:latin typeface="+mj-lt"/>
              </a:rPr>
              <a:t>Economista </a:t>
            </a:r>
            <a:r>
              <a:rPr lang="es-MX" sz="1400" b="1" dirty="0" smtClean="0">
                <a:latin typeface="+mj-lt"/>
              </a:rPr>
              <a:t>Británico</a:t>
            </a:r>
            <a:endParaRPr lang="es-MX" sz="1400" b="1" dirty="0">
              <a:latin typeface="+mj-lt"/>
            </a:endParaRPr>
          </a:p>
          <a:p>
            <a:endParaRPr lang="es-MX" sz="1400" b="1" dirty="0" smtClean="0">
              <a:latin typeface="+mj-lt"/>
            </a:endParaRPr>
          </a:p>
          <a:p>
            <a:r>
              <a:rPr lang="es-MX" sz="1400" b="1" dirty="0" smtClean="0">
                <a:latin typeface="+mj-lt"/>
              </a:rPr>
              <a:t>Nace</a:t>
            </a:r>
            <a:r>
              <a:rPr lang="es-MX" sz="1400" b="1" dirty="0">
                <a:latin typeface="+mj-lt"/>
              </a:rPr>
              <a:t>: el 5 de junio de 1883, Cambridge, Reino Unido</a:t>
            </a:r>
          </a:p>
          <a:p>
            <a:endParaRPr lang="es-MX" sz="1400" b="1" dirty="0" smtClean="0">
              <a:latin typeface="+mj-lt"/>
            </a:endParaRPr>
          </a:p>
          <a:p>
            <a:r>
              <a:rPr lang="es-MX" sz="1400" b="1" dirty="0" smtClean="0">
                <a:latin typeface="+mj-lt"/>
              </a:rPr>
              <a:t>Muere</a:t>
            </a:r>
            <a:r>
              <a:rPr lang="es-MX" sz="1400" b="1" dirty="0">
                <a:latin typeface="+mj-lt"/>
              </a:rPr>
              <a:t>: el 21 de abril de 1946, Sussex Oriental, Reino Unido</a:t>
            </a:r>
          </a:p>
          <a:p>
            <a:endParaRPr lang="es-MX" sz="1400" b="1" dirty="0" smtClean="0">
              <a:latin typeface="+mj-lt"/>
            </a:endParaRPr>
          </a:p>
          <a:p>
            <a:r>
              <a:rPr lang="es-MX" sz="1400" b="1" dirty="0" smtClean="0">
                <a:latin typeface="+mj-lt"/>
              </a:rPr>
              <a:t>Educación</a:t>
            </a:r>
            <a:r>
              <a:rPr lang="es-MX" sz="1400" b="1" dirty="0">
                <a:latin typeface="+mj-lt"/>
              </a:rPr>
              <a:t>: </a:t>
            </a:r>
            <a:r>
              <a:rPr lang="es-MX" sz="1400" b="1" dirty="0" err="1">
                <a:latin typeface="+mj-lt"/>
              </a:rPr>
              <a:t>King's</a:t>
            </a:r>
            <a:r>
              <a:rPr lang="es-MX" sz="1400" b="1" dirty="0">
                <a:latin typeface="+mj-lt"/>
              </a:rPr>
              <a:t> </a:t>
            </a:r>
            <a:r>
              <a:rPr lang="es-MX" sz="1400" b="1" dirty="0" err="1">
                <a:latin typeface="+mj-lt"/>
              </a:rPr>
              <a:t>College</a:t>
            </a:r>
            <a:r>
              <a:rPr lang="es-MX" sz="1400" b="1" dirty="0">
                <a:latin typeface="+mj-lt"/>
              </a:rPr>
              <a:t>, </a:t>
            </a:r>
            <a:endParaRPr lang="es-MX" sz="1400" b="1" dirty="0" smtClean="0">
              <a:latin typeface="+mj-lt"/>
            </a:endParaRPr>
          </a:p>
          <a:p>
            <a:r>
              <a:rPr lang="es-MX" sz="1400" b="1" dirty="0" smtClean="0">
                <a:latin typeface="+mj-lt"/>
              </a:rPr>
              <a:t>Colegio </a:t>
            </a:r>
            <a:r>
              <a:rPr lang="es-MX" sz="1400" b="1" dirty="0" err="1">
                <a:latin typeface="+mj-lt"/>
              </a:rPr>
              <a:t>Eton</a:t>
            </a:r>
            <a:r>
              <a:rPr lang="es-MX" sz="1400" b="1" dirty="0">
                <a:latin typeface="+mj-lt"/>
              </a:rPr>
              <a:t>, Universidad de Cambridge</a:t>
            </a:r>
          </a:p>
        </p:txBody>
      </p:sp>
      <p:cxnSp>
        <p:nvCxnSpPr>
          <p:cNvPr id="6" name="5 Conector recto"/>
          <p:cNvCxnSpPr/>
          <p:nvPr/>
        </p:nvCxnSpPr>
        <p:spPr>
          <a:xfrm>
            <a:off x="7303740" y="1124744"/>
            <a:ext cx="0" cy="48965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1013" y="980730"/>
            <a:ext cx="8784977" cy="5386090"/>
          </a:xfrm>
          <a:prstGeom prst="rect">
            <a:avLst/>
          </a:prstGeom>
          <a:noFill/>
        </p:spPr>
        <p:txBody>
          <a:bodyPr wrap="square" rtlCol="0">
            <a:spAutoFit/>
          </a:bodyPr>
          <a:lstStyle/>
          <a:p>
            <a:r>
              <a:rPr lang="es-ES" sz="2000" dirty="0" smtClean="0">
                <a:latin typeface="+mj-lt"/>
                <a:cs typeface="Arial" pitchFamily="34" charset="0"/>
              </a:rPr>
              <a:t>En México la etapa de mayor Crecimiento Económico y Estabilidad de Precios, 1958-1970, corresponde a una época de gran disciplina monetaria y equilibrio en las finanzas públicas: </a:t>
            </a:r>
          </a:p>
          <a:p>
            <a:pPr marL="893763" indent="-538163">
              <a:spcBef>
                <a:spcPts val="1200"/>
              </a:spcBef>
              <a:buFont typeface="Wingdings" pitchFamily="2" charset="2"/>
              <a:buChar char="Ø"/>
              <a:tabLst>
                <a:tab pos="893763" algn="l"/>
              </a:tabLst>
            </a:pPr>
            <a:r>
              <a:rPr lang="es-ES" b="1" i="1" dirty="0">
                <a:latin typeface="+mj-lt"/>
                <a:ea typeface="Times New Roman" pitchFamily="18" charset="0"/>
                <a:cs typeface="Arial" pitchFamily="34" charset="0"/>
              </a:rPr>
              <a:t>La lucha contra las fuerzas inflacionarias fue implacable. </a:t>
            </a:r>
            <a:endParaRPr lang="es-ES" b="1" i="1" dirty="0" smtClean="0">
              <a:latin typeface="+mj-lt"/>
              <a:ea typeface="Times New Roman" pitchFamily="18" charset="0"/>
              <a:cs typeface="Arial" pitchFamily="34" charset="0"/>
            </a:endParaRPr>
          </a:p>
          <a:p>
            <a:pPr marL="893763" indent="-538163">
              <a:spcBef>
                <a:spcPts val="1200"/>
              </a:spcBef>
              <a:buFont typeface="Wingdings" pitchFamily="2" charset="2"/>
              <a:buChar char="Ø"/>
              <a:tabLst>
                <a:tab pos="893763" algn="l"/>
              </a:tabLst>
            </a:pPr>
            <a:r>
              <a:rPr lang="es-ES" b="1" i="1" dirty="0" smtClean="0">
                <a:latin typeface="+mj-lt"/>
                <a:ea typeface="Times New Roman" pitchFamily="18" charset="0"/>
                <a:cs typeface="Arial" pitchFamily="34" charset="0"/>
              </a:rPr>
              <a:t>Los </a:t>
            </a:r>
            <a:r>
              <a:rPr lang="es-ES" b="1" i="1" dirty="0">
                <a:latin typeface="+mj-lt"/>
                <a:ea typeface="Times New Roman" pitchFamily="18" charset="0"/>
                <a:cs typeface="Arial" pitchFamily="34" charset="0"/>
              </a:rPr>
              <a:t>funcionarios encargados de las </a:t>
            </a:r>
            <a:r>
              <a:rPr lang="es-ES" b="1" i="1" dirty="0" smtClean="0">
                <a:latin typeface="+mj-lt"/>
                <a:ea typeface="Times New Roman" pitchFamily="18" charset="0"/>
                <a:cs typeface="Arial" pitchFamily="34" charset="0"/>
              </a:rPr>
              <a:t>POLÍTICAS MONETARIA Y FISCAL sabían </a:t>
            </a:r>
            <a:r>
              <a:rPr lang="es-ES" b="1" i="1" dirty="0">
                <a:latin typeface="+mj-lt"/>
                <a:ea typeface="Times New Roman" pitchFamily="18" charset="0"/>
                <a:cs typeface="Arial" pitchFamily="34" charset="0"/>
              </a:rPr>
              <a:t>perfectamente que los </a:t>
            </a:r>
            <a:r>
              <a:rPr lang="es-ES" b="1" i="1" dirty="0" smtClean="0">
                <a:solidFill>
                  <a:srgbClr val="FF0000"/>
                </a:solidFill>
                <a:latin typeface="+mj-lt"/>
                <a:ea typeface="Times New Roman" pitchFamily="18" charset="0"/>
                <a:cs typeface="Arial" pitchFamily="34" charset="0"/>
              </a:rPr>
              <a:t>DÉFICIT FISCALES INDUCEN A LA INFLACIÓN </a:t>
            </a:r>
            <a:r>
              <a:rPr lang="es-ES" b="1" i="1" dirty="0" smtClean="0">
                <a:latin typeface="+mj-lt"/>
                <a:ea typeface="Times New Roman" pitchFamily="18" charset="0"/>
                <a:cs typeface="Arial" pitchFamily="34" charset="0"/>
              </a:rPr>
              <a:t>y </a:t>
            </a:r>
            <a:r>
              <a:rPr lang="es-ES" b="1" i="1" dirty="0">
                <a:latin typeface="+mj-lt"/>
                <a:ea typeface="Times New Roman" pitchFamily="18" charset="0"/>
                <a:cs typeface="Arial" pitchFamily="34" charset="0"/>
              </a:rPr>
              <a:t>que esta representa “</a:t>
            </a:r>
            <a:r>
              <a:rPr lang="es-ES" b="1" i="1" dirty="0">
                <a:solidFill>
                  <a:srgbClr val="FF0000"/>
                </a:solidFill>
                <a:latin typeface="+mj-lt"/>
                <a:ea typeface="Times New Roman" pitchFamily="18" charset="0"/>
                <a:cs typeface="Arial" pitchFamily="34" charset="0"/>
              </a:rPr>
              <a:t>un Impuesto cruel que gravita sobre las clases menos capacitadas para pagarlos” </a:t>
            </a:r>
          </a:p>
          <a:p>
            <a:endParaRPr lang="es-ES" sz="2000" dirty="0">
              <a:latin typeface="+mj-lt"/>
              <a:cs typeface="Arial" pitchFamily="34" charset="0"/>
            </a:endParaRPr>
          </a:p>
          <a:p>
            <a:r>
              <a:rPr lang="es-ES" sz="2000" dirty="0" smtClean="0">
                <a:latin typeface="+mj-lt"/>
                <a:cs typeface="Arial" pitchFamily="34" charset="0"/>
              </a:rPr>
              <a:t>A este período se llamo </a:t>
            </a:r>
            <a:r>
              <a:rPr lang="es-ES" sz="2000" b="1" dirty="0" smtClean="0">
                <a:solidFill>
                  <a:schemeClr val="accent4">
                    <a:lumMod val="50000"/>
                  </a:schemeClr>
                </a:solidFill>
                <a:latin typeface="+mj-lt"/>
                <a:cs typeface="Arial" pitchFamily="34" charset="0"/>
              </a:rPr>
              <a:t>“EL MILAGRO MEXICANO”</a:t>
            </a:r>
          </a:p>
          <a:p>
            <a:pPr algn="just"/>
            <a:endParaRPr lang="es-MX" sz="2000" dirty="0" smtClean="0">
              <a:latin typeface="+mj-lt"/>
              <a:cs typeface="Arial" pitchFamily="34" charset="0"/>
            </a:endParaRPr>
          </a:p>
          <a:p>
            <a:pPr lvl="0" algn="just" fontAlgn="base">
              <a:spcBef>
                <a:spcPct val="0"/>
              </a:spcBef>
              <a:spcAft>
                <a:spcPct val="0"/>
              </a:spcAft>
            </a:pPr>
            <a:r>
              <a:rPr lang="es-ES" sz="2000" dirty="0" smtClean="0">
                <a:latin typeface="+mj-lt"/>
                <a:ea typeface="Times New Roman" pitchFamily="18" charset="0"/>
                <a:cs typeface="Arial" pitchFamily="34" charset="0"/>
              </a:rPr>
              <a:t>Don Rodrigo Gómez (1897- 1970), Director del Banco de México y </a:t>
            </a:r>
          </a:p>
          <a:p>
            <a:pPr lvl="0" algn="just" fontAlgn="base">
              <a:spcBef>
                <a:spcPct val="0"/>
              </a:spcBef>
              <a:spcAft>
                <a:spcPct val="0"/>
              </a:spcAft>
            </a:pPr>
            <a:r>
              <a:rPr lang="es-ES" sz="2000" dirty="0" smtClean="0">
                <a:latin typeface="+mj-lt"/>
                <a:ea typeface="Times New Roman" pitchFamily="18" charset="0"/>
                <a:cs typeface="Arial" pitchFamily="34" charset="0"/>
              </a:rPr>
              <a:t>Don Antonio Ortiz Mena, Secretario de Hacienda </a:t>
            </a:r>
          </a:p>
          <a:p>
            <a:pPr lvl="0" algn="just" fontAlgn="base">
              <a:spcBef>
                <a:spcPct val="0"/>
              </a:spcBef>
              <a:spcAft>
                <a:spcPct val="0"/>
              </a:spcAft>
            </a:pPr>
            <a:r>
              <a:rPr lang="es-ES" sz="2000" dirty="0" smtClean="0">
                <a:latin typeface="+mj-lt"/>
                <a:ea typeface="Times New Roman" pitchFamily="18" charset="0"/>
                <a:cs typeface="Arial" pitchFamily="34" charset="0"/>
              </a:rPr>
              <a:t>Durante la época a que se ha hecho referencia, </a:t>
            </a:r>
            <a:r>
              <a:rPr lang="es-ES" b="1" i="1" dirty="0">
                <a:latin typeface="+mj-lt"/>
                <a:ea typeface="Times New Roman" pitchFamily="18" charset="0"/>
                <a:cs typeface="Arial" pitchFamily="34" charset="0"/>
              </a:rPr>
              <a:t>tenían la plena convicción de que </a:t>
            </a:r>
            <a:endParaRPr lang="es-ES" b="1" i="1" dirty="0" smtClean="0">
              <a:latin typeface="+mj-lt"/>
              <a:ea typeface="Times New Roman" pitchFamily="18" charset="0"/>
              <a:cs typeface="Arial" pitchFamily="34" charset="0"/>
            </a:endParaRPr>
          </a:p>
          <a:p>
            <a:pPr lvl="0" algn="just" fontAlgn="base">
              <a:spcBef>
                <a:spcPct val="0"/>
              </a:spcBef>
              <a:spcAft>
                <a:spcPct val="0"/>
              </a:spcAft>
            </a:pPr>
            <a:endParaRPr lang="es-ES" b="1" i="1" dirty="0">
              <a:latin typeface="+mj-lt"/>
              <a:ea typeface="Times New Roman" pitchFamily="18" charset="0"/>
              <a:cs typeface="Arial" pitchFamily="34" charset="0"/>
            </a:endParaRPr>
          </a:p>
          <a:p>
            <a:pPr lvl="0" algn="just" fontAlgn="base">
              <a:spcBef>
                <a:spcPct val="0"/>
              </a:spcBef>
              <a:spcAft>
                <a:spcPct val="0"/>
              </a:spcAft>
            </a:pPr>
            <a:r>
              <a:rPr lang="es-ES" b="1" i="1" dirty="0" smtClean="0">
                <a:latin typeface="+mj-lt"/>
                <a:ea typeface="Times New Roman" pitchFamily="18" charset="0"/>
                <a:cs typeface="Arial" pitchFamily="34" charset="0"/>
              </a:rPr>
              <a:t>EL CRECIMIENTO ECONÓMICO RESULTANTE DE </a:t>
            </a:r>
            <a:r>
              <a:rPr lang="es-ES" b="1" i="1" dirty="0">
                <a:solidFill>
                  <a:srgbClr val="FF0000"/>
                </a:solidFill>
                <a:latin typeface="+mj-lt"/>
                <a:ea typeface="Times New Roman" pitchFamily="18" charset="0"/>
                <a:cs typeface="Arial" pitchFamily="34" charset="0"/>
              </a:rPr>
              <a:t>UN GASTO PÚBLICO DESENFRENADO SUELE SER EFÍMERO Y A LA POSTRE CONTRAPRODUCENTE</a:t>
            </a:r>
            <a:r>
              <a:rPr lang="es-ES" b="1" i="1" dirty="0" smtClean="0">
                <a:solidFill>
                  <a:srgbClr val="FF0000"/>
                </a:solidFill>
                <a:latin typeface="+mj-lt"/>
                <a:ea typeface="Times New Roman" pitchFamily="18" charset="0"/>
                <a:cs typeface="Arial" pitchFamily="34" charset="0"/>
              </a:rPr>
              <a:t>.</a:t>
            </a:r>
            <a:endParaRPr lang="es-ES" b="1" i="1" dirty="0">
              <a:solidFill>
                <a:srgbClr val="FF0000"/>
              </a:solidFill>
              <a:latin typeface="+mj-lt"/>
              <a:ea typeface="Times New Roman" pitchFamily="18" charset="0"/>
              <a:cs typeface="Arial" pitchFamily="34" charset="0"/>
            </a:endParaRPr>
          </a:p>
        </p:txBody>
      </p:sp>
      <p:sp>
        <p:nvSpPr>
          <p:cNvPr id="3" name="2 CuadroTexto"/>
          <p:cNvSpPr txBox="1"/>
          <p:nvPr/>
        </p:nvSpPr>
        <p:spPr>
          <a:xfrm>
            <a:off x="5405188" y="97468"/>
            <a:ext cx="4778872" cy="523220"/>
          </a:xfrm>
          <a:prstGeom prst="rect">
            <a:avLst/>
          </a:prstGeom>
          <a:noFill/>
        </p:spPr>
        <p:txBody>
          <a:bodyPr wrap="none" rtlCol="0">
            <a:spAutoFit/>
            <a:scene3d>
              <a:camera prst="orthographicFront"/>
              <a:lightRig rig="balanced" dir="t"/>
            </a:scene3d>
            <a:sp3d extrusionH="57150">
              <a:extrusionClr>
                <a:schemeClr val="bg1">
                  <a:lumMod val="95000"/>
                </a:schemeClr>
              </a:extrusionClr>
            </a:sp3d>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VI. Etapa de estabilidad en México</a:t>
            </a:r>
            <a:r>
              <a:rPr lang="es-MX" sz="2800" b="1" dirty="0" smtClean="0">
                <a:ln>
                  <a:solidFill>
                    <a:srgbClr val="FF9900"/>
                  </a:solidFill>
                </a:ln>
                <a:effectLst>
                  <a:innerShdw blurRad="63500" dist="50800">
                    <a:prstClr val="black">
                      <a:alpha val="50000"/>
                    </a:prstClr>
                  </a:innerShdw>
                </a:effectLst>
                <a:latin typeface="Franklin Gothic Medium" pitchFamily="34" charset="0"/>
                <a:cs typeface="Arial" pitchFamily="34" charset="0"/>
              </a:rPr>
              <a:t>.</a:t>
            </a:r>
            <a:endParaRPr lang="es-MX" sz="2800" b="1" dirty="0">
              <a:ln>
                <a:solidFill>
                  <a:srgbClr val="FF9900"/>
                </a:solidFill>
              </a:ln>
              <a:effectLst>
                <a:innerShdw blurRad="63500" dist="50800">
                  <a:prstClr val="black">
                    <a:alpha val="50000"/>
                  </a:prstClr>
                </a:innerShdw>
              </a:effectLst>
              <a:latin typeface="Franklin Gothic Medium"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42279" y="1052736"/>
            <a:ext cx="4661261" cy="5355312"/>
          </a:xfrm>
          <a:prstGeom prst="rect">
            <a:avLst/>
          </a:prstGeom>
        </p:spPr>
        <p:txBody>
          <a:bodyPr wrap="square">
            <a:spAutoFit/>
          </a:bodyPr>
          <a:lstStyle/>
          <a:p>
            <a:pPr fontAlgn="base">
              <a:spcBef>
                <a:spcPct val="0"/>
              </a:spcBef>
              <a:spcAft>
                <a:spcPct val="0"/>
              </a:spcAft>
            </a:pPr>
            <a:r>
              <a:rPr lang="es-ES" dirty="0" smtClean="0">
                <a:latin typeface="+mj-lt"/>
                <a:cs typeface="Arial" pitchFamily="34" charset="0"/>
              </a:rPr>
              <a:t>Durante este período (Milagro mexicano) Don Rodrigo y Don Antonio se esforzaron por contener la buena fe de funcionarios públicos que </a:t>
            </a:r>
          </a:p>
          <a:p>
            <a:pPr algn="r" fontAlgn="base">
              <a:spcBef>
                <a:spcPct val="0"/>
              </a:spcBef>
              <a:spcAft>
                <a:spcPct val="0"/>
              </a:spcAft>
            </a:pPr>
            <a:r>
              <a:rPr lang="es-ES" b="1" i="1" dirty="0" smtClean="0">
                <a:solidFill>
                  <a:srgbClr val="0070C0"/>
                </a:solidFill>
                <a:latin typeface="+mj-lt"/>
                <a:cs typeface="Arial" pitchFamily="34" charset="0"/>
              </a:rPr>
              <a:t>“Deseaban aumentar las escuelas, </a:t>
            </a:r>
          </a:p>
          <a:p>
            <a:pPr algn="r" fontAlgn="base">
              <a:spcBef>
                <a:spcPct val="0"/>
              </a:spcBef>
              <a:spcAft>
                <a:spcPct val="0"/>
              </a:spcAft>
            </a:pPr>
            <a:r>
              <a:rPr lang="es-ES" b="1" i="1" dirty="0" smtClean="0">
                <a:solidFill>
                  <a:srgbClr val="0070C0"/>
                </a:solidFill>
                <a:latin typeface="+mj-lt"/>
                <a:cs typeface="Arial" pitchFamily="34" charset="0"/>
              </a:rPr>
              <a:t>los hospitales, los caminos, las presas, </a:t>
            </a:r>
          </a:p>
          <a:p>
            <a:pPr algn="r" fontAlgn="base">
              <a:spcBef>
                <a:spcPct val="0"/>
              </a:spcBef>
              <a:spcAft>
                <a:spcPct val="0"/>
              </a:spcAft>
            </a:pPr>
            <a:r>
              <a:rPr lang="es-ES" b="1" i="1" dirty="0" smtClean="0">
                <a:solidFill>
                  <a:srgbClr val="0070C0"/>
                </a:solidFill>
                <a:latin typeface="+mj-lt"/>
                <a:cs typeface="Arial" pitchFamily="34" charset="0"/>
              </a:rPr>
              <a:t>las plantas eléctricas que tanto y tan urgentemente necesita el país”…</a:t>
            </a:r>
          </a:p>
          <a:p>
            <a:pPr fontAlgn="base">
              <a:spcBef>
                <a:spcPct val="0"/>
              </a:spcBef>
              <a:spcAft>
                <a:spcPct val="0"/>
              </a:spcAft>
            </a:pPr>
            <a:endParaRPr lang="es-ES" dirty="0">
              <a:latin typeface="+mj-lt"/>
              <a:cs typeface="Arial" pitchFamily="34" charset="0"/>
            </a:endParaRPr>
          </a:p>
          <a:p>
            <a:pPr fontAlgn="base">
              <a:spcBef>
                <a:spcPct val="0"/>
              </a:spcBef>
              <a:spcAft>
                <a:spcPct val="0"/>
              </a:spcAft>
            </a:pPr>
            <a:r>
              <a:rPr lang="es-ES" b="1" i="1" dirty="0" smtClean="0">
                <a:solidFill>
                  <a:srgbClr val="FF0000"/>
                </a:solidFill>
                <a:latin typeface="+mj-lt"/>
                <a:cs typeface="Arial" pitchFamily="34" charset="0"/>
              </a:rPr>
              <a:t>Pero que no es posible realizar de la noche a la mañana. </a:t>
            </a:r>
          </a:p>
          <a:p>
            <a:pPr fontAlgn="base">
              <a:spcBef>
                <a:spcPct val="0"/>
              </a:spcBef>
              <a:spcAft>
                <a:spcPct val="0"/>
              </a:spcAft>
            </a:pPr>
            <a:endParaRPr lang="es-ES" dirty="0">
              <a:latin typeface="+mj-lt"/>
              <a:cs typeface="Arial" pitchFamily="34" charset="0"/>
            </a:endParaRPr>
          </a:p>
          <a:p>
            <a:pPr fontAlgn="base">
              <a:spcBef>
                <a:spcPct val="0"/>
              </a:spcBef>
              <a:spcAft>
                <a:spcPct val="0"/>
              </a:spcAft>
            </a:pPr>
            <a:r>
              <a:rPr lang="es-ES" dirty="0" smtClean="0">
                <a:latin typeface="+mj-lt"/>
                <a:cs typeface="Arial" pitchFamily="34" charset="0"/>
              </a:rPr>
              <a:t>Asimismo estuvieron alerta contra las Empresas </a:t>
            </a:r>
            <a:r>
              <a:rPr lang="es-ES" dirty="0">
                <a:latin typeface="+mj-lt"/>
                <a:cs typeface="Arial" pitchFamily="34" charset="0"/>
              </a:rPr>
              <a:t>E</a:t>
            </a:r>
            <a:r>
              <a:rPr lang="es-ES" dirty="0" smtClean="0">
                <a:latin typeface="+mj-lt"/>
                <a:cs typeface="Arial" pitchFamily="34" charset="0"/>
              </a:rPr>
              <a:t>statales que:</a:t>
            </a:r>
            <a:endParaRPr lang="es-ES" b="1" i="1" dirty="0" smtClean="0">
              <a:solidFill>
                <a:srgbClr val="0070C0"/>
              </a:solidFill>
              <a:latin typeface="+mj-lt"/>
              <a:cs typeface="Arial" pitchFamily="34" charset="0"/>
            </a:endParaRPr>
          </a:p>
          <a:p>
            <a:pPr fontAlgn="base">
              <a:spcBef>
                <a:spcPct val="0"/>
              </a:spcBef>
              <a:spcAft>
                <a:spcPct val="0"/>
              </a:spcAft>
            </a:pPr>
            <a:endParaRPr lang="es-ES" sz="1200" b="1" i="1" dirty="0">
              <a:solidFill>
                <a:srgbClr val="0070C0"/>
              </a:solidFill>
              <a:latin typeface="+mj-lt"/>
              <a:cs typeface="Arial" pitchFamily="34" charset="0"/>
            </a:endParaRPr>
          </a:p>
          <a:p>
            <a:pPr lvl="2" fontAlgn="base">
              <a:spcBef>
                <a:spcPct val="0"/>
              </a:spcBef>
              <a:spcAft>
                <a:spcPct val="0"/>
              </a:spcAft>
            </a:pPr>
            <a:r>
              <a:rPr lang="es-ES" b="1" i="1" dirty="0" smtClean="0">
                <a:solidFill>
                  <a:srgbClr val="0070C0"/>
                </a:solidFill>
                <a:latin typeface="+mj-lt"/>
                <a:cs typeface="Arial" pitchFamily="34" charset="0"/>
              </a:rPr>
              <a:t>“Con </a:t>
            </a:r>
            <a:r>
              <a:rPr lang="es-ES" b="1" i="1" dirty="0">
                <a:solidFill>
                  <a:srgbClr val="0070C0"/>
                </a:solidFill>
                <a:latin typeface="+mj-lt"/>
                <a:cs typeface="Arial" pitchFamily="34" charset="0"/>
              </a:rPr>
              <a:t>frecuencia descuidan la difícil lucha de la </a:t>
            </a:r>
            <a:r>
              <a:rPr lang="es-ES" b="1" i="1" dirty="0" smtClean="0">
                <a:solidFill>
                  <a:srgbClr val="0070C0"/>
                </a:solidFill>
                <a:latin typeface="+mj-lt"/>
                <a:cs typeface="Arial" pitchFamily="34" charset="0"/>
              </a:rPr>
              <a:t>Productividad </a:t>
            </a:r>
            <a:r>
              <a:rPr lang="es-ES" b="1" i="1" dirty="0">
                <a:solidFill>
                  <a:srgbClr val="0070C0"/>
                </a:solidFill>
                <a:latin typeface="+mj-lt"/>
                <a:cs typeface="Arial" pitchFamily="34" charset="0"/>
              </a:rPr>
              <a:t>y la </a:t>
            </a:r>
            <a:r>
              <a:rPr lang="es-ES" b="1" i="1" dirty="0" smtClean="0">
                <a:solidFill>
                  <a:srgbClr val="0070C0"/>
                </a:solidFill>
                <a:latin typeface="+mj-lt"/>
                <a:cs typeface="Arial" pitchFamily="34" charset="0"/>
              </a:rPr>
              <a:t>Eficiencia </a:t>
            </a:r>
            <a:r>
              <a:rPr lang="es-ES" b="1" i="1" dirty="0">
                <a:solidFill>
                  <a:srgbClr val="0070C0"/>
                </a:solidFill>
                <a:latin typeface="+mj-lt"/>
                <a:cs typeface="Arial" pitchFamily="34" charset="0"/>
              </a:rPr>
              <a:t>por tener fácil acceso a los fondos públicos”.</a:t>
            </a:r>
            <a:endParaRPr lang="es-MX" b="1" i="1" dirty="0">
              <a:solidFill>
                <a:srgbClr val="0070C0"/>
              </a:solidFill>
              <a:latin typeface="+mj-lt"/>
              <a:cs typeface="Arial" pitchFamily="34" charset="0"/>
            </a:endParaRPr>
          </a:p>
        </p:txBody>
      </p:sp>
      <p:sp>
        <p:nvSpPr>
          <p:cNvPr id="4" name="3 CuadroTexto"/>
          <p:cNvSpPr txBox="1"/>
          <p:nvPr/>
        </p:nvSpPr>
        <p:spPr>
          <a:xfrm>
            <a:off x="5935588" y="821030"/>
            <a:ext cx="2664296" cy="1538883"/>
          </a:xfrm>
          <a:prstGeom prst="rect">
            <a:avLst/>
          </a:prstGeom>
          <a:noFill/>
        </p:spPr>
        <p:txBody>
          <a:bodyPr wrap="square" rtlCol="0">
            <a:spAutoFit/>
          </a:bodyPr>
          <a:lstStyle/>
          <a:p>
            <a:pPr algn="ctr"/>
            <a:r>
              <a:rPr lang="es-MX" sz="1400" b="1" dirty="0">
                <a:latin typeface="+mj-lt"/>
              </a:rPr>
              <a:t>Rodrigo Gómez </a:t>
            </a:r>
            <a:r>
              <a:rPr lang="es-MX" sz="1400" b="1" dirty="0" err="1" smtClean="0">
                <a:latin typeface="+mj-lt"/>
              </a:rPr>
              <a:t>Gómez</a:t>
            </a:r>
            <a:endParaRPr lang="es-MX" sz="1400" b="1" dirty="0">
              <a:latin typeface="+mj-lt"/>
            </a:endParaRPr>
          </a:p>
          <a:p>
            <a:endParaRPr lang="es-MX" sz="800" b="1" dirty="0" smtClean="0">
              <a:latin typeface="+mj-lt"/>
            </a:endParaRPr>
          </a:p>
          <a:p>
            <a:r>
              <a:rPr lang="es-MX" sz="1400" b="1" dirty="0" smtClean="0">
                <a:latin typeface="+mj-lt"/>
              </a:rPr>
              <a:t>Nace </a:t>
            </a:r>
            <a:r>
              <a:rPr lang="es-MX" sz="1400" b="1" dirty="0">
                <a:latin typeface="+mj-lt"/>
              </a:rPr>
              <a:t>en 1897 en Linares, Nuevo León, </a:t>
            </a:r>
          </a:p>
          <a:p>
            <a:pPr marL="285750" indent="-285750">
              <a:buFont typeface="Wingdings" pitchFamily="2" charset="2"/>
              <a:buChar char="§"/>
            </a:pPr>
            <a:r>
              <a:rPr lang="es-MX" sz="1400" b="1" i="1" dirty="0">
                <a:solidFill>
                  <a:srgbClr val="FF9933"/>
                </a:solidFill>
                <a:latin typeface="+mj-lt"/>
              </a:rPr>
              <a:t>Autodidacta que apenas terminó la escuela primaria en su natal </a:t>
            </a:r>
            <a:r>
              <a:rPr lang="es-MX" sz="1400" b="1" i="1" dirty="0" smtClean="0">
                <a:solidFill>
                  <a:srgbClr val="FF9933"/>
                </a:solidFill>
                <a:latin typeface="+mj-lt"/>
              </a:rPr>
              <a:t>Linares</a:t>
            </a:r>
            <a:endParaRPr lang="es-MX" sz="1400" b="1" i="1" dirty="0">
              <a:solidFill>
                <a:srgbClr val="FF9933"/>
              </a:solidFill>
              <a:latin typeface="+mj-lt"/>
            </a:endParaRPr>
          </a:p>
        </p:txBody>
      </p:sp>
      <p:sp>
        <p:nvSpPr>
          <p:cNvPr id="6" name="5 CuadroTexto"/>
          <p:cNvSpPr txBox="1"/>
          <p:nvPr/>
        </p:nvSpPr>
        <p:spPr>
          <a:xfrm>
            <a:off x="5906190" y="2276872"/>
            <a:ext cx="4061846" cy="4562788"/>
          </a:xfrm>
          <a:prstGeom prst="rect">
            <a:avLst/>
          </a:prstGeom>
          <a:noFill/>
        </p:spPr>
        <p:txBody>
          <a:bodyPr wrap="square" rtlCol="0">
            <a:spAutoFit/>
          </a:bodyPr>
          <a:lstStyle/>
          <a:p>
            <a:r>
              <a:rPr lang="es-MX" sz="1400" b="1" dirty="0">
                <a:latin typeface="+mj-lt"/>
              </a:rPr>
              <a:t>Méritos:</a:t>
            </a:r>
          </a:p>
          <a:p>
            <a:pPr marL="285750" indent="-285750">
              <a:spcBef>
                <a:spcPts val="600"/>
              </a:spcBef>
              <a:buFont typeface="Wingdings" pitchFamily="2" charset="2"/>
              <a:buChar char="§"/>
            </a:pPr>
            <a:r>
              <a:rPr lang="es-MX" sz="1400" b="1" dirty="0">
                <a:latin typeface="+mj-lt"/>
              </a:rPr>
              <a:t>Comenzó  trabajar de manera formal a los 16 años en la Compañía de Alumbrado y Fuerza Motriz en Linares </a:t>
            </a:r>
          </a:p>
          <a:p>
            <a:pPr marL="285750" indent="-285750">
              <a:spcBef>
                <a:spcPts val="600"/>
              </a:spcBef>
              <a:buFont typeface="Wingdings" pitchFamily="2" charset="2"/>
              <a:buChar char="§"/>
            </a:pPr>
            <a:endParaRPr lang="es-MX" sz="1200" b="1" dirty="0">
              <a:latin typeface="+mj-lt"/>
            </a:endParaRPr>
          </a:p>
          <a:p>
            <a:pPr marL="285750" indent="-285750">
              <a:buFont typeface="Wingdings" pitchFamily="2" charset="2"/>
              <a:buChar char="§"/>
            </a:pPr>
            <a:r>
              <a:rPr lang="es-MX" sz="1400" b="1" dirty="0">
                <a:latin typeface="+mj-lt"/>
              </a:rPr>
              <a:t>En 1919 empezó a trabajar en el Banco Mercantil del Norte, lugar en donde permaneció 14 años, iniciando así su carrera financiera</a:t>
            </a:r>
            <a:r>
              <a:rPr lang="es-MX" sz="1400" b="1" dirty="0" smtClean="0">
                <a:latin typeface="+mj-lt"/>
              </a:rPr>
              <a:t>.</a:t>
            </a:r>
          </a:p>
          <a:p>
            <a:pPr marL="285750" indent="-285750">
              <a:spcBef>
                <a:spcPts val="300"/>
              </a:spcBef>
              <a:buFont typeface="Wingdings" pitchFamily="2" charset="2"/>
              <a:buChar char="§"/>
            </a:pPr>
            <a:endParaRPr lang="es-MX" sz="1400" b="1" dirty="0">
              <a:latin typeface="+mj-lt"/>
            </a:endParaRPr>
          </a:p>
          <a:p>
            <a:pPr marL="285750" indent="-285750">
              <a:buFont typeface="Wingdings" pitchFamily="2" charset="2"/>
              <a:buChar char="§"/>
            </a:pPr>
            <a:r>
              <a:rPr lang="es-MX" sz="1400" b="1" dirty="0">
                <a:latin typeface="+mj-lt"/>
              </a:rPr>
              <a:t>Pieza fundamental de lo que hoy se conoce como El Desarrollo Estabilizador. </a:t>
            </a:r>
            <a:endParaRPr lang="es-MX" sz="1400" b="1" dirty="0" smtClean="0">
              <a:latin typeface="+mj-lt"/>
            </a:endParaRPr>
          </a:p>
          <a:p>
            <a:pPr marL="285750" indent="-285750">
              <a:buFont typeface="Wingdings" pitchFamily="2" charset="2"/>
              <a:buChar char="§"/>
            </a:pPr>
            <a:endParaRPr lang="es-MX" sz="1400" b="1" dirty="0">
              <a:latin typeface="+mj-lt"/>
            </a:endParaRPr>
          </a:p>
          <a:p>
            <a:pPr marL="285750" indent="-285750">
              <a:buFont typeface="Wingdings" pitchFamily="2" charset="2"/>
              <a:buChar char="§"/>
            </a:pPr>
            <a:r>
              <a:rPr lang="es-MX" sz="1400" b="1" dirty="0" smtClean="0">
                <a:latin typeface="+mj-lt"/>
              </a:rPr>
              <a:t>Ingreso al </a:t>
            </a:r>
            <a:r>
              <a:rPr lang="es-MX" sz="1400" b="1" dirty="0">
                <a:latin typeface="+mj-lt"/>
              </a:rPr>
              <a:t>Banco de México, en donde empezó a desempeñar puestos muy modestos hasta ocupar, como ya se dijo, el cargo de director del Banco de México</a:t>
            </a:r>
            <a:r>
              <a:rPr lang="es-MX" sz="1400" b="1" dirty="0" smtClean="0">
                <a:latin typeface="+mj-lt"/>
              </a:rPr>
              <a:t>.</a:t>
            </a:r>
          </a:p>
          <a:p>
            <a:pPr marL="285750" indent="-285750">
              <a:buFont typeface="Wingdings" pitchFamily="2" charset="2"/>
              <a:buChar char="§"/>
            </a:pPr>
            <a:endParaRPr lang="es-MX" sz="1400" b="1" dirty="0">
              <a:latin typeface="+mj-lt"/>
            </a:endParaRPr>
          </a:p>
          <a:p>
            <a:pPr marL="285750" indent="-285750">
              <a:buFont typeface="Wingdings" pitchFamily="2" charset="2"/>
              <a:buChar char="§"/>
            </a:pPr>
            <a:r>
              <a:rPr lang="es-MX" sz="1400" b="1" dirty="0">
                <a:latin typeface="+mj-lt"/>
              </a:rPr>
              <a:t>Trabajó 30 años en el Banco de México siendo Director del mismo de 1953 a 1970, fecha en que falleció</a:t>
            </a:r>
            <a:r>
              <a:rPr lang="es-MX" sz="1400" dirty="0" smtClean="0">
                <a:latin typeface="+mj-lt"/>
              </a:rPr>
              <a:t>.</a:t>
            </a:r>
            <a:endParaRPr lang="es-MX" sz="1400" dirty="0">
              <a:latin typeface="+mj-lt"/>
            </a:endParaRPr>
          </a:p>
        </p:txBody>
      </p:sp>
      <p:cxnSp>
        <p:nvCxnSpPr>
          <p:cNvPr id="7" name="6 Conector recto"/>
          <p:cNvCxnSpPr/>
          <p:nvPr/>
        </p:nvCxnSpPr>
        <p:spPr>
          <a:xfrm>
            <a:off x="5719564" y="1268760"/>
            <a:ext cx="0" cy="5112568"/>
          </a:xfrm>
          <a:prstGeom prst="line">
            <a:avLst/>
          </a:prstGeom>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405188" y="97468"/>
            <a:ext cx="4778872" cy="523220"/>
          </a:xfrm>
          <a:prstGeom prst="rect">
            <a:avLst/>
          </a:prstGeom>
          <a:noFill/>
        </p:spPr>
        <p:txBody>
          <a:bodyPr wrap="none" rtlCol="0">
            <a:spAutoFit/>
            <a:scene3d>
              <a:camera prst="orthographicFront"/>
              <a:lightRig rig="balanced" dir="t"/>
            </a:scene3d>
            <a:sp3d extrusionH="57150">
              <a:extrusionClr>
                <a:schemeClr val="bg1">
                  <a:lumMod val="95000"/>
                </a:schemeClr>
              </a:extrusionClr>
            </a:sp3d>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VI. Etapa de estabilidad en México</a:t>
            </a:r>
            <a:r>
              <a:rPr lang="es-MX" sz="2800" b="1" dirty="0" smtClean="0">
                <a:ln>
                  <a:solidFill>
                    <a:srgbClr val="FF9900"/>
                  </a:solidFill>
                </a:ln>
                <a:effectLst>
                  <a:innerShdw blurRad="63500" dist="50800">
                    <a:prstClr val="black">
                      <a:alpha val="50000"/>
                    </a:prstClr>
                  </a:innerShdw>
                </a:effectLst>
                <a:latin typeface="Franklin Gothic Medium" pitchFamily="34" charset="0"/>
                <a:cs typeface="Arial" pitchFamily="34" charset="0"/>
              </a:rPr>
              <a:t>.</a:t>
            </a:r>
            <a:endParaRPr lang="es-MX" sz="2800" b="1" dirty="0">
              <a:ln>
                <a:solidFill>
                  <a:srgbClr val="FF9900"/>
                </a:solidFill>
              </a:ln>
              <a:effectLst>
                <a:innerShdw blurRad="63500" dist="50800">
                  <a:prstClr val="black">
                    <a:alpha val="50000"/>
                  </a:prstClr>
                </a:innerShdw>
              </a:effectLst>
              <a:latin typeface="Franklin Gothic Medium" pitchFamily="34" charset="0"/>
              <a:cs typeface="Arial" pitchFamily="34" charset="0"/>
            </a:endParaRPr>
          </a:p>
        </p:txBody>
      </p:sp>
      <p:pic>
        <p:nvPicPr>
          <p:cNvPr id="12290" name="Picture 2" descr="C:\Users\Norma\Desktop\GHR\Rodrigo Gomez 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862" y="597352"/>
            <a:ext cx="1579778" cy="1534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852" y="1131945"/>
            <a:ext cx="1296144" cy="193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823020" y="1003950"/>
            <a:ext cx="8640960" cy="4801314"/>
          </a:xfrm>
          <a:prstGeom prst="rect">
            <a:avLst/>
          </a:prstGeom>
          <a:noFill/>
        </p:spPr>
        <p:txBody>
          <a:bodyPr wrap="square" rtlCol="0">
            <a:spAutoFit/>
          </a:bodyPr>
          <a:lstStyle/>
          <a:p>
            <a:r>
              <a:rPr lang="es-MX" b="1" dirty="0">
                <a:latin typeface="+mj-lt"/>
              </a:rPr>
              <a:t>Antonio Ortiz Mena </a:t>
            </a:r>
          </a:p>
          <a:p>
            <a:r>
              <a:rPr lang="es-MX" b="1" dirty="0">
                <a:solidFill>
                  <a:srgbClr val="0070C0"/>
                </a:solidFill>
                <a:latin typeface="+mj-lt"/>
              </a:rPr>
              <a:t>Nace: El 16 de abril de 1907 en Parral, Chihuahua; - </a:t>
            </a:r>
          </a:p>
          <a:p>
            <a:r>
              <a:rPr lang="es-MX" b="1" dirty="0">
                <a:solidFill>
                  <a:srgbClr val="0070C0"/>
                </a:solidFill>
                <a:latin typeface="+mj-lt"/>
              </a:rPr>
              <a:t>Muere: El 12 de marzo de 2007 en la Ciudad de México, DF</a:t>
            </a:r>
          </a:p>
          <a:p>
            <a:r>
              <a:rPr lang="es-MX" b="1" dirty="0">
                <a:solidFill>
                  <a:srgbClr val="0070C0"/>
                </a:solidFill>
                <a:latin typeface="+mj-lt"/>
              </a:rPr>
              <a:t>Licenciado en Derecho por la Escuela Nacional de Jurisprudencia de la UNAM</a:t>
            </a:r>
          </a:p>
          <a:p>
            <a:r>
              <a:rPr lang="es-MX" b="1" dirty="0">
                <a:latin typeface="+mj-lt"/>
              </a:rPr>
              <a:t> </a:t>
            </a:r>
            <a:endParaRPr lang="es-MX" b="1" dirty="0" smtClean="0">
              <a:latin typeface="+mj-lt"/>
            </a:endParaRPr>
          </a:p>
          <a:p>
            <a:r>
              <a:rPr lang="es-MX" b="1" dirty="0" smtClean="0">
                <a:latin typeface="+mj-lt"/>
              </a:rPr>
              <a:t>Desempeño:</a:t>
            </a:r>
            <a:endParaRPr lang="es-MX" b="1" dirty="0">
              <a:latin typeface="+mj-lt"/>
            </a:endParaRPr>
          </a:p>
          <a:p>
            <a:pPr marL="539750" indent="-446088">
              <a:buFont typeface="Wingdings" pitchFamily="2" charset="2"/>
              <a:buChar char="ü"/>
            </a:pPr>
            <a:r>
              <a:rPr lang="es-MX" b="1" dirty="0">
                <a:solidFill>
                  <a:srgbClr val="0070C0"/>
                </a:solidFill>
                <a:latin typeface="+mj-lt"/>
              </a:rPr>
              <a:t>Fue director del IMSS</a:t>
            </a:r>
          </a:p>
          <a:p>
            <a:pPr marL="539750" indent="-446088">
              <a:buFont typeface="Wingdings" pitchFamily="2" charset="2"/>
              <a:buChar char="ü"/>
            </a:pPr>
            <a:r>
              <a:rPr lang="es-MX" b="1" dirty="0">
                <a:solidFill>
                  <a:srgbClr val="0070C0"/>
                </a:solidFill>
                <a:latin typeface="+mj-lt"/>
              </a:rPr>
              <a:t>Presidente del Banco Interamericano de Desarrollo, </a:t>
            </a:r>
          </a:p>
          <a:p>
            <a:pPr marL="539750" indent="-446088">
              <a:buFont typeface="Wingdings" pitchFamily="2" charset="2"/>
              <a:buChar char="ü"/>
            </a:pPr>
            <a:r>
              <a:rPr lang="es-MX" b="1" dirty="0">
                <a:solidFill>
                  <a:srgbClr val="0070C0"/>
                </a:solidFill>
                <a:latin typeface="+mj-lt"/>
              </a:rPr>
              <a:t>Director de Banamex. </a:t>
            </a:r>
          </a:p>
          <a:p>
            <a:pPr marL="539750" indent="-446088">
              <a:buFont typeface="Wingdings" pitchFamily="2" charset="2"/>
              <a:buChar char="ü"/>
            </a:pPr>
            <a:r>
              <a:rPr lang="es-MX" b="1" dirty="0">
                <a:solidFill>
                  <a:srgbClr val="0070C0"/>
                </a:solidFill>
                <a:latin typeface="+mj-lt"/>
              </a:rPr>
              <a:t>Titular de la SHCP durante dos administraciones: </a:t>
            </a:r>
            <a:r>
              <a:rPr lang="es-MX" b="1" dirty="0" smtClean="0">
                <a:solidFill>
                  <a:srgbClr val="0070C0"/>
                </a:solidFill>
                <a:latin typeface="+mj-lt"/>
              </a:rPr>
              <a:t>con </a:t>
            </a:r>
            <a:r>
              <a:rPr lang="es-MX" b="1" dirty="0">
                <a:solidFill>
                  <a:srgbClr val="0070C0"/>
                </a:solidFill>
                <a:latin typeface="+mj-lt"/>
              </a:rPr>
              <a:t>Adolfo López Mateos y con Gustavo Díaz Ordaz, </a:t>
            </a:r>
            <a:r>
              <a:rPr lang="es-MX" b="1" dirty="0" smtClean="0">
                <a:solidFill>
                  <a:srgbClr val="0070C0"/>
                </a:solidFill>
                <a:latin typeface="+mj-lt"/>
              </a:rPr>
              <a:t>PERIODO DE GRAN PROSPERIDAD ECONÓMICA denominado por el mismo como el "DESARROLLO ESTABILIZADOR".</a:t>
            </a:r>
          </a:p>
          <a:p>
            <a:r>
              <a:rPr lang="es-MX" b="1" dirty="0">
                <a:latin typeface="+mj-lt"/>
              </a:rPr>
              <a:t> </a:t>
            </a:r>
          </a:p>
          <a:p>
            <a:r>
              <a:rPr lang="es-MX" b="1" dirty="0">
                <a:latin typeface="+mj-lt"/>
              </a:rPr>
              <a:t>El Desarrollo Estabilizador se puede resumir como:</a:t>
            </a:r>
          </a:p>
          <a:p>
            <a:pPr lvl="1"/>
            <a:r>
              <a:rPr lang="es-MX" b="1" dirty="0" smtClean="0">
                <a:solidFill>
                  <a:srgbClr val="0070C0"/>
                </a:solidFill>
                <a:latin typeface="+mj-lt"/>
              </a:rPr>
              <a:t>"</a:t>
            </a:r>
            <a:r>
              <a:rPr lang="es-MX" b="1" dirty="0">
                <a:solidFill>
                  <a:srgbClr val="0070C0"/>
                </a:solidFill>
                <a:latin typeface="+mj-lt"/>
              </a:rPr>
              <a:t>6-6 con 2-2" ya que se caracterizó por un crecimiento de la economía mexicana del 6.6% anual con inflación de 2.2% y en donde la producción agrícola fue sustituida por la industrial. </a:t>
            </a:r>
          </a:p>
        </p:txBody>
      </p:sp>
      <p:sp>
        <p:nvSpPr>
          <p:cNvPr id="6" name="5 CuadroTexto"/>
          <p:cNvSpPr txBox="1"/>
          <p:nvPr/>
        </p:nvSpPr>
        <p:spPr>
          <a:xfrm>
            <a:off x="5405188" y="97468"/>
            <a:ext cx="4778872" cy="523220"/>
          </a:xfrm>
          <a:prstGeom prst="rect">
            <a:avLst/>
          </a:prstGeom>
          <a:noFill/>
        </p:spPr>
        <p:txBody>
          <a:bodyPr wrap="none" rtlCol="0">
            <a:spAutoFit/>
            <a:scene3d>
              <a:camera prst="orthographicFront"/>
              <a:lightRig rig="balanced" dir="t"/>
            </a:scene3d>
            <a:sp3d extrusionH="57150">
              <a:extrusionClr>
                <a:schemeClr val="bg1">
                  <a:lumMod val="95000"/>
                </a:schemeClr>
              </a:extrusionClr>
            </a:sp3d>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VI. Etapa de estabilidad en México</a:t>
            </a:r>
            <a:r>
              <a:rPr lang="es-MX" sz="2800" b="1" dirty="0" smtClean="0">
                <a:ln>
                  <a:solidFill>
                    <a:srgbClr val="FF9900"/>
                  </a:solidFill>
                </a:ln>
                <a:effectLst>
                  <a:innerShdw blurRad="63500" dist="50800">
                    <a:prstClr val="black">
                      <a:alpha val="50000"/>
                    </a:prstClr>
                  </a:innerShdw>
                </a:effectLst>
                <a:latin typeface="Franklin Gothic Medium" pitchFamily="34" charset="0"/>
                <a:cs typeface="Arial" pitchFamily="34" charset="0"/>
              </a:rPr>
              <a:t>.</a:t>
            </a:r>
            <a:endParaRPr lang="es-MX" sz="2800" b="1" dirty="0">
              <a:ln>
                <a:solidFill>
                  <a:srgbClr val="FF9900"/>
                </a:solidFill>
              </a:ln>
              <a:effectLst>
                <a:innerShdw blurRad="63500" dist="50800">
                  <a:prstClr val="black">
                    <a:alpha val="50000"/>
                  </a:prstClr>
                </a:innerShdw>
              </a:effectLst>
              <a:latin typeface="Franklin Gothic Medium" pitchFamily="34" charset="0"/>
              <a:cs typeface="Arial" pitchFamily="34" charset="0"/>
            </a:endParaRPr>
          </a:p>
        </p:txBody>
      </p:sp>
    </p:spTree>
    <p:extLst>
      <p:ext uri="{BB962C8B-B14F-4D97-AF65-F5344CB8AC3E}">
        <p14:creationId xmlns:p14="http://schemas.microsoft.com/office/powerpoint/2010/main" val="3578927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3020" y="980728"/>
            <a:ext cx="7776864" cy="5798510"/>
          </a:xfrm>
          <a:prstGeom prst="rect">
            <a:avLst/>
          </a:prstGeom>
          <a:noFill/>
        </p:spPr>
        <p:txBody>
          <a:bodyPr wrap="square" rtlCol="0">
            <a:spAutoFit/>
          </a:bodyPr>
          <a:lstStyle/>
          <a:p>
            <a:r>
              <a:rPr lang="es-MX" b="1" dirty="0">
                <a:latin typeface="+mj-lt"/>
              </a:rPr>
              <a:t>Antonio Ortiz Mena </a:t>
            </a:r>
          </a:p>
          <a:p>
            <a:r>
              <a:rPr lang="es-MX" b="1" dirty="0">
                <a:latin typeface="+mj-lt"/>
              </a:rPr>
              <a:t> </a:t>
            </a:r>
          </a:p>
          <a:p>
            <a:r>
              <a:rPr lang="es-MX" b="1" dirty="0">
                <a:latin typeface="+mj-lt"/>
              </a:rPr>
              <a:t>El crecimiento industrial que México registró en estas épocas se basó </a:t>
            </a:r>
            <a:r>
              <a:rPr lang="es-MX" b="1" dirty="0" smtClean="0">
                <a:latin typeface="+mj-lt"/>
              </a:rPr>
              <a:t>en</a:t>
            </a:r>
          </a:p>
          <a:p>
            <a:pPr marL="714375" indent="-531813">
              <a:lnSpc>
                <a:spcPct val="130000"/>
              </a:lnSpc>
              <a:buFont typeface="Wingdings" pitchFamily="2" charset="2"/>
              <a:buChar char="ü"/>
            </a:pPr>
            <a:r>
              <a:rPr lang="es-MX" b="1" dirty="0" smtClean="0">
                <a:solidFill>
                  <a:srgbClr val="0070C0"/>
                </a:solidFill>
                <a:latin typeface="+mj-lt"/>
              </a:rPr>
              <a:t>La </a:t>
            </a:r>
            <a:r>
              <a:rPr lang="es-MX" b="1" dirty="0">
                <a:solidFill>
                  <a:srgbClr val="0070C0"/>
                </a:solidFill>
                <a:latin typeface="+mj-lt"/>
              </a:rPr>
              <a:t>expansión del mercado interno, propiciado por el crecimiento </a:t>
            </a:r>
            <a:r>
              <a:rPr lang="es-MX" b="1" dirty="0" smtClean="0">
                <a:solidFill>
                  <a:srgbClr val="0070C0"/>
                </a:solidFill>
                <a:latin typeface="+mj-lt"/>
              </a:rPr>
              <a:t>urbano..</a:t>
            </a:r>
            <a:endParaRPr lang="es-MX" b="1" dirty="0">
              <a:solidFill>
                <a:srgbClr val="0070C0"/>
              </a:solidFill>
              <a:latin typeface="+mj-lt"/>
            </a:endParaRPr>
          </a:p>
          <a:p>
            <a:pPr marL="714375" indent="-531813">
              <a:lnSpc>
                <a:spcPct val="130000"/>
              </a:lnSpc>
              <a:buFont typeface="Wingdings" pitchFamily="2" charset="2"/>
              <a:buChar char="ü"/>
            </a:pPr>
            <a:r>
              <a:rPr lang="es-MX" b="1" dirty="0">
                <a:solidFill>
                  <a:srgbClr val="0070C0"/>
                </a:solidFill>
                <a:latin typeface="+mj-lt"/>
              </a:rPr>
              <a:t>Los efectos de la reforma </a:t>
            </a:r>
            <a:r>
              <a:rPr lang="es-MX" b="1" dirty="0" smtClean="0">
                <a:solidFill>
                  <a:srgbClr val="0070C0"/>
                </a:solidFill>
                <a:latin typeface="+mj-lt"/>
              </a:rPr>
              <a:t>agraria</a:t>
            </a:r>
            <a:endParaRPr lang="es-MX" b="1" dirty="0">
              <a:solidFill>
                <a:srgbClr val="0070C0"/>
              </a:solidFill>
              <a:latin typeface="+mj-lt"/>
            </a:endParaRPr>
          </a:p>
          <a:p>
            <a:pPr marL="714375" indent="-531813">
              <a:lnSpc>
                <a:spcPct val="130000"/>
              </a:lnSpc>
              <a:buFont typeface="Wingdings" pitchFamily="2" charset="2"/>
              <a:buChar char="ü"/>
            </a:pPr>
            <a:r>
              <a:rPr lang="es-MX" b="1" dirty="0">
                <a:solidFill>
                  <a:srgbClr val="0070C0"/>
                </a:solidFill>
                <a:latin typeface="+mj-lt"/>
              </a:rPr>
              <a:t>La consolidación de la infraestructura en las </a:t>
            </a:r>
            <a:r>
              <a:rPr lang="es-MX" b="1" dirty="0" smtClean="0">
                <a:solidFill>
                  <a:srgbClr val="0070C0"/>
                </a:solidFill>
                <a:latin typeface="+mj-lt"/>
              </a:rPr>
              <a:t>Comunicaciones </a:t>
            </a:r>
            <a:r>
              <a:rPr lang="es-MX" b="1" dirty="0">
                <a:solidFill>
                  <a:srgbClr val="0070C0"/>
                </a:solidFill>
                <a:latin typeface="+mj-lt"/>
              </a:rPr>
              <a:t>y en el </a:t>
            </a:r>
            <a:r>
              <a:rPr lang="es-MX" b="1" dirty="0" smtClean="0">
                <a:solidFill>
                  <a:srgbClr val="0070C0"/>
                </a:solidFill>
                <a:latin typeface="+mj-lt"/>
              </a:rPr>
              <a:t>Sector </a:t>
            </a:r>
            <a:r>
              <a:rPr lang="es-MX" b="1" dirty="0">
                <a:solidFill>
                  <a:srgbClr val="0070C0"/>
                </a:solidFill>
                <a:latin typeface="+mj-lt"/>
              </a:rPr>
              <a:t>de la E</a:t>
            </a:r>
            <a:r>
              <a:rPr lang="es-MX" b="1" dirty="0" smtClean="0">
                <a:solidFill>
                  <a:srgbClr val="0070C0"/>
                </a:solidFill>
                <a:latin typeface="+mj-lt"/>
              </a:rPr>
              <a:t>nergía </a:t>
            </a:r>
            <a:endParaRPr lang="es-MX" b="1" dirty="0">
              <a:solidFill>
                <a:srgbClr val="0070C0"/>
              </a:solidFill>
              <a:latin typeface="+mj-lt"/>
            </a:endParaRPr>
          </a:p>
          <a:p>
            <a:pPr marL="714375" indent="-531813">
              <a:lnSpc>
                <a:spcPct val="130000"/>
              </a:lnSpc>
              <a:buFont typeface="Wingdings" pitchFamily="2" charset="2"/>
              <a:buChar char="ü"/>
            </a:pPr>
            <a:r>
              <a:rPr lang="es-MX" b="1" dirty="0">
                <a:solidFill>
                  <a:srgbClr val="0070C0"/>
                </a:solidFill>
                <a:latin typeface="+mj-lt"/>
              </a:rPr>
              <a:t>La participación de la </a:t>
            </a:r>
            <a:r>
              <a:rPr lang="es-MX" b="1" dirty="0" smtClean="0">
                <a:solidFill>
                  <a:srgbClr val="0070C0"/>
                </a:solidFill>
                <a:latin typeface="+mj-lt"/>
              </a:rPr>
              <a:t>Inversión </a:t>
            </a:r>
            <a:r>
              <a:rPr lang="es-MX" b="1" dirty="0">
                <a:solidFill>
                  <a:srgbClr val="0070C0"/>
                </a:solidFill>
                <a:latin typeface="+mj-lt"/>
              </a:rPr>
              <a:t>E</a:t>
            </a:r>
            <a:r>
              <a:rPr lang="es-MX" b="1" dirty="0" smtClean="0">
                <a:solidFill>
                  <a:srgbClr val="0070C0"/>
                </a:solidFill>
                <a:latin typeface="+mj-lt"/>
              </a:rPr>
              <a:t>xtranjera </a:t>
            </a:r>
            <a:r>
              <a:rPr lang="es-MX" b="1" dirty="0">
                <a:solidFill>
                  <a:srgbClr val="0070C0"/>
                </a:solidFill>
                <a:latin typeface="+mj-lt"/>
              </a:rPr>
              <a:t>que modificaría la </a:t>
            </a:r>
            <a:r>
              <a:rPr lang="es-MX" b="1" dirty="0" smtClean="0">
                <a:solidFill>
                  <a:srgbClr val="0070C0"/>
                </a:solidFill>
                <a:latin typeface="+mj-lt"/>
              </a:rPr>
              <a:t>Planta </a:t>
            </a:r>
            <a:r>
              <a:rPr lang="es-MX" b="1" dirty="0">
                <a:solidFill>
                  <a:srgbClr val="0070C0"/>
                </a:solidFill>
                <a:latin typeface="+mj-lt"/>
              </a:rPr>
              <a:t>I</a:t>
            </a:r>
            <a:r>
              <a:rPr lang="es-MX" b="1" dirty="0" smtClean="0">
                <a:solidFill>
                  <a:srgbClr val="0070C0"/>
                </a:solidFill>
                <a:latin typeface="+mj-lt"/>
              </a:rPr>
              <a:t>ndustrial</a:t>
            </a:r>
            <a:r>
              <a:rPr lang="es-MX" b="1" dirty="0">
                <a:solidFill>
                  <a:srgbClr val="0070C0"/>
                </a:solidFill>
                <a:latin typeface="+mj-lt"/>
              </a:rPr>
              <a:t>.</a:t>
            </a:r>
          </a:p>
          <a:p>
            <a:r>
              <a:rPr lang="es-MX" b="1" dirty="0">
                <a:latin typeface="+mj-lt"/>
              </a:rPr>
              <a:t> </a:t>
            </a:r>
          </a:p>
          <a:p>
            <a:r>
              <a:rPr lang="es-MX" b="1" dirty="0" smtClean="0">
                <a:latin typeface="+mj-lt"/>
              </a:rPr>
              <a:t>En ese entonces, El </a:t>
            </a:r>
            <a:r>
              <a:rPr lang="es-MX" b="1" dirty="0">
                <a:latin typeface="+mj-lt"/>
              </a:rPr>
              <a:t>FMI declaró que el peso era "moneda fuerte</a:t>
            </a:r>
            <a:r>
              <a:rPr lang="es-MX" b="1" dirty="0" smtClean="0">
                <a:latin typeface="+mj-lt"/>
              </a:rPr>
              <a:t>".</a:t>
            </a:r>
          </a:p>
          <a:p>
            <a:pPr marL="285750" indent="-285750">
              <a:lnSpc>
                <a:spcPct val="130000"/>
              </a:lnSpc>
              <a:buFont typeface="Wingdings" pitchFamily="2" charset="2"/>
              <a:buChar char="ü"/>
            </a:pPr>
            <a:r>
              <a:rPr lang="es-MX" b="1" dirty="0" smtClean="0">
                <a:solidFill>
                  <a:srgbClr val="0070C0"/>
                </a:solidFill>
                <a:latin typeface="+mj-lt"/>
              </a:rPr>
              <a:t>Los </a:t>
            </a:r>
            <a:r>
              <a:rPr lang="es-MX" b="1" dirty="0">
                <a:solidFill>
                  <a:srgbClr val="0070C0"/>
                </a:solidFill>
                <a:latin typeface="+mj-lt"/>
              </a:rPr>
              <a:t>principales economistas consideraban que si México seguía así llegaría al nivel de potencias intermedias como Australia </a:t>
            </a:r>
            <a:r>
              <a:rPr lang="es-MX" b="1" dirty="0" err="1">
                <a:solidFill>
                  <a:srgbClr val="0070C0"/>
                </a:solidFill>
                <a:latin typeface="+mj-lt"/>
              </a:rPr>
              <a:t>ó</a:t>
            </a:r>
            <a:r>
              <a:rPr lang="es-MX" b="1" dirty="0">
                <a:solidFill>
                  <a:srgbClr val="0070C0"/>
                </a:solidFill>
                <a:latin typeface="+mj-lt"/>
              </a:rPr>
              <a:t> Canadá para el año 2,000. </a:t>
            </a:r>
          </a:p>
          <a:p>
            <a:pPr marL="285750" indent="-285750">
              <a:lnSpc>
                <a:spcPct val="130000"/>
              </a:lnSpc>
              <a:buFont typeface="Wingdings" pitchFamily="2" charset="2"/>
              <a:buChar char="ü"/>
            </a:pPr>
            <a:r>
              <a:rPr lang="es-MX" b="1" dirty="0" smtClean="0">
                <a:solidFill>
                  <a:srgbClr val="0070C0"/>
                </a:solidFill>
                <a:latin typeface="+mj-lt"/>
              </a:rPr>
              <a:t>México </a:t>
            </a:r>
            <a:r>
              <a:rPr lang="es-MX" b="1" dirty="0">
                <a:solidFill>
                  <a:srgbClr val="0070C0"/>
                </a:solidFill>
                <a:latin typeface="+mj-lt"/>
              </a:rPr>
              <a:t>era ejemplo para los demás países del tercer mundo</a:t>
            </a:r>
            <a:r>
              <a:rPr lang="es-MX" b="1" dirty="0" smtClean="0">
                <a:solidFill>
                  <a:srgbClr val="0070C0"/>
                </a:solidFill>
                <a:latin typeface="+mj-lt"/>
              </a:rPr>
              <a:t>.</a:t>
            </a:r>
            <a:endParaRPr lang="es-MX" b="1" dirty="0">
              <a:solidFill>
                <a:srgbClr val="0070C0"/>
              </a:solidFill>
              <a:latin typeface="+mj-lt"/>
            </a:endParaRPr>
          </a:p>
          <a:p>
            <a:pPr marL="285750" indent="-285750">
              <a:lnSpc>
                <a:spcPct val="130000"/>
              </a:lnSpc>
              <a:buFont typeface="Wingdings" pitchFamily="2" charset="2"/>
              <a:buChar char="ü"/>
            </a:pPr>
            <a:r>
              <a:rPr lang="es-MX" b="1" dirty="0">
                <a:solidFill>
                  <a:srgbClr val="0070C0"/>
                </a:solidFill>
                <a:latin typeface="+mj-lt"/>
              </a:rPr>
              <a:t>El salario mínimo aumentó casi al doble de $308 a $601. </a:t>
            </a:r>
          </a:p>
          <a:p>
            <a:pPr marL="285750" indent="-285750">
              <a:lnSpc>
                <a:spcPct val="130000"/>
              </a:lnSpc>
              <a:buFont typeface="Wingdings" pitchFamily="2" charset="2"/>
              <a:buChar char="ü"/>
            </a:pPr>
            <a:r>
              <a:rPr lang="es-MX" b="1" dirty="0">
                <a:solidFill>
                  <a:srgbClr val="0070C0"/>
                </a:solidFill>
                <a:latin typeface="+mj-lt"/>
              </a:rPr>
              <a:t>Se redujo la deuda externa</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852" y="1131945"/>
            <a:ext cx="1296144" cy="193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5405188" y="97468"/>
            <a:ext cx="4778872" cy="523220"/>
          </a:xfrm>
          <a:prstGeom prst="rect">
            <a:avLst/>
          </a:prstGeom>
          <a:noFill/>
        </p:spPr>
        <p:txBody>
          <a:bodyPr wrap="none" rtlCol="0">
            <a:spAutoFit/>
            <a:scene3d>
              <a:camera prst="orthographicFront"/>
              <a:lightRig rig="balanced" dir="t"/>
            </a:scene3d>
            <a:sp3d extrusionH="57150">
              <a:extrusionClr>
                <a:schemeClr val="bg1">
                  <a:lumMod val="95000"/>
                </a:schemeClr>
              </a:extrusionClr>
            </a:sp3d>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VI. Etapa de estabilidad en México</a:t>
            </a:r>
            <a:r>
              <a:rPr lang="es-MX" sz="2800" b="1" dirty="0" smtClean="0">
                <a:ln>
                  <a:solidFill>
                    <a:srgbClr val="FF9900"/>
                  </a:solidFill>
                </a:ln>
                <a:effectLst>
                  <a:innerShdw blurRad="63500" dist="50800">
                    <a:prstClr val="black">
                      <a:alpha val="50000"/>
                    </a:prstClr>
                  </a:innerShdw>
                </a:effectLst>
                <a:latin typeface="Franklin Gothic Medium" pitchFamily="34" charset="0"/>
                <a:cs typeface="Arial" pitchFamily="34" charset="0"/>
              </a:rPr>
              <a:t>.</a:t>
            </a:r>
            <a:endParaRPr lang="es-MX" sz="2800" b="1" dirty="0">
              <a:ln>
                <a:solidFill>
                  <a:srgbClr val="FF9900"/>
                </a:solidFill>
              </a:ln>
              <a:effectLst>
                <a:innerShdw blurRad="63500" dist="50800">
                  <a:prstClr val="black">
                    <a:alpha val="50000"/>
                  </a:prstClr>
                </a:innerShdw>
              </a:effectLst>
              <a:latin typeface="Franklin Gothic Medium" pitchFamily="34" charset="0"/>
              <a:cs typeface="Arial" pitchFamily="34" charset="0"/>
            </a:endParaRPr>
          </a:p>
        </p:txBody>
      </p:sp>
    </p:spTree>
    <p:extLst>
      <p:ext uri="{BB962C8B-B14F-4D97-AF65-F5344CB8AC3E}">
        <p14:creationId xmlns:p14="http://schemas.microsoft.com/office/powerpoint/2010/main" val="3711979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23020" y="1052736"/>
            <a:ext cx="8712968"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dirty="0" smtClean="0">
                <a:solidFill>
                  <a:srgbClr val="000000"/>
                </a:solidFill>
                <a:latin typeface="+mj-lt"/>
                <a:ea typeface="Calibri" pitchFamily="34" charset="0"/>
                <a:cs typeface="Arial" pitchFamily="34" charset="0"/>
              </a:rPr>
              <a:t>A </a:t>
            </a:r>
            <a:r>
              <a:rPr kumimoji="0" lang="es-MX" sz="2000" b="0" i="0" u="none" strike="noStrike" cap="none" normalizeH="0" baseline="0" dirty="0" smtClean="0">
                <a:ln>
                  <a:noFill/>
                </a:ln>
                <a:solidFill>
                  <a:srgbClr val="000000"/>
                </a:solidFill>
                <a:effectLst/>
                <a:latin typeface="+mj-lt"/>
                <a:ea typeface="Calibri" pitchFamily="34" charset="0"/>
                <a:cs typeface="Arial" pitchFamily="34" charset="0"/>
              </a:rPr>
              <a:t>tal grado es reconocida la aportación de Don Rodrigo Gómez al llamado </a:t>
            </a:r>
            <a:r>
              <a:rPr lang="es-MX" b="1" dirty="0">
                <a:solidFill>
                  <a:srgbClr val="FF0000"/>
                </a:solidFill>
                <a:latin typeface="+mj-lt"/>
                <a:ea typeface="Times New Roman" pitchFamily="18" charset="0"/>
                <a:cs typeface="Arial" pitchFamily="34" charset="0"/>
              </a:rPr>
              <a:t>“Milagro </a:t>
            </a:r>
            <a:r>
              <a:rPr lang="es-MX" b="1" dirty="0" smtClean="0">
                <a:solidFill>
                  <a:srgbClr val="FF0000"/>
                </a:solidFill>
                <a:latin typeface="+mj-lt"/>
                <a:ea typeface="Times New Roman" pitchFamily="18" charset="0"/>
                <a:cs typeface="Arial" pitchFamily="34" charset="0"/>
              </a:rPr>
              <a:t>Mexicano</a:t>
            </a:r>
            <a:r>
              <a:rPr lang="es-MX" b="1" dirty="0">
                <a:solidFill>
                  <a:srgbClr val="FF0000"/>
                </a:solidFill>
                <a:latin typeface="+mj-lt"/>
                <a:ea typeface="Times New Roman" pitchFamily="18" charset="0"/>
                <a:cs typeface="Arial" pitchFamily="34" charset="0"/>
              </a:rPr>
              <a:t>” </a:t>
            </a:r>
            <a:r>
              <a:rPr kumimoji="0" lang="es-MX" sz="2000" b="0" i="0" u="none" strike="noStrike" cap="none" normalizeH="0" baseline="0" dirty="0" smtClean="0">
                <a:ln>
                  <a:noFill/>
                </a:ln>
                <a:solidFill>
                  <a:srgbClr val="000000"/>
                </a:solidFill>
                <a:effectLst/>
                <a:latin typeface="+mj-lt"/>
                <a:ea typeface="Calibri" pitchFamily="34" charset="0"/>
                <a:cs typeface="Arial" pitchFamily="34" charset="0"/>
              </a:rPr>
              <a:t>que años más tarde Arnold Harberger – Un gran </a:t>
            </a:r>
            <a:r>
              <a:rPr kumimoji="0" lang="es-MX" sz="2000" b="0" i="0" u="none" strike="noStrike" cap="none" normalizeH="0" baseline="0" dirty="0" smtClean="0">
                <a:ln>
                  <a:noFill/>
                </a:ln>
                <a:effectLst/>
                <a:latin typeface="+mj-lt"/>
                <a:ea typeface="Calibri" pitchFamily="34" charset="0"/>
                <a:cs typeface="Arial" pitchFamily="34" charset="0"/>
              </a:rPr>
              <a:t>economista</a:t>
            </a:r>
            <a:r>
              <a:rPr kumimoji="0" lang="es-MX" sz="2000" b="0" i="0" u="none" strike="noStrike" cap="none" normalizeH="0" baseline="0" dirty="0" smtClean="0">
                <a:ln>
                  <a:noFill/>
                </a:ln>
                <a:solidFill>
                  <a:srgbClr val="000000"/>
                </a:solidFill>
                <a:effectLst/>
                <a:latin typeface="+mj-lt"/>
                <a:ea typeface="Calibri" pitchFamily="34" charset="0"/>
                <a:cs typeface="Arial" pitchFamily="34" charset="0"/>
              </a:rPr>
              <a:t> y maestro de varios premios Nobel de Economía en la Universidad de Chicago-, escribió: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dirty="0" smtClean="0">
              <a:ln>
                <a:noFill/>
              </a:ln>
              <a:solidFill>
                <a:schemeClr val="tx1"/>
              </a:solidFill>
              <a:effectLst/>
              <a:latin typeface="+mj-lt"/>
              <a:cs typeface="Arial" pitchFamily="34" charset="0"/>
            </a:endParaRPr>
          </a:p>
          <a:p>
            <a:pPr marL="720725" marR="0" lvl="0" indent="-360363" algn="just" defTabSz="914400" rtl="0" eaLnBrk="0" fontAlgn="base" latinLnBrk="0" hangingPunct="0">
              <a:lnSpc>
                <a:spcPct val="100000"/>
              </a:lnSpc>
              <a:spcBef>
                <a:spcPct val="0"/>
              </a:spcBef>
              <a:spcAft>
                <a:spcPct val="0"/>
              </a:spcAft>
              <a:buClrTx/>
              <a:buSzTx/>
              <a:buFont typeface="Wingdings" pitchFamily="2" charset="2"/>
              <a:buChar char="Ø"/>
              <a:tabLst>
                <a:tab pos="628650" algn="l"/>
              </a:tabLst>
            </a:pPr>
            <a:r>
              <a:rPr lang="es-MX" b="1" i="1" dirty="0">
                <a:solidFill>
                  <a:srgbClr val="0070C0"/>
                </a:solidFill>
                <a:latin typeface="+mj-lt"/>
                <a:cs typeface="Arial" pitchFamily="34" charset="0"/>
              </a:rPr>
              <a:t>“Por más de una década anterior a la muerte de Rodrigo Gómez, la </a:t>
            </a:r>
            <a:r>
              <a:rPr lang="es-MX" b="1" i="1" dirty="0" smtClean="0">
                <a:solidFill>
                  <a:srgbClr val="0070C0"/>
                </a:solidFill>
                <a:latin typeface="+mj-lt"/>
                <a:cs typeface="Arial" pitchFamily="34" charset="0"/>
              </a:rPr>
              <a:t>Economía Mexicana creció </a:t>
            </a:r>
            <a:r>
              <a:rPr lang="es-MX" b="1" i="1" dirty="0">
                <a:solidFill>
                  <a:srgbClr val="0070C0"/>
                </a:solidFill>
                <a:latin typeface="+mj-lt"/>
                <a:cs typeface="Arial" pitchFamily="34" charset="0"/>
              </a:rPr>
              <a:t>mucho más, tuvo mucho menor inflación, mayor movilidad social y mayores mejoras en los beneficios de los pobres, y mayor paz social – </a:t>
            </a:r>
            <a:r>
              <a:rPr lang="es-MX" b="1" i="1" dirty="0" smtClean="0">
                <a:solidFill>
                  <a:schemeClr val="accent5">
                    <a:lumMod val="50000"/>
                  </a:schemeClr>
                </a:solidFill>
                <a:latin typeface="+mj-lt"/>
                <a:cs typeface="Arial" pitchFamily="34" charset="0"/>
              </a:rPr>
              <a:t>CON RODRIGO GÓMEZ Y SIN PETRÓLEO-</a:t>
            </a:r>
            <a:r>
              <a:rPr lang="es-MX" b="1" i="1" dirty="0" smtClean="0">
                <a:solidFill>
                  <a:srgbClr val="0070C0"/>
                </a:solidFill>
                <a:latin typeface="+mj-lt"/>
                <a:cs typeface="Arial" pitchFamily="34" charset="0"/>
              </a:rPr>
              <a:t>…</a:t>
            </a:r>
          </a:p>
          <a:p>
            <a:pPr marL="720725" marR="0" lvl="0" indent="-360363" algn="just" defTabSz="914400" rtl="0" eaLnBrk="0" fontAlgn="base" latinLnBrk="0" hangingPunct="0">
              <a:lnSpc>
                <a:spcPct val="100000"/>
              </a:lnSpc>
              <a:spcBef>
                <a:spcPct val="0"/>
              </a:spcBef>
              <a:spcAft>
                <a:spcPct val="0"/>
              </a:spcAft>
              <a:buClrTx/>
              <a:buSzTx/>
              <a:buFont typeface="Wingdings" pitchFamily="2" charset="2"/>
              <a:buChar char="Ø"/>
              <a:tabLst>
                <a:tab pos="628650" algn="l"/>
              </a:tabLst>
            </a:pPr>
            <a:endParaRPr lang="es-MX" b="1" i="1" dirty="0" smtClean="0">
              <a:solidFill>
                <a:srgbClr val="0070C0"/>
              </a:solidFill>
              <a:latin typeface="+mj-lt"/>
              <a:cs typeface="Arial" pitchFamily="34" charset="0"/>
            </a:endParaRPr>
          </a:p>
          <a:p>
            <a:pPr marL="720725" marR="0" lvl="0" indent="-360363" algn="just" defTabSz="914400" rtl="0" eaLnBrk="0" fontAlgn="base" latinLnBrk="0" hangingPunct="0">
              <a:lnSpc>
                <a:spcPct val="100000"/>
              </a:lnSpc>
              <a:spcBef>
                <a:spcPct val="0"/>
              </a:spcBef>
              <a:spcAft>
                <a:spcPct val="0"/>
              </a:spcAft>
              <a:buClrTx/>
              <a:buSzTx/>
              <a:buFont typeface="Wingdings" pitchFamily="2" charset="2"/>
              <a:buChar char="Ø"/>
              <a:tabLst>
                <a:tab pos="628650" algn="l"/>
              </a:tabLst>
            </a:pPr>
            <a:r>
              <a:rPr lang="es-MX" b="1" i="1" dirty="0">
                <a:solidFill>
                  <a:srgbClr val="0070C0"/>
                </a:solidFill>
                <a:latin typeface="+mj-lt"/>
                <a:cs typeface="Arial" pitchFamily="34" charset="0"/>
              </a:rPr>
              <a:t>D</a:t>
            </a:r>
            <a:r>
              <a:rPr lang="es-MX" b="1" i="1" dirty="0" smtClean="0">
                <a:solidFill>
                  <a:srgbClr val="0070C0"/>
                </a:solidFill>
                <a:latin typeface="+mj-lt"/>
                <a:cs typeface="Arial" pitchFamily="34" charset="0"/>
              </a:rPr>
              <a:t>el </a:t>
            </a:r>
            <a:r>
              <a:rPr lang="es-MX" b="1" i="1" dirty="0">
                <a:solidFill>
                  <a:srgbClr val="0070C0"/>
                </a:solidFill>
                <a:latin typeface="+mj-lt"/>
                <a:cs typeface="Arial" pitchFamily="34" charset="0"/>
              </a:rPr>
              <a:t>que tuvo en su periodo subsiguiente de igual duración </a:t>
            </a:r>
            <a:r>
              <a:rPr lang="es-MX" b="1" i="1" dirty="0" smtClean="0">
                <a:solidFill>
                  <a:srgbClr val="0070C0"/>
                </a:solidFill>
                <a:latin typeface="+mj-lt"/>
                <a:cs typeface="Arial" pitchFamily="34" charset="0"/>
              </a:rPr>
              <a:t>– </a:t>
            </a:r>
            <a:r>
              <a:rPr lang="es-MX" b="1" i="1" dirty="0" smtClean="0">
                <a:solidFill>
                  <a:srgbClr val="FF0000"/>
                </a:solidFill>
                <a:latin typeface="+mj-lt"/>
                <a:cs typeface="Arial" pitchFamily="34" charset="0"/>
              </a:rPr>
              <a:t>CON PETRÓLEO </a:t>
            </a:r>
            <a:r>
              <a:rPr lang="es-MX" b="1" i="1" dirty="0">
                <a:solidFill>
                  <a:schemeClr val="accent5">
                    <a:lumMod val="50000"/>
                  </a:schemeClr>
                </a:solidFill>
                <a:latin typeface="+mj-lt"/>
                <a:cs typeface="Arial" pitchFamily="34" charset="0"/>
              </a:rPr>
              <a:t>y sin Rodrigo Gómez”.</a:t>
            </a:r>
          </a:p>
          <a:p>
            <a:endParaRPr lang="es-MX" sz="2000" dirty="0" smtClean="0">
              <a:latin typeface="+mj-lt"/>
            </a:endParaRPr>
          </a:p>
          <a:p>
            <a:pPr algn="r"/>
            <a:r>
              <a:rPr lang="es-MX" sz="2000" dirty="0" smtClean="0">
                <a:latin typeface="+mj-lt"/>
                <a:cs typeface="Arial" pitchFamily="34" charset="0"/>
              </a:rPr>
              <a:t> </a:t>
            </a:r>
            <a:r>
              <a:rPr lang="es-MX" b="1" i="1" dirty="0" smtClean="0">
                <a:latin typeface="+mj-lt"/>
                <a:cs typeface="Arial" pitchFamily="34" charset="0"/>
              </a:rPr>
              <a:t>Agustín Carstens . </a:t>
            </a:r>
          </a:p>
          <a:p>
            <a:pPr algn="r"/>
            <a:r>
              <a:rPr lang="es-MX" sz="1600" b="1" i="1" dirty="0" smtClean="0">
                <a:latin typeface="+mj-lt"/>
                <a:cs typeface="Arial" pitchFamily="34" charset="0"/>
              </a:rPr>
              <a:t>Jueves 19 de julio de 2012, México, D.F</a:t>
            </a:r>
            <a:r>
              <a:rPr lang="es-MX" sz="1600" dirty="0" smtClean="0">
                <a:latin typeface="+mj-lt"/>
                <a:cs typeface="Arial" pitchFamily="34" charset="0"/>
              </a:rPr>
              <a:t>. </a:t>
            </a:r>
            <a:endParaRPr kumimoji="0" lang="es-MX" sz="1600" b="0" i="1"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2000" b="0" i="1" u="none" strike="noStrike" cap="none" normalizeH="0" baseline="0" dirty="0" smtClean="0">
              <a:ln>
                <a:noFill/>
              </a:ln>
              <a:effectLst/>
              <a:latin typeface="+mj-lt"/>
              <a:ea typeface="Calibri" pitchFamily="34" charset="0"/>
              <a:cs typeface="Arial" pitchFamily="34" charset="0"/>
            </a:endParaRPr>
          </a:p>
          <a:p>
            <a:pPr algn="just" eaLnBrk="0" fontAlgn="base" hangingPunct="0">
              <a:spcBef>
                <a:spcPct val="0"/>
              </a:spcBef>
              <a:spcAft>
                <a:spcPct val="0"/>
              </a:spcAft>
            </a:pPr>
            <a:r>
              <a:rPr lang="es-MX" sz="1600" i="1" u="sng" dirty="0" smtClean="0">
                <a:latin typeface="Arial Narrow" pitchFamily="34" charset="0"/>
                <a:hlinkClick r:id="rId2"/>
              </a:rPr>
              <a:t>http://www.banxico.org.mx/publicaciones-y-discursos/discursos-y-presentaciones/discursos/%7B218BEEBE-C8E4-96E3-B54A-EEDC5EC4D732%7D.pdf</a:t>
            </a:r>
            <a:endParaRPr lang="es-MX" dirty="0" smtClean="0">
              <a:latin typeface="Arial Narrow" pitchFamily="34" charset="0"/>
            </a:endParaRPr>
          </a:p>
        </p:txBody>
      </p:sp>
      <p:sp>
        <p:nvSpPr>
          <p:cNvPr id="5" name="4 CuadroTexto"/>
          <p:cNvSpPr txBox="1"/>
          <p:nvPr/>
        </p:nvSpPr>
        <p:spPr>
          <a:xfrm>
            <a:off x="5405188" y="97468"/>
            <a:ext cx="4778872" cy="523220"/>
          </a:xfrm>
          <a:prstGeom prst="rect">
            <a:avLst/>
          </a:prstGeom>
          <a:noFill/>
        </p:spPr>
        <p:txBody>
          <a:bodyPr wrap="none" rtlCol="0">
            <a:spAutoFit/>
            <a:scene3d>
              <a:camera prst="orthographicFront"/>
              <a:lightRig rig="balanced" dir="t"/>
            </a:scene3d>
            <a:sp3d extrusionH="57150">
              <a:extrusionClr>
                <a:schemeClr val="bg1">
                  <a:lumMod val="95000"/>
                </a:schemeClr>
              </a:extrusionClr>
            </a:sp3d>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VI. Etapa de estabilidad en México</a:t>
            </a:r>
            <a:r>
              <a:rPr lang="es-MX" sz="2800" b="1" dirty="0" smtClean="0">
                <a:ln>
                  <a:solidFill>
                    <a:srgbClr val="FF9900"/>
                  </a:solidFill>
                </a:ln>
                <a:effectLst>
                  <a:innerShdw blurRad="63500" dist="50800">
                    <a:prstClr val="black">
                      <a:alpha val="50000"/>
                    </a:prstClr>
                  </a:innerShdw>
                </a:effectLst>
                <a:latin typeface="Franklin Gothic Medium" pitchFamily="34" charset="0"/>
                <a:cs typeface="Arial" pitchFamily="34" charset="0"/>
              </a:rPr>
              <a:t>.</a:t>
            </a:r>
            <a:endParaRPr lang="es-MX" sz="2800" b="1" dirty="0">
              <a:ln>
                <a:solidFill>
                  <a:srgbClr val="FF9900"/>
                </a:solidFill>
              </a:ln>
              <a:effectLst>
                <a:innerShdw blurRad="63500" dist="50800">
                  <a:prstClr val="black">
                    <a:alpha val="50000"/>
                  </a:prstClr>
                </a:innerShdw>
              </a:effectLst>
              <a:latin typeface="Franklin Gothic Medium"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927476" y="1471694"/>
            <a:ext cx="4536504" cy="923330"/>
          </a:xfrm>
          <a:prstGeom prst="rect">
            <a:avLst/>
          </a:prstGeom>
          <a:noFill/>
        </p:spPr>
        <p:txBody>
          <a:bodyPr wrap="square" rtlCol="0">
            <a:spAutoFit/>
          </a:bodyPr>
          <a:lstStyle/>
          <a:p>
            <a:pPr marL="357188" indent="-357188">
              <a:buFont typeface="Wingdings" pitchFamily="2" charset="2"/>
              <a:buChar char="Ø"/>
            </a:pPr>
            <a:r>
              <a:rPr lang="es-MX" b="1" dirty="0">
                <a:latin typeface="+mj-lt"/>
                <a:cs typeface="Arial" pitchFamily="34" charset="0"/>
              </a:rPr>
              <a:t>Tasa de inflación para diferentes períodos. </a:t>
            </a:r>
          </a:p>
          <a:p>
            <a:pPr marL="357188" indent="-357188">
              <a:buFont typeface="Wingdings" pitchFamily="2" charset="2"/>
              <a:buChar char="Ø"/>
            </a:pPr>
            <a:endParaRPr lang="es-MX" b="1" dirty="0">
              <a:latin typeface="+mj-lt"/>
              <a:cs typeface="Arial" pitchFamily="34" charset="0"/>
            </a:endParaRPr>
          </a:p>
          <a:p>
            <a:pPr marL="357188" indent="-357188">
              <a:buFont typeface="Wingdings" pitchFamily="2" charset="2"/>
              <a:buChar char="Ø"/>
            </a:pPr>
            <a:r>
              <a:rPr lang="es-MX" b="1" dirty="0">
                <a:latin typeface="+mj-lt"/>
                <a:cs typeface="Arial" pitchFamily="34" charset="0"/>
              </a:rPr>
              <a:t>Índice Nacional de Precios  al </a:t>
            </a:r>
            <a:r>
              <a:rPr lang="es-MX" b="1" dirty="0" smtClean="0">
                <a:latin typeface="+mj-lt"/>
                <a:cs typeface="Arial" pitchFamily="34" charset="0"/>
              </a:rPr>
              <a:t>Consumidor</a:t>
            </a:r>
            <a:endParaRPr lang="es-MX" b="1" dirty="0">
              <a:latin typeface="+mj-lt"/>
              <a:cs typeface="Arial" pitchFamily="34" charset="0"/>
            </a:endParaRPr>
          </a:p>
        </p:txBody>
      </p:sp>
      <p:sp>
        <p:nvSpPr>
          <p:cNvPr id="5" name="4 CuadroTexto"/>
          <p:cNvSpPr txBox="1"/>
          <p:nvPr/>
        </p:nvSpPr>
        <p:spPr>
          <a:xfrm>
            <a:off x="4135388" y="116632"/>
            <a:ext cx="5976664" cy="830997"/>
          </a:xfrm>
          <a:prstGeom prst="rect">
            <a:avLst/>
          </a:prstGeom>
          <a:noFill/>
        </p:spPr>
        <p:txBody>
          <a:bodyPr wrap="square" rtlCol="0">
            <a:spAutoFit/>
            <a:scene3d>
              <a:camera prst="orthographicFront"/>
              <a:lightRig rig="balanced" dir="t"/>
            </a:scene3d>
            <a:sp3d extrusionH="57150">
              <a:extrusionClr>
                <a:schemeClr val="bg1">
                  <a:lumMod val="95000"/>
                </a:schemeClr>
              </a:extrusionClr>
            </a:sp3d>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VII. Valores de Inflación alcanzados en México en distintos periodos</a:t>
            </a:r>
          </a:p>
        </p:txBody>
      </p:sp>
      <p:graphicFrame>
        <p:nvGraphicFramePr>
          <p:cNvPr id="9" name="8 Objeto"/>
          <p:cNvGraphicFramePr>
            <a:graphicFrameLocks noChangeAspect="1"/>
          </p:cNvGraphicFramePr>
          <p:nvPr>
            <p:extLst>
              <p:ext uri="{D42A27DB-BD31-4B8C-83A1-F6EECF244321}">
                <p14:modId xmlns:p14="http://schemas.microsoft.com/office/powerpoint/2010/main" val="827524001"/>
              </p:ext>
            </p:extLst>
          </p:nvPr>
        </p:nvGraphicFramePr>
        <p:xfrm>
          <a:off x="390972" y="62794"/>
          <a:ext cx="3528392" cy="6760004"/>
        </p:xfrm>
        <a:graphic>
          <a:graphicData uri="http://schemas.openxmlformats.org/presentationml/2006/ole">
            <mc:AlternateContent xmlns:mc="http://schemas.openxmlformats.org/markup-compatibility/2006">
              <mc:Choice xmlns:v="urn:schemas-microsoft-com:vml" Requires="v">
                <p:oleObj spid="_x0000_s11300" name="Hoja de cálculo" r:id="rId4" imgW="3057382" imgH="5857732" progId="Excel.Sheet.12">
                  <p:embed/>
                </p:oleObj>
              </mc:Choice>
              <mc:Fallback>
                <p:oleObj name="Hoja de cálculo" r:id="rId4" imgW="3057382" imgH="5857732" progId="Excel.Sheet.12">
                  <p:embed/>
                  <p:pic>
                    <p:nvPicPr>
                      <p:cNvPr id="0" name=""/>
                      <p:cNvPicPr/>
                      <p:nvPr/>
                    </p:nvPicPr>
                    <p:blipFill>
                      <a:blip r:embed="rId5"/>
                      <a:stretch>
                        <a:fillRect/>
                      </a:stretch>
                    </p:blipFill>
                    <p:spPr>
                      <a:xfrm>
                        <a:off x="390972" y="62794"/>
                        <a:ext cx="3528392" cy="6760004"/>
                      </a:xfrm>
                      <a:prstGeom prst="rect">
                        <a:avLst/>
                      </a:prstGeom>
                    </p:spPr>
                  </p:pic>
                </p:oleObj>
              </mc:Fallback>
            </mc:AlternateContent>
          </a:graphicData>
        </a:graphic>
      </p:graphicFrame>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8793" y="2996952"/>
            <a:ext cx="6273463" cy="374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751012" y="939498"/>
            <a:ext cx="871296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sz="2000" dirty="0" smtClean="0">
                <a:latin typeface="+mj-lt"/>
                <a:cs typeface="Arial" pitchFamily="34" charset="0"/>
              </a:rPr>
              <a:t>En la década de los setentas, la inflación se convirtió en un fenómeno mundial pasando a construir uno de los problemas fundamentales de los países occidentales</a:t>
            </a:r>
          </a:p>
          <a:p>
            <a:pPr fontAlgn="base">
              <a:spcBef>
                <a:spcPct val="0"/>
              </a:spcBef>
              <a:spcAft>
                <a:spcPct val="0"/>
              </a:spcAft>
            </a:pPr>
            <a:endParaRPr lang="es-ES" sz="2000" dirty="0" smtClean="0">
              <a:latin typeface="+mj-lt"/>
              <a:cs typeface="Arial" pitchFamily="34" charset="0"/>
            </a:endParaRPr>
          </a:p>
          <a:p>
            <a:r>
              <a:rPr lang="es-ES" sz="2000" dirty="0" smtClean="0">
                <a:latin typeface="+mj-lt"/>
                <a:cs typeface="Arial" pitchFamily="34" charset="0"/>
              </a:rPr>
              <a:t>En México estuvimos a punto de caer en un proceso francamente </a:t>
            </a:r>
            <a:r>
              <a:rPr lang="es-ES" sz="2000" b="1" dirty="0" smtClean="0">
                <a:solidFill>
                  <a:srgbClr val="FF0000"/>
                </a:solidFill>
                <a:latin typeface="+mj-lt"/>
                <a:cs typeface="Arial" pitchFamily="34" charset="0"/>
              </a:rPr>
              <a:t>hiperinflacionario </a:t>
            </a:r>
            <a:r>
              <a:rPr lang="es-ES" sz="2000" dirty="0" smtClean="0">
                <a:latin typeface="+mj-lt"/>
                <a:cs typeface="Arial" pitchFamily="34" charset="0"/>
              </a:rPr>
              <a:t>en febrero de 1988, cuando </a:t>
            </a:r>
            <a:r>
              <a:rPr lang="es-ES" sz="2000" b="1" dirty="0">
                <a:solidFill>
                  <a:srgbClr val="FF0000"/>
                </a:solidFill>
                <a:latin typeface="+mj-lt"/>
                <a:cs typeface="Arial" pitchFamily="34" charset="0"/>
              </a:rPr>
              <a:t>la inflación anual fue de 179.73 por ciento.</a:t>
            </a:r>
          </a:p>
          <a:p>
            <a:endParaRPr lang="es-MX" sz="2000" dirty="0" smtClean="0">
              <a:latin typeface="+mj-lt"/>
              <a:cs typeface="Arial" pitchFamily="34" charset="0"/>
            </a:endParaRPr>
          </a:p>
          <a:p>
            <a:pPr marL="539750" indent="-539750">
              <a:buFont typeface="Wingdings" pitchFamily="2" charset="2"/>
              <a:buChar char="Ø"/>
            </a:pPr>
            <a:r>
              <a:rPr lang="es-ES" sz="2000" dirty="0" smtClean="0">
                <a:latin typeface="+mj-lt"/>
                <a:cs typeface="Arial" pitchFamily="34" charset="0"/>
              </a:rPr>
              <a:t>En 1994 los precios aumentaron solamente </a:t>
            </a:r>
            <a:r>
              <a:rPr lang="es-ES" sz="2000" b="1" i="1" dirty="0" smtClean="0">
                <a:solidFill>
                  <a:schemeClr val="accent4">
                    <a:lumMod val="50000"/>
                  </a:schemeClr>
                </a:solidFill>
                <a:latin typeface="+mj-lt"/>
                <a:cs typeface="Arial" pitchFamily="34" charset="0"/>
              </a:rPr>
              <a:t>7.05 por ciento; la menor tasa registrada desde 1972</a:t>
            </a:r>
          </a:p>
          <a:p>
            <a:pPr marL="539750" indent="-539750">
              <a:buFont typeface="Wingdings" pitchFamily="2" charset="2"/>
              <a:buChar char="Ø"/>
            </a:pPr>
            <a:r>
              <a:rPr lang="es-ES" sz="2000" b="1" dirty="0">
                <a:solidFill>
                  <a:srgbClr val="FF0000"/>
                </a:solidFill>
                <a:latin typeface="+mj-lt"/>
                <a:cs typeface="Arial" pitchFamily="34" charset="0"/>
              </a:rPr>
              <a:t>Pero durante el año 1995 la inflación resurgió; fue 51.97% por ciento.</a:t>
            </a:r>
          </a:p>
          <a:p>
            <a:endParaRPr lang="es-ES" sz="2000" dirty="0" smtClean="0">
              <a:latin typeface="+mj-lt"/>
              <a:cs typeface="Arial" pitchFamily="34" charset="0"/>
            </a:endParaRPr>
          </a:p>
          <a:p>
            <a:r>
              <a:rPr lang="es-ES" sz="2000" dirty="0" smtClean="0">
                <a:latin typeface="+mj-lt"/>
                <a:cs typeface="Arial" pitchFamily="34" charset="0"/>
              </a:rPr>
              <a:t>Las cifras presentadas muestran que:</a:t>
            </a:r>
          </a:p>
          <a:p>
            <a:pPr marL="538163" indent="-538163">
              <a:buFont typeface="Wingdings" pitchFamily="2" charset="2"/>
              <a:buChar char="Ø"/>
            </a:pPr>
            <a:r>
              <a:rPr lang="es-ES" b="1" i="1" dirty="0">
                <a:solidFill>
                  <a:srgbClr val="0070C0"/>
                </a:solidFill>
                <a:latin typeface="+mj-lt"/>
                <a:cs typeface="Arial" pitchFamily="34" charset="0"/>
              </a:rPr>
              <a:t>Mientras un proceso inflacionario se puede gestar rápidamente, para contenerlo se requiere un tiempo que se mide en años y no en meses. </a:t>
            </a:r>
          </a:p>
          <a:p>
            <a:endParaRPr lang="es-ES" sz="2000" dirty="0">
              <a:latin typeface="+mj-lt"/>
              <a:cs typeface="Arial" pitchFamily="34" charset="0"/>
            </a:endParaRPr>
          </a:p>
          <a:p>
            <a:r>
              <a:rPr lang="es-ES" sz="2000" b="1" dirty="0">
                <a:solidFill>
                  <a:srgbClr val="FF0000"/>
                </a:solidFill>
                <a:latin typeface="+mj-lt"/>
                <a:cs typeface="Arial" pitchFamily="34" charset="0"/>
              </a:rPr>
              <a:t>La inflación es una enfermedad difícil de erradicar.</a:t>
            </a:r>
            <a:endParaRPr lang="es-MX" sz="2000" b="1" dirty="0">
              <a:solidFill>
                <a:srgbClr val="FF0000"/>
              </a:solidFill>
              <a:latin typeface="+mj-lt"/>
              <a:cs typeface="Arial" pitchFamily="34" charset="0"/>
            </a:endParaRPr>
          </a:p>
        </p:txBody>
      </p:sp>
      <p:sp>
        <p:nvSpPr>
          <p:cNvPr id="3" name="2 CuadroTexto"/>
          <p:cNvSpPr txBox="1"/>
          <p:nvPr/>
        </p:nvSpPr>
        <p:spPr>
          <a:xfrm>
            <a:off x="5655449" y="97468"/>
            <a:ext cx="4528611" cy="461665"/>
          </a:xfrm>
          <a:prstGeom prst="rect">
            <a:avLst/>
          </a:prstGeom>
          <a:noFill/>
        </p:spPr>
        <p:txBody>
          <a:bodyPr wrap="none" rtlCol="0">
            <a:spAutoFit/>
            <a:scene3d>
              <a:camera prst="orthographicFront"/>
              <a:lightRig rig="balanced" dir="t"/>
            </a:scene3d>
            <a:sp3d extrusionH="57150">
              <a:bevelB w="82550" h="38100" prst="coolSlant"/>
              <a:extrusionClr>
                <a:schemeClr val="bg1">
                  <a:lumMod val="95000"/>
                </a:schemeClr>
              </a:extrusionClr>
            </a:sp3d>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Episodios de inflación en México.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23021" y="2060848"/>
            <a:ext cx="5400600" cy="3754874"/>
          </a:xfrm>
          <a:prstGeom prst="rect">
            <a:avLst/>
          </a:prstGeom>
          <a:noFill/>
        </p:spPr>
        <p:txBody>
          <a:bodyPr wrap="square" rtlCol="0">
            <a:spAutoFit/>
          </a:bodyPr>
          <a:lstStyle/>
          <a:p>
            <a:pPr algn="just"/>
            <a:r>
              <a:rPr lang="es-ES" dirty="0" smtClean="0">
                <a:latin typeface="+mj-lt"/>
                <a:cs typeface="Arial" pitchFamily="34" charset="0"/>
              </a:rPr>
              <a:t>La inflación afecta:</a:t>
            </a:r>
          </a:p>
          <a:p>
            <a:pPr marL="539750" indent="-539750">
              <a:spcBef>
                <a:spcPts val="1200"/>
              </a:spcBef>
              <a:buFont typeface="Wingdings" pitchFamily="2" charset="2"/>
              <a:buChar char="Ø"/>
            </a:pPr>
            <a:r>
              <a:rPr lang="es-ES" dirty="0" smtClean="0">
                <a:latin typeface="+mj-lt"/>
                <a:cs typeface="Arial" pitchFamily="34" charset="0"/>
              </a:rPr>
              <a:t>El </a:t>
            </a:r>
            <a:r>
              <a:rPr lang="es-ES" b="1" dirty="0" smtClean="0">
                <a:solidFill>
                  <a:srgbClr val="FF0000"/>
                </a:solidFill>
                <a:latin typeface="+mj-lt"/>
                <a:cs typeface="Arial" pitchFamily="34" charset="0"/>
              </a:rPr>
              <a:t>Poder Adquisitivo</a:t>
            </a:r>
            <a:r>
              <a:rPr lang="es-ES" b="1" dirty="0" smtClean="0">
                <a:latin typeface="+mj-lt"/>
                <a:cs typeface="Arial" pitchFamily="34" charset="0"/>
              </a:rPr>
              <a:t>, </a:t>
            </a:r>
            <a:r>
              <a:rPr lang="es-ES" dirty="0" smtClean="0">
                <a:latin typeface="+mj-lt"/>
                <a:cs typeface="Arial" pitchFamily="34" charset="0"/>
              </a:rPr>
              <a:t>principalmente a quienes tienen Ingresos fijos.</a:t>
            </a:r>
          </a:p>
          <a:p>
            <a:pPr marL="539750" indent="-539750">
              <a:spcBef>
                <a:spcPts val="1200"/>
              </a:spcBef>
              <a:buFont typeface="Wingdings" pitchFamily="2" charset="2"/>
              <a:buChar char="Ø"/>
            </a:pPr>
            <a:r>
              <a:rPr lang="es-ES" dirty="0" smtClean="0">
                <a:latin typeface="+mj-lt"/>
                <a:cs typeface="Arial" pitchFamily="34" charset="0"/>
              </a:rPr>
              <a:t>En el </a:t>
            </a:r>
            <a:r>
              <a:rPr lang="es-ES" b="1" dirty="0" smtClean="0">
                <a:solidFill>
                  <a:srgbClr val="FF0000"/>
                </a:solidFill>
                <a:latin typeface="+mj-lt"/>
                <a:cs typeface="Arial" pitchFamily="34" charset="0"/>
              </a:rPr>
              <a:t>Sector</a:t>
            </a:r>
            <a:r>
              <a:rPr lang="es-ES" dirty="0" smtClean="0">
                <a:solidFill>
                  <a:srgbClr val="FF0000"/>
                </a:solidFill>
                <a:latin typeface="+mj-lt"/>
                <a:cs typeface="Arial" pitchFamily="34" charset="0"/>
              </a:rPr>
              <a:t> </a:t>
            </a:r>
            <a:r>
              <a:rPr lang="es-ES" b="1" dirty="0" smtClean="0">
                <a:solidFill>
                  <a:srgbClr val="FF0000"/>
                </a:solidFill>
                <a:latin typeface="+mj-lt"/>
                <a:cs typeface="Arial" pitchFamily="34" charset="0"/>
              </a:rPr>
              <a:t>Financiero</a:t>
            </a:r>
            <a:r>
              <a:rPr lang="es-ES" dirty="0" smtClean="0">
                <a:solidFill>
                  <a:srgbClr val="FF0000"/>
                </a:solidFill>
                <a:latin typeface="+mj-lt"/>
                <a:cs typeface="Arial" pitchFamily="34" charset="0"/>
              </a:rPr>
              <a:t> </a:t>
            </a:r>
            <a:r>
              <a:rPr lang="es-ES" dirty="0" smtClean="0">
                <a:latin typeface="+mj-lt"/>
                <a:cs typeface="Arial" pitchFamily="34" charset="0"/>
              </a:rPr>
              <a:t>a quienes se les ha otorgado prestamos.</a:t>
            </a:r>
          </a:p>
          <a:p>
            <a:pPr marL="539750" indent="-539750">
              <a:spcBef>
                <a:spcPts val="1200"/>
              </a:spcBef>
              <a:buFont typeface="Wingdings" pitchFamily="2" charset="2"/>
              <a:buChar char="Ø"/>
            </a:pPr>
            <a:r>
              <a:rPr lang="es-ES" dirty="0" smtClean="0">
                <a:latin typeface="+mj-lt"/>
                <a:cs typeface="Arial" pitchFamily="34" charset="0"/>
              </a:rPr>
              <a:t>En el </a:t>
            </a:r>
            <a:r>
              <a:rPr lang="es-ES" b="1" dirty="0" smtClean="0">
                <a:solidFill>
                  <a:srgbClr val="FF0000"/>
                </a:solidFill>
                <a:latin typeface="+mj-lt"/>
                <a:cs typeface="Arial" pitchFamily="34" charset="0"/>
              </a:rPr>
              <a:t>Comercio</a:t>
            </a:r>
            <a:r>
              <a:rPr lang="es-ES" dirty="0" smtClean="0">
                <a:solidFill>
                  <a:srgbClr val="FF0000"/>
                </a:solidFill>
                <a:latin typeface="+mj-lt"/>
                <a:cs typeface="Arial" pitchFamily="34" charset="0"/>
              </a:rPr>
              <a:t> </a:t>
            </a:r>
            <a:r>
              <a:rPr lang="es-ES" b="1" dirty="0" smtClean="0">
                <a:solidFill>
                  <a:srgbClr val="FF0000"/>
                </a:solidFill>
                <a:latin typeface="+mj-lt"/>
                <a:cs typeface="Arial" pitchFamily="34" charset="0"/>
              </a:rPr>
              <a:t>Exterior</a:t>
            </a:r>
            <a:r>
              <a:rPr lang="es-ES" dirty="0" smtClean="0">
                <a:solidFill>
                  <a:srgbClr val="FF0000"/>
                </a:solidFill>
                <a:latin typeface="+mj-lt"/>
                <a:cs typeface="Arial" pitchFamily="34" charset="0"/>
              </a:rPr>
              <a:t> </a:t>
            </a:r>
            <a:r>
              <a:rPr lang="es-ES" dirty="0" smtClean="0">
                <a:latin typeface="+mj-lt"/>
                <a:cs typeface="Arial" pitchFamily="34" charset="0"/>
              </a:rPr>
              <a:t>a las exportaciones y  al tipo de cambio </a:t>
            </a:r>
          </a:p>
          <a:p>
            <a:pPr marL="539750" indent="-539750">
              <a:spcBef>
                <a:spcPts val="1200"/>
              </a:spcBef>
              <a:buFont typeface="Wingdings" pitchFamily="2" charset="2"/>
              <a:buChar char="Ø"/>
            </a:pPr>
            <a:r>
              <a:rPr lang="es-ES" b="1" dirty="0">
                <a:solidFill>
                  <a:srgbClr val="002060"/>
                </a:solidFill>
                <a:latin typeface="+mj-lt"/>
                <a:cs typeface="Arial" pitchFamily="34" charset="0"/>
              </a:rPr>
              <a:t>A al larga la fluidez en las </a:t>
            </a:r>
            <a:r>
              <a:rPr lang="es-ES" b="1" dirty="0" smtClean="0">
                <a:solidFill>
                  <a:srgbClr val="002060"/>
                </a:solidFill>
                <a:latin typeface="+mj-lt"/>
                <a:cs typeface="Arial" pitchFamily="34" charset="0"/>
              </a:rPr>
              <a:t>transacciones</a:t>
            </a:r>
            <a:r>
              <a:rPr lang="es-ES" dirty="0" smtClean="0">
                <a:latin typeface="+mj-lt"/>
                <a:cs typeface="Arial" pitchFamily="34" charset="0"/>
              </a:rPr>
              <a:t>; los precios de los bienes y servicios  llegan a ser tan elevados que se dificulta </a:t>
            </a:r>
            <a:r>
              <a:rPr lang="es-ES" b="1" dirty="0">
                <a:solidFill>
                  <a:srgbClr val="FF0000"/>
                </a:solidFill>
                <a:latin typeface="+mj-lt"/>
                <a:cs typeface="Arial" pitchFamily="34" charset="0"/>
              </a:rPr>
              <a:t>el Trabajo </a:t>
            </a:r>
            <a:r>
              <a:rPr lang="es-ES" b="1" dirty="0" smtClean="0">
                <a:solidFill>
                  <a:srgbClr val="FF0000"/>
                </a:solidFill>
                <a:latin typeface="+mj-lt"/>
                <a:cs typeface="Arial" pitchFamily="34" charset="0"/>
              </a:rPr>
              <a:t>Contable</a:t>
            </a:r>
            <a:r>
              <a:rPr lang="es-ES" dirty="0" smtClean="0">
                <a:latin typeface="+mj-lt"/>
                <a:cs typeface="Arial" pitchFamily="34" charset="0"/>
              </a:rPr>
              <a:t> de las unidades económicas públicas y privadas.</a:t>
            </a:r>
          </a:p>
        </p:txBody>
      </p:sp>
      <p:sp>
        <p:nvSpPr>
          <p:cNvPr id="2" name="1 CuadroTexto"/>
          <p:cNvSpPr txBox="1"/>
          <p:nvPr/>
        </p:nvSpPr>
        <p:spPr>
          <a:xfrm>
            <a:off x="751013" y="945296"/>
            <a:ext cx="5832647" cy="923330"/>
          </a:xfrm>
          <a:prstGeom prst="rect">
            <a:avLst/>
          </a:prstGeom>
          <a:noFill/>
        </p:spPr>
        <p:txBody>
          <a:bodyPr wrap="square" rtlCol="0">
            <a:spAutoFit/>
          </a:bodyPr>
          <a:lstStyle/>
          <a:p>
            <a:pPr marL="539750" indent="-539750">
              <a:buFont typeface="Wingdings" pitchFamily="2" charset="2"/>
              <a:buChar char="Ø"/>
              <a:tabLst>
                <a:tab pos="539750" algn="l"/>
              </a:tabLst>
            </a:pPr>
            <a:r>
              <a:rPr lang="es-MX" dirty="0" smtClean="0">
                <a:latin typeface="+mj-lt"/>
                <a:cs typeface="Arial" pitchFamily="34" charset="0"/>
              </a:rPr>
              <a:t>El 20 de octubre de </a:t>
            </a:r>
            <a:r>
              <a:rPr lang="es-MX" b="1" dirty="0" smtClean="0">
                <a:solidFill>
                  <a:srgbClr val="002060"/>
                </a:solidFill>
                <a:latin typeface="+mj-lt"/>
                <a:cs typeface="Arial" pitchFamily="34" charset="0"/>
              </a:rPr>
              <a:t>1986 </a:t>
            </a:r>
            <a:r>
              <a:rPr lang="es-MX" dirty="0" smtClean="0">
                <a:latin typeface="+mj-lt"/>
                <a:cs typeface="Arial" pitchFamily="34" charset="0"/>
              </a:rPr>
              <a:t>el dólar costaba   </a:t>
            </a:r>
            <a:r>
              <a:rPr lang="es-MX" b="1" dirty="0">
                <a:solidFill>
                  <a:srgbClr val="002060"/>
                </a:solidFill>
                <a:latin typeface="+mj-lt"/>
                <a:cs typeface="Arial" pitchFamily="34" charset="0"/>
              </a:rPr>
              <a:t>$   800.00</a:t>
            </a:r>
          </a:p>
          <a:p>
            <a:pPr marL="539750" indent="-539750">
              <a:buFont typeface="Wingdings" pitchFamily="2" charset="2"/>
              <a:buChar char="Ø"/>
              <a:tabLst>
                <a:tab pos="539750" algn="l"/>
              </a:tabLst>
            </a:pPr>
            <a:r>
              <a:rPr lang="es-MX" dirty="0" smtClean="0">
                <a:latin typeface="+mj-lt"/>
                <a:cs typeface="Arial" pitchFamily="34" charset="0"/>
              </a:rPr>
              <a:t>El 10 de febrero de </a:t>
            </a:r>
            <a:r>
              <a:rPr lang="es-MX" b="1" dirty="0">
                <a:solidFill>
                  <a:srgbClr val="002060"/>
                </a:solidFill>
                <a:latin typeface="+mj-lt"/>
                <a:cs typeface="Arial" pitchFamily="34" charset="0"/>
              </a:rPr>
              <a:t>1987</a:t>
            </a:r>
            <a:r>
              <a:rPr lang="es-MX" dirty="0" smtClean="0">
                <a:latin typeface="+mj-lt"/>
                <a:cs typeface="Arial" pitchFamily="34" charset="0"/>
              </a:rPr>
              <a:t>  el dólar cotizo en </a:t>
            </a:r>
            <a:r>
              <a:rPr lang="es-MX" b="1" dirty="0">
                <a:solidFill>
                  <a:srgbClr val="002060"/>
                </a:solidFill>
                <a:latin typeface="+mj-lt"/>
                <a:cs typeface="Arial" pitchFamily="34" charset="0"/>
              </a:rPr>
              <a:t>$1,003.00</a:t>
            </a:r>
          </a:p>
          <a:p>
            <a:pPr marL="539750" indent="-539750">
              <a:buFont typeface="Wingdings" pitchFamily="2" charset="2"/>
              <a:buChar char="Ø"/>
              <a:tabLst>
                <a:tab pos="539750" algn="l"/>
              </a:tabLst>
            </a:pPr>
            <a:r>
              <a:rPr lang="es-MX" dirty="0" smtClean="0">
                <a:latin typeface="+mj-lt"/>
                <a:cs typeface="Arial" pitchFamily="34" charset="0"/>
              </a:rPr>
              <a:t>El 31 de diciembre de </a:t>
            </a:r>
            <a:r>
              <a:rPr lang="es-MX" b="1" dirty="0">
                <a:solidFill>
                  <a:srgbClr val="002060"/>
                </a:solidFill>
                <a:latin typeface="+mj-lt"/>
                <a:cs typeface="Arial" pitchFamily="34" charset="0"/>
              </a:rPr>
              <a:t>1992</a:t>
            </a:r>
            <a:r>
              <a:rPr lang="es-MX" dirty="0" smtClean="0">
                <a:latin typeface="+mj-lt"/>
                <a:cs typeface="Arial" pitchFamily="34" charset="0"/>
              </a:rPr>
              <a:t> el dólar valía     </a:t>
            </a:r>
            <a:r>
              <a:rPr lang="es-MX" b="1" dirty="0">
                <a:solidFill>
                  <a:srgbClr val="002060"/>
                </a:solidFill>
                <a:latin typeface="+mj-lt"/>
                <a:cs typeface="Arial" pitchFamily="34" charset="0"/>
              </a:rPr>
              <a:t>$</a:t>
            </a:r>
            <a:r>
              <a:rPr lang="es-MX" b="1" dirty="0" smtClean="0">
                <a:solidFill>
                  <a:srgbClr val="002060"/>
                </a:solidFill>
                <a:latin typeface="+mj-lt"/>
                <a:cs typeface="Arial" pitchFamily="34" charset="0"/>
              </a:rPr>
              <a:t>3,123.00</a:t>
            </a:r>
            <a:endParaRPr lang="es-MX" b="1" dirty="0">
              <a:solidFill>
                <a:srgbClr val="002060"/>
              </a:solidFill>
              <a:latin typeface="+mj-lt"/>
              <a:cs typeface="Arial" pitchFamily="34" charset="0"/>
            </a:endParaRPr>
          </a:p>
        </p:txBody>
      </p:sp>
      <p:sp>
        <p:nvSpPr>
          <p:cNvPr id="3" name="2 CuadroTexto"/>
          <p:cNvSpPr txBox="1"/>
          <p:nvPr/>
        </p:nvSpPr>
        <p:spPr>
          <a:xfrm>
            <a:off x="6583587" y="97468"/>
            <a:ext cx="3600473" cy="461665"/>
          </a:xfrm>
          <a:prstGeom prst="rect">
            <a:avLst/>
          </a:prstGeom>
          <a:noFill/>
        </p:spPr>
        <p:txBody>
          <a:bodyPr wrap="none" rtlCol="0">
            <a:spAutoFit/>
            <a:scene3d>
              <a:camera prst="orthographicFront"/>
              <a:lightRig rig="balanced" dir="t"/>
            </a:scene3d>
            <a:sp3d extrusionH="57150">
              <a:bevelB w="82550" h="38100" prst="coolSlant"/>
              <a:extrusionClr>
                <a:schemeClr val="bg1">
                  <a:lumMod val="95000"/>
                </a:schemeClr>
              </a:extrusionClr>
            </a:sp3d>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IX. Los tres ceros del peso</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588" y="2308673"/>
            <a:ext cx="4259612" cy="256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823020" y="5951021"/>
            <a:ext cx="8640959" cy="646331"/>
          </a:xfrm>
          <a:prstGeom prst="rect">
            <a:avLst/>
          </a:prstGeom>
          <a:noFill/>
        </p:spPr>
        <p:txBody>
          <a:bodyPr wrap="square" rtlCol="0">
            <a:spAutoFit/>
          </a:bodyPr>
          <a:lstStyle/>
          <a:p>
            <a:r>
              <a:rPr lang="es-ES" b="1" i="1" dirty="0">
                <a:solidFill>
                  <a:srgbClr val="FF0000"/>
                </a:solidFill>
                <a:latin typeface="Arial Narrow" pitchFamily="34" charset="0"/>
                <a:cs typeface="Arial" pitchFamily="34" charset="0"/>
              </a:rPr>
              <a:t>Este último factor fue entre otros, lo que ocasiono la medida de quitar tres ceros al peso, a partir del 1 de enero de 1993</a:t>
            </a:r>
            <a:r>
              <a:rPr lang="es-ES" b="1" i="1" dirty="0" smtClean="0">
                <a:solidFill>
                  <a:srgbClr val="FF0000"/>
                </a:solidFill>
                <a:latin typeface="Arial Narrow" pitchFamily="34" charset="0"/>
                <a:cs typeface="Arial" pitchFamily="34" charset="0"/>
              </a:rPr>
              <a:t>.</a:t>
            </a:r>
            <a:endParaRPr lang="es-ES" b="1" i="1" dirty="0">
              <a:solidFill>
                <a:srgbClr val="FF0000"/>
              </a:solidFill>
              <a:latin typeface="Arial Narrow" pitchFamily="34" charset="0"/>
              <a:cs typeface="Arial" pitchFamily="34" charset="0"/>
            </a:endParaRPr>
          </a:p>
        </p:txBody>
      </p:sp>
      <p:cxnSp>
        <p:nvCxnSpPr>
          <p:cNvPr id="7" name="6 Conector curvado"/>
          <p:cNvCxnSpPr/>
          <p:nvPr/>
        </p:nvCxnSpPr>
        <p:spPr>
          <a:xfrm rot="16200000" flipH="1">
            <a:off x="6652760" y="1409869"/>
            <a:ext cx="797905" cy="79208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Cerrar llave"/>
          <p:cNvSpPr/>
          <p:nvPr/>
        </p:nvSpPr>
        <p:spPr>
          <a:xfrm>
            <a:off x="6295628" y="945296"/>
            <a:ext cx="288032" cy="9233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921414" y="2069976"/>
            <a:ext cx="92583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endParaRPr lang="es-MX" sz="2800" b="1" dirty="0"/>
          </a:p>
        </p:txBody>
      </p:sp>
      <p:sp>
        <p:nvSpPr>
          <p:cNvPr id="6" name="5 CuadroTexto"/>
          <p:cNvSpPr txBox="1"/>
          <p:nvPr/>
        </p:nvSpPr>
        <p:spPr>
          <a:xfrm>
            <a:off x="7026308" y="5733256"/>
            <a:ext cx="2952328" cy="769441"/>
          </a:xfrm>
          <a:prstGeom prst="rect">
            <a:avLst/>
          </a:prstGeom>
          <a:noFill/>
        </p:spPr>
        <p:txBody>
          <a:bodyPr wrap="square" rtlCol="0">
            <a:spAutoFit/>
          </a:bodyPr>
          <a:lstStyle/>
          <a:p>
            <a:r>
              <a:rPr lang="es-MX" sz="1200" i="1" dirty="0" smtClean="0">
                <a:solidFill>
                  <a:srgbClr val="002060"/>
                </a:solidFill>
                <a:effectLst>
                  <a:outerShdw blurRad="38100" dist="38100" dir="2700000" algn="tl">
                    <a:srgbClr val="000000">
                      <a:alpha val="43137"/>
                    </a:srgbClr>
                  </a:outerShdw>
                </a:effectLst>
                <a:latin typeface="+mj-lt"/>
                <a:ea typeface="+mj-ea"/>
                <a:cs typeface="+mj-cs"/>
              </a:rPr>
              <a:t>Presentado por :</a:t>
            </a:r>
          </a:p>
          <a:p>
            <a:r>
              <a:rPr lang="es-MX" sz="1600" dirty="0" smtClean="0">
                <a:solidFill>
                  <a:srgbClr val="002060"/>
                </a:solidFill>
                <a:effectLst>
                  <a:outerShdw blurRad="38100" dist="38100" dir="2700000" algn="tl">
                    <a:srgbClr val="000000">
                      <a:alpha val="43137"/>
                    </a:srgbClr>
                  </a:outerShdw>
                </a:effectLst>
                <a:latin typeface="+mj-lt"/>
                <a:ea typeface="+mj-ea"/>
                <a:cs typeface="+mj-cs"/>
              </a:rPr>
              <a:t>Gustavo </a:t>
            </a:r>
            <a:r>
              <a:rPr lang="es-MX" sz="1600" dirty="0">
                <a:solidFill>
                  <a:srgbClr val="002060"/>
                </a:solidFill>
                <a:effectLst>
                  <a:outerShdw blurRad="38100" dist="38100" dir="2700000" algn="tl">
                    <a:srgbClr val="000000">
                      <a:alpha val="43137"/>
                    </a:srgbClr>
                  </a:outerShdw>
                </a:effectLst>
                <a:latin typeface="+mj-lt"/>
                <a:ea typeface="+mj-ea"/>
                <a:cs typeface="+mj-cs"/>
              </a:rPr>
              <a:t>de Hoyos </a:t>
            </a:r>
            <a:r>
              <a:rPr lang="es-MX" sz="1600" dirty="0" smtClean="0">
                <a:solidFill>
                  <a:srgbClr val="002060"/>
                </a:solidFill>
                <a:effectLst>
                  <a:outerShdw blurRad="38100" dist="38100" dir="2700000" algn="tl">
                    <a:srgbClr val="000000">
                      <a:alpha val="43137"/>
                    </a:srgbClr>
                  </a:outerShdw>
                </a:effectLst>
                <a:latin typeface="+mj-lt"/>
                <a:ea typeface="+mj-ea"/>
                <a:cs typeface="+mj-cs"/>
              </a:rPr>
              <a:t>Ramón</a:t>
            </a:r>
          </a:p>
          <a:p>
            <a:r>
              <a:rPr lang="es-MX" sz="1600" dirty="0" smtClean="0">
                <a:solidFill>
                  <a:srgbClr val="002060"/>
                </a:solidFill>
                <a:effectLst>
                  <a:outerShdw blurRad="38100" dist="38100" dir="2700000" algn="tl">
                    <a:srgbClr val="000000">
                      <a:alpha val="43137"/>
                    </a:srgbClr>
                  </a:outerShdw>
                </a:effectLst>
                <a:latin typeface="+mj-lt"/>
                <a:ea typeface="+mj-ea"/>
                <a:cs typeface="+mj-cs"/>
              </a:rPr>
              <a:t>Samuel Sánchez Gainza</a:t>
            </a:r>
            <a:endParaRPr lang="es-MX" dirty="0">
              <a:solidFill>
                <a:srgbClr val="002060"/>
              </a:solidFill>
              <a:effectLst>
                <a:outerShdw blurRad="38100" dist="38100" dir="2700000" algn="tl">
                  <a:srgbClr val="000000">
                    <a:alpha val="43137"/>
                  </a:srgbClr>
                </a:outerShdw>
              </a:effectLst>
              <a:latin typeface="+mj-lt"/>
              <a:ea typeface="+mj-ea"/>
              <a:cs typeface="+mj-cs"/>
            </a:endParaRPr>
          </a:p>
        </p:txBody>
      </p:sp>
      <p:sp>
        <p:nvSpPr>
          <p:cNvPr id="7" name="6 CuadroTexto"/>
          <p:cNvSpPr txBox="1"/>
          <p:nvPr/>
        </p:nvSpPr>
        <p:spPr>
          <a:xfrm rot="20673842">
            <a:off x="1136653" y="1560471"/>
            <a:ext cx="3911173" cy="707886"/>
          </a:xfrm>
          <a:prstGeom prst="rect">
            <a:avLst/>
          </a:prstGeom>
          <a:noFill/>
        </p:spPr>
        <p:txBody>
          <a:bodyPr wrap="square" rtlCol="0">
            <a:spAutoFit/>
          </a:bodyPr>
          <a:lstStyle/>
          <a:p>
            <a:r>
              <a:rPr lang="es-MX" sz="4000" dirty="0">
                <a:solidFill>
                  <a:srgbClr val="FF0000"/>
                </a:solidFill>
                <a:latin typeface="Rockwell Extra Bold" pitchFamily="18" charset="0"/>
                <a:ea typeface="+mj-ea"/>
                <a:cs typeface="+mj-cs"/>
              </a:rPr>
              <a:t>¿</a:t>
            </a:r>
            <a:r>
              <a:rPr lang="es-MX" sz="4000" dirty="0" smtClean="0">
                <a:solidFill>
                  <a:srgbClr val="FF0000"/>
                </a:solidFill>
                <a:latin typeface="Rockwell Extra Bold" pitchFamily="18" charset="0"/>
                <a:ea typeface="+mj-ea"/>
                <a:cs typeface="+mj-cs"/>
              </a:rPr>
              <a:t>Inflación?</a:t>
            </a:r>
            <a:endParaRPr lang="es-MX" sz="4000" dirty="0">
              <a:solidFill>
                <a:srgbClr val="FF0000"/>
              </a:solidFill>
              <a:latin typeface="Rockwell Extra Bold" pitchFamily="18" charset="0"/>
              <a:ea typeface="+mj-ea"/>
              <a:cs typeface="+mj-cs"/>
            </a:endParaRPr>
          </a:p>
        </p:txBody>
      </p:sp>
      <p:sp>
        <p:nvSpPr>
          <p:cNvPr id="8" name="7 CuadroTexto"/>
          <p:cNvSpPr txBox="1"/>
          <p:nvPr/>
        </p:nvSpPr>
        <p:spPr>
          <a:xfrm>
            <a:off x="3533655" y="6402814"/>
            <a:ext cx="2833981" cy="338554"/>
          </a:xfrm>
          <a:prstGeom prst="rect">
            <a:avLst/>
          </a:prstGeom>
          <a:noFill/>
        </p:spPr>
        <p:txBody>
          <a:bodyPr wrap="none" rtlCol="0">
            <a:spAutoFit/>
          </a:bodyPr>
          <a:lstStyle/>
          <a:p>
            <a:r>
              <a:rPr lang="es-MX" sz="1600" b="1" dirty="0">
                <a:latin typeface="+mj-lt"/>
                <a:cs typeface="Arial" pitchFamily="34" charset="0"/>
              </a:rPr>
              <a:t>Veracruz, Ver,. Abril 23 de 2013</a:t>
            </a:r>
            <a:endParaRPr lang="es-MX" sz="1600" b="1" dirty="0">
              <a:latin typeface="+mj-lt"/>
            </a:endParaRPr>
          </a:p>
        </p:txBody>
      </p:sp>
      <p:sp>
        <p:nvSpPr>
          <p:cNvPr id="10" name="9 CuadroTexto"/>
          <p:cNvSpPr txBox="1"/>
          <p:nvPr/>
        </p:nvSpPr>
        <p:spPr>
          <a:xfrm>
            <a:off x="1183060" y="1268760"/>
            <a:ext cx="1458604" cy="369332"/>
          </a:xfrm>
          <a:prstGeom prst="rect">
            <a:avLst/>
          </a:prstGeom>
          <a:noFill/>
        </p:spPr>
        <p:txBody>
          <a:bodyPr wrap="none" rtlCol="0">
            <a:spAutoFit/>
          </a:bodyPr>
          <a:lstStyle/>
          <a:p>
            <a:r>
              <a:rPr lang="es-MX" b="1" dirty="0" smtClean="0">
                <a:latin typeface="+mj-lt"/>
              </a:rPr>
              <a:t>Tema de hoy:</a:t>
            </a:r>
            <a:endParaRPr lang="es-MX" b="1" dirty="0">
              <a:latin typeface="+mj-lt"/>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244" y="3179057"/>
            <a:ext cx="2160240" cy="161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020" y="3190311"/>
            <a:ext cx="1643031" cy="160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9804" y="3185352"/>
            <a:ext cx="1800200" cy="1683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5668" y="561903"/>
            <a:ext cx="3466989" cy="205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7495" y="3229628"/>
            <a:ext cx="2282269" cy="160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5237495" y="4911551"/>
            <a:ext cx="2282269" cy="461665"/>
          </a:xfrm>
          <a:prstGeom prst="rect">
            <a:avLst/>
          </a:prstGeom>
          <a:noFill/>
        </p:spPr>
        <p:txBody>
          <a:bodyPr wrap="square" rtlCol="0">
            <a:spAutoFit/>
          </a:bodyPr>
          <a:lstStyle/>
          <a:p>
            <a:pPr algn="ctr"/>
            <a:r>
              <a:rPr lang="es-MX" sz="1200" b="1" dirty="0" smtClean="0">
                <a:latin typeface="+mj-lt"/>
              </a:rPr>
              <a:t>¿Incremento del </a:t>
            </a:r>
          </a:p>
          <a:p>
            <a:pPr algn="ctr"/>
            <a:r>
              <a:rPr lang="es-MX" sz="1200" b="1" dirty="0" smtClean="0">
                <a:latin typeface="+mj-lt"/>
              </a:rPr>
              <a:t>“Costo del Dinero?</a:t>
            </a:r>
            <a:endParaRPr lang="es-MX" sz="1200" b="1" dirty="0">
              <a:latin typeface="+mj-lt"/>
            </a:endParaRPr>
          </a:p>
        </p:txBody>
      </p:sp>
      <p:sp>
        <p:nvSpPr>
          <p:cNvPr id="19" name="18 CuadroTexto"/>
          <p:cNvSpPr txBox="1"/>
          <p:nvPr/>
        </p:nvSpPr>
        <p:spPr>
          <a:xfrm>
            <a:off x="2839244" y="4869160"/>
            <a:ext cx="2084954" cy="492443"/>
          </a:xfrm>
          <a:prstGeom prst="rect">
            <a:avLst/>
          </a:prstGeom>
          <a:noFill/>
        </p:spPr>
        <p:txBody>
          <a:bodyPr wrap="square" rtlCol="0">
            <a:spAutoFit/>
          </a:bodyPr>
          <a:lstStyle/>
          <a:p>
            <a:pPr algn="ctr"/>
            <a:r>
              <a:rPr lang="es-MX" sz="1400" b="1" dirty="0">
                <a:latin typeface="+mj-lt"/>
              </a:rPr>
              <a:t>¿</a:t>
            </a:r>
            <a:r>
              <a:rPr lang="es-MX" sz="1200" b="1" dirty="0" smtClean="0">
                <a:latin typeface="+mj-lt"/>
              </a:rPr>
              <a:t>Estabilidad Económica Tambaleante?</a:t>
            </a:r>
            <a:endParaRPr lang="es-MX" sz="1200" b="1" dirty="0">
              <a:latin typeface="+mj-lt"/>
            </a:endParaRPr>
          </a:p>
        </p:txBody>
      </p:sp>
      <p:sp>
        <p:nvSpPr>
          <p:cNvPr id="20" name="19 CuadroTexto"/>
          <p:cNvSpPr txBox="1"/>
          <p:nvPr/>
        </p:nvSpPr>
        <p:spPr>
          <a:xfrm>
            <a:off x="7897445" y="4947804"/>
            <a:ext cx="1782559" cy="461665"/>
          </a:xfrm>
          <a:prstGeom prst="rect">
            <a:avLst/>
          </a:prstGeom>
          <a:noFill/>
        </p:spPr>
        <p:txBody>
          <a:bodyPr wrap="square" rtlCol="0">
            <a:spAutoFit/>
          </a:bodyPr>
          <a:lstStyle/>
          <a:p>
            <a:pPr algn="ctr"/>
            <a:r>
              <a:rPr lang="es-MX" sz="1200" b="1" dirty="0" smtClean="0">
                <a:latin typeface="+mj-lt"/>
              </a:rPr>
              <a:t>¿Carrera de Precios versus Salarios?</a:t>
            </a:r>
          </a:p>
        </p:txBody>
      </p:sp>
      <p:sp>
        <p:nvSpPr>
          <p:cNvPr id="21" name="20 CuadroTexto"/>
          <p:cNvSpPr txBox="1"/>
          <p:nvPr/>
        </p:nvSpPr>
        <p:spPr>
          <a:xfrm>
            <a:off x="826298" y="4832443"/>
            <a:ext cx="1639753" cy="492443"/>
          </a:xfrm>
          <a:prstGeom prst="rect">
            <a:avLst/>
          </a:prstGeom>
          <a:noFill/>
        </p:spPr>
        <p:txBody>
          <a:bodyPr wrap="square" rtlCol="0">
            <a:spAutoFit/>
          </a:bodyPr>
          <a:lstStyle/>
          <a:p>
            <a:pPr algn="ctr"/>
            <a:r>
              <a:rPr lang="es-MX" sz="1400" b="1" dirty="0" smtClean="0">
                <a:latin typeface="+mj-lt"/>
              </a:rPr>
              <a:t>¿</a:t>
            </a:r>
            <a:r>
              <a:rPr lang="es-MX" sz="1200" b="1" dirty="0" smtClean="0">
                <a:latin typeface="+mj-lt"/>
              </a:rPr>
              <a:t>Inicio de Camino Riesgoso?</a:t>
            </a:r>
            <a:endParaRPr lang="es-MX" sz="1200" b="1" dirty="0">
              <a:latin typeface="+mj-lt"/>
            </a:endParaRPr>
          </a:p>
        </p:txBody>
      </p:sp>
      <p:sp>
        <p:nvSpPr>
          <p:cNvPr id="12" name="11 CuadroTexto"/>
          <p:cNvSpPr txBox="1"/>
          <p:nvPr/>
        </p:nvSpPr>
        <p:spPr>
          <a:xfrm>
            <a:off x="4510425" y="2060171"/>
            <a:ext cx="1826526" cy="461665"/>
          </a:xfrm>
          <a:prstGeom prst="rect">
            <a:avLst/>
          </a:prstGeom>
          <a:noFill/>
        </p:spPr>
        <p:txBody>
          <a:bodyPr wrap="none" rtlCol="0">
            <a:spAutoFit/>
          </a:bodyPr>
          <a:lstStyle/>
          <a:p>
            <a:r>
              <a:rPr lang="es-MX" sz="2400" b="1" i="1" dirty="0" smtClean="0">
                <a:effectLst>
                  <a:outerShdw blurRad="38100" dist="38100" dir="2700000" algn="tl">
                    <a:srgbClr val="000000">
                      <a:alpha val="43137"/>
                    </a:srgbClr>
                  </a:outerShdw>
                </a:effectLst>
                <a:latin typeface="Biondi" pitchFamily="2" charset="0"/>
              </a:rPr>
              <a:t>! </a:t>
            </a:r>
            <a:r>
              <a:rPr lang="es-MX" sz="2400" b="1" i="1" dirty="0" smtClean="0">
                <a:latin typeface="Biondi" pitchFamily="2" charset="0"/>
              </a:rPr>
              <a:t>Que es.!!</a:t>
            </a:r>
            <a:endParaRPr lang="es-MX" sz="2400" b="1" i="1" dirty="0">
              <a:latin typeface="Biondi" pitchFamily="2" charset="0"/>
            </a:endParaRPr>
          </a:p>
        </p:txBody>
      </p:sp>
      <p:sp>
        <p:nvSpPr>
          <p:cNvPr id="23" name="22 CuadroTexto"/>
          <p:cNvSpPr txBox="1"/>
          <p:nvPr/>
        </p:nvSpPr>
        <p:spPr>
          <a:xfrm>
            <a:off x="7026308" y="2395254"/>
            <a:ext cx="2578410" cy="307777"/>
          </a:xfrm>
          <a:prstGeom prst="rect">
            <a:avLst/>
          </a:prstGeom>
          <a:noFill/>
        </p:spPr>
        <p:txBody>
          <a:bodyPr wrap="square" rtlCol="0">
            <a:spAutoFit/>
          </a:bodyPr>
          <a:lstStyle/>
          <a:p>
            <a:pPr algn="ctr"/>
            <a:r>
              <a:rPr lang="es-MX" sz="1400" b="1" dirty="0" smtClean="0">
                <a:latin typeface="+mj-lt"/>
              </a:rPr>
              <a:t>¿</a:t>
            </a:r>
            <a:r>
              <a:rPr lang="es-MX" sz="1200" b="1" dirty="0" smtClean="0">
                <a:latin typeface="+mj-lt"/>
              </a:rPr>
              <a:t>Perdida del Valor Adquisitivo?</a:t>
            </a:r>
            <a:endParaRPr lang="es-MX" sz="1200" b="1" dirty="0">
              <a:latin typeface="+mj-lt"/>
            </a:endParaRPr>
          </a:p>
        </p:txBody>
      </p:sp>
      <p:cxnSp>
        <p:nvCxnSpPr>
          <p:cNvPr id="14" name="13 Conector recto"/>
          <p:cNvCxnSpPr/>
          <p:nvPr/>
        </p:nvCxnSpPr>
        <p:spPr>
          <a:xfrm>
            <a:off x="6871692" y="2703031"/>
            <a:ext cx="288032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3020" y="1124744"/>
            <a:ext cx="8712969" cy="2865528"/>
          </a:xfrm>
          <a:prstGeom prst="rect">
            <a:avLst/>
          </a:prstGeom>
          <a:noFill/>
        </p:spPr>
        <p:txBody>
          <a:bodyPr wrap="square" rtlCol="0">
            <a:spAutoFit/>
          </a:bodyPr>
          <a:lstStyle/>
          <a:p>
            <a:pPr marL="342900" indent="-342900" algn="just">
              <a:spcBef>
                <a:spcPts val="1800"/>
              </a:spcBef>
              <a:buFont typeface="+mj-lt"/>
              <a:buAutoNum type="arabicParenR"/>
            </a:pPr>
            <a:r>
              <a:rPr lang="es-ES" dirty="0" smtClean="0">
                <a:latin typeface="+mj-lt"/>
                <a:cs typeface="Arial" pitchFamily="34" charset="0"/>
              </a:rPr>
              <a:t>Se creo una nueva familia de billetes y monedas; el N$ (Nuevo peso); Trabajo aséptico, </a:t>
            </a:r>
            <a:r>
              <a:rPr lang="es-ES" dirty="0">
                <a:latin typeface="+mj-lt"/>
                <a:cs typeface="Arial" pitchFamily="34" charset="0"/>
              </a:rPr>
              <a:t>cuidadoso</a:t>
            </a:r>
            <a:r>
              <a:rPr lang="es-ES" dirty="0" smtClean="0">
                <a:latin typeface="+mj-lt"/>
                <a:cs typeface="Arial" pitchFamily="34" charset="0"/>
              </a:rPr>
              <a:t>. N$ en lugar de </a:t>
            </a:r>
            <a:r>
              <a:rPr lang="es-ES" dirty="0" smtClean="0">
                <a:solidFill>
                  <a:srgbClr val="FF0000"/>
                </a:solidFill>
                <a:latin typeface="+mj-lt"/>
                <a:cs typeface="Arial" pitchFamily="34" charset="0"/>
              </a:rPr>
              <a:t>$N</a:t>
            </a:r>
            <a:r>
              <a:rPr lang="es-ES" dirty="0" smtClean="0">
                <a:latin typeface="+mj-lt"/>
                <a:cs typeface="Arial" pitchFamily="34" charset="0"/>
              </a:rPr>
              <a:t>. </a:t>
            </a:r>
            <a:endParaRPr lang="es-ES" dirty="0">
              <a:latin typeface="+mj-lt"/>
              <a:cs typeface="Arial" pitchFamily="34" charset="0"/>
            </a:endParaRPr>
          </a:p>
          <a:p>
            <a:pPr marL="342900" indent="-342900" algn="just">
              <a:spcBef>
                <a:spcPts val="1800"/>
              </a:spcBef>
              <a:buFont typeface="+mj-lt"/>
              <a:buAutoNum type="arabicParenR"/>
            </a:pPr>
            <a:r>
              <a:rPr lang="es-ES" dirty="0" smtClean="0">
                <a:latin typeface="+mj-lt"/>
                <a:cs typeface="Arial" pitchFamily="34" charset="0"/>
              </a:rPr>
              <a:t>Tipo Cambio</a:t>
            </a:r>
          </a:p>
          <a:p>
            <a:pPr marL="342900" indent="-342900" algn="just">
              <a:spcBef>
                <a:spcPts val="1800"/>
              </a:spcBef>
              <a:buFont typeface="+mj-lt"/>
              <a:buAutoNum type="arabicParenR"/>
            </a:pPr>
            <a:r>
              <a:rPr lang="es-ES" dirty="0" smtClean="0">
                <a:latin typeface="+mj-lt"/>
                <a:cs typeface="Arial" pitchFamily="34" charset="0"/>
              </a:rPr>
              <a:t>Condiciones Inflación:</a:t>
            </a:r>
          </a:p>
          <a:p>
            <a:pPr marL="996950" lvl="1" indent="-539750" algn="just">
              <a:lnSpc>
                <a:spcPct val="150000"/>
              </a:lnSpc>
              <a:buFont typeface="Wingdings" pitchFamily="2" charset="2"/>
              <a:buChar char="Ø"/>
            </a:pPr>
            <a:r>
              <a:rPr lang="es-ES" dirty="0" smtClean="0">
                <a:latin typeface="+mj-lt"/>
                <a:cs typeface="Arial" pitchFamily="34" charset="0"/>
              </a:rPr>
              <a:t>1990 = 29.93</a:t>
            </a:r>
          </a:p>
          <a:p>
            <a:pPr marL="996950" lvl="1" indent="-539750" algn="just">
              <a:lnSpc>
                <a:spcPct val="150000"/>
              </a:lnSpc>
              <a:buFont typeface="Wingdings" pitchFamily="2" charset="2"/>
              <a:buChar char="Ø"/>
            </a:pPr>
            <a:r>
              <a:rPr lang="es-ES" dirty="0" smtClean="0">
                <a:latin typeface="+mj-lt"/>
                <a:cs typeface="Arial" pitchFamily="34" charset="0"/>
              </a:rPr>
              <a:t>1991=  18.79</a:t>
            </a:r>
          </a:p>
          <a:p>
            <a:pPr marL="996950" lvl="1" indent="-539750" algn="just">
              <a:lnSpc>
                <a:spcPct val="150000"/>
              </a:lnSpc>
              <a:buFont typeface="Wingdings" pitchFamily="2" charset="2"/>
              <a:buChar char="Ø"/>
            </a:pPr>
            <a:r>
              <a:rPr lang="es-ES" dirty="0" smtClean="0">
                <a:latin typeface="+mj-lt"/>
                <a:cs typeface="Arial" pitchFamily="34" charset="0"/>
              </a:rPr>
              <a:t>1992=  11.94</a:t>
            </a:r>
            <a:endParaRPr lang="es-MX" dirty="0">
              <a:latin typeface="+mj-lt"/>
              <a:cs typeface="Arial" pitchFamily="34" charset="0"/>
            </a:endParaRPr>
          </a:p>
        </p:txBody>
      </p:sp>
      <p:sp>
        <p:nvSpPr>
          <p:cNvPr id="3" name="2 CuadroTexto"/>
          <p:cNvSpPr txBox="1"/>
          <p:nvPr/>
        </p:nvSpPr>
        <p:spPr>
          <a:xfrm>
            <a:off x="6583587" y="97468"/>
            <a:ext cx="3600473" cy="461665"/>
          </a:xfrm>
          <a:prstGeom prst="rect">
            <a:avLst/>
          </a:prstGeom>
          <a:noFill/>
        </p:spPr>
        <p:txBody>
          <a:bodyPr wrap="none" rtlCol="0">
            <a:spAutoFit/>
            <a:scene3d>
              <a:camera prst="orthographicFront"/>
              <a:lightRig rig="balanced" dir="t"/>
            </a:scene3d>
            <a:sp3d extrusionH="57150">
              <a:bevelB w="82550" h="38100" prst="coolSlant"/>
              <a:extrusionClr>
                <a:schemeClr val="bg1">
                  <a:lumMod val="95000"/>
                </a:schemeClr>
              </a:extrusionClr>
            </a:sp3d>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IX. Los tres ceros del peso</a:t>
            </a:r>
          </a:p>
        </p:txBody>
      </p:sp>
    </p:spTree>
    <p:extLst>
      <p:ext uri="{BB962C8B-B14F-4D97-AF65-F5344CB8AC3E}">
        <p14:creationId xmlns:p14="http://schemas.microsoft.com/office/powerpoint/2010/main" val="3244584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a:blip r:embed="rId2" cstate="print">
            <a:extLst>
              <a:ext uri="{28A0092B-C50C-407E-A947-70E740481C1C}">
                <a14:useLocalDpi xmlns:a14="http://schemas.microsoft.com/office/drawing/2010/main" val="0"/>
              </a:ext>
            </a:extLst>
          </a:blip>
          <a:stretch>
            <a:fillRect/>
          </a:stretch>
        </p:blipFill>
        <p:spPr>
          <a:xfrm>
            <a:off x="318964" y="1353828"/>
            <a:ext cx="2520280" cy="3947379"/>
          </a:xfrm>
          <a:prstGeom prst="rect">
            <a:avLst/>
          </a:prstGeom>
        </p:spPr>
      </p:pic>
      <p:sp>
        <p:nvSpPr>
          <p:cNvPr id="3" name="2 CuadroTexto"/>
          <p:cNvSpPr txBox="1"/>
          <p:nvPr/>
        </p:nvSpPr>
        <p:spPr>
          <a:xfrm>
            <a:off x="390972" y="5229200"/>
            <a:ext cx="2376264" cy="646331"/>
          </a:xfrm>
          <a:prstGeom prst="rect">
            <a:avLst/>
          </a:prstGeom>
          <a:noFill/>
        </p:spPr>
        <p:txBody>
          <a:bodyPr wrap="square" rtlCol="0">
            <a:spAutoFit/>
          </a:bodyPr>
          <a:lstStyle/>
          <a:p>
            <a:pPr algn="ctr"/>
            <a:r>
              <a:rPr lang="es-MX" b="1" dirty="0" smtClean="0">
                <a:latin typeface="+mj-lt"/>
                <a:cs typeface="Arial" pitchFamily="34" charset="0"/>
              </a:rPr>
              <a:t>1 Noviembre 6 de 1976 $10.00</a:t>
            </a:r>
            <a:endParaRPr lang="es-MX" b="1" dirty="0">
              <a:latin typeface="+mj-lt"/>
              <a:cs typeface="Arial" pitchFamily="34" charset="0"/>
            </a:endParaRPr>
          </a:p>
        </p:txBody>
      </p:sp>
      <p:sp>
        <p:nvSpPr>
          <p:cNvPr id="4" name="3 Rectángulo"/>
          <p:cNvSpPr/>
          <p:nvPr/>
        </p:nvSpPr>
        <p:spPr>
          <a:xfrm>
            <a:off x="4567436" y="116632"/>
            <a:ext cx="5472608" cy="830997"/>
          </a:xfrm>
          <a:prstGeom prst="rect">
            <a:avLst/>
          </a:prstGeom>
        </p:spPr>
        <p:txBody>
          <a:bodyPr wrap="square">
            <a:spAutoFit/>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X. Evolución del precio de un producto en el tiempo.</a:t>
            </a:r>
          </a:p>
        </p:txBody>
      </p:sp>
      <p:pic>
        <p:nvPicPr>
          <p:cNvPr id="5" name="4 Imagen" descr="C:\Users\PC\Pictures\2013-04-08 Foto revista\Foto revista 0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9324" y="1628795"/>
            <a:ext cx="2664296" cy="3600405"/>
          </a:xfrm>
          <a:prstGeom prst="rect">
            <a:avLst/>
          </a:prstGeom>
          <a:noFill/>
          <a:ln>
            <a:noFill/>
          </a:ln>
        </p:spPr>
      </p:pic>
      <p:sp>
        <p:nvSpPr>
          <p:cNvPr id="7" name="6 CuadroTexto"/>
          <p:cNvSpPr txBox="1"/>
          <p:nvPr/>
        </p:nvSpPr>
        <p:spPr>
          <a:xfrm>
            <a:off x="3847356" y="5229589"/>
            <a:ext cx="2088232" cy="646331"/>
          </a:xfrm>
          <a:prstGeom prst="rect">
            <a:avLst/>
          </a:prstGeom>
          <a:noFill/>
        </p:spPr>
        <p:txBody>
          <a:bodyPr wrap="square" rtlCol="0">
            <a:spAutoFit/>
          </a:bodyPr>
          <a:lstStyle/>
          <a:p>
            <a:pPr algn="ctr"/>
            <a:r>
              <a:rPr lang="es-MX" b="1" dirty="0" smtClean="0">
                <a:latin typeface="+mj-lt"/>
                <a:cs typeface="Arial" pitchFamily="34" charset="0"/>
              </a:rPr>
              <a:t>14 de Abril de 1985</a:t>
            </a:r>
          </a:p>
          <a:p>
            <a:pPr algn="ctr"/>
            <a:r>
              <a:rPr lang="es-MX" b="1" dirty="0" smtClean="0">
                <a:latin typeface="+mj-lt"/>
                <a:cs typeface="Arial" pitchFamily="34" charset="0"/>
              </a:rPr>
              <a:t>$ 300.00</a:t>
            </a:r>
            <a:endParaRPr lang="es-MX" b="1" dirty="0">
              <a:latin typeface="+mj-lt"/>
              <a:cs typeface="Arial" pitchFamily="34" charset="0"/>
            </a:endParaRPr>
          </a:p>
        </p:txBody>
      </p:sp>
      <p:pic>
        <p:nvPicPr>
          <p:cNvPr id="8" name="7 Imagen" descr="C:\Users\PC\Pictures\2013-04-08 Ultima proceso\Ultima proceso 0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5708" y="1682932"/>
            <a:ext cx="2407481" cy="3599721"/>
          </a:xfrm>
          <a:prstGeom prst="rect">
            <a:avLst/>
          </a:prstGeom>
          <a:noFill/>
          <a:ln>
            <a:noFill/>
          </a:ln>
        </p:spPr>
      </p:pic>
      <p:sp>
        <p:nvSpPr>
          <p:cNvPr id="9" name="8 CuadroTexto"/>
          <p:cNvSpPr txBox="1"/>
          <p:nvPr/>
        </p:nvSpPr>
        <p:spPr>
          <a:xfrm>
            <a:off x="7231732" y="5157192"/>
            <a:ext cx="2088232" cy="892552"/>
          </a:xfrm>
          <a:prstGeom prst="rect">
            <a:avLst/>
          </a:prstGeom>
          <a:noFill/>
        </p:spPr>
        <p:txBody>
          <a:bodyPr wrap="square" rtlCol="0">
            <a:spAutoFit/>
          </a:bodyPr>
          <a:lstStyle/>
          <a:p>
            <a:pPr algn="ctr"/>
            <a:r>
              <a:rPr lang="es-MX" b="1" dirty="0" smtClean="0">
                <a:latin typeface="+mj-lt"/>
                <a:cs typeface="Arial" pitchFamily="34" charset="0"/>
              </a:rPr>
              <a:t>31 de Marzo 2013</a:t>
            </a:r>
          </a:p>
          <a:p>
            <a:pPr algn="ctr"/>
            <a:r>
              <a:rPr lang="es-MX" b="1" dirty="0" smtClean="0">
                <a:latin typeface="+mj-lt"/>
                <a:cs typeface="Arial" pitchFamily="34" charset="0"/>
              </a:rPr>
              <a:t>$ 40.00</a:t>
            </a:r>
          </a:p>
          <a:p>
            <a:pPr algn="ctr"/>
            <a:r>
              <a:rPr lang="es-MX" sz="1600" b="1" dirty="0" smtClean="0">
                <a:solidFill>
                  <a:srgbClr val="FF0000"/>
                </a:solidFill>
                <a:latin typeface="+mj-lt"/>
                <a:cs typeface="Arial" pitchFamily="34" charset="0"/>
              </a:rPr>
              <a:t>Equivale a $ 40,000.00</a:t>
            </a:r>
            <a:endParaRPr lang="es-MX" sz="1600" b="1" dirty="0">
              <a:solidFill>
                <a:srgbClr val="FF0000"/>
              </a:solidFill>
              <a:latin typeface="+mj-lt"/>
              <a:cs typeface="Arial" pitchFamily="34" charset="0"/>
            </a:endParaRPr>
          </a:p>
        </p:txBody>
      </p:sp>
      <p:sp>
        <p:nvSpPr>
          <p:cNvPr id="6" name="5 CuadroTexto"/>
          <p:cNvSpPr txBox="1"/>
          <p:nvPr/>
        </p:nvSpPr>
        <p:spPr>
          <a:xfrm>
            <a:off x="751012" y="6309320"/>
            <a:ext cx="3333220" cy="369332"/>
          </a:xfrm>
          <a:prstGeom prst="rect">
            <a:avLst/>
          </a:prstGeom>
          <a:noFill/>
        </p:spPr>
        <p:txBody>
          <a:bodyPr wrap="none" rtlCol="0">
            <a:spAutoFit/>
          </a:bodyPr>
          <a:lstStyle/>
          <a:p>
            <a:r>
              <a:rPr lang="es-MX" dirty="0" smtClean="0">
                <a:solidFill>
                  <a:srgbClr val="0070C0"/>
                </a:solidFill>
                <a:latin typeface="Franklin Gothic Demi Cond" pitchFamily="34" charset="0"/>
              </a:rPr>
              <a:t>Aportación de: Jazmín Castillo León </a:t>
            </a:r>
            <a:endParaRPr lang="es-MX" dirty="0">
              <a:solidFill>
                <a:srgbClr val="0070C0"/>
              </a:solidFill>
              <a:latin typeface="Franklin Gothic Demi Cond"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180321379"/>
              </p:ext>
            </p:extLst>
          </p:nvPr>
        </p:nvGraphicFramePr>
        <p:xfrm>
          <a:off x="3775348" y="2852936"/>
          <a:ext cx="5184576" cy="1232906"/>
        </p:xfrm>
        <a:graphic>
          <a:graphicData uri="http://schemas.openxmlformats.org/drawingml/2006/table">
            <a:tbl>
              <a:tblPr/>
              <a:tblGrid>
                <a:gridCol w="1296144"/>
                <a:gridCol w="981470"/>
                <a:gridCol w="1558157"/>
                <a:gridCol w="1348805"/>
              </a:tblGrid>
              <a:tr h="336037">
                <a:tc>
                  <a:txBody>
                    <a:bodyPr/>
                    <a:lstStyle/>
                    <a:p>
                      <a:pPr algn="ctr">
                        <a:lnSpc>
                          <a:spcPct val="115000"/>
                        </a:lnSpc>
                        <a:spcAft>
                          <a:spcPts val="0"/>
                        </a:spcAft>
                      </a:pPr>
                      <a:r>
                        <a:rPr lang="es-MX" sz="1600" b="1" dirty="0">
                          <a:latin typeface="+mj-lt"/>
                          <a:ea typeface="Calibri"/>
                          <a:cs typeface="Arial" pitchFamily="34" charset="0"/>
                        </a:rPr>
                        <a:t>Periodo</a:t>
                      </a:r>
                    </a:p>
                  </a:txBody>
                  <a:tcPr marL="77153" marR="7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MX" sz="1600" b="1" dirty="0">
                          <a:latin typeface="+mj-lt"/>
                          <a:ea typeface="Calibri"/>
                          <a:cs typeface="Arial" pitchFamily="34" charset="0"/>
                        </a:rPr>
                        <a:t>Variable </a:t>
                      </a:r>
                      <a:endParaRPr lang="es-MX" sz="1600" b="1" dirty="0" smtClean="0">
                        <a:latin typeface="+mj-lt"/>
                        <a:ea typeface="Calibri"/>
                        <a:cs typeface="Arial" pitchFamily="34" charset="0"/>
                      </a:endParaRPr>
                    </a:p>
                    <a:p>
                      <a:pPr algn="ctr">
                        <a:lnSpc>
                          <a:spcPct val="115000"/>
                        </a:lnSpc>
                        <a:spcAft>
                          <a:spcPts val="0"/>
                        </a:spcAft>
                      </a:pPr>
                      <a:r>
                        <a:rPr lang="es-MX" sz="1600" b="1" dirty="0" smtClean="0">
                          <a:latin typeface="+mj-lt"/>
                          <a:ea typeface="Calibri"/>
                          <a:cs typeface="Arial" pitchFamily="34" charset="0"/>
                        </a:rPr>
                        <a:t>Nominal</a:t>
                      </a:r>
                      <a:endParaRPr lang="es-MX" sz="1600" b="1" dirty="0">
                        <a:latin typeface="+mj-lt"/>
                        <a:ea typeface="Calibri"/>
                        <a:cs typeface="Arial" pitchFamily="34" charset="0"/>
                      </a:endParaRPr>
                    </a:p>
                  </a:txBody>
                  <a:tcPr marL="77153" marR="7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MX" sz="1600" b="1" dirty="0" smtClean="0">
                          <a:latin typeface="+mj-lt"/>
                          <a:ea typeface="Calibri"/>
                          <a:cs typeface="Arial" pitchFamily="34" charset="0"/>
                        </a:rPr>
                        <a:t>INPC</a:t>
                      </a:r>
                    </a:p>
                    <a:p>
                      <a:pPr algn="ctr">
                        <a:lnSpc>
                          <a:spcPct val="115000"/>
                        </a:lnSpc>
                        <a:spcAft>
                          <a:spcPts val="0"/>
                        </a:spcAft>
                      </a:pPr>
                      <a:r>
                        <a:rPr lang="es-MX" sz="1600" b="1" dirty="0" smtClean="0">
                          <a:latin typeface="+mj-lt"/>
                          <a:ea typeface="Calibri"/>
                          <a:cs typeface="Arial" pitchFamily="34" charset="0"/>
                        </a:rPr>
                        <a:t>Abril 1985 = 100</a:t>
                      </a:r>
                      <a:endParaRPr lang="es-MX" sz="1600" b="1" dirty="0">
                        <a:latin typeface="+mj-lt"/>
                        <a:ea typeface="Calibri"/>
                        <a:cs typeface="Arial" pitchFamily="34" charset="0"/>
                      </a:endParaRPr>
                    </a:p>
                  </a:txBody>
                  <a:tcPr marL="77153" marR="7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MX" sz="1600" b="1" dirty="0">
                          <a:latin typeface="+mj-lt"/>
                          <a:ea typeface="Calibri"/>
                          <a:cs typeface="Arial" pitchFamily="34" charset="0"/>
                        </a:rPr>
                        <a:t>Valor real</a:t>
                      </a:r>
                    </a:p>
                  </a:txBody>
                  <a:tcPr marL="77153" marR="7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36037">
                <a:tc>
                  <a:txBody>
                    <a:bodyPr/>
                    <a:lstStyle/>
                    <a:p>
                      <a:pPr>
                        <a:lnSpc>
                          <a:spcPct val="115000"/>
                        </a:lnSpc>
                        <a:spcAft>
                          <a:spcPts val="0"/>
                        </a:spcAft>
                      </a:pPr>
                      <a:r>
                        <a:rPr lang="es-MX" sz="1600" dirty="0">
                          <a:latin typeface="+mj-lt"/>
                          <a:ea typeface="Calibri"/>
                          <a:cs typeface="Arial" pitchFamily="34" charset="0"/>
                        </a:rPr>
                        <a:t>Abril 1985</a:t>
                      </a: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dirty="0" smtClean="0">
                          <a:latin typeface="+mj-lt"/>
                          <a:ea typeface="Calibri"/>
                          <a:cs typeface="Arial" pitchFamily="34" charset="0"/>
                        </a:rPr>
                        <a:t>$  0.30</a:t>
                      </a:r>
                      <a:endParaRPr lang="es-MX" sz="1600" dirty="0">
                        <a:latin typeface="+mj-lt"/>
                        <a:ea typeface="Calibri"/>
                        <a:cs typeface="Arial" pitchFamily="34" charset="0"/>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dirty="0" smtClean="0">
                          <a:latin typeface="+mj-lt"/>
                          <a:ea typeface="Calibri"/>
                          <a:cs typeface="Arial" pitchFamily="34" charset="0"/>
                        </a:rPr>
                        <a:t>     100</a:t>
                      </a:r>
                      <a:endParaRPr lang="es-MX" sz="1600" dirty="0">
                        <a:latin typeface="+mj-lt"/>
                        <a:ea typeface="Calibri"/>
                        <a:cs typeface="Arial" pitchFamily="34" charset="0"/>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dirty="0" smtClean="0">
                          <a:latin typeface="+mj-lt"/>
                          <a:ea typeface="Calibri"/>
                          <a:cs typeface="Arial" pitchFamily="34" charset="0"/>
                        </a:rPr>
                        <a:t>$0.30</a:t>
                      </a:r>
                      <a:endParaRPr lang="es-MX" sz="1600" dirty="0">
                        <a:latin typeface="+mj-lt"/>
                        <a:ea typeface="Calibri"/>
                        <a:cs typeface="Arial" pitchFamily="34" charset="0"/>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037">
                <a:tc>
                  <a:txBody>
                    <a:bodyPr/>
                    <a:lstStyle/>
                    <a:p>
                      <a:pPr>
                        <a:lnSpc>
                          <a:spcPct val="115000"/>
                        </a:lnSpc>
                        <a:spcAft>
                          <a:spcPts val="0"/>
                        </a:spcAft>
                      </a:pPr>
                      <a:r>
                        <a:rPr lang="es-MX" sz="1600" dirty="0">
                          <a:latin typeface="+mj-lt"/>
                          <a:ea typeface="Calibri"/>
                          <a:cs typeface="Arial" pitchFamily="34" charset="0"/>
                        </a:rPr>
                        <a:t>Febrero 2013</a:t>
                      </a: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dirty="0">
                          <a:latin typeface="+mj-lt"/>
                          <a:ea typeface="Calibri"/>
                          <a:cs typeface="Arial" pitchFamily="34" charset="0"/>
                        </a:rPr>
                        <a:t>$</a:t>
                      </a:r>
                      <a:r>
                        <a:rPr lang="es-MX" sz="1600" dirty="0" smtClean="0">
                          <a:latin typeface="+mj-lt"/>
                          <a:ea typeface="Calibri"/>
                          <a:cs typeface="Arial" pitchFamily="34" charset="0"/>
                        </a:rPr>
                        <a:t>40.00</a:t>
                      </a:r>
                      <a:endParaRPr lang="es-MX" sz="1600" dirty="0">
                        <a:latin typeface="+mj-lt"/>
                        <a:ea typeface="Calibri"/>
                        <a:cs typeface="Arial" pitchFamily="34" charset="0"/>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dirty="0" smtClean="0">
                          <a:latin typeface="+mj-lt"/>
                          <a:ea typeface="Calibri"/>
                          <a:cs typeface="Arial" pitchFamily="34" charset="0"/>
                        </a:rPr>
                        <a:t>14,500.16</a:t>
                      </a:r>
                      <a:endParaRPr lang="es-MX" sz="1600" dirty="0">
                        <a:latin typeface="+mj-lt"/>
                        <a:ea typeface="Calibri"/>
                        <a:cs typeface="Arial" pitchFamily="34" charset="0"/>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dirty="0" smtClean="0">
                          <a:solidFill>
                            <a:srgbClr val="FF0000"/>
                          </a:solidFill>
                          <a:latin typeface="+mj-lt"/>
                          <a:ea typeface="Calibri"/>
                          <a:cs typeface="Arial" pitchFamily="34" charset="0"/>
                        </a:rPr>
                        <a:t>$0.2759</a:t>
                      </a:r>
                      <a:endParaRPr lang="es-MX" sz="1600" b="1" dirty="0">
                        <a:latin typeface="+mj-lt"/>
                        <a:ea typeface="Calibri"/>
                        <a:cs typeface="Arial" pitchFamily="34" charset="0"/>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823019" y="1268760"/>
            <a:ext cx="8784977"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Para conocer el valor real del producto, después de conocer la inflación que ha sufrido dicho periodo, es necesario realizar la siguiente fórmula: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rgbClr val="002060"/>
                </a:solidFill>
                <a:effectLst/>
                <a:latin typeface="+mj-lt"/>
                <a:ea typeface="Calibri" pitchFamily="34" charset="0"/>
                <a:cs typeface="Arial" pitchFamily="34" charset="0"/>
              </a:rPr>
              <a:t>Valor real = Variable nominal / INPC  x 100</a:t>
            </a:r>
            <a:endParaRPr kumimoji="0" lang="es-MX" sz="2000" b="1" i="0" u="none" strike="noStrike" cap="none" normalizeH="0" baseline="0" dirty="0" smtClean="0">
              <a:ln>
                <a:noFill/>
              </a:ln>
              <a:solidFill>
                <a:srgbClr val="002060"/>
              </a:solidFill>
              <a:effectLst/>
              <a:latin typeface="+mj-lt"/>
              <a:cs typeface="Arial" pitchFamily="34" charset="0"/>
            </a:endParaRPr>
          </a:p>
        </p:txBody>
      </p:sp>
      <p:sp>
        <p:nvSpPr>
          <p:cNvPr id="7" name="6 Rectángulo"/>
          <p:cNvSpPr/>
          <p:nvPr/>
        </p:nvSpPr>
        <p:spPr>
          <a:xfrm>
            <a:off x="4567436" y="116632"/>
            <a:ext cx="5472608" cy="830997"/>
          </a:xfrm>
          <a:prstGeom prst="rect">
            <a:avLst/>
          </a:prstGeom>
        </p:spPr>
        <p:txBody>
          <a:bodyPr wrap="square">
            <a:spAutoFit/>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X. Evolución del precio de un producto en el tiempo.</a:t>
            </a:r>
          </a:p>
        </p:txBody>
      </p:sp>
      <p:graphicFrame>
        <p:nvGraphicFramePr>
          <p:cNvPr id="8" name="7 Tabla"/>
          <p:cNvGraphicFramePr>
            <a:graphicFrameLocks noGrp="1"/>
          </p:cNvGraphicFramePr>
          <p:nvPr>
            <p:extLst>
              <p:ext uri="{D42A27DB-BD31-4B8C-83A1-F6EECF244321}">
                <p14:modId xmlns:p14="http://schemas.microsoft.com/office/powerpoint/2010/main" val="2949259552"/>
              </p:ext>
            </p:extLst>
          </p:nvPr>
        </p:nvGraphicFramePr>
        <p:xfrm>
          <a:off x="3847356" y="4509120"/>
          <a:ext cx="5184576" cy="1577467"/>
        </p:xfrm>
        <a:graphic>
          <a:graphicData uri="http://schemas.openxmlformats.org/drawingml/2006/table">
            <a:tbl>
              <a:tblPr/>
              <a:tblGrid>
                <a:gridCol w="1571083"/>
                <a:gridCol w="1021205"/>
                <a:gridCol w="1571083"/>
                <a:gridCol w="1021205"/>
              </a:tblGrid>
              <a:tr h="335915">
                <a:tc>
                  <a:txBody>
                    <a:bodyPr/>
                    <a:lstStyle/>
                    <a:p>
                      <a:pPr marL="0" algn="ctr" rtl="0" eaLnBrk="1" latinLnBrk="0" hangingPunct="1">
                        <a:lnSpc>
                          <a:spcPct val="115000"/>
                        </a:lnSpc>
                        <a:spcAft>
                          <a:spcPts val="0"/>
                        </a:spcAft>
                      </a:pPr>
                      <a:r>
                        <a:rPr kumimoji="0" lang="es-MX" sz="1600" b="1" kern="1200" dirty="0">
                          <a:solidFill>
                            <a:schemeClr val="tx1"/>
                          </a:solidFill>
                          <a:latin typeface="+mj-lt"/>
                          <a:ea typeface="Calibri"/>
                          <a:cs typeface="Arial" pitchFamily="34" charset="0"/>
                        </a:rPr>
                        <a:t>Periodo</a:t>
                      </a:r>
                    </a:p>
                  </a:txBody>
                  <a:tcPr marL="77153" marR="7715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9000"/>
                      </a:srgbClr>
                    </a:solidFill>
                  </a:tcPr>
                </a:tc>
                <a:tc>
                  <a:txBody>
                    <a:bodyPr/>
                    <a:lstStyle/>
                    <a:p>
                      <a:pPr marL="0" algn="ctr" rtl="0" eaLnBrk="1" latinLnBrk="0" hangingPunct="1">
                        <a:lnSpc>
                          <a:spcPct val="115000"/>
                        </a:lnSpc>
                        <a:spcAft>
                          <a:spcPts val="0"/>
                        </a:spcAft>
                      </a:pPr>
                      <a:r>
                        <a:rPr kumimoji="0" lang="es-MX" sz="1600" b="1" kern="1200" dirty="0">
                          <a:solidFill>
                            <a:schemeClr val="tx1"/>
                          </a:solidFill>
                          <a:latin typeface="+mj-lt"/>
                          <a:ea typeface="Calibri"/>
                          <a:cs typeface="Arial" pitchFamily="34" charset="0"/>
                        </a:rPr>
                        <a:t>Variable nominal</a:t>
                      </a:r>
                    </a:p>
                  </a:txBody>
                  <a:tcPr marL="77153" marR="7715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9000"/>
                      </a:srgbClr>
                    </a:solidFill>
                  </a:tcPr>
                </a:tc>
                <a:tc>
                  <a:txBody>
                    <a:bodyPr/>
                    <a:lstStyle/>
                    <a:p>
                      <a:pPr marL="0" algn="ctr" rtl="0" eaLnBrk="1" latinLnBrk="0" hangingPunct="1">
                        <a:lnSpc>
                          <a:spcPct val="115000"/>
                        </a:lnSpc>
                        <a:spcAft>
                          <a:spcPts val="0"/>
                        </a:spcAft>
                      </a:pPr>
                      <a:r>
                        <a:rPr kumimoji="0" lang="es-MX" sz="1600" b="1" kern="1200" dirty="0" smtClean="0">
                          <a:solidFill>
                            <a:schemeClr val="tx1"/>
                          </a:solidFill>
                          <a:latin typeface="+mj-lt"/>
                          <a:ea typeface="Calibri"/>
                          <a:cs typeface="Arial" pitchFamily="34" charset="0"/>
                        </a:rPr>
                        <a:t>INPC</a:t>
                      </a:r>
                    </a:p>
                    <a:p>
                      <a:pPr marL="0" algn="ctr" rtl="0" eaLnBrk="1" latinLnBrk="0" hangingPunct="1">
                        <a:lnSpc>
                          <a:spcPct val="115000"/>
                        </a:lnSpc>
                        <a:spcAft>
                          <a:spcPts val="0"/>
                        </a:spcAft>
                      </a:pPr>
                      <a:r>
                        <a:rPr kumimoji="0" lang="es-MX" sz="1600" b="1" kern="1200" dirty="0" smtClean="0">
                          <a:solidFill>
                            <a:schemeClr val="tx1"/>
                          </a:solidFill>
                          <a:latin typeface="+mj-lt"/>
                          <a:ea typeface="Calibri"/>
                          <a:cs typeface="Arial" pitchFamily="34" charset="0"/>
                        </a:rPr>
                        <a:t>Oct. 1976=100</a:t>
                      </a:r>
                      <a:endParaRPr kumimoji="0" lang="es-MX" sz="1600" b="1" kern="1200" dirty="0">
                        <a:solidFill>
                          <a:schemeClr val="tx1"/>
                        </a:solidFill>
                        <a:latin typeface="+mj-lt"/>
                        <a:ea typeface="Calibri"/>
                        <a:cs typeface="Arial" pitchFamily="34" charset="0"/>
                      </a:endParaRPr>
                    </a:p>
                  </a:txBody>
                  <a:tcPr marL="77153" marR="7715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9000"/>
                      </a:srgbClr>
                    </a:solidFill>
                  </a:tcPr>
                </a:tc>
                <a:tc>
                  <a:txBody>
                    <a:bodyPr/>
                    <a:lstStyle/>
                    <a:p>
                      <a:pPr marL="0" algn="ctr" rtl="0" eaLnBrk="1" latinLnBrk="0" hangingPunct="1">
                        <a:lnSpc>
                          <a:spcPct val="115000"/>
                        </a:lnSpc>
                        <a:spcAft>
                          <a:spcPts val="0"/>
                        </a:spcAft>
                      </a:pPr>
                      <a:r>
                        <a:rPr kumimoji="0" lang="es-MX" sz="1600" b="1" kern="1200" dirty="0">
                          <a:solidFill>
                            <a:schemeClr val="tx1"/>
                          </a:solidFill>
                          <a:latin typeface="+mj-lt"/>
                          <a:ea typeface="Calibri"/>
                          <a:cs typeface="Arial" pitchFamily="34" charset="0"/>
                        </a:rPr>
                        <a:t>Valor real</a:t>
                      </a:r>
                    </a:p>
                  </a:txBody>
                  <a:tcPr marL="77153" marR="7715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9000"/>
                      </a:srgbClr>
                    </a:solidFill>
                  </a:tcPr>
                </a:tc>
              </a:tr>
              <a:tr h="335915">
                <a:tc>
                  <a:txBody>
                    <a:bodyPr/>
                    <a:lstStyle/>
                    <a:p>
                      <a:pPr marL="0" algn="l" rtl="0" eaLnBrk="1" latinLnBrk="0" hangingPunct="1">
                        <a:lnSpc>
                          <a:spcPct val="115000"/>
                        </a:lnSpc>
                        <a:spcAft>
                          <a:spcPts val="0"/>
                        </a:spcAft>
                      </a:pPr>
                      <a:r>
                        <a:rPr kumimoji="0" lang="es-MX" sz="1600" b="1" kern="1200" dirty="0">
                          <a:solidFill>
                            <a:schemeClr val="tx1"/>
                          </a:solidFill>
                          <a:latin typeface="+mj-lt"/>
                          <a:ea typeface="Calibri"/>
                          <a:cs typeface="Arial" pitchFamily="34" charset="0"/>
                        </a:rPr>
                        <a:t>06 Nov. </a:t>
                      </a:r>
                      <a:r>
                        <a:rPr kumimoji="0" lang="es-MX" sz="1600" b="1" kern="1200" dirty="0" smtClean="0">
                          <a:solidFill>
                            <a:schemeClr val="tx1"/>
                          </a:solidFill>
                          <a:latin typeface="+mj-lt"/>
                          <a:ea typeface="Calibri"/>
                          <a:cs typeface="Arial" pitchFamily="34" charset="0"/>
                        </a:rPr>
                        <a:t>1976</a:t>
                      </a:r>
                      <a:endParaRPr kumimoji="0" lang="es-MX" sz="1600" b="1" kern="1200" dirty="0">
                        <a:solidFill>
                          <a:schemeClr val="tx1"/>
                        </a:solidFill>
                        <a:latin typeface="+mj-lt"/>
                        <a:ea typeface="Calibri"/>
                        <a:cs typeface="Arial" pitchFamily="34" charset="0"/>
                      </a:endParaRPr>
                    </a:p>
                  </a:txBody>
                  <a:tcPr marL="77153" marR="77153"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s-MX" sz="1600" b="1" kern="1200" dirty="0" smtClean="0">
                          <a:solidFill>
                            <a:schemeClr val="tx1"/>
                          </a:solidFill>
                          <a:latin typeface="+mj-lt"/>
                          <a:ea typeface="Calibri"/>
                          <a:cs typeface="Arial" pitchFamily="34" charset="0"/>
                        </a:rPr>
                        <a:t>$  0.01</a:t>
                      </a:r>
                      <a:endParaRPr kumimoji="0" lang="es-MX" sz="1600" b="1" kern="1200" dirty="0">
                        <a:solidFill>
                          <a:schemeClr val="tx1"/>
                        </a:solidFill>
                        <a:latin typeface="+mj-lt"/>
                        <a:ea typeface="Calibri"/>
                        <a:cs typeface="Arial" pitchFamily="34" charset="0"/>
                      </a:endParaRPr>
                    </a:p>
                  </a:txBody>
                  <a:tcPr marL="77153" marR="77153"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s-MX" sz="1600" b="1" kern="1200" dirty="0" smtClean="0">
                          <a:solidFill>
                            <a:schemeClr val="tx1"/>
                          </a:solidFill>
                          <a:latin typeface="+mj-lt"/>
                          <a:ea typeface="Calibri"/>
                          <a:cs typeface="Arial" pitchFamily="34" charset="0"/>
                        </a:rPr>
                        <a:t>100</a:t>
                      </a:r>
                      <a:endParaRPr kumimoji="0" lang="es-MX" sz="1600" b="1" kern="1200" dirty="0">
                        <a:solidFill>
                          <a:schemeClr val="tx1"/>
                        </a:solidFill>
                        <a:latin typeface="+mj-lt"/>
                        <a:ea typeface="Calibri"/>
                        <a:cs typeface="Arial" pitchFamily="34" charset="0"/>
                      </a:endParaRPr>
                    </a:p>
                  </a:txBody>
                  <a:tcPr marL="77153" marR="77153"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s-MX" sz="1600" b="1" kern="1200">
                          <a:solidFill>
                            <a:srgbClr val="FF0000"/>
                          </a:solidFill>
                          <a:latin typeface="+mj-lt"/>
                          <a:ea typeface="Calibri"/>
                          <a:cs typeface="Arial" pitchFamily="34" charset="0"/>
                        </a:rPr>
                        <a:t>0.01</a:t>
                      </a:r>
                    </a:p>
                  </a:txBody>
                  <a:tcPr marL="77153" marR="77153"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915">
                <a:tc>
                  <a:txBody>
                    <a:bodyPr/>
                    <a:lstStyle/>
                    <a:p>
                      <a:pPr marL="0" algn="l" rtl="0" eaLnBrk="1" latinLnBrk="0" hangingPunct="1">
                        <a:lnSpc>
                          <a:spcPct val="115000"/>
                        </a:lnSpc>
                        <a:spcAft>
                          <a:spcPts val="0"/>
                        </a:spcAft>
                      </a:pPr>
                      <a:r>
                        <a:rPr kumimoji="0" lang="es-MX" sz="1600" b="1" kern="1200" dirty="0">
                          <a:solidFill>
                            <a:schemeClr val="tx1"/>
                          </a:solidFill>
                          <a:latin typeface="+mj-lt"/>
                          <a:ea typeface="Calibri"/>
                          <a:cs typeface="Arial" pitchFamily="34" charset="0"/>
                        </a:rPr>
                        <a:t>14 </a:t>
                      </a:r>
                      <a:r>
                        <a:rPr kumimoji="0" lang="es-MX" sz="1600" b="1" kern="1200" dirty="0" smtClean="0">
                          <a:solidFill>
                            <a:schemeClr val="tx1"/>
                          </a:solidFill>
                          <a:latin typeface="+mj-lt"/>
                          <a:ea typeface="Calibri"/>
                          <a:cs typeface="Arial" pitchFamily="34" charset="0"/>
                        </a:rPr>
                        <a:t>Abril 1985</a:t>
                      </a:r>
                      <a:endParaRPr kumimoji="0" lang="es-MX" sz="1600" b="1" kern="1200" dirty="0">
                        <a:solidFill>
                          <a:schemeClr val="tx1"/>
                        </a:solidFill>
                        <a:latin typeface="+mj-lt"/>
                        <a:ea typeface="Calibri"/>
                        <a:cs typeface="Arial" pitchFamily="34" charset="0"/>
                      </a:endParaRPr>
                    </a:p>
                  </a:txBody>
                  <a:tcPr marL="77153" marR="77153"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s-MX" sz="1600" b="1" kern="1200" dirty="0">
                          <a:solidFill>
                            <a:schemeClr val="tx1"/>
                          </a:solidFill>
                          <a:latin typeface="+mj-lt"/>
                          <a:ea typeface="Calibri"/>
                          <a:cs typeface="Arial" pitchFamily="34" charset="0"/>
                        </a:rPr>
                        <a:t>$  0.30 </a:t>
                      </a:r>
                    </a:p>
                  </a:txBody>
                  <a:tcPr marL="77153" marR="77153"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s-MX" sz="1600" b="1" kern="1200" dirty="0" smtClean="0">
                          <a:solidFill>
                            <a:schemeClr val="tx1"/>
                          </a:solidFill>
                          <a:latin typeface="+mj-lt"/>
                          <a:ea typeface="Calibri"/>
                          <a:cs typeface="Arial" pitchFamily="34" charset="0"/>
                        </a:rPr>
                        <a:t>2,064.08</a:t>
                      </a:r>
                      <a:endParaRPr kumimoji="0" lang="es-MX" sz="1600" b="1" kern="1200" dirty="0">
                        <a:solidFill>
                          <a:schemeClr val="tx1"/>
                        </a:solidFill>
                        <a:latin typeface="+mj-lt"/>
                        <a:ea typeface="Calibri"/>
                        <a:cs typeface="Arial" pitchFamily="34" charset="0"/>
                      </a:endParaRPr>
                    </a:p>
                  </a:txBody>
                  <a:tcPr marL="77153" marR="77153"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s-MX" sz="1600" b="1" kern="1200">
                          <a:solidFill>
                            <a:srgbClr val="FF0000"/>
                          </a:solidFill>
                          <a:latin typeface="+mj-lt"/>
                          <a:ea typeface="Calibri"/>
                          <a:cs typeface="Arial" pitchFamily="34" charset="0"/>
                        </a:rPr>
                        <a:t>0.014</a:t>
                      </a:r>
                    </a:p>
                  </a:txBody>
                  <a:tcPr marL="77153" marR="77153"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915">
                <a:tc>
                  <a:txBody>
                    <a:bodyPr/>
                    <a:lstStyle/>
                    <a:p>
                      <a:pPr marL="0" algn="l" rtl="0" eaLnBrk="1" latinLnBrk="0" hangingPunct="1">
                        <a:lnSpc>
                          <a:spcPct val="115000"/>
                        </a:lnSpc>
                        <a:spcAft>
                          <a:spcPts val="0"/>
                        </a:spcAft>
                      </a:pPr>
                      <a:r>
                        <a:rPr kumimoji="0" lang="es-MX" sz="1600" b="1" kern="1200" dirty="0">
                          <a:solidFill>
                            <a:schemeClr val="tx1"/>
                          </a:solidFill>
                          <a:latin typeface="+mj-lt"/>
                          <a:ea typeface="Calibri"/>
                          <a:cs typeface="Arial" pitchFamily="34" charset="0"/>
                        </a:rPr>
                        <a:t>31 Marzo </a:t>
                      </a:r>
                      <a:r>
                        <a:rPr kumimoji="0" lang="es-MX" sz="1600" b="1" kern="1200" dirty="0" smtClean="0">
                          <a:solidFill>
                            <a:schemeClr val="tx1"/>
                          </a:solidFill>
                          <a:latin typeface="+mj-lt"/>
                          <a:ea typeface="Calibri"/>
                          <a:cs typeface="Arial" pitchFamily="34" charset="0"/>
                        </a:rPr>
                        <a:t>2013</a:t>
                      </a:r>
                      <a:endParaRPr kumimoji="0" lang="es-MX" sz="1600" b="1" kern="1200" dirty="0">
                        <a:solidFill>
                          <a:schemeClr val="tx1"/>
                        </a:solidFill>
                        <a:latin typeface="+mj-lt"/>
                        <a:ea typeface="Calibri"/>
                        <a:cs typeface="Arial" pitchFamily="34" charset="0"/>
                      </a:endParaRPr>
                    </a:p>
                  </a:txBody>
                  <a:tcPr marL="77153" marR="77153"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s-MX" sz="1600" b="1" kern="1200">
                          <a:solidFill>
                            <a:schemeClr val="tx1"/>
                          </a:solidFill>
                          <a:latin typeface="+mj-lt"/>
                          <a:ea typeface="Calibri"/>
                          <a:cs typeface="Arial" pitchFamily="34" charset="0"/>
                        </a:rPr>
                        <a:t>$40.00 </a:t>
                      </a:r>
                    </a:p>
                  </a:txBody>
                  <a:tcPr marL="77153" marR="77153"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n-US" sz="1600" b="1" kern="1200" dirty="0" smtClean="0">
                          <a:solidFill>
                            <a:schemeClr val="tx1"/>
                          </a:solidFill>
                          <a:latin typeface="+mj-lt"/>
                          <a:ea typeface="Calibri"/>
                          <a:cs typeface="Arial" pitchFamily="34" charset="0"/>
                        </a:rPr>
                        <a:t>301,390.91</a:t>
                      </a:r>
                      <a:endParaRPr kumimoji="0" lang="es-MX" sz="1600" b="1" kern="1200" dirty="0">
                        <a:solidFill>
                          <a:schemeClr val="tx1"/>
                        </a:solidFill>
                        <a:latin typeface="+mj-lt"/>
                        <a:ea typeface="Calibri"/>
                        <a:cs typeface="Arial" pitchFamily="34" charset="0"/>
                      </a:endParaRPr>
                    </a:p>
                  </a:txBody>
                  <a:tcPr marL="77153" marR="77153"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s-MX" sz="1600" b="1" kern="1200" dirty="0">
                          <a:solidFill>
                            <a:srgbClr val="FF0000"/>
                          </a:solidFill>
                          <a:latin typeface="+mj-lt"/>
                          <a:ea typeface="Calibri"/>
                          <a:cs typeface="Arial" pitchFamily="34" charset="0"/>
                        </a:rPr>
                        <a:t>0.013</a:t>
                      </a:r>
                    </a:p>
                  </a:txBody>
                  <a:tcPr marL="77153" marR="77153"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Rectángulo"/>
          <p:cNvSpPr/>
          <p:nvPr/>
        </p:nvSpPr>
        <p:spPr>
          <a:xfrm>
            <a:off x="679004" y="6237312"/>
            <a:ext cx="3333220" cy="369332"/>
          </a:xfrm>
          <a:prstGeom prst="rect">
            <a:avLst/>
          </a:prstGeom>
        </p:spPr>
        <p:txBody>
          <a:bodyPr wrap="none">
            <a:spAutoFit/>
          </a:bodyPr>
          <a:lstStyle/>
          <a:p>
            <a:r>
              <a:rPr lang="es-MX" dirty="0">
                <a:solidFill>
                  <a:srgbClr val="0070C0"/>
                </a:solidFill>
                <a:latin typeface="Franklin Gothic Demi Cond" pitchFamily="34" charset="0"/>
              </a:rPr>
              <a:t>Aportación </a:t>
            </a:r>
            <a:r>
              <a:rPr lang="es-MX" dirty="0" smtClean="0">
                <a:solidFill>
                  <a:srgbClr val="0070C0"/>
                </a:solidFill>
                <a:latin typeface="Franklin Gothic Demi Cond" pitchFamily="34" charset="0"/>
              </a:rPr>
              <a:t>de: </a:t>
            </a:r>
            <a:r>
              <a:rPr lang="es-MX" dirty="0">
                <a:solidFill>
                  <a:srgbClr val="0070C0"/>
                </a:solidFill>
                <a:latin typeface="Franklin Gothic Demi Cond" pitchFamily="34" charset="0"/>
              </a:rPr>
              <a:t>Jazmín Castillo León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8098" y="1196752"/>
            <a:ext cx="8568952" cy="5016758"/>
          </a:xfrm>
          <a:prstGeom prst="rect">
            <a:avLst/>
          </a:prstGeom>
          <a:noFill/>
        </p:spPr>
        <p:txBody>
          <a:bodyPr wrap="square" rtlCol="0">
            <a:spAutoFit/>
          </a:bodyPr>
          <a:lstStyle/>
          <a:p>
            <a:r>
              <a:rPr lang="es-ES" sz="2000" dirty="0" smtClean="0">
                <a:latin typeface="+mj-lt"/>
                <a:cs typeface="Arial" pitchFamily="34" charset="0"/>
              </a:rPr>
              <a:t>Se dice que: </a:t>
            </a:r>
            <a:r>
              <a:rPr lang="es-ES" sz="2000" dirty="0" smtClean="0">
                <a:solidFill>
                  <a:srgbClr val="002060"/>
                </a:solidFill>
                <a:latin typeface="+mj-lt"/>
                <a:cs typeface="Arial" pitchFamily="34" charset="0"/>
              </a:rPr>
              <a:t>Lenin ha declarado que la mejor manera de destruir el sistema capitalista es </a:t>
            </a:r>
            <a:r>
              <a:rPr lang="es-ES" sz="2000" b="1" dirty="0" smtClean="0">
                <a:solidFill>
                  <a:srgbClr val="FF0000"/>
                </a:solidFill>
                <a:latin typeface="+mj-lt"/>
                <a:cs typeface="Arial" pitchFamily="34" charset="0"/>
              </a:rPr>
              <a:t>corromper la moneda.</a:t>
            </a:r>
          </a:p>
          <a:p>
            <a:endParaRPr lang="es-ES" sz="2000" dirty="0" smtClean="0">
              <a:latin typeface="+mj-lt"/>
              <a:cs typeface="Arial" pitchFamily="34" charset="0"/>
            </a:endParaRPr>
          </a:p>
          <a:p>
            <a:pPr lvl="3" algn="r"/>
            <a:r>
              <a:rPr lang="es-ES" b="1" i="1" dirty="0">
                <a:solidFill>
                  <a:srgbClr val="0070C0"/>
                </a:solidFill>
                <a:latin typeface="+mj-lt"/>
                <a:cs typeface="Arial" pitchFamily="34" charset="0"/>
              </a:rPr>
              <a:t>Mediante un proceso continuo de inflación, los estados pueden </a:t>
            </a:r>
            <a:r>
              <a:rPr lang="es-ES" b="1" i="1" dirty="0" smtClean="0">
                <a:solidFill>
                  <a:srgbClr val="FF0000"/>
                </a:solidFill>
                <a:latin typeface="+mj-lt"/>
                <a:cs typeface="Arial" pitchFamily="34" charset="0"/>
              </a:rPr>
              <a:t>CONFISCAR DE FORMA SECRETA O INADVERTIDA, UNA IMPORTANTE PARTE DE LA RIQUEZA DE SUS CIUDADANOS. </a:t>
            </a:r>
            <a:endParaRPr lang="es-ES" b="1" i="1" dirty="0">
              <a:solidFill>
                <a:srgbClr val="FF0000"/>
              </a:solidFill>
              <a:latin typeface="+mj-lt"/>
              <a:cs typeface="Arial" pitchFamily="34" charset="0"/>
            </a:endParaRPr>
          </a:p>
          <a:p>
            <a:pPr algn="r"/>
            <a:r>
              <a:rPr lang="es-ES" b="1" i="1" dirty="0">
                <a:solidFill>
                  <a:srgbClr val="0070C0"/>
                </a:solidFill>
                <a:latin typeface="+mj-lt"/>
                <a:cs typeface="Arial" pitchFamily="34" charset="0"/>
              </a:rPr>
              <a:t>J. M. Keynes.</a:t>
            </a:r>
          </a:p>
          <a:p>
            <a:endParaRPr lang="es-ES" b="1" i="1" dirty="0">
              <a:solidFill>
                <a:srgbClr val="0070C0"/>
              </a:solidFill>
              <a:latin typeface="+mj-lt"/>
              <a:cs typeface="Arial" pitchFamily="34" charset="0"/>
            </a:endParaRPr>
          </a:p>
          <a:p>
            <a:r>
              <a:rPr lang="es-MX" sz="2000" dirty="0" smtClean="0">
                <a:solidFill>
                  <a:schemeClr val="accent2">
                    <a:lumMod val="75000"/>
                  </a:schemeClr>
                </a:solidFill>
                <a:latin typeface="+mj-lt"/>
                <a:cs typeface="Arial" pitchFamily="34" charset="0"/>
              </a:rPr>
              <a:t>Marshall McLuhan</a:t>
            </a:r>
            <a:r>
              <a:rPr lang="es-MX" sz="2000" dirty="0" smtClean="0">
                <a:latin typeface="+mj-lt"/>
                <a:cs typeface="Arial" pitchFamily="34" charset="0"/>
              </a:rPr>
              <a:t>, el vidente de la comunicación del siglo pasado, advirtió en 1964 que:</a:t>
            </a:r>
          </a:p>
          <a:p>
            <a:pPr lvl="3"/>
            <a:r>
              <a:rPr lang="es-MX" b="1" i="1" dirty="0">
                <a:solidFill>
                  <a:srgbClr val="0070C0"/>
                </a:solidFill>
                <a:latin typeface="+mj-lt"/>
                <a:cs typeface="Arial" pitchFamily="34" charset="0"/>
              </a:rPr>
              <a:t>El dinero sería en el futuro un mero movimiento de información, como de hecho ocurre en la actualidad. </a:t>
            </a:r>
          </a:p>
          <a:p>
            <a:endParaRPr lang="es-MX" sz="2000" dirty="0" smtClean="0">
              <a:latin typeface="+mj-lt"/>
              <a:cs typeface="Arial" pitchFamily="34" charset="0"/>
            </a:endParaRPr>
          </a:p>
          <a:p>
            <a:r>
              <a:rPr lang="es-MX" sz="2000" dirty="0" smtClean="0">
                <a:latin typeface="+mj-lt"/>
                <a:cs typeface="Arial" pitchFamily="34" charset="0"/>
              </a:rPr>
              <a:t>Al respecto establece: “…. </a:t>
            </a:r>
          </a:p>
          <a:p>
            <a:pPr lvl="3"/>
            <a:r>
              <a:rPr lang="es-MX" b="1" i="1" dirty="0" smtClean="0">
                <a:solidFill>
                  <a:srgbClr val="0070C0"/>
                </a:solidFill>
                <a:latin typeface="+mj-lt"/>
                <a:cs typeface="Arial" pitchFamily="34" charset="0"/>
              </a:rPr>
              <a:t>La </a:t>
            </a:r>
            <a:r>
              <a:rPr lang="es-MX" b="1" i="1" dirty="0">
                <a:solidFill>
                  <a:srgbClr val="0070C0"/>
                </a:solidFill>
                <a:latin typeface="+mj-lt"/>
                <a:cs typeface="Arial" pitchFamily="34" charset="0"/>
              </a:rPr>
              <a:t>instantaneidad crea interacciones entre el tiempo, el espacio y las actividades humanas para las cuales resultan cada vez más inadecuadas las antiguas formas de intercambio dinerario” </a:t>
            </a:r>
            <a:endParaRPr lang="es-ES" b="1" i="1" dirty="0">
              <a:solidFill>
                <a:srgbClr val="0070C0"/>
              </a:solidFill>
              <a:latin typeface="+mj-lt"/>
              <a:cs typeface="Arial" pitchFamily="34" charset="0"/>
            </a:endParaRPr>
          </a:p>
        </p:txBody>
      </p:sp>
      <p:sp>
        <p:nvSpPr>
          <p:cNvPr id="3" name="2 Rectángulo"/>
          <p:cNvSpPr/>
          <p:nvPr/>
        </p:nvSpPr>
        <p:spPr>
          <a:xfrm>
            <a:off x="4567436" y="116632"/>
            <a:ext cx="5472608" cy="461665"/>
          </a:xfrm>
          <a:prstGeom prst="rect">
            <a:avLst/>
          </a:prstGeom>
        </p:spPr>
        <p:txBody>
          <a:bodyPr wrap="square">
            <a:spAutoFit/>
          </a:bodyPr>
          <a:lstStyle/>
          <a:p>
            <a:pPr algn="ctr"/>
            <a:r>
              <a:rPr lang="es-MX" sz="2400" dirty="0" smtClean="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XI. El dinero.</a:t>
            </a:r>
            <a:endPar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5028" y="1299532"/>
            <a:ext cx="8568952" cy="5262979"/>
          </a:xfrm>
          <a:prstGeom prst="rect">
            <a:avLst/>
          </a:prstGeom>
          <a:noFill/>
        </p:spPr>
        <p:txBody>
          <a:bodyPr wrap="square" rtlCol="0">
            <a:spAutoFit/>
          </a:bodyPr>
          <a:lstStyle/>
          <a:p>
            <a:pPr algn="just"/>
            <a:r>
              <a:rPr lang="es-MX" sz="2000" dirty="0" smtClean="0">
                <a:latin typeface="+mj-lt"/>
                <a:cs typeface="Arial" pitchFamily="34" charset="0"/>
              </a:rPr>
              <a:t>El 23 de octubre de 2012, en esta misma tribuna, se hablo de manera en que se produce y transporta el billete mexicano; surgió la inquietud sobre la manera en que se determina la cantidad de dinero en circulación:</a:t>
            </a:r>
          </a:p>
          <a:p>
            <a:pPr algn="just"/>
            <a:endParaRPr lang="es-MX" sz="2000" dirty="0" smtClean="0">
              <a:latin typeface="+mj-lt"/>
              <a:cs typeface="Arial" pitchFamily="34" charset="0"/>
            </a:endParaRPr>
          </a:p>
          <a:p>
            <a:pPr algn="just"/>
            <a:r>
              <a:rPr lang="es-MX" sz="2000" dirty="0" smtClean="0">
                <a:latin typeface="+mj-lt"/>
                <a:cs typeface="Arial" pitchFamily="34" charset="0"/>
              </a:rPr>
              <a:t>Un compañero arriesgo a decir que </a:t>
            </a:r>
            <a:r>
              <a:rPr lang="es-MX" sz="2000" b="1" dirty="0" smtClean="0">
                <a:solidFill>
                  <a:srgbClr val="002060"/>
                </a:solidFill>
                <a:latin typeface="+mj-lt"/>
                <a:cs typeface="Arial" pitchFamily="34" charset="0"/>
              </a:rPr>
              <a:t>EL BANCO DE MÉXICO PODÍA EMITIR DINERO HASTA POR EL 200% DE LAS RESERVAS INTERNACIONALES</a:t>
            </a:r>
            <a:r>
              <a:rPr lang="es-MX" sz="2000" dirty="0" smtClean="0">
                <a:latin typeface="+mj-lt"/>
                <a:cs typeface="Arial" pitchFamily="34" charset="0"/>
              </a:rPr>
              <a:t>.</a:t>
            </a:r>
          </a:p>
          <a:p>
            <a:pPr algn="just"/>
            <a:endParaRPr lang="es-MX" sz="2000" dirty="0" smtClean="0">
              <a:latin typeface="+mj-lt"/>
              <a:cs typeface="Arial" pitchFamily="34" charset="0"/>
            </a:endParaRPr>
          </a:p>
          <a:p>
            <a:pPr marL="539750" indent="-539750" algn="just">
              <a:buFont typeface="Wingdings" pitchFamily="2" charset="2"/>
              <a:buChar char="Ø"/>
            </a:pPr>
            <a:r>
              <a:rPr lang="es-MX" sz="2000" dirty="0" smtClean="0">
                <a:latin typeface="+mj-lt"/>
                <a:cs typeface="Arial" pitchFamily="34" charset="0"/>
              </a:rPr>
              <a:t>Al 12 de abril del 2013, las reservas internacionales eran de:</a:t>
            </a:r>
          </a:p>
          <a:p>
            <a:pPr lvl="1" algn="just"/>
            <a:r>
              <a:rPr lang="es-MX" sz="2000" dirty="0" smtClean="0">
                <a:latin typeface="+mj-lt"/>
                <a:cs typeface="Arial" pitchFamily="34" charset="0"/>
              </a:rPr>
              <a:t>166,344 millones de dólares (</a:t>
            </a:r>
            <a:r>
              <a:rPr lang="es-MX" sz="2000" b="1" dirty="0" smtClean="0">
                <a:solidFill>
                  <a:srgbClr val="002060"/>
                </a:solidFill>
                <a:latin typeface="+mj-lt"/>
                <a:cs typeface="Arial" pitchFamily="34" charset="0"/>
              </a:rPr>
              <a:t>2,009,833.1 </a:t>
            </a:r>
            <a:r>
              <a:rPr lang="es-MX" sz="2000" dirty="0" smtClean="0">
                <a:latin typeface="+mj-lt"/>
                <a:cs typeface="Arial" pitchFamily="34" charset="0"/>
              </a:rPr>
              <a:t>millones  de pesos)…</a:t>
            </a:r>
          </a:p>
          <a:p>
            <a:pPr algn="just"/>
            <a:endParaRPr lang="es-MX" sz="2000" dirty="0" smtClean="0">
              <a:latin typeface="+mj-lt"/>
              <a:cs typeface="Arial" pitchFamily="34" charset="0"/>
            </a:endParaRPr>
          </a:p>
          <a:p>
            <a:pPr marL="539750" indent="-539750" algn="just">
              <a:buFont typeface="Wingdings" pitchFamily="2" charset="2"/>
              <a:buChar char="Ø"/>
            </a:pPr>
            <a:r>
              <a:rPr lang="es-MX" sz="2000" dirty="0" smtClean="0">
                <a:latin typeface="+mj-lt"/>
                <a:cs typeface="Arial" pitchFamily="34" charset="0"/>
              </a:rPr>
              <a:t>Mientras que la base monetaria del país a esa fecha ascendió a:</a:t>
            </a:r>
          </a:p>
          <a:p>
            <a:pPr lvl="1" algn="just"/>
            <a:r>
              <a:rPr lang="es-MX" sz="2000" dirty="0" smtClean="0">
                <a:latin typeface="+mj-lt"/>
                <a:cs typeface="Arial" pitchFamily="34" charset="0"/>
              </a:rPr>
              <a:t>773,887.7 millones de pesos</a:t>
            </a:r>
          </a:p>
          <a:p>
            <a:pPr lvl="1" algn="just"/>
            <a:endParaRPr lang="es-MX" sz="2000" dirty="0">
              <a:latin typeface="+mj-lt"/>
              <a:cs typeface="Arial" pitchFamily="34" charset="0"/>
            </a:endParaRPr>
          </a:p>
          <a:p>
            <a:pPr algn="just"/>
            <a:r>
              <a:rPr lang="es-MX" sz="2000" dirty="0">
                <a:latin typeface="+mj-lt"/>
                <a:cs typeface="Arial" pitchFamily="34" charset="0"/>
              </a:rPr>
              <a:t>Milton Friedman economista norteamericano fundador de la escuela de Chicago, especialista en asuntos monetarios afirmó en 1992: </a:t>
            </a:r>
            <a:endParaRPr lang="es-MX" sz="2000" dirty="0" smtClean="0">
              <a:latin typeface="+mj-lt"/>
              <a:cs typeface="Arial" pitchFamily="34" charset="0"/>
            </a:endParaRPr>
          </a:p>
          <a:p>
            <a:pPr lvl="8" algn="r"/>
            <a:r>
              <a:rPr lang="es-MX" b="1" i="1" dirty="0" smtClean="0">
                <a:solidFill>
                  <a:srgbClr val="0070C0"/>
                </a:solidFill>
                <a:latin typeface="+mj-lt"/>
                <a:cs typeface="Arial" pitchFamily="34" charset="0"/>
              </a:rPr>
              <a:t>¡</a:t>
            </a:r>
            <a:r>
              <a:rPr lang="es-MX" b="1" i="1" dirty="0">
                <a:solidFill>
                  <a:srgbClr val="0070C0"/>
                </a:solidFill>
                <a:latin typeface="+mj-lt"/>
                <a:cs typeface="Arial" pitchFamily="34" charset="0"/>
              </a:rPr>
              <a:t>Quien sabe cuál será la  encarnación futura del dinero! ¿Quizás unos bytes de ordenador? </a:t>
            </a:r>
          </a:p>
        </p:txBody>
      </p:sp>
      <p:sp>
        <p:nvSpPr>
          <p:cNvPr id="3" name="2 Rectángulo"/>
          <p:cNvSpPr/>
          <p:nvPr/>
        </p:nvSpPr>
        <p:spPr>
          <a:xfrm>
            <a:off x="4567436" y="116632"/>
            <a:ext cx="3888432" cy="461665"/>
          </a:xfrm>
          <a:prstGeom prst="rect">
            <a:avLst/>
          </a:prstGeom>
        </p:spPr>
        <p:txBody>
          <a:bodyPr wrap="square">
            <a:spAutoFit/>
          </a:bodyPr>
          <a:lstStyle/>
          <a:p>
            <a:pPr algn="r"/>
            <a:r>
              <a:rPr lang="es-MX" sz="2400" dirty="0" smtClean="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XI. El dinero.</a:t>
            </a:r>
            <a:endPar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23021" y="1556792"/>
            <a:ext cx="8640960" cy="2646878"/>
          </a:xfrm>
          <a:prstGeom prst="rect">
            <a:avLst/>
          </a:prstGeom>
        </p:spPr>
        <p:txBody>
          <a:bodyPr wrap="square">
            <a:spAutoFit/>
          </a:bodyPr>
          <a:lstStyle/>
          <a:p>
            <a:pPr algn="just"/>
            <a:r>
              <a:rPr lang="es-MX" sz="2000" dirty="0">
                <a:latin typeface="+mj-lt"/>
                <a:cs typeface="Arial" pitchFamily="34" charset="0"/>
              </a:rPr>
              <a:t>Lo que se puede decir para nuestro país decir es que: </a:t>
            </a:r>
            <a:r>
              <a:rPr lang="es-MX" sz="2000" dirty="0" smtClean="0">
                <a:latin typeface="+mj-lt"/>
                <a:cs typeface="Arial" pitchFamily="34" charset="0"/>
              </a:rPr>
              <a:t>El </a:t>
            </a:r>
            <a:r>
              <a:rPr lang="es-MX" sz="2000" dirty="0">
                <a:latin typeface="+mj-lt"/>
                <a:cs typeface="Arial" pitchFamily="34" charset="0"/>
              </a:rPr>
              <a:t>Artículo 51 de la Ley del Banco de México establece </a:t>
            </a:r>
            <a:r>
              <a:rPr lang="es-MX" sz="2000" dirty="0" smtClean="0">
                <a:latin typeface="+mj-lt"/>
                <a:cs typeface="Arial" pitchFamily="34" charset="0"/>
              </a:rPr>
              <a:t>que:</a:t>
            </a:r>
          </a:p>
          <a:p>
            <a:pPr algn="just"/>
            <a:endParaRPr lang="es-MX" i="1" dirty="0">
              <a:latin typeface="+mj-lt"/>
              <a:cs typeface="Arial" pitchFamily="34" charset="0"/>
            </a:endParaRPr>
          </a:p>
          <a:p>
            <a:pPr marL="539750" indent="-539750">
              <a:buFont typeface="Wingdings" pitchFamily="2" charset="2"/>
              <a:buChar char="Ø"/>
            </a:pPr>
            <a:r>
              <a:rPr lang="es-MX" b="1" i="1" dirty="0" smtClean="0">
                <a:solidFill>
                  <a:srgbClr val="002060"/>
                </a:solidFill>
                <a:latin typeface="+mj-lt"/>
                <a:cs typeface="Arial" pitchFamily="34" charset="0"/>
              </a:rPr>
              <a:t>Cada </a:t>
            </a:r>
            <a:r>
              <a:rPr lang="es-MX" b="1" i="1" dirty="0">
                <a:solidFill>
                  <a:srgbClr val="002060"/>
                </a:solidFill>
                <a:latin typeface="+mj-lt"/>
                <a:cs typeface="Arial" pitchFamily="34" charset="0"/>
              </a:rPr>
              <a:t>año en el mes de enero el Banco Central deberá enviar al Ejecutivo Federal y al H. Congreso de la Unión una </a:t>
            </a:r>
            <a:r>
              <a:rPr lang="es-MX" b="1" i="1" dirty="0" smtClean="0">
                <a:solidFill>
                  <a:srgbClr val="002060"/>
                </a:solidFill>
                <a:latin typeface="+mj-lt"/>
                <a:cs typeface="Arial" pitchFamily="34" charset="0"/>
              </a:rPr>
              <a:t>exposición de </a:t>
            </a:r>
            <a:r>
              <a:rPr lang="es-MX" b="1" i="1" dirty="0">
                <a:solidFill>
                  <a:srgbClr val="002060"/>
                </a:solidFill>
                <a:latin typeface="+mj-lt"/>
                <a:cs typeface="Arial" pitchFamily="34" charset="0"/>
              </a:rPr>
              <a:t>los </a:t>
            </a:r>
            <a:r>
              <a:rPr lang="es-MX" b="1" i="1" dirty="0">
                <a:solidFill>
                  <a:srgbClr val="FF0000"/>
                </a:solidFill>
                <a:latin typeface="+mj-lt"/>
                <a:cs typeface="Arial" pitchFamily="34" charset="0"/>
              </a:rPr>
              <a:t>LINEAMIENTOS A SEGUIR </a:t>
            </a:r>
            <a:r>
              <a:rPr lang="es-MX" b="1" i="1" dirty="0" smtClean="0">
                <a:solidFill>
                  <a:srgbClr val="002060"/>
                </a:solidFill>
                <a:latin typeface="+mj-lt"/>
                <a:cs typeface="Arial" pitchFamily="34" charset="0"/>
              </a:rPr>
              <a:t>en </a:t>
            </a:r>
            <a:r>
              <a:rPr lang="es-MX" b="1" i="1" dirty="0">
                <a:solidFill>
                  <a:srgbClr val="002060"/>
                </a:solidFill>
                <a:latin typeface="+mj-lt"/>
                <a:cs typeface="Arial" pitchFamily="34" charset="0"/>
              </a:rPr>
              <a:t>cuanto a la </a:t>
            </a:r>
            <a:r>
              <a:rPr lang="es-MX" b="1" i="1" dirty="0" smtClean="0">
                <a:solidFill>
                  <a:srgbClr val="FF0000"/>
                </a:solidFill>
                <a:latin typeface="+mj-lt"/>
                <a:cs typeface="Arial" pitchFamily="34" charset="0"/>
              </a:rPr>
              <a:t>CONDUCCIÓN DE LA POLÍTICA MONETARIA </a:t>
            </a:r>
            <a:r>
              <a:rPr lang="es-MX" b="1" i="1" dirty="0" smtClean="0">
                <a:solidFill>
                  <a:srgbClr val="002060"/>
                </a:solidFill>
                <a:latin typeface="+mj-lt"/>
                <a:cs typeface="Arial" pitchFamily="34" charset="0"/>
              </a:rPr>
              <a:t>para </a:t>
            </a:r>
            <a:r>
              <a:rPr lang="es-MX" b="1" i="1" dirty="0">
                <a:solidFill>
                  <a:srgbClr val="002060"/>
                </a:solidFill>
                <a:latin typeface="+mj-lt"/>
                <a:cs typeface="Arial" pitchFamily="34" charset="0"/>
              </a:rPr>
              <a:t>el año correspondiente</a:t>
            </a:r>
            <a:r>
              <a:rPr lang="es-MX" b="1" i="1" dirty="0" smtClean="0">
                <a:solidFill>
                  <a:srgbClr val="002060"/>
                </a:solidFill>
                <a:latin typeface="+mj-lt"/>
                <a:cs typeface="Arial" pitchFamily="34" charset="0"/>
              </a:rPr>
              <a:t>.</a:t>
            </a:r>
          </a:p>
          <a:p>
            <a:pPr marL="539750" indent="-539750">
              <a:buFont typeface="Wingdings" pitchFamily="2" charset="2"/>
              <a:buChar char="Ø"/>
            </a:pPr>
            <a:endParaRPr lang="es-MX" b="1" i="1" dirty="0">
              <a:solidFill>
                <a:srgbClr val="002060"/>
              </a:solidFill>
              <a:latin typeface="+mj-lt"/>
              <a:cs typeface="Arial" pitchFamily="34" charset="0"/>
            </a:endParaRPr>
          </a:p>
          <a:p>
            <a:endParaRPr lang="es-MX" b="1" i="1" dirty="0">
              <a:solidFill>
                <a:srgbClr val="002060"/>
              </a:solidFill>
              <a:latin typeface="+mj-lt"/>
              <a:cs typeface="Arial" pitchFamily="34" charset="0"/>
            </a:endParaRPr>
          </a:p>
        </p:txBody>
      </p:sp>
      <p:sp>
        <p:nvSpPr>
          <p:cNvPr id="4" name="3 Rectángulo"/>
          <p:cNvSpPr/>
          <p:nvPr/>
        </p:nvSpPr>
        <p:spPr>
          <a:xfrm>
            <a:off x="4567436" y="116632"/>
            <a:ext cx="3456384" cy="461665"/>
          </a:xfrm>
          <a:prstGeom prst="rect">
            <a:avLst/>
          </a:prstGeom>
        </p:spPr>
        <p:txBody>
          <a:bodyPr wrap="square">
            <a:spAutoFit/>
          </a:bodyPr>
          <a:lstStyle/>
          <a:p>
            <a:pPr algn="r"/>
            <a:r>
              <a:rPr lang="es-MX" sz="2400" dirty="0" smtClean="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XI. El dinero.</a:t>
            </a:r>
            <a:endPar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5029" y="1124744"/>
            <a:ext cx="8568952" cy="5139869"/>
          </a:xfrm>
          <a:prstGeom prst="rect">
            <a:avLst/>
          </a:prstGeom>
        </p:spPr>
        <p:txBody>
          <a:bodyPr wrap="square">
            <a:spAutoFit/>
          </a:bodyPr>
          <a:lstStyle/>
          <a:p>
            <a:pPr marL="539750" indent="-539750">
              <a:spcBef>
                <a:spcPts val="1200"/>
              </a:spcBef>
              <a:buFont typeface="Wingdings" pitchFamily="2" charset="2"/>
              <a:buChar char="Ø"/>
            </a:pPr>
            <a:r>
              <a:rPr lang="es-MX" sz="2000" dirty="0" smtClean="0">
                <a:latin typeface="+mj-lt"/>
                <a:cs typeface="Arial" pitchFamily="34" charset="0"/>
              </a:rPr>
              <a:t>Al </a:t>
            </a:r>
            <a:r>
              <a:rPr lang="es-MX" sz="2000" dirty="0">
                <a:latin typeface="+mj-lt"/>
                <a:cs typeface="Arial" pitchFamily="34" charset="0"/>
              </a:rPr>
              <a:t>cierre de febrero de 2013, la </a:t>
            </a:r>
            <a:r>
              <a:rPr lang="es-MX" sz="2000" b="1" dirty="0" smtClean="0">
                <a:latin typeface="+mj-lt"/>
                <a:cs typeface="Arial" pitchFamily="34" charset="0"/>
              </a:rPr>
              <a:t>BASE MONETARIA </a:t>
            </a:r>
            <a:r>
              <a:rPr lang="es-MX" sz="2000" dirty="0" smtClean="0">
                <a:latin typeface="+mj-lt"/>
                <a:cs typeface="Arial" pitchFamily="34" charset="0"/>
              </a:rPr>
              <a:t>se </a:t>
            </a:r>
            <a:r>
              <a:rPr lang="es-MX" sz="2000" dirty="0">
                <a:latin typeface="+mj-lt"/>
                <a:cs typeface="Arial" pitchFamily="34" charset="0"/>
              </a:rPr>
              <a:t>ubicó en 778.4 miles de millones de pesos, lo que implicó una </a:t>
            </a:r>
            <a:r>
              <a:rPr lang="es-MX" sz="2000" b="1" dirty="0">
                <a:solidFill>
                  <a:srgbClr val="002060"/>
                </a:solidFill>
                <a:latin typeface="+mj-lt"/>
                <a:cs typeface="Arial" pitchFamily="34" charset="0"/>
              </a:rPr>
              <a:t>variación de 5.7 por ciento</a:t>
            </a:r>
            <a:r>
              <a:rPr lang="es-MX" sz="2000" b="1" dirty="0" smtClean="0">
                <a:solidFill>
                  <a:srgbClr val="002060"/>
                </a:solidFill>
                <a:latin typeface="+mj-lt"/>
                <a:cs typeface="Arial" pitchFamily="34" charset="0"/>
              </a:rPr>
              <a:t>.</a:t>
            </a:r>
          </a:p>
          <a:p>
            <a:pPr marL="539750" indent="-539750">
              <a:spcBef>
                <a:spcPts val="1200"/>
              </a:spcBef>
              <a:buFont typeface="Wingdings" pitchFamily="2" charset="2"/>
              <a:buChar char="Ø"/>
            </a:pPr>
            <a:r>
              <a:rPr lang="es-MX" sz="2000" dirty="0" smtClean="0">
                <a:latin typeface="+mj-lt"/>
                <a:cs typeface="Arial" pitchFamily="34" charset="0"/>
              </a:rPr>
              <a:t>Por </a:t>
            </a:r>
            <a:r>
              <a:rPr lang="es-MX" sz="2000" dirty="0">
                <a:latin typeface="+mj-lt"/>
                <a:cs typeface="Arial" pitchFamily="34" charset="0"/>
              </a:rPr>
              <a:t>su parte, el saldo del </a:t>
            </a:r>
            <a:r>
              <a:rPr lang="es-MX" sz="2000" b="1" dirty="0" smtClean="0">
                <a:latin typeface="+mj-lt"/>
                <a:cs typeface="Arial" pitchFamily="34" charset="0"/>
              </a:rPr>
              <a:t>AGREGADO MONETARIO </a:t>
            </a:r>
            <a:r>
              <a:rPr lang="es-MX" sz="2800" b="1" dirty="0" smtClean="0">
                <a:solidFill>
                  <a:srgbClr val="FF9933"/>
                </a:solidFill>
                <a:latin typeface="+mj-lt"/>
                <a:cs typeface="Arial" pitchFamily="34" charset="0"/>
              </a:rPr>
              <a:t>M1</a:t>
            </a:r>
            <a:r>
              <a:rPr lang="es-MX" sz="2000" b="1" dirty="0" smtClean="0">
                <a:solidFill>
                  <a:srgbClr val="FF9933"/>
                </a:solidFill>
                <a:latin typeface="+mj-lt"/>
                <a:cs typeface="Arial" pitchFamily="34" charset="0"/>
              </a:rPr>
              <a:t> </a:t>
            </a:r>
            <a:r>
              <a:rPr lang="es-MX" sz="2000" dirty="0">
                <a:latin typeface="+mj-lt"/>
                <a:cs typeface="Arial" pitchFamily="34" charset="0"/>
              </a:rPr>
              <a:t>fue de 2,155.5 miles de millones de pesos, </a:t>
            </a:r>
            <a:r>
              <a:rPr lang="es-MX" sz="2000" b="1" dirty="0">
                <a:solidFill>
                  <a:srgbClr val="002060"/>
                </a:solidFill>
                <a:latin typeface="+mj-lt"/>
                <a:cs typeface="Arial" pitchFamily="34" charset="0"/>
              </a:rPr>
              <a:t>siendo su expansión de 7.3 por ciento </a:t>
            </a:r>
          </a:p>
          <a:p>
            <a:pPr marL="539750" indent="-539750">
              <a:buFont typeface="Wingdings" pitchFamily="2" charset="2"/>
              <a:buChar char="Ø"/>
            </a:pPr>
            <a:endParaRPr lang="es-MX" sz="2000" dirty="0">
              <a:latin typeface="+mj-lt"/>
              <a:cs typeface="Arial" pitchFamily="34" charset="0"/>
            </a:endParaRPr>
          </a:p>
          <a:p>
            <a:pPr marL="539750" indent="-539750">
              <a:buFont typeface="Wingdings" pitchFamily="2" charset="2"/>
              <a:buChar char="Ø"/>
            </a:pPr>
            <a:r>
              <a:rPr lang="es-MX" sz="2000" dirty="0">
                <a:latin typeface="+mj-lt"/>
                <a:cs typeface="Arial" pitchFamily="34" charset="0"/>
              </a:rPr>
              <a:t>En lo que respecta a los </a:t>
            </a:r>
            <a:r>
              <a:rPr lang="es-MX" sz="2000" b="1" dirty="0" smtClean="0">
                <a:solidFill>
                  <a:srgbClr val="002060"/>
                </a:solidFill>
                <a:latin typeface="+mj-lt"/>
                <a:cs typeface="Arial" pitchFamily="34" charset="0"/>
              </a:rPr>
              <a:t>AGREGADOS MONETARIOS AMPLIOS</a:t>
            </a:r>
            <a:r>
              <a:rPr lang="es-MX" sz="2000" dirty="0" smtClean="0">
                <a:latin typeface="+mj-lt"/>
                <a:cs typeface="Arial" pitchFamily="34" charset="0"/>
              </a:rPr>
              <a:t>, </a:t>
            </a:r>
            <a:r>
              <a:rPr lang="es-MX" sz="2000" dirty="0">
                <a:latin typeface="+mj-lt"/>
                <a:cs typeface="Arial" pitchFamily="34" charset="0"/>
              </a:rPr>
              <a:t>el saldo del agregado monetario </a:t>
            </a:r>
            <a:r>
              <a:rPr lang="es-MX" sz="2800" b="1" dirty="0">
                <a:solidFill>
                  <a:srgbClr val="FF9933"/>
                </a:solidFill>
                <a:latin typeface="+mj-lt"/>
                <a:cs typeface="Arial" pitchFamily="34" charset="0"/>
              </a:rPr>
              <a:t>M2 </a:t>
            </a:r>
            <a:r>
              <a:rPr lang="es-MX" sz="2000" dirty="0">
                <a:latin typeface="+mj-lt"/>
                <a:cs typeface="Arial" pitchFamily="34" charset="0"/>
              </a:rPr>
              <a:t>fue de 8,819.0 miles de millones de pesos, que </a:t>
            </a:r>
            <a:r>
              <a:rPr lang="es-MX" sz="2000" b="1" dirty="0">
                <a:solidFill>
                  <a:srgbClr val="002060"/>
                </a:solidFill>
                <a:latin typeface="+mj-lt"/>
                <a:cs typeface="Arial" pitchFamily="34" charset="0"/>
              </a:rPr>
              <a:t>representó un incremento de 4.9 por ciento. </a:t>
            </a:r>
          </a:p>
          <a:p>
            <a:pPr marL="539750" indent="-539750">
              <a:buFont typeface="Wingdings" pitchFamily="2" charset="2"/>
              <a:buChar char="Ø"/>
            </a:pPr>
            <a:endParaRPr lang="es-MX" sz="2000" dirty="0">
              <a:latin typeface="+mj-lt"/>
              <a:cs typeface="Arial" pitchFamily="34" charset="0"/>
            </a:endParaRPr>
          </a:p>
          <a:p>
            <a:pPr marL="539750" indent="-539750">
              <a:buFont typeface="Wingdings" pitchFamily="2" charset="2"/>
              <a:buChar char="Ø"/>
            </a:pPr>
            <a:r>
              <a:rPr lang="es-MX" sz="2000" dirty="0" smtClean="0">
                <a:latin typeface="+mj-lt"/>
                <a:cs typeface="Arial" pitchFamily="34" charset="0"/>
              </a:rPr>
              <a:t>Por </a:t>
            </a:r>
            <a:r>
              <a:rPr lang="es-MX" sz="2000" dirty="0">
                <a:latin typeface="+mj-lt"/>
                <a:cs typeface="Arial" pitchFamily="34" charset="0"/>
              </a:rPr>
              <a:t>su parte, el saldo del agregado monetario más amplio, </a:t>
            </a:r>
            <a:r>
              <a:rPr lang="es-MX" sz="2800" b="1" dirty="0">
                <a:solidFill>
                  <a:srgbClr val="FF9933"/>
                </a:solidFill>
                <a:latin typeface="+mj-lt"/>
                <a:cs typeface="Arial" pitchFamily="34" charset="0"/>
              </a:rPr>
              <a:t>M4, </a:t>
            </a:r>
            <a:r>
              <a:rPr lang="es-MX" sz="2000" dirty="0">
                <a:latin typeface="+mj-lt"/>
                <a:cs typeface="Arial" pitchFamily="34" charset="0"/>
              </a:rPr>
              <a:t>se situó en 10,842.3 miles de millones de pesos y su variación fue de 10.3 por ciento. </a:t>
            </a:r>
            <a:endParaRPr lang="es-MX" sz="2000" dirty="0" smtClean="0">
              <a:latin typeface="+mj-lt"/>
              <a:cs typeface="Arial" pitchFamily="34" charset="0"/>
            </a:endParaRPr>
          </a:p>
          <a:p>
            <a:endParaRPr lang="es-MX" sz="2000" dirty="0">
              <a:latin typeface="+mj-lt"/>
              <a:cs typeface="Arial" pitchFamily="34" charset="0"/>
            </a:endParaRPr>
          </a:p>
          <a:p>
            <a:r>
              <a:rPr lang="es-MX" i="1" dirty="0" smtClean="0">
                <a:latin typeface="+mj-lt"/>
                <a:cs typeface="Arial" pitchFamily="34" charset="0"/>
              </a:rPr>
              <a:t>http</a:t>
            </a:r>
            <a:r>
              <a:rPr lang="es-MX" i="1" dirty="0">
                <a:latin typeface="+mj-lt"/>
                <a:cs typeface="Arial" pitchFamily="34" charset="0"/>
              </a:rPr>
              <a:t>://www.banxico.org.mx/informacion-para-la-prensa/comunicados/sector-financiero/agregados-monetarios/%</a:t>
            </a:r>
            <a:r>
              <a:rPr lang="es-MX" i="1" dirty="0" smtClean="0">
                <a:latin typeface="+mj-lt"/>
                <a:cs typeface="Arial" pitchFamily="34" charset="0"/>
              </a:rPr>
              <a:t>7B83AA4D2B-5976-1F8F-8F7A-AA4ECB1ED6E5%7D.pdf</a:t>
            </a:r>
            <a:endParaRPr lang="es-MX" i="1" dirty="0">
              <a:latin typeface="+mj-lt"/>
              <a:cs typeface="Arial" pitchFamily="34" charset="0"/>
            </a:endParaRPr>
          </a:p>
        </p:txBody>
      </p:sp>
      <p:sp>
        <p:nvSpPr>
          <p:cNvPr id="3" name="2 Rectángulo"/>
          <p:cNvSpPr/>
          <p:nvPr/>
        </p:nvSpPr>
        <p:spPr>
          <a:xfrm>
            <a:off x="4567436" y="116632"/>
            <a:ext cx="5472608" cy="461665"/>
          </a:xfrm>
          <a:prstGeom prst="rect">
            <a:avLst/>
          </a:prstGeom>
        </p:spPr>
        <p:txBody>
          <a:bodyPr wrap="square">
            <a:spAutoFit/>
          </a:bodyPr>
          <a:lstStyle/>
          <a:p>
            <a:pPr algn="r"/>
            <a:r>
              <a:rPr lang="es-MX" sz="2400" dirty="0" smtClean="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XI. El dinero. Agregados </a:t>
            </a: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Monetarios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3020" y="1031245"/>
            <a:ext cx="8640960" cy="5432256"/>
          </a:xfrm>
          <a:prstGeom prst="rect">
            <a:avLst/>
          </a:prstGeom>
          <a:noFill/>
        </p:spPr>
        <p:txBody>
          <a:bodyPr wrap="square" rtlCol="0">
            <a:spAutoFit/>
          </a:bodyPr>
          <a:lstStyle/>
          <a:p>
            <a:pPr marL="457200" indent="-457200">
              <a:spcBef>
                <a:spcPts val="1800"/>
              </a:spcBef>
              <a:buFont typeface="+mj-lt"/>
              <a:buAutoNum type="arabicParenR"/>
            </a:pPr>
            <a:r>
              <a:rPr lang="es-ES" b="1" dirty="0" smtClean="0">
                <a:solidFill>
                  <a:srgbClr val="FF0000"/>
                </a:solidFill>
                <a:latin typeface="+mj-lt"/>
                <a:cs typeface="Arial" pitchFamily="34" charset="0"/>
              </a:rPr>
              <a:t>La </a:t>
            </a:r>
            <a:r>
              <a:rPr lang="es-ES" b="1" dirty="0">
                <a:solidFill>
                  <a:srgbClr val="FF0000"/>
                </a:solidFill>
                <a:latin typeface="+mj-lt"/>
                <a:cs typeface="Arial" pitchFamily="34" charset="0"/>
              </a:rPr>
              <a:t>inflación es el peor enemigo del desarrollo económico. </a:t>
            </a:r>
            <a:r>
              <a:rPr lang="es-ES" dirty="0">
                <a:latin typeface="+mj-lt"/>
                <a:cs typeface="Arial" pitchFamily="34" charset="0"/>
              </a:rPr>
              <a:t>El combatirla no es un fin en si mismo, </a:t>
            </a:r>
            <a:r>
              <a:rPr lang="es-ES" b="1" dirty="0" smtClean="0">
                <a:latin typeface="+mj-lt"/>
                <a:cs typeface="Arial" pitchFamily="34" charset="0"/>
              </a:rPr>
              <a:t>ES UNA PRECONDICIÓN PARA LOGRAR EL PROGRESO.</a:t>
            </a:r>
          </a:p>
          <a:p>
            <a:pPr marL="457200" indent="-457200">
              <a:spcBef>
                <a:spcPts val="1800"/>
              </a:spcBef>
              <a:buFont typeface="+mj-lt"/>
              <a:buAutoNum type="arabicParenR"/>
            </a:pPr>
            <a:r>
              <a:rPr lang="es-ES" dirty="0" smtClean="0">
                <a:latin typeface="+mj-lt"/>
                <a:cs typeface="Arial" pitchFamily="34" charset="0"/>
              </a:rPr>
              <a:t>La </a:t>
            </a:r>
            <a:r>
              <a:rPr lang="es-ES" dirty="0">
                <a:latin typeface="+mj-lt"/>
                <a:cs typeface="Arial" pitchFamily="34" charset="0"/>
              </a:rPr>
              <a:t>inflación es un fenómeno monetario que se produce cuando los agregados monetarios </a:t>
            </a:r>
            <a:r>
              <a:rPr lang="es-ES" b="1" dirty="0" smtClean="0">
                <a:solidFill>
                  <a:srgbClr val="FF0000"/>
                </a:solidFill>
                <a:latin typeface="+mj-lt"/>
                <a:cs typeface="Arial" pitchFamily="34" charset="0"/>
              </a:rPr>
              <a:t>SE DESFASAN </a:t>
            </a:r>
            <a:r>
              <a:rPr lang="es-ES" b="1" dirty="0">
                <a:solidFill>
                  <a:srgbClr val="FF0000"/>
                </a:solidFill>
                <a:latin typeface="+mj-lt"/>
                <a:cs typeface="Arial" pitchFamily="34" charset="0"/>
              </a:rPr>
              <a:t>en relación a  la producción</a:t>
            </a:r>
          </a:p>
          <a:p>
            <a:pPr marL="457200" lvl="0" indent="-457200">
              <a:spcBef>
                <a:spcPts val="1800"/>
              </a:spcBef>
              <a:buFont typeface="+mj-lt"/>
              <a:buAutoNum type="arabicParenR"/>
            </a:pPr>
            <a:r>
              <a:rPr lang="es-ES" b="1" dirty="0" smtClean="0">
                <a:solidFill>
                  <a:schemeClr val="accent5">
                    <a:lumMod val="50000"/>
                  </a:schemeClr>
                </a:solidFill>
                <a:latin typeface="+mj-lt"/>
                <a:cs typeface="Arial" pitchFamily="34" charset="0"/>
              </a:rPr>
              <a:t>El </a:t>
            </a:r>
            <a:r>
              <a:rPr lang="es-ES" b="1" dirty="0">
                <a:solidFill>
                  <a:schemeClr val="accent5">
                    <a:lumMod val="50000"/>
                  </a:schemeClr>
                </a:solidFill>
                <a:latin typeface="+mj-lt"/>
                <a:cs typeface="Arial" pitchFamily="34" charset="0"/>
              </a:rPr>
              <a:t>Banco de México es </a:t>
            </a:r>
            <a:r>
              <a:rPr lang="es-ES" b="1" dirty="0" smtClean="0">
                <a:solidFill>
                  <a:schemeClr val="accent5">
                    <a:lumMod val="50000"/>
                  </a:schemeClr>
                </a:solidFill>
                <a:latin typeface="+mj-lt"/>
                <a:cs typeface="Arial" pitchFamily="34" charset="0"/>
              </a:rPr>
              <a:t>quien </a:t>
            </a:r>
            <a:r>
              <a:rPr lang="es-ES" b="1" dirty="0">
                <a:solidFill>
                  <a:schemeClr val="accent5">
                    <a:lumMod val="50000"/>
                  </a:schemeClr>
                </a:solidFill>
                <a:latin typeface="+mj-lt"/>
                <a:cs typeface="Arial" pitchFamily="34" charset="0"/>
              </a:rPr>
              <a:t>determina </a:t>
            </a:r>
            <a:r>
              <a:rPr lang="es-ES" dirty="0">
                <a:latin typeface="+mj-lt"/>
                <a:cs typeface="Arial" pitchFamily="34" charset="0"/>
              </a:rPr>
              <a:t>(o esta en condiciones de hacerlo), el </a:t>
            </a:r>
            <a:r>
              <a:rPr lang="es-ES" b="1" dirty="0">
                <a:latin typeface="+mj-lt"/>
                <a:cs typeface="Arial" pitchFamily="34" charset="0"/>
              </a:rPr>
              <a:t>comportamiento de los agregados monetarios</a:t>
            </a:r>
            <a:r>
              <a:rPr lang="es-ES" dirty="0">
                <a:latin typeface="+mj-lt"/>
                <a:cs typeface="Arial" pitchFamily="34" charset="0"/>
              </a:rPr>
              <a:t>, gracias a la autonomía que obtuvo en 1994.</a:t>
            </a:r>
          </a:p>
          <a:p>
            <a:pPr marL="457200" indent="-457200">
              <a:spcBef>
                <a:spcPts val="1800"/>
              </a:spcBef>
              <a:buFont typeface="+mj-lt"/>
              <a:buAutoNum type="arabicParenR"/>
            </a:pPr>
            <a:r>
              <a:rPr lang="es-ES" dirty="0" smtClean="0">
                <a:latin typeface="+mj-lt"/>
                <a:cs typeface="Arial" pitchFamily="34" charset="0"/>
              </a:rPr>
              <a:t>Para </a:t>
            </a:r>
            <a:r>
              <a:rPr lang="es-ES" dirty="0">
                <a:latin typeface="+mj-lt"/>
                <a:cs typeface="Arial" pitchFamily="34" charset="0"/>
              </a:rPr>
              <a:t>controlar los agregados monetarios, se </a:t>
            </a:r>
            <a:r>
              <a:rPr lang="es-ES" dirty="0" smtClean="0">
                <a:latin typeface="+mj-lt"/>
                <a:cs typeface="Arial" pitchFamily="34" charset="0"/>
              </a:rPr>
              <a:t>requiere: </a:t>
            </a:r>
            <a:r>
              <a:rPr lang="es-ES" b="1" dirty="0" smtClean="0">
                <a:latin typeface="+mj-lt"/>
                <a:cs typeface="Arial" pitchFamily="34" charset="0"/>
              </a:rPr>
              <a:t>PRUDENCIA EN EL EJERCICIO DEL GASTO PÚBLICO</a:t>
            </a:r>
            <a:r>
              <a:rPr lang="es-ES" dirty="0" smtClean="0">
                <a:latin typeface="+mj-lt"/>
                <a:cs typeface="Arial" pitchFamily="34" charset="0"/>
              </a:rPr>
              <a:t> </a:t>
            </a:r>
            <a:r>
              <a:rPr lang="es-ES" dirty="0">
                <a:latin typeface="+mj-lt"/>
                <a:cs typeface="Arial" pitchFamily="34" charset="0"/>
              </a:rPr>
              <a:t>y </a:t>
            </a:r>
            <a:r>
              <a:rPr lang="es-ES" b="1" i="1" dirty="0">
                <a:solidFill>
                  <a:srgbClr val="FF0000"/>
                </a:solidFill>
                <a:latin typeface="+mj-lt"/>
                <a:cs typeface="Arial" pitchFamily="34" charset="0"/>
              </a:rPr>
              <a:t>no caer en la tentación de recurrir a expedientes de financiamiento que no son congruentes con las posibilidades reales de la economía y a la larga son contraproducentes</a:t>
            </a:r>
            <a:r>
              <a:rPr lang="es-ES" sz="2000" b="1" i="1" dirty="0" smtClean="0">
                <a:solidFill>
                  <a:srgbClr val="FF0000"/>
                </a:solidFill>
                <a:latin typeface="+mj-lt"/>
                <a:cs typeface="Arial" pitchFamily="34" charset="0"/>
              </a:rPr>
              <a:t>.</a:t>
            </a:r>
          </a:p>
          <a:p>
            <a:pPr marL="457200" indent="-457200">
              <a:spcBef>
                <a:spcPts val="1800"/>
              </a:spcBef>
              <a:buFont typeface="+mj-lt"/>
              <a:buAutoNum type="arabicParenR"/>
            </a:pPr>
            <a:r>
              <a:rPr lang="es-MX" b="1" i="1" dirty="0">
                <a:solidFill>
                  <a:srgbClr val="FF0000"/>
                </a:solidFill>
                <a:latin typeface="+mj-lt"/>
                <a:cs typeface="Arial" pitchFamily="34" charset="0"/>
              </a:rPr>
              <a:t>Cuando esta en marcha un proceso inflacionario se requiere de un tiempo que se mide </a:t>
            </a:r>
            <a:r>
              <a:rPr lang="es-MX" b="1" i="1" dirty="0" smtClean="0">
                <a:solidFill>
                  <a:srgbClr val="FF0000"/>
                </a:solidFill>
                <a:latin typeface="+mj-lt"/>
                <a:cs typeface="Arial" pitchFamily="34" charset="0"/>
              </a:rPr>
              <a:t>EN AÑOS Y NO EN MESES para </a:t>
            </a:r>
            <a:r>
              <a:rPr lang="es-MX" b="1" i="1" dirty="0">
                <a:solidFill>
                  <a:srgbClr val="FF0000"/>
                </a:solidFill>
                <a:latin typeface="+mj-lt"/>
                <a:cs typeface="Arial" pitchFamily="34" charset="0"/>
              </a:rPr>
              <a:t>controlarlo</a:t>
            </a:r>
            <a:r>
              <a:rPr lang="es-MX" b="1" i="1" dirty="0" smtClean="0">
                <a:solidFill>
                  <a:srgbClr val="FF0000"/>
                </a:solidFill>
                <a:latin typeface="+mj-lt"/>
                <a:cs typeface="Arial" pitchFamily="34" charset="0"/>
              </a:rPr>
              <a:t>.</a:t>
            </a:r>
          </a:p>
          <a:p>
            <a:pPr marL="457200" indent="-457200">
              <a:spcBef>
                <a:spcPts val="1800"/>
              </a:spcBef>
              <a:buFont typeface="+mj-lt"/>
              <a:buAutoNum type="arabicParenR"/>
            </a:pPr>
            <a:r>
              <a:rPr lang="es-MX" b="1" i="1" dirty="0" smtClean="0">
                <a:solidFill>
                  <a:srgbClr val="FF0000"/>
                </a:solidFill>
                <a:latin typeface="+mj-lt"/>
                <a:cs typeface="Arial" pitchFamily="34" charset="0"/>
              </a:rPr>
              <a:t>Los </a:t>
            </a:r>
            <a:r>
              <a:rPr lang="es-MX" b="1" i="1" dirty="0">
                <a:solidFill>
                  <a:srgbClr val="FF0000"/>
                </a:solidFill>
                <a:latin typeface="+mj-lt"/>
                <a:cs typeface="Arial" pitchFamily="34" charset="0"/>
              </a:rPr>
              <a:t>efectos desagradables que hay que sufrir para contener la inflación son inevitables</a:t>
            </a:r>
          </a:p>
        </p:txBody>
      </p:sp>
      <p:sp>
        <p:nvSpPr>
          <p:cNvPr id="3" name="2 Rectángulo"/>
          <p:cNvSpPr/>
          <p:nvPr/>
        </p:nvSpPr>
        <p:spPr>
          <a:xfrm>
            <a:off x="4567436" y="116632"/>
            <a:ext cx="5472608" cy="461665"/>
          </a:xfrm>
          <a:prstGeom prst="rect">
            <a:avLst/>
          </a:prstGeom>
        </p:spPr>
        <p:txBody>
          <a:bodyPr wrap="square">
            <a:spAutoFit/>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XII. Conclusiones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78375" y="1124744"/>
            <a:ext cx="8568952" cy="3693319"/>
          </a:xfrm>
          <a:prstGeom prst="rect">
            <a:avLst/>
          </a:prstGeom>
        </p:spPr>
        <p:txBody>
          <a:bodyPr wrap="square">
            <a:spAutoFit/>
          </a:bodyPr>
          <a:lstStyle/>
          <a:p>
            <a:pPr marL="539750" indent="-539750"/>
            <a:r>
              <a:rPr lang="es-MX" dirty="0" smtClean="0">
                <a:latin typeface="+mj-lt"/>
                <a:cs typeface="Arial" pitchFamily="34" charset="0"/>
              </a:rPr>
              <a:t>7)	La </a:t>
            </a:r>
            <a:r>
              <a:rPr lang="es-MX" dirty="0">
                <a:latin typeface="+mj-lt"/>
                <a:cs typeface="Arial" pitchFamily="34" charset="0"/>
              </a:rPr>
              <a:t>autonomía que se concedió al Banco de México a partir de abril de 1994, ha sido un factor importante para la estabilidad de precios que ha vivido México durante los últimos años</a:t>
            </a:r>
            <a:r>
              <a:rPr lang="es-MX" dirty="0" smtClean="0">
                <a:latin typeface="+mj-lt"/>
                <a:cs typeface="Arial" pitchFamily="34" charset="0"/>
              </a:rPr>
              <a:t>.</a:t>
            </a:r>
          </a:p>
          <a:p>
            <a:endParaRPr lang="es-MX" dirty="0">
              <a:latin typeface="+mj-lt"/>
              <a:cs typeface="Arial" pitchFamily="34" charset="0"/>
            </a:endParaRPr>
          </a:p>
          <a:p>
            <a:pPr marL="539750" indent="-539750"/>
            <a:r>
              <a:rPr lang="es-MX" dirty="0">
                <a:latin typeface="+mj-lt"/>
                <a:cs typeface="Arial" pitchFamily="34" charset="0"/>
              </a:rPr>
              <a:t>8. </a:t>
            </a:r>
            <a:r>
              <a:rPr lang="es-MX" dirty="0" smtClean="0">
                <a:latin typeface="+mj-lt"/>
                <a:cs typeface="Arial" pitchFamily="34" charset="0"/>
              </a:rPr>
              <a:t>	El </a:t>
            </a:r>
            <a:r>
              <a:rPr lang="es-MX" dirty="0">
                <a:latin typeface="+mj-lt"/>
                <a:cs typeface="Arial" pitchFamily="34" charset="0"/>
              </a:rPr>
              <a:t>concepto de dinero en sí carece de sentido, su valor depende de la aceptación de este por parte de la comunidad</a:t>
            </a:r>
            <a:r>
              <a:rPr lang="es-MX" dirty="0" smtClean="0">
                <a:latin typeface="+mj-lt"/>
                <a:cs typeface="Arial" pitchFamily="34" charset="0"/>
              </a:rPr>
              <a:t>.</a:t>
            </a:r>
          </a:p>
          <a:p>
            <a:endParaRPr lang="es-MX" dirty="0">
              <a:latin typeface="+mj-lt"/>
              <a:cs typeface="Arial" pitchFamily="34" charset="0"/>
            </a:endParaRPr>
          </a:p>
          <a:p>
            <a:pPr marL="539750" indent="-539750"/>
            <a:r>
              <a:rPr lang="es-MX" dirty="0">
                <a:latin typeface="+mj-lt"/>
                <a:cs typeface="Arial" pitchFamily="34" charset="0"/>
              </a:rPr>
              <a:t>9. </a:t>
            </a:r>
            <a:r>
              <a:rPr lang="es-MX" dirty="0" smtClean="0">
                <a:latin typeface="+mj-lt"/>
                <a:cs typeface="Arial" pitchFamily="34" charset="0"/>
              </a:rPr>
              <a:t>	La </a:t>
            </a:r>
            <a:r>
              <a:rPr lang="es-MX" dirty="0">
                <a:latin typeface="+mj-lt"/>
                <a:cs typeface="Arial" pitchFamily="34" charset="0"/>
              </a:rPr>
              <a:t>predicción de Marchall McLuhan en 1964, de que en el futuro el dinero sería solamente movimiento de información se ha hecho realidad.</a:t>
            </a:r>
          </a:p>
          <a:p>
            <a:endParaRPr lang="es-MX" dirty="0" smtClean="0">
              <a:latin typeface="+mj-lt"/>
              <a:cs typeface="Arial" pitchFamily="34" charset="0"/>
            </a:endParaRPr>
          </a:p>
          <a:p>
            <a:pPr marL="539750" indent="-539750"/>
            <a:r>
              <a:rPr lang="es-MX" dirty="0" smtClean="0">
                <a:latin typeface="+mj-lt"/>
                <a:cs typeface="Arial" pitchFamily="34" charset="0"/>
              </a:rPr>
              <a:t>10</a:t>
            </a:r>
            <a:r>
              <a:rPr lang="es-MX" dirty="0">
                <a:latin typeface="+mj-lt"/>
                <a:cs typeface="Arial" pitchFamily="34" charset="0"/>
              </a:rPr>
              <a:t>. </a:t>
            </a:r>
            <a:r>
              <a:rPr lang="es-MX" dirty="0" smtClean="0">
                <a:latin typeface="+mj-lt"/>
                <a:cs typeface="Arial" pitchFamily="34" charset="0"/>
              </a:rPr>
              <a:t>	En </a:t>
            </a:r>
            <a:r>
              <a:rPr lang="es-MX" dirty="0">
                <a:latin typeface="+mj-lt"/>
                <a:cs typeface="Arial" pitchFamily="34" charset="0"/>
              </a:rPr>
              <a:t>este sentido la Junta de Gobierno del Banco México, que instrumenta la Política Monetaria, está siempre alerta para tomar las medidas necesarias relacionadas con su tarea sustantiva de controlar la inflación</a:t>
            </a:r>
            <a:r>
              <a:rPr lang="es-MX" dirty="0" smtClean="0">
                <a:latin typeface="+mj-lt"/>
                <a:cs typeface="Arial" pitchFamily="34" charset="0"/>
              </a:rPr>
              <a:t>.</a:t>
            </a:r>
            <a:endParaRPr lang="es-MX" dirty="0">
              <a:latin typeface="+mj-lt"/>
              <a:cs typeface="Arial" pitchFamily="34" charset="0"/>
            </a:endParaRPr>
          </a:p>
        </p:txBody>
      </p:sp>
      <p:sp>
        <p:nvSpPr>
          <p:cNvPr id="3" name="2 Rectángulo"/>
          <p:cNvSpPr/>
          <p:nvPr/>
        </p:nvSpPr>
        <p:spPr>
          <a:xfrm>
            <a:off x="4567436" y="116632"/>
            <a:ext cx="5472608" cy="461665"/>
          </a:xfrm>
          <a:prstGeom prst="rect">
            <a:avLst/>
          </a:prstGeom>
        </p:spPr>
        <p:txBody>
          <a:bodyPr wrap="square">
            <a:spAutoFit/>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XII. Conclusiones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Raúl\Pictures\2013-04-22 ban\ban 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 y="11724"/>
            <a:ext cx="10282048" cy="6945668"/>
          </a:xfrm>
          <a:prstGeom prst="rect">
            <a:avLst/>
          </a:prstGeom>
          <a:noFill/>
          <a:ln>
            <a:noFill/>
          </a:ln>
        </p:spPr>
      </p:pic>
      <p:sp>
        <p:nvSpPr>
          <p:cNvPr id="3" name="2 CuadroTexto"/>
          <p:cNvSpPr txBox="1"/>
          <p:nvPr/>
        </p:nvSpPr>
        <p:spPr>
          <a:xfrm>
            <a:off x="6516461" y="332660"/>
            <a:ext cx="3339632" cy="830997"/>
          </a:xfrm>
          <a:prstGeom prst="rect">
            <a:avLst/>
          </a:prstGeom>
          <a:noFill/>
        </p:spPr>
        <p:txBody>
          <a:bodyPr wrap="none" rtlCol="0">
            <a:spAutoFit/>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Tuxpan, Ver.  </a:t>
            </a:r>
          </a:p>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Década de los setentas</a:t>
            </a:r>
            <a:r>
              <a:rPr lang="es-MX" sz="2400" dirty="0" smtClean="0">
                <a:latin typeface="Arial" pitchFamily="34" charset="0"/>
                <a:cs typeface="Arial" pitchFamily="34" charset="0"/>
              </a:rPr>
              <a:t>.</a:t>
            </a:r>
            <a:endParaRPr lang="es-MX"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86027" y="1340768"/>
            <a:ext cx="6633737" cy="3724096"/>
          </a:xfrm>
          <a:prstGeom prst="rect">
            <a:avLst/>
          </a:prstGeom>
        </p:spPr>
        <p:txBody>
          <a:bodyPr wrap="square">
            <a:spAutoFit/>
          </a:bodyPr>
          <a:lstStyle/>
          <a:p>
            <a:pPr>
              <a:lnSpc>
                <a:spcPct val="150000"/>
              </a:lnSpc>
              <a:spcBef>
                <a:spcPts val="600"/>
              </a:spcBef>
            </a:pPr>
            <a:r>
              <a:rPr lang="es-MX" sz="2400" b="1" dirty="0" smtClean="0">
                <a:solidFill>
                  <a:srgbClr val="002060"/>
                </a:solidFill>
                <a:latin typeface="Arial" pitchFamily="34" charset="0"/>
                <a:cs typeface="Arial" pitchFamily="34" charset="0"/>
              </a:rPr>
              <a:t>“La </a:t>
            </a:r>
            <a:r>
              <a:rPr lang="es-MX" sz="2400" b="1" dirty="0">
                <a:solidFill>
                  <a:srgbClr val="FF9900"/>
                </a:solidFill>
                <a:effectLst>
                  <a:outerShdw blurRad="38100" dist="38100" dir="2700000" algn="tl">
                    <a:srgbClr val="000000">
                      <a:alpha val="43137"/>
                    </a:srgbClr>
                  </a:outerShdw>
                </a:effectLst>
                <a:latin typeface="Arial" pitchFamily="34" charset="0"/>
                <a:cs typeface="Arial" pitchFamily="34" charset="0"/>
              </a:rPr>
              <a:t>P</a:t>
            </a:r>
            <a:r>
              <a:rPr lang="es-MX" sz="2400" b="1" dirty="0" smtClean="0">
                <a:solidFill>
                  <a:srgbClr val="FF9900"/>
                </a:solidFill>
                <a:effectLst>
                  <a:outerShdw blurRad="38100" dist="38100" dir="2700000" algn="tl">
                    <a:srgbClr val="000000">
                      <a:alpha val="43137"/>
                    </a:srgbClr>
                  </a:outerShdw>
                </a:effectLst>
                <a:latin typeface="Arial" pitchFamily="34" charset="0"/>
                <a:cs typeface="Arial" pitchFamily="34" charset="0"/>
              </a:rPr>
              <a:t>untualidad </a:t>
            </a:r>
            <a:r>
              <a:rPr lang="es-MX" sz="2400" b="1" dirty="0" smtClean="0">
                <a:solidFill>
                  <a:srgbClr val="002060"/>
                </a:solidFill>
                <a:latin typeface="Arial" pitchFamily="34" charset="0"/>
                <a:cs typeface="Arial" pitchFamily="34" charset="0"/>
              </a:rPr>
              <a:t>es: </a:t>
            </a:r>
          </a:p>
          <a:p>
            <a:pPr marL="720725" indent="-544513">
              <a:lnSpc>
                <a:spcPct val="150000"/>
              </a:lnSpc>
              <a:spcBef>
                <a:spcPts val="600"/>
              </a:spcBef>
              <a:buFont typeface="Wingdings" pitchFamily="2" charset="2"/>
              <a:buChar char="ü"/>
            </a:pPr>
            <a:r>
              <a:rPr lang="es-MX" sz="2400" b="1" i="1" dirty="0">
                <a:solidFill>
                  <a:srgbClr val="FF9900"/>
                </a:solidFill>
                <a:effectLst>
                  <a:outerShdw blurRad="38100" dist="38100" dir="2700000" algn="tl">
                    <a:srgbClr val="000000">
                      <a:alpha val="43137"/>
                    </a:srgbClr>
                  </a:outerShdw>
                </a:effectLst>
                <a:latin typeface="Arial" pitchFamily="34" charset="0"/>
                <a:cs typeface="Arial" pitchFamily="34" charset="0"/>
              </a:rPr>
              <a:t>Deber</a:t>
            </a:r>
            <a:r>
              <a:rPr lang="es-MX" sz="2400" b="1" dirty="0" smtClean="0">
                <a:solidFill>
                  <a:srgbClr val="002060"/>
                </a:solidFill>
                <a:latin typeface="Arial" pitchFamily="34" charset="0"/>
                <a:cs typeface="Arial" pitchFamily="34" charset="0"/>
              </a:rPr>
              <a:t> de caballeros </a:t>
            </a:r>
          </a:p>
          <a:p>
            <a:pPr marL="720725" indent="-544513">
              <a:lnSpc>
                <a:spcPct val="150000"/>
              </a:lnSpc>
              <a:spcBef>
                <a:spcPts val="600"/>
              </a:spcBef>
              <a:buFont typeface="Wingdings" pitchFamily="2" charset="2"/>
              <a:buChar char="ü"/>
            </a:pPr>
            <a:r>
              <a:rPr lang="es-MX" sz="2400" b="1" i="1" dirty="0">
                <a:solidFill>
                  <a:srgbClr val="FF9900"/>
                </a:solidFill>
                <a:effectLst>
                  <a:outerShdw blurRad="38100" dist="38100" dir="2700000" algn="tl">
                    <a:srgbClr val="000000">
                      <a:alpha val="43137"/>
                    </a:srgbClr>
                  </a:outerShdw>
                </a:effectLst>
                <a:latin typeface="Arial" pitchFamily="34" charset="0"/>
                <a:cs typeface="Arial" pitchFamily="34" charset="0"/>
              </a:rPr>
              <a:t>Cortesía</a:t>
            </a:r>
            <a:r>
              <a:rPr lang="es-MX" sz="2400" b="1" dirty="0" smtClean="0">
                <a:solidFill>
                  <a:srgbClr val="002060"/>
                </a:solidFill>
                <a:latin typeface="Arial" pitchFamily="34" charset="0"/>
                <a:cs typeface="Arial" pitchFamily="34" charset="0"/>
              </a:rPr>
              <a:t> de reyes, </a:t>
            </a:r>
          </a:p>
          <a:p>
            <a:pPr marL="720725" indent="-544513">
              <a:lnSpc>
                <a:spcPct val="150000"/>
              </a:lnSpc>
              <a:spcBef>
                <a:spcPts val="600"/>
              </a:spcBef>
              <a:buFont typeface="Wingdings" pitchFamily="2" charset="2"/>
              <a:buChar char="ü"/>
            </a:pPr>
            <a:r>
              <a:rPr lang="es-MX" sz="2400" b="1" i="1" dirty="0">
                <a:solidFill>
                  <a:srgbClr val="FF9900"/>
                </a:solidFill>
                <a:effectLst>
                  <a:outerShdw blurRad="38100" dist="38100" dir="2700000" algn="tl">
                    <a:srgbClr val="000000">
                      <a:alpha val="43137"/>
                    </a:srgbClr>
                  </a:outerShdw>
                </a:effectLst>
                <a:latin typeface="Arial" pitchFamily="34" charset="0"/>
                <a:cs typeface="Arial" pitchFamily="34" charset="0"/>
              </a:rPr>
              <a:t>Necesidad</a:t>
            </a:r>
            <a:r>
              <a:rPr lang="es-MX" sz="2400" b="1" dirty="0" smtClean="0">
                <a:solidFill>
                  <a:srgbClr val="002060"/>
                </a:solidFill>
                <a:latin typeface="Arial" pitchFamily="34" charset="0"/>
                <a:cs typeface="Arial" pitchFamily="34" charset="0"/>
              </a:rPr>
              <a:t> de hombres de negocios y..</a:t>
            </a:r>
          </a:p>
          <a:p>
            <a:pPr marL="720725" indent="-544513">
              <a:lnSpc>
                <a:spcPct val="150000"/>
              </a:lnSpc>
              <a:spcBef>
                <a:spcPts val="600"/>
              </a:spcBef>
              <a:buFont typeface="Wingdings" pitchFamily="2" charset="2"/>
              <a:buChar char="ü"/>
            </a:pPr>
            <a:r>
              <a:rPr lang="es-MX" sz="2400" b="1" i="1" dirty="0">
                <a:solidFill>
                  <a:srgbClr val="FF9900"/>
                </a:solidFill>
                <a:effectLst>
                  <a:outerShdw blurRad="38100" dist="38100" dir="2700000" algn="tl">
                    <a:srgbClr val="000000">
                      <a:alpha val="43137"/>
                    </a:srgbClr>
                  </a:outerShdw>
                </a:effectLst>
                <a:latin typeface="Arial" pitchFamily="34" charset="0"/>
                <a:cs typeface="Arial" pitchFamily="34" charset="0"/>
              </a:rPr>
              <a:t>Costumbre</a:t>
            </a:r>
            <a:r>
              <a:rPr lang="es-MX" sz="2400" b="1" dirty="0" smtClean="0">
                <a:solidFill>
                  <a:srgbClr val="002060"/>
                </a:solidFill>
                <a:latin typeface="Arial" pitchFamily="34" charset="0"/>
                <a:cs typeface="Arial" pitchFamily="34" charset="0"/>
              </a:rPr>
              <a:t> de personas bien educadas”</a:t>
            </a:r>
          </a:p>
        </p:txBody>
      </p:sp>
      <p:sp>
        <p:nvSpPr>
          <p:cNvPr id="5" name="4 Rectángulo"/>
          <p:cNvSpPr/>
          <p:nvPr/>
        </p:nvSpPr>
        <p:spPr>
          <a:xfrm>
            <a:off x="724015" y="5733256"/>
            <a:ext cx="6651733" cy="738664"/>
          </a:xfrm>
          <a:prstGeom prst="rect">
            <a:avLst/>
          </a:prstGeom>
        </p:spPr>
        <p:txBody>
          <a:bodyPr wrap="square">
            <a:spAutoFit/>
          </a:bodyPr>
          <a:lstStyle/>
          <a:p>
            <a:r>
              <a:rPr lang="es-MX" sz="1400" i="1" dirty="0" smtClean="0">
                <a:solidFill>
                  <a:schemeClr val="bg2">
                    <a:lumMod val="10000"/>
                  </a:schemeClr>
                </a:solidFill>
                <a:latin typeface="Arial" pitchFamily="34" charset="0"/>
                <a:cs typeface="Arial" pitchFamily="34" charset="0"/>
                <a:hlinkClick r:id="rId2"/>
              </a:rPr>
              <a:t>http://libertaddepensamiento.wordpress.com/2010/09/11/la-puntualidad-es-deber-de-caballeros-cortesia-de-reyes-habito-de-gente-de-valor-y-costumbre-de-personas-bien-educadas/</a:t>
            </a:r>
            <a:r>
              <a:rPr lang="es-MX" sz="1400" i="1" dirty="0" smtClean="0">
                <a:solidFill>
                  <a:schemeClr val="bg2">
                    <a:lumMod val="10000"/>
                  </a:schemeClr>
                </a:solidFill>
                <a:latin typeface="Arial" pitchFamily="34" charset="0"/>
                <a:cs typeface="Arial" pitchFamily="34" charset="0"/>
              </a:rPr>
              <a:t> </a:t>
            </a:r>
            <a:endParaRPr lang="es-MX" sz="1400" i="1" dirty="0">
              <a:solidFill>
                <a:schemeClr val="bg2">
                  <a:lumMod val="10000"/>
                </a:schemeClr>
              </a:solidFill>
              <a:latin typeface="Arial" pitchFamily="34" charset="0"/>
              <a:cs typeface="Arial" pitchFamily="34" charset="0"/>
            </a:endParaRPr>
          </a:p>
        </p:txBody>
      </p:sp>
      <p:sp>
        <p:nvSpPr>
          <p:cNvPr id="6" name="5 CuadroTexto"/>
          <p:cNvSpPr txBox="1"/>
          <p:nvPr/>
        </p:nvSpPr>
        <p:spPr>
          <a:xfrm>
            <a:off x="6295628" y="116632"/>
            <a:ext cx="3816424" cy="461665"/>
          </a:xfrm>
          <a:prstGeom prst="rect">
            <a:avLst/>
          </a:prstGeom>
          <a:noFill/>
        </p:spPr>
        <p:txBody>
          <a:bodyPr wrap="square" rtlCol="0">
            <a:spAutoFit/>
          </a:bodyPr>
          <a:lstStyle/>
          <a:p>
            <a:r>
              <a:rPr lang="es-MX" sz="2400" i="1" dirty="0" smtClean="0">
                <a:solidFill>
                  <a:srgbClr val="002060"/>
                </a:solidFill>
                <a:effectLst>
                  <a:outerShdw blurRad="38100" dist="38100" dir="2700000" algn="tl">
                    <a:srgbClr val="000000">
                      <a:alpha val="43137"/>
                    </a:srgbClr>
                  </a:outerShdw>
                </a:effectLst>
                <a:latin typeface="+mj-lt"/>
                <a:ea typeface="+mj-ea"/>
                <a:cs typeface="+mj-cs"/>
              </a:rPr>
              <a:t>Sean ustedes Bienvenidos !!</a:t>
            </a:r>
            <a:endParaRPr lang="es-MX" sz="2400" i="1" dirty="0">
              <a:solidFill>
                <a:srgbClr val="002060"/>
              </a:solidFill>
              <a:effectLst>
                <a:outerShdw blurRad="38100" dist="38100" dir="2700000" algn="tl">
                  <a:srgbClr val="000000">
                    <a:alpha val="43137"/>
                  </a:srgbClr>
                </a:outerShdw>
              </a:effectLst>
              <a:latin typeface="+mj-lt"/>
              <a:ea typeface="+mj-ea"/>
              <a:cs typeface="+mj-cs"/>
            </a:endParaRPr>
          </a:p>
        </p:txBody>
      </p:sp>
      <p:sp>
        <p:nvSpPr>
          <p:cNvPr id="2" name="1 CuadroTexto"/>
          <p:cNvSpPr txBox="1"/>
          <p:nvPr/>
        </p:nvSpPr>
        <p:spPr>
          <a:xfrm>
            <a:off x="7727381" y="3702511"/>
            <a:ext cx="2066955" cy="2677656"/>
          </a:xfrm>
          <a:prstGeom prst="rect">
            <a:avLst/>
          </a:prstGeom>
          <a:noFill/>
        </p:spPr>
        <p:txBody>
          <a:bodyPr wrap="square" rtlCol="0">
            <a:spAutoFit/>
          </a:bodyPr>
          <a:lstStyle/>
          <a:p>
            <a:r>
              <a:rPr lang="fr-CA" sz="1400" b="1" dirty="0">
                <a:latin typeface="+mj-lt"/>
              </a:rPr>
              <a:t>Louis XIV L</a:t>
            </a:r>
            <a:r>
              <a:rPr lang="fr-CA" sz="1400" b="1" dirty="0" smtClean="0">
                <a:latin typeface="+mj-lt"/>
              </a:rPr>
              <a:t>lamado </a:t>
            </a:r>
            <a:r>
              <a:rPr lang="fr-CA" sz="1400" b="1" dirty="0">
                <a:latin typeface="+mj-lt"/>
              </a:rPr>
              <a:t>Le Roi Soleil) </a:t>
            </a:r>
            <a:endParaRPr lang="es-MX" sz="1400" b="1" dirty="0">
              <a:latin typeface="+mj-lt"/>
            </a:endParaRPr>
          </a:p>
          <a:p>
            <a:endParaRPr lang="es-MX" sz="1400" b="1" dirty="0" smtClean="0">
              <a:latin typeface="+mj-lt"/>
            </a:endParaRPr>
          </a:p>
          <a:p>
            <a:r>
              <a:rPr lang="es-MX" sz="1400" b="1" dirty="0" smtClean="0">
                <a:latin typeface="+mj-lt"/>
              </a:rPr>
              <a:t>Nace: </a:t>
            </a:r>
            <a:endParaRPr lang="es-MX" sz="1400" b="1" dirty="0">
              <a:latin typeface="+mj-lt"/>
            </a:endParaRPr>
          </a:p>
          <a:p>
            <a:r>
              <a:rPr lang="fr-CA" sz="1400" b="1" dirty="0">
                <a:latin typeface="+mj-lt"/>
              </a:rPr>
              <a:t>5 de septiembre de 1638, Château de Saint-Germain-en-Laye, Francia</a:t>
            </a:r>
            <a:endParaRPr lang="es-MX" sz="1400" b="1" dirty="0">
              <a:latin typeface="+mj-lt"/>
            </a:endParaRPr>
          </a:p>
          <a:p>
            <a:endParaRPr lang="es-MX" sz="1400" b="1" dirty="0" smtClean="0">
              <a:latin typeface="+mj-lt"/>
            </a:endParaRPr>
          </a:p>
          <a:p>
            <a:r>
              <a:rPr lang="es-MX" sz="1400" b="1" dirty="0" smtClean="0">
                <a:latin typeface="+mj-lt"/>
              </a:rPr>
              <a:t>Muere: </a:t>
            </a:r>
            <a:endParaRPr lang="es-MX" sz="1400" b="1" dirty="0">
              <a:latin typeface="+mj-lt"/>
            </a:endParaRPr>
          </a:p>
          <a:p>
            <a:r>
              <a:rPr lang="es-MX" sz="1400" b="1" dirty="0">
                <a:latin typeface="+mj-lt"/>
              </a:rPr>
              <a:t>1 de septiembre de 1715, Palacio de Versalles, </a:t>
            </a:r>
            <a:r>
              <a:rPr lang="es-MX" sz="1400" b="1" dirty="0" smtClean="0">
                <a:latin typeface="+mj-lt"/>
              </a:rPr>
              <a:t>Francia</a:t>
            </a:r>
            <a:endParaRPr lang="es-MX" sz="1400" b="1" dirty="0">
              <a:latin typeface="+mj-l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073" y="885056"/>
            <a:ext cx="2066955" cy="254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6 Conector recto"/>
          <p:cNvCxnSpPr/>
          <p:nvPr/>
        </p:nvCxnSpPr>
        <p:spPr>
          <a:xfrm>
            <a:off x="7519764" y="1124744"/>
            <a:ext cx="0" cy="49778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Gustavo\Pictures\101MSDCF\DSC02881.JPG"/>
          <p:cNvPicPr>
            <a:picLocks noGrp="1"/>
          </p:cNvPicPr>
          <p:nvPr>
            <p:ph idx="4294967295"/>
          </p:nvPr>
        </p:nvPicPr>
        <p:blipFill>
          <a:blip r:embed="rId2" cstate="print"/>
          <a:stretch>
            <a:fillRect/>
          </a:stretch>
        </p:blipFill>
        <p:spPr bwMode="auto">
          <a:xfrm>
            <a:off x="3991372" y="1935480"/>
            <a:ext cx="5781278" cy="4389120"/>
          </a:xfrm>
          <a:prstGeom prst="rect">
            <a:avLst/>
          </a:prstGeom>
          <a:noFill/>
          <a:ln w="9525">
            <a:noFill/>
            <a:miter lim="800000"/>
            <a:headEnd/>
            <a:tailEnd/>
          </a:ln>
        </p:spPr>
      </p:pic>
      <p:sp>
        <p:nvSpPr>
          <p:cNvPr id="1026" name="Rectangle 2"/>
          <p:cNvSpPr>
            <a:spLocks noChangeArrowheads="1"/>
          </p:cNvSpPr>
          <p:nvPr/>
        </p:nvSpPr>
        <p:spPr bwMode="auto">
          <a:xfrm>
            <a:off x="470496" y="2425246"/>
            <a:ext cx="3168352"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mj-lt"/>
                <a:ea typeface="Calibri" pitchFamily="34" charset="0"/>
                <a:cs typeface="Arial" pitchFamily="34" charset="0"/>
              </a:rPr>
              <a:t>Manuel Silos M.</a:t>
            </a:r>
          </a:p>
          <a:p>
            <a:pPr marL="0" marR="0" lvl="0" indent="0" defTabSz="914400" rtl="0" eaLnBrk="1" fontAlgn="base" latinLnBrk="0" hangingPunct="1">
              <a:lnSpc>
                <a:spcPct val="100000"/>
              </a:lnSpc>
              <a:spcBef>
                <a:spcPct val="0"/>
              </a:spcBef>
              <a:spcAft>
                <a:spcPct val="0"/>
              </a:spcAft>
              <a:buClrTx/>
              <a:buSzTx/>
              <a:buFontTx/>
              <a:buNone/>
              <a:tabLst/>
            </a:pPr>
            <a:r>
              <a:rPr lang="es-MX" sz="1600" b="1" dirty="0">
                <a:ln>
                  <a:solidFill>
                    <a:srgbClr val="FF9900"/>
                  </a:solidFill>
                </a:ln>
                <a:solidFill>
                  <a:srgbClr val="FF9900"/>
                </a:solidFill>
                <a:latin typeface="+mj-lt"/>
                <a:ea typeface="Calibri" pitchFamily="34" charset="0"/>
                <a:cs typeface="Arial" pitchFamily="34" charset="0"/>
              </a:rPr>
              <a:t>Ex Rector de la UANL</a:t>
            </a:r>
          </a:p>
          <a:p>
            <a:pPr marL="0" marR="0" lvl="0" indent="0" defTabSz="914400" rtl="0" eaLnBrk="1" fontAlgn="base" latinLnBrk="0" hangingPunct="1">
              <a:lnSpc>
                <a:spcPct val="100000"/>
              </a:lnSpc>
              <a:spcBef>
                <a:spcPct val="0"/>
              </a:spcBef>
              <a:spcAft>
                <a:spcPct val="0"/>
              </a:spcAft>
              <a:buClrTx/>
              <a:buSzTx/>
              <a:buFontTx/>
              <a:buNone/>
              <a:tabLst/>
            </a:pPr>
            <a:endParaRPr kumimoji="0" lang="es-MX" b="1"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mj-lt"/>
                <a:ea typeface="Calibri" pitchFamily="34" charset="0"/>
                <a:cs typeface="Arial" pitchFamily="34" charset="0"/>
              </a:rPr>
              <a:t>Dr. Erick Rangel G</a:t>
            </a:r>
            <a:r>
              <a:rPr lang="es-MX" b="1" dirty="0">
                <a:latin typeface="+mj-lt"/>
                <a:ea typeface="Calibri" pitchFamily="34" charset="0"/>
                <a:cs typeface="Arial" pitchFamily="34" charset="0"/>
              </a:rPr>
              <a:t>.</a:t>
            </a:r>
            <a:r>
              <a:rPr kumimoji="0" lang="es-MX" b="1" i="0" u="none" strike="noStrike" cap="none" normalizeH="0" baseline="0" dirty="0" smtClean="0">
                <a:ln>
                  <a:noFill/>
                </a:ln>
                <a:solidFill>
                  <a:schemeClr val="tx1"/>
                </a:solidFill>
                <a:effectLst/>
                <a:latin typeface="+mj-lt"/>
                <a:ea typeface="Calibri" pitchFamily="34" charset="0"/>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r>
              <a:rPr lang="es-MX" sz="1600" b="1" dirty="0">
                <a:ln>
                  <a:solidFill>
                    <a:srgbClr val="FF9900"/>
                  </a:solidFill>
                </a:ln>
                <a:solidFill>
                  <a:srgbClr val="FF9900"/>
                </a:solidFill>
                <a:latin typeface="+mj-lt"/>
                <a:ea typeface="Calibri" pitchFamily="34" charset="0"/>
                <a:cs typeface="Arial" pitchFamily="34" charset="0"/>
              </a:rPr>
              <a:t>Director del CIE de la UANL</a:t>
            </a:r>
          </a:p>
          <a:p>
            <a:pPr marL="0" marR="0" lvl="0" indent="0" defTabSz="914400" rtl="0" eaLnBrk="1" fontAlgn="base" latinLnBrk="0" hangingPunct="1">
              <a:lnSpc>
                <a:spcPct val="100000"/>
              </a:lnSpc>
              <a:spcBef>
                <a:spcPct val="0"/>
              </a:spcBef>
              <a:spcAft>
                <a:spcPct val="0"/>
              </a:spcAft>
              <a:buClrTx/>
              <a:buSzTx/>
              <a:buFontTx/>
              <a:buNone/>
              <a:tabLst/>
            </a:pPr>
            <a:endParaRPr kumimoji="0" lang="es-MX" b="1"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mj-lt"/>
                <a:ea typeface="Calibri" pitchFamily="34" charset="0"/>
                <a:cs typeface="Arial" pitchFamily="34" charset="0"/>
              </a:rPr>
              <a:t>Leopoldo Solís Manjarrez, </a:t>
            </a:r>
            <a:r>
              <a:rPr lang="es-MX" sz="1600" b="1" dirty="0">
                <a:ln>
                  <a:solidFill>
                    <a:srgbClr val="FF9900"/>
                  </a:solidFill>
                </a:ln>
                <a:solidFill>
                  <a:srgbClr val="FF9900"/>
                </a:solidFill>
                <a:latin typeface="+mj-lt"/>
                <a:ea typeface="Calibri" pitchFamily="34" charset="0"/>
                <a:cs typeface="Arial" pitchFamily="34" charset="0"/>
              </a:rPr>
              <a:t>Doctor Honoris Causa por la UANL. </a:t>
            </a:r>
            <a:endParaRPr lang="es-MX" b="1" dirty="0">
              <a:ln>
                <a:solidFill>
                  <a:srgbClr val="FF9900"/>
                </a:solidFill>
              </a:ln>
              <a:solidFill>
                <a:srgbClr val="FF9900"/>
              </a:solidFill>
              <a:latin typeface="+mj-lt"/>
              <a:ea typeface="Calibri" pitchFamily="34" charset="0"/>
              <a:cs typeface="Arial" pitchFamily="34" charset="0"/>
            </a:endParaRPr>
          </a:p>
        </p:txBody>
      </p:sp>
      <p:sp>
        <p:nvSpPr>
          <p:cNvPr id="3" name="2 CuadroTexto"/>
          <p:cNvSpPr txBox="1"/>
          <p:nvPr/>
        </p:nvSpPr>
        <p:spPr>
          <a:xfrm>
            <a:off x="3847355" y="1268760"/>
            <a:ext cx="6192689" cy="615553"/>
          </a:xfrm>
          <a:prstGeom prst="rect">
            <a:avLst/>
          </a:prstGeom>
          <a:noFill/>
        </p:spPr>
        <p:txBody>
          <a:bodyPr wrap="square" rtlCol="0">
            <a:spAutoFit/>
          </a:bodyPr>
          <a:lstStyle/>
          <a:p>
            <a:pPr lvl="0"/>
            <a:r>
              <a:rPr lang="es-MX" b="1" dirty="0">
                <a:latin typeface="+mj-lt"/>
                <a:ea typeface="Calibri" pitchFamily="34" charset="0"/>
                <a:cs typeface="Arial" pitchFamily="34" charset="0"/>
              </a:rPr>
              <a:t>50 aniversario del Centro de Investigaciones Económicas UANL. </a:t>
            </a:r>
            <a:endParaRPr lang="es-MX" b="1" dirty="0" smtClean="0">
              <a:latin typeface="+mj-lt"/>
              <a:ea typeface="Calibri" pitchFamily="34" charset="0"/>
              <a:cs typeface="Arial" pitchFamily="34" charset="0"/>
            </a:endParaRPr>
          </a:p>
          <a:p>
            <a:pPr lvl="0" algn="ctr"/>
            <a:r>
              <a:rPr lang="es-MX" sz="1600" b="1" dirty="0" smtClean="0">
                <a:latin typeface="+mj-lt"/>
                <a:ea typeface="Calibri" pitchFamily="34" charset="0"/>
                <a:cs typeface="Arial" pitchFamily="34" charset="0"/>
              </a:rPr>
              <a:t>Abril </a:t>
            </a:r>
            <a:r>
              <a:rPr lang="es-MX" sz="1600" b="1" dirty="0">
                <a:latin typeface="+mj-lt"/>
                <a:ea typeface="Calibri" pitchFamily="34" charset="0"/>
                <a:cs typeface="Arial" pitchFamily="34" charset="0"/>
              </a:rPr>
              <a:t>de </a:t>
            </a:r>
            <a:r>
              <a:rPr lang="es-MX" sz="1600" b="1" dirty="0" smtClean="0">
                <a:latin typeface="+mj-lt"/>
                <a:ea typeface="Calibri" pitchFamily="34" charset="0"/>
                <a:cs typeface="Arial" pitchFamily="34" charset="0"/>
              </a:rPr>
              <a:t>2010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18451" y="190381"/>
            <a:ext cx="5225405" cy="523220"/>
          </a:xfrm>
          <a:prstGeom prst="rect">
            <a:avLst/>
          </a:prstGeom>
          <a:noFill/>
        </p:spPr>
        <p:txBody>
          <a:bodyPr wrap="none" rtlCol="0">
            <a:spAutoFit/>
          </a:bodyPr>
          <a:lstStyle/>
          <a:p>
            <a:r>
              <a:rPr lang="es-MX" sz="2800" b="1" dirty="0">
                <a:solidFill>
                  <a:srgbClr val="FF9900"/>
                </a:solidFill>
                <a:effectLst>
                  <a:outerShdw blurRad="38100" dist="38100" dir="2700000" algn="tl">
                    <a:srgbClr val="000000">
                      <a:alpha val="43137"/>
                    </a:srgbClr>
                  </a:outerShdw>
                </a:effectLst>
                <a:latin typeface="Biondi" pitchFamily="2" charset="0"/>
                <a:ea typeface="+mj-ea"/>
                <a:cs typeface="+mj-cs"/>
              </a:rPr>
              <a:t>Club</a:t>
            </a:r>
            <a:r>
              <a:rPr lang="es-MX" sz="2800" b="1" dirty="0">
                <a:solidFill>
                  <a:srgbClr val="FF9900"/>
                </a:solidFill>
                <a:effectLst>
                  <a:outerShdw blurRad="38100" dist="38100" dir="2700000" algn="tl">
                    <a:srgbClr val="000000">
                      <a:alpha val="43137"/>
                    </a:srgbClr>
                  </a:outerShdw>
                </a:effectLst>
                <a:latin typeface="Biondi" pitchFamily="2" charset="0"/>
              </a:rPr>
              <a:t> </a:t>
            </a:r>
            <a:r>
              <a:rPr lang="es-MX" sz="2800" b="1" dirty="0">
                <a:solidFill>
                  <a:srgbClr val="FF9900"/>
                </a:solidFill>
                <a:effectLst>
                  <a:outerShdw blurRad="38100" dist="38100" dir="2700000" algn="tl">
                    <a:srgbClr val="000000">
                      <a:alpha val="43137"/>
                    </a:srgbClr>
                  </a:outerShdw>
                </a:effectLst>
                <a:latin typeface="Biondi" pitchFamily="2" charset="0"/>
                <a:ea typeface="+mj-ea"/>
                <a:cs typeface="+mj-cs"/>
              </a:rPr>
              <a:t>Rotario</a:t>
            </a:r>
            <a:r>
              <a:rPr lang="es-MX" sz="2800" b="1" dirty="0">
                <a:solidFill>
                  <a:srgbClr val="FF9900"/>
                </a:solidFill>
                <a:effectLst>
                  <a:outerShdw blurRad="38100" dist="38100" dir="2700000" algn="tl">
                    <a:srgbClr val="000000">
                      <a:alpha val="43137"/>
                    </a:srgbClr>
                  </a:outerShdw>
                </a:effectLst>
                <a:latin typeface="Biondi" pitchFamily="2" charset="0"/>
              </a:rPr>
              <a:t> </a:t>
            </a:r>
            <a:r>
              <a:rPr lang="es-MX" sz="2800" b="1" dirty="0">
                <a:solidFill>
                  <a:srgbClr val="FF9900"/>
                </a:solidFill>
                <a:effectLst>
                  <a:outerShdw blurRad="38100" dist="38100" dir="2700000" algn="tl">
                    <a:srgbClr val="000000">
                      <a:alpha val="43137"/>
                    </a:srgbClr>
                  </a:outerShdw>
                </a:effectLst>
                <a:latin typeface="Biondi" pitchFamily="2" charset="0"/>
                <a:ea typeface="+mj-ea"/>
                <a:cs typeface="+mj-cs"/>
              </a:rPr>
              <a:t>Veracruz</a:t>
            </a:r>
            <a:r>
              <a:rPr lang="es-MX" sz="2800" b="1" dirty="0">
                <a:solidFill>
                  <a:srgbClr val="FF9900"/>
                </a:solidFill>
                <a:effectLst>
                  <a:outerShdw blurRad="38100" dist="38100" dir="2700000" algn="tl">
                    <a:srgbClr val="000000">
                      <a:alpha val="43137"/>
                    </a:srgbClr>
                  </a:outerShdw>
                </a:effectLst>
                <a:latin typeface="Biondi" pitchFamily="2" charset="0"/>
              </a:rPr>
              <a:t> </a:t>
            </a:r>
          </a:p>
        </p:txBody>
      </p:sp>
      <p:sp>
        <p:nvSpPr>
          <p:cNvPr id="7" name="6 CuadroTexto"/>
          <p:cNvSpPr txBox="1"/>
          <p:nvPr/>
        </p:nvSpPr>
        <p:spPr>
          <a:xfrm>
            <a:off x="3055268" y="2433662"/>
            <a:ext cx="5472608" cy="923330"/>
          </a:xfrm>
          <a:prstGeom prst="rect">
            <a:avLst/>
          </a:prstGeom>
          <a:noFill/>
        </p:spPr>
        <p:txBody>
          <a:bodyPr wrap="square" rtlCol="0">
            <a:spAutoFit/>
          </a:bodyPr>
          <a:lstStyle/>
          <a:p>
            <a:r>
              <a:rPr lang="es-MX" sz="5400" i="1" dirty="0" smtClean="0">
                <a:solidFill>
                  <a:srgbClr val="0070C0"/>
                </a:solidFill>
                <a:effectLst>
                  <a:outerShdw blurRad="38100" dist="38100" dir="2700000" algn="tl">
                    <a:srgbClr val="000000">
                      <a:alpha val="43137"/>
                    </a:srgbClr>
                  </a:outerShdw>
                </a:effectLst>
                <a:latin typeface="Bodoni MT" pitchFamily="18" charset="0"/>
                <a:ea typeface="Batang" pitchFamily="18" charset="-127"/>
                <a:cs typeface="+mj-cs"/>
              </a:rPr>
              <a:t>Muchas Gracias !!</a:t>
            </a:r>
            <a:endParaRPr lang="es-MX" sz="5400" i="1" dirty="0">
              <a:solidFill>
                <a:srgbClr val="0070C0"/>
              </a:solidFill>
              <a:effectLst>
                <a:outerShdw blurRad="38100" dist="38100" dir="2700000" algn="tl">
                  <a:srgbClr val="000000">
                    <a:alpha val="43137"/>
                  </a:srgbClr>
                </a:outerShdw>
              </a:effectLst>
              <a:latin typeface="Bodoni MT" pitchFamily="18" charset="0"/>
              <a:ea typeface="Batang" pitchFamily="18" charset="-127"/>
              <a:cs typeface="+mj-cs"/>
            </a:endParaRPr>
          </a:p>
        </p:txBody>
      </p:sp>
      <p:sp>
        <p:nvSpPr>
          <p:cNvPr id="8" name="7 CuadroTexto"/>
          <p:cNvSpPr txBox="1"/>
          <p:nvPr/>
        </p:nvSpPr>
        <p:spPr>
          <a:xfrm>
            <a:off x="3533655" y="6402814"/>
            <a:ext cx="2833981" cy="338554"/>
          </a:xfrm>
          <a:prstGeom prst="rect">
            <a:avLst/>
          </a:prstGeom>
          <a:noFill/>
        </p:spPr>
        <p:txBody>
          <a:bodyPr wrap="none" rtlCol="0">
            <a:spAutoFit/>
          </a:bodyPr>
          <a:lstStyle/>
          <a:p>
            <a:r>
              <a:rPr lang="es-MX" sz="1600" b="1" dirty="0">
                <a:latin typeface="+mj-lt"/>
                <a:cs typeface="Arial" pitchFamily="34" charset="0"/>
              </a:rPr>
              <a:t>Veracruz, Ver,. Abril 23 de 2013</a:t>
            </a:r>
            <a:endParaRPr lang="es-MX" sz="1600" b="1" dirty="0">
              <a:latin typeface="+mj-lt"/>
            </a:endParaRPr>
          </a:p>
        </p:txBody>
      </p:sp>
      <p:sp>
        <p:nvSpPr>
          <p:cNvPr id="2" name="AutoShape 2" descr="data:image/jpeg;base64,/9j/4AAQSkZJRgABAQAAAQABAAD/2wCEAAkGBhQSERQUExQWFRUWGR4aFxcYGBwbHBsdHxoeHCIdFxoiHCYeHRojHxkaHzEhIycqLCwsIB4xNTAqNSYrLCkBCQoKDgwOGg8PGjQlHyQ1Ni0tNTYsMTQsNiwyLzAuKiwwKjYsLC8sNDQsLCwqNC8sLCwwLywsLCwsLSwsLCwpLP/AABEIAOEA4QMBIgACEQEDEQH/xAAbAAACAwEBAQAAAAAAAAAAAAAABgQFBwMCAf/EAEsQAAECAwUEBgYFCQcDBQAAAAECAwAEEQUSITFBBhNRYQcicYGRoRQyQlKxwSMzYnKCJENjkqLC0eHwFRc0U3Oy0hbi8SVEVJOz/8QAGwEAAgMBAQEAAAAAAAAAAAAABAUAAgMGAQf/xAA2EQABAgQDBAkDBAMBAQAAAAABAgMABBEhBTFREkFhcRMigZGhscHR8BQyQiMzUuEGYvGiFf/aAAwDAQACEQMRAD8A3GCCCJEggggiRIIIIIkSCCPLjgSCpRAAFSSaADiTwhelOkKScf3CXgVZJUQQhR91KzgTl21FKxYJJyEVKgMzDHEW1LRSwy48ut1tJUaZ0ArQczlEqFbpPcIsuZphUIHcXEA+RMeoTtKAiLOykmKde3FoPJvy8m2hBF5JecqpYzF1KSKEilKmmOsNWzG0iJ1gOIBSoG642fWQsZpP8f5gUkuiiEjgkDyinVMegz7cyMGZghqYGgUfUc8cz28YUyeJfUOlpSQP408jz84IeliygOA11940qMytppNoz7yXKmXlRukpCiAp04qJodKU7hGkvu3UKUckgnwFYzbYdB9ES4r1nlLdV2qUfkBBE8+qXl1LQaE0A7c/ARRpsOuhCsszEVciizHmJli8lu/u5hN4kFC8L2J9kgHwjV4z/aOU3so+ji2ojtAvDzAhp2Rnd9IyzhzU0ivbdAPmDFMOmVzDFXDVQNK76Zj1j19pLTuykUBFfeJNtWy3KsredNEIGPEnQAaknCE2W23tGm8VJIU2rFKEuXXUp0vA1qqlMgOwRyt9/wBOtHdZy8nQqGi3jkDxCR8xrFuIznsR+lUG0AE5mvgN3PuizEsXwVE0GQ9YvNnbdROS6H2wQlVcFUqCCQQaEjSLKEzotJ9HmU6Im3Qns6p+JMOcNFUraBkElN4IIXrY28k5Z0NOugL9oAFVz/UIHVzHPGLyWmkOJC21JWlQqFJIII5ERCkgVIj0KBNAY6wQQRWLQQQQRIkEEEESJBBBBEiQQQQRIkEEEESJBBFTP7VyrDoZdfbQ4RW6o08TkK8yItG3AoApIIOIINQewx6QRcx4CDYQkdJzF8yKFk7lb9xxN4gKqKgKoeRjnN2Gw4zuVNp3eiQALvNNMjz8axZ9JdnqckVLR67CkvJ/Aan9kk90RZObS62hxPqrSFDvFf5QlxhTiA0tBIAr351+aQVJJQpS0qGdO6ImzFvuSj6ZKaWVtrwln1Z/6Th97Kh7BqALnpJaCrMmQSB1QRU0qUqCgBzN3KKi2rJTMsqaVhXFKtUqGSh2HyrFDP2dLtEOWjMqmHKYBwkj8DQqaduEESeKIcSCsErG4CtePDjGT8qpFUimzqTlwhksyZDjLSxkpCT4pEcbdsz0iXcawBWnqk6KGIPiBC2xtot5e5kZatBmuiUpHEpTgB+LuiJbcvalwr3yVJSKqSwqhTxwCQo+Jha3hrqXwVKDZrUVN87WHrSCFziC0QElQpQ0FuMMT1nz7jZQ7aBCSKEIZSKilDVRIVj2xJsvcy7KGQ8g3BSpWgE4k4ivOM4sd2TcSn0ozDjqlXR1qpAJFDUmuuOJiy2plpKVK2BKkuFuqXL5oCagGl7GhBwppDOZk3X3BLuqUTmKISBaxOYrnpATMwhtBeQAOaiTyyh8enGlpUnet9ZJTgtOopx5xV2ZY85LtpRLT5CE+qlTKFJpnganyhA2QsJEw8S6PoWklbhywoaCo7z2JMetq7MTKzA3BUltaErQQo1ocD1s9K9hEasYeZeYMqw91iKmqQRyzzpflFHJzpWg+43bKyiDGk7P2UphtQWoLcW4txxY9pSjzxyp31izvUxOQzjNdkX558ObqZIDYTg710kmuGIJGAJw5Rev7UzMrQTssCg4bxogg4apJOeOBKeyFE5hrxmFJ20qXvAND2A07hB8vOthkHZKU65jvho6KSDJrcBBLr7jhFQSKmgrwwSM4NrtpnFO+gyZo6RV57RlB4fpDpwqO1KvJSclMq3km6Zd/i0d2r8TeRH3cOcXdhWP6OhV5W8dcUVuuEYrUTn2AadvGGcziTbSSQCF5BJGXHiBA7MstdE1GzqD8pHqy7AZYbKEpBveupdFKWdSsnPsyj5sDLJan51polLSUtHd1N0LUCSQNMBFipQAJJoBiTwHGOXRiyVtTE0a/lLylJ+4nqp+flAeELdcW44tRNr8yfYGN51CEbCEintDpBBFd/1DLb4M79venJF8Xuylc+WcPACcoEJAzixgggjyPYIIIIkSCCCCJEggggiRIIq9p5xxmTfcZALiG1KTXLAVrTWgqYtI+KSCCDiDnHoNDWPCKikZhs9YTCpcLWA+p8BbjjgCionHWtKGow1j23Y78mSuz3CkVqqWcJU0r7tTVB7+8QWWyZKZckV+oSXJVR9pBNSj7yTXD73KL+Oampmak5pXWqDe+RG63hwg9hll9kWoRbiDERfSgwpghTSzMklsylKqvUyJpS5zp3RU7PsmSlD6StCEhRUE1qGwrG5X2jWuA84t3ZVCVKeDYU6EEVAF4gY3QeeUY7bVuOzTl905eqgeqgcEj4k4nWG0uDjA6NI2UChVvNdBpAL6/oDtqO0o2GlOMPht2Znb3olGGEmiphyl7ibo0wNfmIoLT2VaWy69LzJmFNfW3sa4VJSczhU5mtDjEfYa2Q08WXKFp/qKByvHAE8jW6e0cIY5iblZFapNTK22nUdZ69UqrUdtB1hUZe7QxqtDkhMdFLpyoRQDrJ/LaJuTwEYpUiaa6R08DUmx3UGQHExS7OXv7NnCzXe3k3rvrXKCtNct55xA2ELnpre6rn9JTK5re+XOkfFvKkZr8kfS7XAFIvVHurAwUfuk9xwhnS5acygpS01KpX6y6FCjXvUodtK84MmV9Glw9XZdvVRoRal00qabqQOynaKBfaRagFQb1z3QkW2UiZeLdLgdXdplS8cuUMXSaj6dlzK+1XwUT+9E6W6Lf8x/uQj5k/KLFPRrL+048rtUn/jGTmLSSHWlhwnYBGRvUD2jREhMqQtJTTaNc8ogNS7EpIpYmHFtLmRfXdSVKph1TgaClE/r84i7XMNuSMs6ysuJaO6vkEEilOsDTEFAGWsXLvRpLHJbw/Ek/FMRn+jchBQ1NOBBNbihVJOGJooAnAaaQCzOyYdS90x2traNU2vY5VOVs4JclpjYLfRilKChv8rHKx5Vlqy6PuboTSjVQFTQ5aHC6jE844bSoRKSPopeLri1BYr7Ka1qBU3R1aZ4kkxwt7Zq0FNIbVdebaHU3dAQKXcU0STQDgTic4qdrLY9IW0VIW24hu44lQpiDWo1xqcwNM4NlWOnfS4HAoFRUoAixH27q84Gfd6JooKKEAJFf/XCJMpIocstxwIAeYdFFgdYpJTmR9404XYurGtyel2t5MMrcYGalUDiRxxNSn7w7452VMGzrO3xoXZhQLaTlSmBI5Jqo9qRCjaltPTCqvOFfAZJHYkYCN0S6p5biCkFvaNzWu6oTpet69kZqdEslCgSF7IsMuBPZGoz74npNwSrqarFDXAjihWqCRhWn8YsLD6QJZiWLUwgyzkugJLJxvAYDdH26/zrTGMas203JdYcaUUqHgRwUMiOUa7JMomm5d91oBwALTUeqTw5e0AeRzxgB9r/AOP1T1m1G25QOh1HzmYw6Z81FljPSnpHCYenLRxeUqVlj6rCDRxY/Sr0B4eWsfH9i5UtFtDYbOaXE+ukjJV44nsrTszi9ij2nm1kIlWcX5k3E/ZR7SzwAFce3hCRE7NTj6UoVs3sBkOJ1pxhiuXZYaKlivPP+uyGTo7td2ZkkreoohSkJcx+kSk0CyDkTiOdK60DNEOx7MRLMNso9VtISOdMyeZNT3xMjqFkFRIhcgEJAMEEEEVi0EEEESJBHlawASTQDEk6DnHqFfpJQ8bOeDNTlvKetu69e7zpnyvRZI2iBFVK2UkxCR0qMk1TLTam6kB1LV5JANKiiq0w4RZ2V0gSUwQlL6UrPsOAoV2dagJ7CYp7IdaUw2WKbq6LlNAMKHmMjzrBaNkMvijraV8yMe5WY7jCU4y2FlK2yAON+0H3EFiScKQpKwey3fHTpTUz6M2DeMwVj0W5S/fqMR9nKv4daRWWlb/okshcxdU8QBdRgFLpjTgkanLhmBHBiwWZNSphbjikNoo2HDe3QqahHaTQDmc6xm1u22uaeLi8NEprUJToB8SdTBzTCMWcSlP7aLk5Ek/iPX/kBuvKkkkn71ZD1jRNl9tkTSi2tIbd9kVqFD7Jp6w4eGsVu3Wx9+swwnrZuoGv20jjxGueda58hZBBBIIxBGBB4g8Y1DYva70kbp365IrXRYGvJQ1HeNaWnZBzC3Pq5P7R9w4e3lFZaaRPI+nmM9xjLYfpawJq0A0qbO7bQmieqN4uoFVGuV6gNT3J1hkb2VlW3VP7sBQ61Seok5lQSeqONdNKRzl5uYtBRRJDdsg0XNrGHMMpPrHn8MDEexRyfUn6RFCM1H8a50+VOkeNyCZYHp1Vr+I301j5+RWcn2UKP4nVfvfAR1Ydn5r/AA8qGUHJ2ZND2hsdbxqIaNn9h5aUN8JLjxxU851lk8QT6vd5wwRkiQZB23arVqcu73MEl5wjZT1RoPf2jNNoNlZliUemXZ90rbQVJS0A2itRQEe0NP6pFvJuFTaFKzKUk9pAJ84ldKC6WXMc7g8XED4VjgyiiUjgAPAUgHGkpDTdABc5ADSCJGvSKFTkN/OPYhd2Y2acnWnXxOTDT2/cQaEKbASrAXDpSmtOUMVY49GQCUTqPdm3PMJ/gYzwQJPSVFbDdxi2IZo7Yr5izbTlsShqdQNW/o3KfdPVPYKmIf8AaUpOncvIuuDDdPJuOA/ZOdfumvKNQirt3ZmXnEXX2wrgrJSfuqzHwho5IsLO0kbCtU28Mu6kCB1xIpXaGh9/+xkO0PR84lNZdSnUJqQ0o9ZNc7mishhge2EgimBzjX5+QmrNxJVNyg9r880Pte+kcf8Abr5esKTnbr90Lr7SSReposDMjLHHSN2sVfkBszQ2k7lDyPyvOBXJBuZNWTsq3g+kKmw+x+9KZh5P0YxQk+2eJHuDz7M23afapEmge26r1UV095R0T8T3kG1G0iJJoUAK1YNoyGFMTTJIqMBngOYyWcnFurU44oqWo1JP9YDSmkYSsq7jD31MxZsZD09zvjR99GHN9Az9+8xq+y+1iZxJFAh1OJRXAj3kmlSNDqO8RK6NkpVMTSpj/HBVFA5JbwpufsHDH7vHHH5GdWy4lxs3VpNQf4jUHIiNNZYRaKGphtxbDqaocLZoqhHWbJrljUHHA5Y4avyjeFulwD9Ndq5lJ05GKszK5xASfvTu1GvMQ/WvtdKSuDz6EK92t5X6qaq14RSK6VZWhUlqaWkVqtLJugDUkkYRBs3ZqXY+raTe1WrrKPMqOPhSLF1Qob1KUNa5UpjXlSFi8ZaCqIQTzNPC/nDASThFVKA8fGGmSnEPNocbVeQsBSSNQY7wkdFV/wBHepX0bfK9GKq1uVNaD3a5c70O8O1ChpAaFbSawQQQRWLQQRGn7RaYRfdcQ2n3lqAHZjrhlFA70m2ck09JSfupWoeISRF0oUrIRUrSnMxQ2zYTtnOLelkF2UWSp1lPrNHVbQ1TxGnZQidZ9ptvoC2lhaTw05KGYPIxaM9I1nrBImkYaG8k5VwCgCTCNZU2GZWZn1JCVPqLiU0oKVIbTTmTXsNecKsUkkuJDhFFkgDiTr798bSsxsK2QapoSeHzSKbpGt6+4JdB6reK+a+HYkHxJ4Qlx6ccKiVKNSSSSdSTUnxjzHYyMomUYS0ndnz3mOamX1Pulw7/ACgjR9iNmxLoM0+bqikkA4BCKVKlcyPAczhQ7BbO+kPb1Yq20RgclLzA7B6x7hrGk2nIJfaW0skJWKEjPjUd8c1j+JgKEok0H5nhp6+EOsKkjT6gi/489YrbLshdqqvuXm5BJ6qfVVMEe0rUN/1niNGl5dLaUoQkJSkUSkCgAGgEZ9Z+0E7IpCHWxNy6QAFtC66lIw6yMlUHDvMN1hbVS04KsOhR1QcFp7UnHvyjRoN9GAxQoGnrx5xpU7X6n3HX04cot4IIItF4TelYEyKUj232k+Kv5R1UcTHDpMqUySR7U235BR+UdoQ42bNjmfKDZAdZZ5QRG6PhdmbST+mQr9ZFfnEmIWxYu2nPj3kMq/ZI/hGeCH9RY/19RFsQFkHj6GHuCCCOigCAiEDaHZRyUWqakU1Qes/LaKGqmhoqmg7q5Q2W3tJLyibz7qUcBmpX3UjE+EKMztdOzeEo16M0fz7wqsjihv8AjUcxEWUJQS7TZOdcj84XihuaI+7dTP5zint6y27TlUPMGq0gluuFeKFDQ1Geh5GMwWgpJBBBBoQcCCNCOMbXYtkiXauBSlkqKlKVmpSszTTshO6RtnaflTYzoHQOOQX3+qfw84DwTE0NPGVrVBPUJ8u3ziYlJKW2H6dYDre8IcMGxVv+jTACj9E5RK+A4K7iceRML8EdhMy6JhpTS8jHPMuqaWFpzEbw++lCSpaglIzKjQDtMUkpKOWsu6m83Ig9dwgpU/Q+qjgjifngKRlZn7L956XNRUVqUCoqNbyDTma9kaBZu30j6OytT7TV5AO7vAFOGKboyocBHD4dh6WlKUoVWk04DQ8a7o6mZmi6AK0SRXnwhjlZVLaEoQkJQkAJSBQADQR1hbR0j2cTT0tvvqPMiLqz7VZfF5l1DgGZQoKp20OHfDdSFC5EYBSTYGJUEEEUi0Z/tytL1oycsuhQlC3ilWSjilIocDkTThXjE1uVQkUCEjsSB8ovNpNmGZ1sJcBCkmrbicFoVxSe4YfyITJhc5I4TTZmGRlMMiqgP0reff5mFmJSjswEqaOQpT1GvnG0s8hkkODPf6GLKYstlwUW02oc0JPyhK6Sp0IQxLIwSBfIGQA6qR2et4CHCzLeYmPqXErIFSnJQHNJx1jL9tpzeTr3BBCB+EUP7V6McBl3FzoDtepeh1yFu2JijqEy9UU61raRRR9SkkgAVJwA4nhHyGHYSz97Ot1ybBcP4cB+0Ux3sy+GGVOncKxyrLZdcSgbzGl2DZIlpdtoZpHWPFRxUfHDsAiwiimZJU7PolQ64222yp1wtquqvE3UY8sFU5x8mZiZs43ZwF5jJM0hOI5PJzB5/wC6Pmq8Nffb+orVSr0338+UdombbaV0VKJFq7ovoqrU2ZZfN8godGTrZuLB41GffFiw+laQpCgpJxCgag9hjpCtt1xhdUEgiDVoQ6mihURVStu2hJ4OD05ke0nqvpHMZL8zzENNgbYS04PonBfGbauqsdqT8RURVxWWrs4xMG8tNFjJxBurB4hQz76w9l8ZBtMJ7R6jLupC5yRUm7R7D7+8SekEkzVmpGW+Wo/hSP4mJMJ808JeYb3j789MISQyzQVQFZlZFcSDmcaaZUnD+0XMSZeWByTQuKHafVr/AFSPMSQJlSFJUAkDM2rcmwzPOkVlV9FtAgkk5C9Lbzl4wxxXbOi7bLuPryqT4OBPyitLdooxS5LPgZpKSgnsIw8TEIziZiYQFqekJxIKUkEddJ9lKslCtaeVYphzf07pc2gpNCDS5HGljS2kWmnOlSE0INbV98o0i3tqpaTTV9wJOiBitXYkY9+UKcztNPTmEugSbJ/OOi86RxSjJPf3GPlmbMssKvgFbpxLrhvrJ41OXdSLWNZjGUpswntPoPevKPG5FSrumnAe/tFPZ2y7LSt4q888c3XTfV3VwHdjzi4gjytYAJJAAxJOAA4k8IQuvOPq2nCSYZIbQ0KJFBHqOU1KpcQpCxVKwUkcQcIpW7TfnVlqQSLowXNLHUT/AKY9tX9UpjHycsNVnTcr9M66mZC23VOKJq5QKSQMhwA4Vho3hL4bLqjskCoG+1+yAlzzZVsAVBsTuvbtjLLTkFMPONKzQoivHge8UPfEaHPpNs+6826Pzibp7U/9pA7oTI+iYfM/VSyHd5F+eR8Y4+bZ6F5SNIbeja0bkyWj6rqT+snrDyvCH+V2fl2/UYbB43AT4mpjHbLnN0+057i0q7gcfKsbTPWk0ym864hCdCpQFezU90cf/kbLiJkKar1xem8j+o6HB3EKZIXTqnfoY9LkmyKFtBHApH8IrbBSiVtdCGwlCJlggoSKC+glQN0YDqg/tRxatt+bNyQZKxkZhwFLSeYrio8vIw1bL7GIlCXVqL0yv13lDHsQPZTyHwoBnhko+wSt00BFKb+0bu28bTTzbtEtjI5/M4Y4IIIbRhBHGYnENiq1pQOKlAfExm7FrTlpJ3m/9FlySEoZ+sIBI6zhoR3eEemtiJQGqmy6rVTi1KPxA8oDmJ+Xl1FCySRmAPWwi7bLro2kC3Ex7kXUOWnPOtlCkDdISU0oapvEgjA9auMZHNv33Fr95RV4kn5xs6LOal2ndy2lvqkm6KVISaVjEhlB+BvJmX3nki3VA7BC/FGy0222c7nvMfYfei2X/wAQv7iR+0T8BCFGl9Fw/J3P9X9xEF/5CspkVU3kDxgfCUgzSe3yhn6Pmr8zaD51dSyk1rg2nTxB74dnGwoFKgCCKEEVBB0I1EJ/RYgehuLH5yYdV+1T4JEOUBbOxROgA7hDJBqK63hDtXYZ2WUp6zSADiuVUfo1f6Zr1FcsBzAwjhZG0KHyUEKaeT67K8Fp7PeHMeAjQ4o9pNj2JwArBQ6n1HkYLSdMdRyPdTOBJqTamh17K199fONWnFs/Zlp7aRWxT7S2upltKWhV95Vxoczmo8k/GnOOS5yYkVpanRfbUQluaQOqScg6PZVz+OJjilO8tVROUuwAkcFOHE/q1Hhwjn0yKpZ0l4VCQVcDSw8SKweqZDqKN2JNOI+CJVm2a1IsqWtQvUvPPKxKjrjnSuSezMmIstZDlqPy7i5YpkmyokuKuqdCk4FKR1gKgY11z0iS/JCctFiWXiy0gzDqdFGt1KVcq404ExpAEOZBigE05darjgMvLuEBPq2qspskeJ+d8ZlN7OPWc++7LSwclF3Oo2slxF1OJCTUq6xUaVPdp2dal7Rl8DeSa3VZKQr91Qww1wzFI0eM7teQEpaiC2KNTqVFSRkHUC9eHaPMmLz0sHAZhFnEitdaetI8ZXsENqug2ppX+4j7M2i4S5LPmrzFOt/mIPqr+Fe7UmL6Fy2Ubufk3R+cvsr5il5PnU9wiRMWi++8qWkkVWigdeX9W1X/AHK5eRxojXKKmnEqZH3Cp0F6HsqK9sHpfDKSlw5Gg1O8eESrXt5qWAvklasENpFVrOVEp+ZjxZ+x8xPEOT9Wmc0yqDieBeUMa8h+zF/s1sS1KEuKJfmFes+5irsQMbo7MecMcPpSRalbpurX2G7nnygB15b/AN1hp76+UcpWVQ2hKG0hCEiiUpFAByEKfSoz+Qh0ZsOtujuVd/ehxhf6QG71mzY/RKPhj8oPbusVjBwdQwi9JDAXJhYxuOJIPJQKfmmMvjU9o1byyb3FtpXmgxlka/44SJZSD+KiICxcfrBWoEFI0+0nkqZsx9d0pDrN+oBFFJ6wNcKYGMwjW9nZBt+z5dDqAtN2tDXMKUBrEx50MFl87leBF/KJhaC70jY3jyMaTLvIIFwpIphdIIpyppHaMyc2GlK1QhTSvebWpJ+JHlH1c1PSCFONzHpLKASpqY9egxN1wYk9vgYVM4hLPEJSqhOo9bw1Ww82KqTUcD6WjTIIzX++xr/IV+v/ANkENvpHv4wF9U1/KIcnv7Lb3MywsspKil9rrpoST1xgU/1hFpKbTyrvqPt9hVdPgqhjQoq53ZeUeNXJZlZ4ltNcedKwomMOl5hZcNQo3NMu4+8GtPutJCU0IGvvC2+6lxpwIUlXUUOqQrEpPAxhico2CyrPRLWhPMNpuI+iWgDKhQa05VJHdGSTDNxak+6op8DT5QfgLIlnnmAa/aR2iF+KuF1DbhGo7jHONL6Llfk7o/S/FCf4GM0h96LJjGYR9xXheHzEG/5CjakVcKHxgbCVUmk8a+UPnRXhIqT7j7qT+uT84cYSOjhdxyfYwFyY3gHJxII/2jzh3gIq2utrQ94rDJFhTS0EQbXtpmVbLr6whA1OZPBIzJ5CKHaLbxLSzLyqPSZn3EnqI5uqyFOHjSKGWsBTjgmJ1e/e9kfmm+SEZHtPxxjCYmGpZO06eQ3n25nxjRCVumjY7dw+aR8tGfftWgKSxJBQVRX1r101FR7KKgHzx04yx3dqvA4b5hCk8yg3SPAeUMcUW1NnrIbmGRV6XN5KffSfWR3j56mOf+vVNulC7JUCkaCtCKnmBUwcZYMoC03INT6+BMdpaZEvazLisETLRYvcFhV5IPbgBGixnILFoyvvIV+shQ+ChXvHEGPcjbtoyguLbTOtjBKwsNu0+2DUKPPE8SYayU0jowy6dlabXtyv4QK82QouIFUqva8aHCBtNN7+1ZdpGIlULW4eCnE3Up7aUME1tVaL4utSyJSubjqwsj7qAM+0UjjJybUiyta1k1N911eKlqOp4ngn4kkm05NtobLaDtLVYAXztujxppS1BRFEi5JtlES31X52RaGNFrdVyCU4Hxr4R3KJmTfcmJUB1DpCnpdWBJwF5pXvZ4eRwAj7MsLeccnXRdLoCWUHNLQNRXmo4+esMcJlTa5NxKG77IorQkmpHYbV4QYlgTCSpVqmo1yoItdm9rGJ1FWlUWn12lYLQftJ4cxhFzGd2ts6l1QdQpTMwn1XkYK7FD2hpj/KJdkberZWli0UhtRwRMJ+qc+97iv6omH8rNtTQ/TsrTf2a+fCAXW1snr5a7u3SHmKDb5dLNmz+iV/CL5KqioxBhR6U3//AE9TY9Z9xtoY0zWD+7Tvgxv7xWMnPsMKu0YKLICeDbKfNAjLo07pJeCJNKB7TiQOxIJ+SYzGNv8AHAfplL/komAMXP6wToAII2HZFQTIy5JAFzU09oxj1Y060ZAKlrNllJqHHWEqHIJ63xMVx9oPhlitNpXgBeLYUstFxzQesMMzbTDYqt5pPatPwrWKWdtpU624xJMuPlaSguUKGk1FKlSqVPLCHeR2EkWjVEq1XipN89xVWLxtsJAAAAGAAwA7BCdjC5dlQWaqI1sO4e8NnJl5wFNgPnzKMb/uXmvfa/WV/wAII2aCH31z2sLPomohWvbLUq0XX1hCBqdTwSMyeQhHf2gnp76n8ilzksiryxxAyQDx8CY7bcy4/tKRU4LzakrSlJxSlwdYKu5XjUDuHCLGkIMRnlStEti5FanusPfuhnLsB8kqNhakVVlbOtsKU4FOOOrFFOOLKlHGvZmK5V5wi7SbITCpx0tNKUhxV9KhQDrYkEkgChJz0jTzEO07Vbl2i64aIFMsak5AcawpksTmmXy4nrKVa/hBUzJMONBB6oF4RLP6MXVYvOpQOCRfPjgkecOFgbMMygVu7xUql5SjUmmgAAAGsKtpdJ5yYaA+04an9UGnmYWn9rJtawsvrBBqADdSPwiiSO0GH65HFp9JD6glOn9D1MKUzMhKqq0naOsaSi1kSNp755VxmYYKVKNaBbZqMhndw7zHWd2gmrR6rF6VlDm6cHXR9gewk8fjiIk2fNNzTDbl1KgoBVCAaKGYx1BqInwmOKuMtBkJotNqnhw1hmJJLiiva6pvTnxiFZVkNS6LjSQkanMqPFR1P9CkTYI4zc4hpJW4tKEjVRoP5nkISlS3V1NST3wxAS2mgsBHaOUxMpbSVrUEJGalGgHfFMxbExNmkgwVJ1mHgUND7o9ZXd4Rc2b0boKg7OuKm3BiArBpP3Wxh44cocS+DOKu8dkafl3bu3ugFyfTk0K8d399kJ+9YemCuQmN1MKqSFIUGnqZ4EUJzNRzNK1MWSbdm28HpJS6e0wsKB/CcR4xc9IrKW/7PUlIFyaQkUFKBSSKDgMBhyESY2xEIl9hJTtgi1cxS2YpXtrGMqFOFVFbJB3ZX4GsLytoZpeDUg4DxdWlAHzI7xFZPshLja7QWp9ZqWpZlBUhNM1FOF6nPz0dIr7BAVbSjq3KAd5cr8DFMNWl50oSjZFCSRXa7zWnZSLTaFIQCpVTXfl3Cle2PVlW4zMirSwojNOSh2pOI+ET4m29sNLTRvqSW3sw80biweJIwPfWFqakLQkvWT6cyPbQLryR9pHtd1TzEWmMGP3MKrwOffkfCPW54izo7R7f9i4jlNSqHEFDiQpKs0kVH/nnEKytoGJnBtfWGaFdVY7UnHwqIsoRrQ4yuigQR2GGCVIcTUGoihlDNWaay1ZiV1l1Gq0D9CrUfZ8jnHy1tpWrSmpJLBUUNXnnQpNClQF1KVClLwNcjrF/HF5aG0rcVRIAKlqpoBmeOEOG8YcLZbUmqiKA772vr8rAC5FIUCk0TmRy00iNbNiNTTdx0GgNQQaEHKoPYaQmT/ReoYsvA/ZcFD+smo8hC/MbXzKnlOpeWipwSD1QK4JumqcOzGLyzek5xNA+2lY95HVV4YpPlDhnDsVkUAsKBGZT/wB9DC1ybkZlR6VNDrFSjYeb3qUKaNCQCsEFIFcSSDoNM40y1rBamAkLChcrcKVFJTXDCmGQGYMfLEt1qaQVtE4GigoUIOeOY8CYntrChVJBHEGo8RCXEMTm3nE9INlSNKi5hlKSUu2g7B2gqKhibn5LFtwzrIzbdwdA+wv2u+vZDjs5tOzOt32iajBaFYLQeCh88jFPdiosaXCraBbF3dsEvFNReKjRIXoaCh8OEMMNn1zKi26LgVry194wmZcM0Ug2JpT2jRYIIIaxhFbbuzzE42G30Xkg3hiQQaEVBB4EwvHotYr1JmcQPdS9h5pJ84c4IttGlIoUJJrCX/dTKkEOOTLtf8x4mh40AA8YVZaz1PyT8k59fLHdjmU4tq7FAXa8IZtpdrnXHlSciQFp+umDiloahPFzTka6glMex7BblwSmqnFeu6s1Ws8zw5DzzhdiU0hlAST1wQpI056VEayzHSKOyOrQg8YxYiLawtln5o/RpojVxWCe7VR5Dyhk2jstmVnQ+80XGHbxKRo5SuIqAQc6HDFXCPaJqbtEURSVlBgVDCqRpXC9hoKJGphy7iq3GUuMgJSRdRyB0AzJ4QqRIpS4UOVJByGZ4k7hHXZSdEpNOSRdS4hRBbWKevQVScTQnKnEfah2edCUlSiAlIJJOQAFST3Rn+1tky0rJtBoddSwUO16xAFSq9wxTQDDEHnF/s5bYnGlsPgh5KSl1BF0qBFLwGlQcRoTwIjl8Qlw+gTiK0NlWobWKqcfOHko8WlGWVSuY0vurHeXtKanMJFijf8A8h8FKO1Cc1f1URd2X0btBQdm1qm3uLn1afuN5U7a9gir2e2iVZykys2qsucJeYPsj/Ld4U0Pyy0MGsOmGmWUAy4sd+89vpaBFKW4f1Tcbtw7PWBCAAABQDAAfKPsEEaRaE3pUVdlGl+5MtK8FGOhEeulNFbMfPulsj/7U/ImOaF3gDxFfHGEeNjqNq5jygyQPXWOXrHqIWx6Qq1J1WqGmU+IJPwETYi7AgGctJf6RtP6qP41jDBB+qs/6+oi+IGyBx9DDxBBBHRwBFHb+xctOdZxFHBk6g3XB+IZ051hWmrItCSxH5cyOHVfSPgvzPZGiwk7WbXLW4ZORIL35132WU9vv8tO3LxxCHE0dAKRru7cx2RS6DVBoeG/s3xzsq1UTDe8brSpBChRSVDNKhoRC5tpOreWiRYoXHMXMaAJHWAJ0rS8eQHGJc7ONWZKhKarcVW6DipxZzWrlWle4ZmE+0Nip6u+Kb61G8q6oX0qOOIwxH2SaQmw6UYD5fKglFT0e1vO48hBM4+50QaAqr8qbh/cUNo2W6wu46goOlcjzSciOyO8nYa3GHXwUpQ1SpUaVJ0ThicRhzEXkrtg4gbifaLyNQtNHBzxpe7TQ/ai1l22ZtbErLA+iNfSu1r1lEmiFVxJrn3+6I6Z7EJlpH6iaUuVC6dkZ04nIA6wlblGXFdVXChsa+wzrHSzWzI2YV0+mf8AVGt5eCABxCet21hrs7onlUsthW8Q6EALW26pNVammWfygtOymphFx1AUnMaEHik5g4xDsnaF6zlpamll2UUbrb59Zo6JdOqftfLAIsOnUvldTRxRqeI3ActIbzMt0WzUdUCnLUnnrFi30Vy/tPzaxwL5p5JBi+sDZWXkgoS7dy9S8SSoqpWlSSeJyi1SqoqMQY+wz2zSkYhCRcCCCCCKxeCF7b603ZeQecZHXAAve4CaFYGpAPz0hhjm+wlaVIUAUqBCgciCKEHuiyTQgmKqFQQIRLAs5tlhCWjeSQFFeqyRW+e3yFBE5x0JBUohKRmSaAdpyiFL9HMy19G1PlDIJuJ3KVKSkmtLxONK8ImS3RgwSFTLr00oaOrN3uSPmTCJeDlx0rcdqCdDX0HjBiZ0pQEpRlxtFE/aMraAdlUrvG7W8BhUHNsn1ik0rTQ6isKD7k28+1IPKolJCFBIoFoGN5R9oXBhpyrGi9I1ksMyiHkFMu7Ln6AoTSpP5u6MwrHzOVYqLRslyaZZfCdxNtgKRU5HVCvsnnlXHUQWEtyFBmhVaVzSun3ctaZQMvbma/yGdN6dOccdqJuXl3EPOjeOITRhnQGuKz5Cpyu4AnJZsouTrjj6X7s6ggtt0ASUAZA65kUPfUGoXJ9Trjyt7fU6VUUCOteypTyAHdDc2yiypcLUAqcdBujA7sfwGp9o4DAEwf8ARpk2EoSradVYbxTMin8dTvgP6gzDpURsoTc68O3SGGyLcbnErl5hsIdGDjKxSvNFccM+Iz5x2kLQmbMwAVNSY9nN1kfZ95A4f7dUR+2XJ9TCA0BNBQG+SSkkDHEDKmKidKYUrSGlnaZ+UUG59BKa0TMIFQfvCmfgfsnOAFS70mv9IC9y3Wvan0384LS+2+OuTbJdPA/KRpdi7QMTbd9hxKxqBmnkpOYPbFjGZOWGxMETEs4WnNHmFUr98DA8waHjEyX2jtKWwdabnUe+2d253ppQ9w742anWHbV2VaKt45eXKLKbcRcio1F/7i/6Qm71mTY/RE+FD8oqbMevMtK95tB8UgxHtnpHlHpWYac3rDimlgIdbUkklJoKiozpmRHrZ5JEpLhQoQ0ioP3BAWNpowgnU+X9RtIKBdVTT1ifHLo1QD6ese1NrHgB/wAo7CFzZHbBmSaeZWh5b6ph1ZabbKjQkUxwFCBGGBipc5DzjTEDQorxjUYi2lajUuguPOJbQNVGncOJ5DGEp/am0ZjBlhEok+28b6+0IGAPaD84gp2bbCt/OOqmFjEreICE/dRW6kcjWGjs4wzYqqdBc9+XzKBUtuL+0UGpsPeJFobTzFoVRKXpeWOCphQotY4NJ0H2vhkYc7PS1lsBKE9Y4pQD11n3lnhz7gNIgWvt4TVEk2p1QzcCFFKfupAqe00HbC3sraDSppQnEBxTvVvu43VcCDgAcBXTDIVjMy780guvpo2m+wD1jz+cgIoX22lBDZqo22jkOXznBOWa9OsLnN4HFhRC2k/m0DKg8TTUY1JrF3YE2uelkoS8pqZYIF8E9Zs4Yj2sMMdQnK9Fg3JycpNdRxUs5hVKid24k81VBFa5KBBBit2gk0yT7U5LKT11ULIPr1z3YGaThUDI3SM6D0zKZoBlIpvbJTQD/U7iKb++KBksnpCa7l0PjrXh3R4t3bDeuGVZaRMAjdpWsBRK8ryRS7QcaDU4CLiTdl7KZabdV13DVakiuNMVHW4MEjCvLOPuzGzZZvzLqQZhyqriaJCL2N1OgUcichlxJs+jdhD7kxMPm9NVLa2lD6lvRIBzCscdfGuaW2Jisu1ZtFNqhupXsNaU8I1q62Q4v71ZWsB7xOlJxDqbza0rTxSajv4dhgm5VLqFNrF5ChQjl8jrXSJNodGko4srbC5dz3mFXP2cU+AiumOjqZKShNpOXVAghbaVGhz61QrzgQ4LRQU25TmDXwr6QV9crZotFeRt4xJ6Lp1xcs4hSr7TLim2XTmtA5cBkDww0hziJZVmIl2UMtiiECg/ieZNSeZiXD5RqawCgUSAYIIIIrF4IIIIkSCCCK3aNLplHwwKultQQK0xIpgePDnSPQKmkeE0FYRjMf2hOqmFYy8soty6TkpY9ZynhTu4RexR7HzDXoiEt4boXXEqwKVjFV8aVNT/AODT5M7TX17mTQZl77P1aObi8qdh7xHMTiJicmlISk9Ww4DjpXOGEutphkKUc78z8tHzaHZsPkONK3UyjFCxhWmAC9SNK6cxhGY2+p8zCzMgh3UHhpd0u0yphGrjo0eub8zShP53x9XSn1d2nqc6d2kVsu2i0W3GplkJcYWW1LQQQFalpePDFJqMRno9lnF4YApyi0CxP5JrpqK/BCx9oThISNlRvwPPQxVbOS7VnsJfmCUuv9VNE1UhOdaeCjh7opoauct92VKmkvtzjLiSRfF6l6tK11Bxu1I5CLudl35dBbmm/TZX3wPpUDica4ca/iGUJ8tZbcxOBmXKy0pWBV6wQBVROGgBp3axvJpafW4++doZk2KaDKn5JI03xhMFbSUtNihy41OfAgxd2Ls7u5dp/wBLMq86TcqaJUNArLOlcajEYRPm9r5uSWG5ltt0EVStBu3hxBpT9kedYnPuy07NKkls1DIIQ4lZF2l0KSAMqGg19XKFybtBE7OyrTaCllshCQaVuggqJxOF1AFKnLnAzdZpwmZRUUKjUCyc00UL9hjZX6CQGVUNQBQm531GUMv94EvW6+060QfVWitO6tfKJre3Mmr8+B2pWP3YrdsbLTMll1GO7eDLvYXAk/qqP7ULW1cpvrTU02ALxQgBIAAJSmpoBpUmBZaQkpoD7k2JN8qU1HGsbuzUywTkbgC2de2Hhe28mBXfg9iVn92IjvSNLZNh108EI/iQfKKza+y2HJd3cISlcosBd1IBKSkVrTE0rWp1SuOGyG2Li32WCltLZTd6qaEkINCTXMkecVbw2XVLl9tKjs1qCoC1KjIXqIsuddDoaWoCuRArw11jvbG3E0hKSJb0dKzRK3QSfCgAoDXEHvih2qkJkTDbcw9vCu6UqxuC8q71U4AU7BETaedeU+4284pYbcUEg5AVNCEjAVFIvLXPpVlsv5rlzcWdaYJr/wDmrvMOmWEyfQrSlIC7Ei+Y6pqbwtcdVMdIlSidm47M7C0etp7fck3BKyv0SGgKkAFSyQDUkjz1NeQHC2nvTLPTNLSkPNubtShhfFBmOPWB5damBpHxW0EnNpSZ1DiXkChcbyWBxGhz0446RMXJLn222ZVoy8og1vuZrOOIFSVZnU4nEiMUhMuGy4jYUk1Us5Eb75qrpGhJe29lW0COqnTS26msVz1tpnJRLLiFuTSFBLJSKlQOZUewUPHqnjRn2S2ORK3VvXS+a3RUURhU3PeXTNQy04nquQasuVW600XVgAKWaVNTSqj7KK0wTy7YspXo5XMNb9+ZPpSqKZW0fo2RmAge0DqdfMjbZm21oljsNEnmToBuTv8AlIIS30K0qdG04B2U4neYtYoLcKpV5E+0DVuiX0j840SAa804U7vdgNuOyqg1aCN2a0S+kVac51A6p5eQifadpsJl1OOLSWiCCQQb1RS6mmZP9UpCJpqZkZlJKa1tbIjQQzccamWjelL8QYeZaYS4hK0G8lQCkkagioMdYWOjeXeRZzKXklJFbgPrXCapvDQ0OWgp2Qzx1ahsqIhYk1SDBBBBFYtBBBBEiQQQQRIkEEEESJC3a/R9JzL2+cQbxHXCVFKV0yKwMyOP8qXVnWY0wgIZbS2gaJAA7TxPMxKgixWoihMVCEg1Aio2utf0WSfeHrIQbv3j1U/tEQq7N2buJZtHtUvLPFSsTXjiadwid0qrHojSVGiVzLSVmtAE1JNeWFY9qcFL1RTOtcKZ1rlTnCTGVkNIQN5J7rDzMGSQBcUo7h55x5fmEoSpajdSkEk8AMzCbWz51QIJlnzQg/VLqcQfcVXiMT4Rbysoq1nbqapkW1fSLy36ga3EfYBzPzpRj6QZBgWc+pbLai20d3VI6pyF05ilRgMI0kMNLaQVKKVnTcOI310jKZmekJ2QCka7+R3c4z+V2SmpJ/fsFExmCFEoUQqhxqaV1rXuiosJfoc4Xppl1tNF3RcJoVHKuANElWI5Rothyu7lmUe62kHtoCfOsdLUtAMMuOqxCEkkVpXgO80HfA4xdxSlNLSFbXVqLEituHhFzh6AlLiVbNOtTMA+cIOw+06UvPJeWEpdJcBUcAuuIqeII/VEe7KmmjaU1MuLQEN3yiqk9Y+qLmPW6qVHDiIuX7RaUm/MWY8kEA3/AEdKxQiuC8MKRLkdnZF9pLqJdN1YqKhQOZGV7DKDJh9tkrccaUjbGzahHGhqMwIHaaWsJQhYVsmu8H5WKOytrZIvLG4U0H6h1xa6g1qesLxAFSRUcYUpV1MvNoUlYUht0ELGIKQrMfhjUP8Ao6TH/t0ftf8AKKuQtGXUAqVs553gpEumn6+Mayc60Sv6ZpagRQ1IpwNandaKTEs51emWkEGooD22hQ2gT6XNrXKoccSq7khWdAk9xpWppnFzYeyc9unGipDDTvrhQC1HCmCRWlRhmDhyhzsG1hMMhYTcopSSitbpSaUyAyoe+LBSARQ5HA9hwgGYxp5CBKhAATa/WNsuHhBLWGtqPTFRNb2sL+MJLVk2fIqAWTMP1wRS+qul1sdUH72PlDVY9qpmGkuIqK1BSc0qGBSrmP4R96JrPaTKFQbQHUOuNrcCReN1WFTnkRhHHaexHJJ5c7LpK2XMZplIxB/zW+eZI7dDVJU7hxfSeuVObiTY8AN3CM5eY6Kh2QE6DdxrvidMS6VoUhQqlQKVDkRQx76Mp1RlFMLNVyrimT2A1Seyhp3RwkZ5DyA42oKQrIj4HgRqDlHDo/mAqetG4oKQS0qqaEXrqgcRrhAWDFaS40oaHkQaesEz2yShYOduzOHmYlkuJKVpCknNKgCD2g4Quy/RxIofS8lkApNQmpKL3G4TSo00HcIZoIfhak5GAihKsxBBBBFYtBBBBEiQQQQRIkEEEESJBBBBEiQQQQRIkcJ2RQ8hTbqErQrNKhUGE/8AuqZvhO/f9Fre9GvG7WtaXq1ucs+cO8EWCiIopCVZxylZVDaEobSEoSKJSBQAcAIXekxsqsuapokHuC0k+QhniJa1nB9h1lWAcQpJNK0qKVpyzj1CqKCjEWmqSBCtJqq2gjVKfgIprXZ9MmmZFOKah2ZI0bSahJ5qNP2eMdhs/aksgNtiXmUJTdQaltYAFBeBN007e+GfY/Zb0NtRWreTDpvPOcTwT9kad+WQTSeGFh8uuEGn20114U84KemulbDaQRr7dvlF461VJTxFPKM12GX+RpQfWaUttXalR+REadGaTq0yNozCHVBDM19O2pRom/ktNeJOPhxgrEGS9LKSkVIoe6x8DFGVht5Kjll87osbYmQ3LvLPstqP7Ji62Bki1Zsqk57sKP4qrp+1CVbc6idLMnLuJWX1jeFBrdbSbyieGXlGpNNhKQkCgAoBwA0jLC2FMy5KxQqNewW94tMuBx7q5AU7/gjO51j0K0nEHBmdO8bOgdHrJ/FWvemLkRcbTbOtzrCml4HNCxmhQyUP6xFYUJaybXI3ZTLoKcC+pRVfpkpKE5V5juEZz+HKmVh1siuRqacj7x7LzPQgoUDTd7RY9FifyeZNKBU26R2dUYd4MOkU+yez/oUqhi9fKalSqUqVKJJpU8aRcQ3VStoFQCEisJ9odGMs46VoU6yhf1rTSrqHO0ad3lDLZdktSzYbZbS2gaJHmTmTzOMS4IhWTYx6EJBqBBBBBFYtBBBBEiQQQQRIkEEEESJBBBBEiQQQQRIkEEEESJBBBBEiQQQQRIkEEEESJBGbdNf1DH3lfuwQQTKfvJgaa/aVFD0Mf4tf+mr4ojZ4II0nv3jGcl+1BBBBAUGwQQQRIkEEEESJBBBBEiQQQQRIkEEEESJBBBBEiR//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3" name="Picture 5" descr="http://rotaryolmue.files.wordpress.com/2012/02/rota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3860" y="5025317"/>
            <a:ext cx="1406729" cy="1371561"/>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399084" y="2123564"/>
            <a:ext cx="1716496" cy="369332"/>
          </a:xfrm>
          <a:prstGeom prst="rect">
            <a:avLst/>
          </a:prstGeom>
          <a:noFill/>
        </p:spPr>
        <p:txBody>
          <a:bodyPr wrap="none" rtlCol="0">
            <a:spAutoFit/>
          </a:bodyPr>
          <a:lstStyle/>
          <a:p>
            <a:r>
              <a:rPr lang="es-MX" b="1" i="1" dirty="0" smtClean="0">
                <a:latin typeface="+mj-lt"/>
              </a:rPr>
              <a:t>Por su atención</a:t>
            </a:r>
            <a:r>
              <a:rPr lang="es-MX" dirty="0" smtClean="0"/>
              <a:t>:</a:t>
            </a:r>
            <a:endParaRPr lang="es-MX" dirty="0"/>
          </a:p>
        </p:txBody>
      </p:sp>
    </p:spTree>
    <p:extLst>
      <p:ext uri="{BB962C8B-B14F-4D97-AF65-F5344CB8AC3E}">
        <p14:creationId xmlns:p14="http://schemas.microsoft.com/office/powerpoint/2010/main" val="2907627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4.googleusercontent.com/-lK2OdX9HgVQ/UG74H7tK2HI/AAAAAAABQ2g/owMsKsQF6Hs/w497-h373/Albert%2BEinstein%2B-%2BIf%2Byou%2Bcant%2Bexplain%2Bit%2Bsimply%2Byou%2Bdont%2Bunderstand%2Bit%2Bwell%2Benough.jpg"/>
          <p:cNvPicPr>
            <a:picLocks noChangeAspect="1" noChangeArrowheads="1"/>
          </p:cNvPicPr>
          <p:nvPr/>
        </p:nvPicPr>
        <p:blipFill>
          <a:blip r:embed="rId2" cstate="print"/>
          <a:srcRect/>
          <a:stretch>
            <a:fillRect/>
          </a:stretch>
        </p:blipFill>
        <p:spPr bwMode="auto">
          <a:xfrm>
            <a:off x="2839244" y="1556792"/>
            <a:ext cx="7488832" cy="5328592"/>
          </a:xfrm>
          <a:prstGeom prst="rect">
            <a:avLst/>
          </a:prstGeom>
          <a:noFill/>
          <a:ln w="9525">
            <a:noFill/>
            <a:miter lim="800000"/>
            <a:headEnd/>
            <a:tailEnd/>
          </a:ln>
        </p:spPr>
      </p:pic>
      <p:sp>
        <p:nvSpPr>
          <p:cNvPr id="5" name="4 CuadroTexto"/>
          <p:cNvSpPr txBox="1"/>
          <p:nvPr/>
        </p:nvSpPr>
        <p:spPr>
          <a:xfrm rot="19770843">
            <a:off x="115870" y="915420"/>
            <a:ext cx="3849220" cy="584775"/>
          </a:xfrm>
          <a:prstGeom prst="rect">
            <a:avLst/>
          </a:prstGeom>
          <a:noFill/>
        </p:spPr>
        <p:txBody>
          <a:bodyPr wrap="square" rtlCol="0">
            <a:spAutoFit/>
          </a:bodyPr>
          <a:lstStyle/>
          <a:p>
            <a:r>
              <a:rPr lang="es-MX" sz="3200" b="1" dirty="0" smtClean="0">
                <a:solidFill>
                  <a:srgbClr val="FF0000"/>
                </a:solidFill>
              </a:rPr>
              <a:t>Principio Básico</a:t>
            </a:r>
            <a:endParaRPr lang="es-MX" sz="32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943" y="1612776"/>
            <a:ext cx="3243257" cy="18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175087" y="836713"/>
            <a:ext cx="6128653" cy="5447645"/>
          </a:xfrm>
          <a:prstGeom prst="rect">
            <a:avLst/>
          </a:prstGeom>
          <a:noFill/>
        </p:spPr>
        <p:txBody>
          <a:bodyPr wrap="square" rtlCol="0">
            <a:spAutoFit/>
          </a:bodyPr>
          <a:lstStyle/>
          <a:p>
            <a:r>
              <a:rPr lang="es-MX" sz="2400" b="1" dirty="0" smtClean="0">
                <a:latin typeface="Arial" pitchFamily="34" charset="0"/>
                <a:cs typeface="Arial" pitchFamily="34" charset="0"/>
              </a:rPr>
              <a:t>Contenido</a:t>
            </a:r>
          </a:p>
          <a:p>
            <a:pPr marL="1080000" lvl="1" indent="-720725">
              <a:lnSpc>
                <a:spcPct val="150000"/>
              </a:lnSpc>
              <a:buFont typeface="+mj-lt"/>
              <a:buAutoNum type="romanUcPeriod"/>
            </a:pPr>
            <a:r>
              <a:rPr lang="es-MX" b="1" dirty="0" smtClean="0">
                <a:latin typeface="+mj-lt"/>
                <a:cs typeface="Arial" pitchFamily="34" charset="0"/>
              </a:rPr>
              <a:t>Definición de Inflación</a:t>
            </a:r>
            <a:r>
              <a:rPr lang="es-MX" dirty="0" smtClean="0">
                <a:latin typeface="+mj-lt"/>
                <a:cs typeface="Arial" pitchFamily="34" charset="0"/>
              </a:rPr>
              <a:t>.</a:t>
            </a:r>
          </a:p>
          <a:p>
            <a:pPr marL="1080000" lvl="1" indent="-720725">
              <a:lnSpc>
                <a:spcPct val="150000"/>
              </a:lnSpc>
              <a:buFont typeface="+mj-lt"/>
              <a:buAutoNum type="romanUcPeriod"/>
            </a:pPr>
            <a:r>
              <a:rPr lang="es-ES" b="1" dirty="0" smtClean="0">
                <a:latin typeface="+mj-lt"/>
                <a:ea typeface="Times New Roman" pitchFamily="18" charset="0"/>
                <a:cs typeface="Arial" pitchFamily="34" charset="0"/>
              </a:rPr>
              <a:t>Medición de la inflación.</a:t>
            </a:r>
          </a:p>
          <a:p>
            <a:pPr marL="1080000" lvl="1" indent="-720725">
              <a:lnSpc>
                <a:spcPct val="150000"/>
              </a:lnSpc>
              <a:buFont typeface="+mj-lt"/>
              <a:buAutoNum type="romanUcPeriod"/>
            </a:pPr>
            <a:r>
              <a:rPr lang="es-MX" b="1" dirty="0" smtClean="0">
                <a:latin typeface="+mj-lt"/>
                <a:cs typeface="Arial" pitchFamily="34" charset="0"/>
              </a:rPr>
              <a:t>¿Quien mide la inflación en México?</a:t>
            </a:r>
          </a:p>
          <a:p>
            <a:pPr marL="1080000" lvl="1" indent="-720725">
              <a:lnSpc>
                <a:spcPct val="150000"/>
              </a:lnSpc>
              <a:buFont typeface="+mj-lt"/>
              <a:buAutoNum type="romanUcPeriod"/>
            </a:pPr>
            <a:r>
              <a:rPr lang="es-ES" b="1" dirty="0" smtClean="0">
                <a:latin typeface="+mj-lt"/>
                <a:ea typeface="Times New Roman" pitchFamily="18" charset="0"/>
                <a:cs typeface="Arial" pitchFamily="34" charset="0"/>
              </a:rPr>
              <a:t>¿Cómo se origina la inflación?</a:t>
            </a:r>
          </a:p>
          <a:p>
            <a:pPr marL="1080000" lvl="1" indent="-720725">
              <a:lnSpc>
                <a:spcPct val="150000"/>
              </a:lnSpc>
              <a:buFont typeface="+mj-lt"/>
              <a:buAutoNum type="romanUcPeriod"/>
            </a:pPr>
            <a:r>
              <a:rPr lang="es-ES" b="1" dirty="0" smtClean="0">
                <a:latin typeface="+mj-lt"/>
                <a:ea typeface="Times New Roman" pitchFamily="18" charset="0"/>
                <a:cs typeface="Arial" pitchFamily="34" charset="0"/>
              </a:rPr>
              <a:t>La inflación, el ahorro y la especulación</a:t>
            </a:r>
          </a:p>
          <a:p>
            <a:pPr marL="1080000" lvl="1" indent="-720725">
              <a:lnSpc>
                <a:spcPct val="150000"/>
              </a:lnSpc>
              <a:buFont typeface="+mj-lt"/>
              <a:buAutoNum type="romanUcPeriod"/>
            </a:pPr>
            <a:r>
              <a:rPr lang="es-MX" b="1" dirty="0" smtClean="0">
                <a:latin typeface="+mj-lt"/>
                <a:cs typeface="Arial" pitchFamily="34" charset="0"/>
              </a:rPr>
              <a:t>Etapa de estabilidad en México.</a:t>
            </a:r>
          </a:p>
          <a:p>
            <a:pPr marL="1080000" lvl="1" indent="-720725">
              <a:lnSpc>
                <a:spcPct val="150000"/>
              </a:lnSpc>
              <a:buFont typeface="+mj-lt"/>
              <a:buAutoNum type="romanUcPeriod"/>
            </a:pPr>
            <a:r>
              <a:rPr lang="es-MX" b="1" dirty="0" smtClean="0">
                <a:latin typeface="+mj-lt"/>
                <a:cs typeface="Arial" pitchFamily="34" charset="0"/>
              </a:rPr>
              <a:t>Inflación en México 1982 y 1983</a:t>
            </a:r>
          </a:p>
          <a:p>
            <a:pPr marL="1080000" lvl="1" indent="-720725">
              <a:lnSpc>
                <a:spcPct val="150000"/>
              </a:lnSpc>
              <a:buFont typeface="+mj-lt"/>
              <a:buAutoNum type="romanUcPeriod"/>
            </a:pPr>
            <a:r>
              <a:rPr lang="es-MX" b="1" dirty="0" smtClean="0">
                <a:latin typeface="+mj-lt"/>
                <a:cs typeface="Arial" pitchFamily="34" charset="0"/>
              </a:rPr>
              <a:t>Inflación en México 1984,1985, 1986, 1987 y 1988.</a:t>
            </a:r>
          </a:p>
          <a:p>
            <a:pPr marL="1080000" lvl="1" indent="-720725">
              <a:lnSpc>
                <a:spcPct val="150000"/>
              </a:lnSpc>
              <a:buFont typeface="+mj-lt"/>
              <a:buAutoNum type="romanUcPeriod"/>
            </a:pPr>
            <a:r>
              <a:rPr lang="es-MX" b="1" dirty="0" smtClean="0">
                <a:latin typeface="+mj-lt"/>
                <a:cs typeface="Arial" pitchFamily="34" charset="0"/>
              </a:rPr>
              <a:t>Los tres ceros del peso.</a:t>
            </a:r>
          </a:p>
          <a:p>
            <a:pPr marL="1080000" lvl="1" indent="-720725">
              <a:lnSpc>
                <a:spcPct val="150000"/>
              </a:lnSpc>
              <a:buFont typeface="+mj-lt"/>
              <a:buAutoNum type="romanUcPeriod"/>
            </a:pPr>
            <a:r>
              <a:rPr lang="es-MX" b="1" dirty="0" smtClean="0">
                <a:latin typeface="+mj-lt"/>
                <a:cs typeface="Arial" pitchFamily="34" charset="0"/>
              </a:rPr>
              <a:t>Evolución del precio de un producto en el tiempo.</a:t>
            </a:r>
          </a:p>
          <a:p>
            <a:pPr marL="1080000" lvl="1" indent="-720725">
              <a:lnSpc>
                <a:spcPct val="150000"/>
              </a:lnSpc>
              <a:buFont typeface="+mj-lt"/>
              <a:buAutoNum type="romanUcPeriod"/>
            </a:pPr>
            <a:r>
              <a:rPr lang="es-MX" b="1" dirty="0" smtClean="0">
                <a:latin typeface="+mj-lt"/>
                <a:cs typeface="Arial" pitchFamily="34" charset="0"/>
              </a:rPr>
              <a:t>El dinero.</a:t>
            </a:r>
          </a:p>
          <a:p>
            <a:pPr marL="1080000" lvl="1" indent="-720725">
              <a:lnSpc>
                <a:spcPct val="150000"/>
              </a:lnSpc>
              <a:buFont typeface="+mj-lt"/>
              <a:buAutoNum type="romanUcPeriod"/>
            </a:pPr>
            <a:r>
              <a:rPr lang="es-MX" b="1" dirty="0" smtClean="0">
                <a:latin typeface="+mj-lt"/>
                <a:cs typeface="Arial" pitchFamily="34" charset="0"/>
              </a:rPr>
              <a:t>Conclusiones.</a:t>
            </a:r>
          </a:p>
        </p:txBody>
      </p:sp>
      <p:sp>
        <p:nvSpPr>
          <p:cNvPr id="3" name="2 CuadroTexto"/>
          <p:cNvSpPr txBox="1"/>
          <p:nvPr/>
        </p:nvSpPr>
        <p:spPr>
          <a:xfrm>
            <a:off x="8383860" y="116632"/>
            <a:ext cx="1728192" cy="523220"/>
          </a:xfrm>
          <a:prstGeom prst="rect">
            <a:avLst/>
          </a:prstGeom>
          <a:noFill/>
        </p:spPr>
        <p:txBody>
          <a:bodyPr wrap="square" rtlCol="0">
            <a:spAutoFit/>
          </a:bodyPr>
          <a:lstStyle/>
          <a:p>
            <a:r>
              <a:rPr lang="es-MX" sz="2800" dirty="0">
                <a:ln>
                  <a:solidFill>
                    <a:schemeClr val="tx1"/>
                  </a:solidFill>
                </a:ln>
                <a:solidFill>
                  <a:srgbClr val="002060"/>
                </a:solidFill>
                <a:effectLst>
                  <a:innerShdw blurRad="63500" dist="50800" dir="18900000">
                    <a:prstClr val="black">
                      <a:alpha val="50000"/>
                    </a:prstClr>
                  </a:innerShdw>
                </a:effectLst>
                <a:latin typeface="Franklin Gothic Medium" pitchFamily="34" charset="0"/>
                <a:cs typeface="Arial" pitchFamily="34" charset="0"/>
              </a:rPr>
              <a:t>Inflación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3021" y="1124744"/>
            <a:ext cx="8640960" cy="4955203"/>
          </a:xfrm>
          <a:prstGeom prst="rect">
            <a:avLst/>
          </a:prstGeom>
          <a:noFill/>
        </p:spPr>
        <p:txBody>
          <a:bodyPr wrap="square" rtlCol="0">
            <a:spAutoFit/>
          </a:bodyPr>
          <a:lstStyle/>
          <a:p>
            <a:r>
              <a:rPr lang="es-ES" sz="2000" dirty="0" smtClean="0">
                <a:latin typeface="Franklin Gothic Medium Cond" pitchFamily="34" charset="0"/>
                <a:cs typeface="Arial" pitchFamily="34" charset="0"/>
              </a:rPr>
              <a:t>La </a:t>
            </a:r>
            <a:r>
              <a:rPr lang="es-ES" sz="2000" dirty="0">
                <a:latin typeface="Franklin Gothic Medium Cond" pitchFamily="34" charset="0"/>
                <a:cs typeface="Arial" pitchFamily="34" charset="0"/>
              </a:rPr>
              <a:t>inflación se define </a:t>
            </a:r>
            <a:r>
              <a:rPr lang="es-ES" sz="2000" dirty="0" smtClean="0">
                <a:latin typeface="Franklin Gothic Medium Cond" pitchFamily="34" charset="0"/>
                <a:cs typeface="Arial" pitchFamily="34" charset="0"/>
              </a:rPr>
              <a:t>como:</a:t>
            </a:r>
          </a:p>
          <a:p>
            <a:r>
              <a:rPr lang="es-ES" sz="2000" b="1" dirty="0" smtClean="0">
                <a:solidFill>
                  <a:srgbClr val="FF0000"/>
                </a:solidFill>
                <a:latin typeface="Franklin Gothic Medium Cond" pitchFamily="34" charset="0"/>
                <a:cs typeface="Arial" pitchFamily="34" charset="0"/>
              </a:rPr>
              <a:t>Un </a:t>
            </a:r>
            <a:r>
              <a:rPr lang="es-ES" sz="2000" b="1" dirty="0">
                <a:solidFill>
                  <a:srgbClr val="FF0000"/>
                </a:solidFill>
                <a:latin typeface="Franklin Gothic Medium Cond" pitchFamily="34" charset="0"/>
                <a:cs typeface="Arial" pitchFamily="34" charset="0"/>
              </a:rPr>
              <a:t>incremento prolongado, persistente y sostenido en el nivel general de precios de un país. </a:t>
            </a:r>
          </a:p>
          <a:p>
            <a:pPr algn="just"/>
            <a:endParaRPr lang="es-ES" sz="2000" dirty="0">
              <a:latin typeface="+mj-lt"/>
              <a:cs typeface="Arial" pitchFamily="34" charset="0"/>
            </a:endParaRPr>
          </a:p>
          <a:p>
            <a:pPr marL="534988" indent="-534988">
              <a:buFont typeface="Wingdings" pitchFamily="2" charset="2"/>
              <a:buChar char="Ø"/>
              <a:tabLst>
                <a:tab pos="534988" algn="l"/>
              </a:tabLst>
            </a:pPr>
            <a:r>
              <a:rPr lang="es-ES" sz="2000" dirty="0">
                <a:latin typeface="Calibri" pitchFamily="34" charset="0"/>
                <a:cs typeface="Calibri" pitchFamily="34" charset="0"/>
              </a:rPr>
              <a:t>Es un fenómeno que se ha presentado en diversas épocas y países  siempre con consecuencias muy lamentables para el sano desempeño de las actividades económicas.</a:t>
            </a:r>
          </a:p>
          <a:p>
            <a:pPr marL="534988" indent="-534988">
              <a:buFont typeface="Wingdings" pitchFamily="2" charset="2"/>
              <a:buChar char="Ø"/>
              <a:tabLst>
                <a:tab pos="534988" algn="l"/>
              </a:tabLst>
            </a:pPr>
            <a:endParaRPr lang="es-MX" sz="2000" dirty="0">
              <a:latin typeface="Calibri" pitchFamily="34" charset="0"/>
              <a:cs typeface="Calibri" pitchFamily="34" charset="0"/>
            </a:endParaRPr>
          </a:p>
          <a:p>
            <a:pPr marL="534988" indent="-534988">
              <a:buFont typeface="Wingdings" pitchFamily="2" charset="2"/>
              <a:buChar char="Ø"/>
              <a:tabLst>
                <a:tab pos="534988" algn="l"/>
              </a:tabLst>
            </a:pPr>
            <a:r>
              <a:rPr lang="es-ES" sz="2000" dirty="0">
                <a:latin typeface="Calibri" pitchFamily="34" charset="0"/>
                <a:cs typeface="Calibri" pitchFamily="34" charset="0"/>
              </a:rPr>
              <a:t>El caso extremo de este fenómeno es la </a:t>
            </a:r>
            <a:r>
              <a:rPr lang="es-ES" sz="2000" b="1" dirty="0">
                <a:solidFill>
                  <a:srgbClr val="FF0000"/>
                </a:solidFill>
                <a:latin typeface="Franklin Gothic Medium Cond" pitchFamily="34" charset="0"/>
                <a:cs typeface="Arial" pitchFamily="34" charset="0"/>
              </a:rPr>
              <a:t>HIPERINFLACIÓN</a:t>
            </a:r>
            <a:r>
              <a:rPr lang="es-ES" dirty="0" smtClean="0">
                <a:solidFill>
                  <a:srgbClr val="FF9900"/>
                </a:solidFill>
                <a:latin typeface="Calibri" pitchFamily="34" charset="0"/>
                <a:cs typeface="Calibri" pitchFamily="34" charset="0"/>
              </a:rPr>
              <a:t>; </a:t>
            </a:r>
            <a:r>
              <a:rPr lang="es-ES" sz="2000" dirty="0" smtClean="0">
                <a:latin typeface="Calibri" pitchFamily="34" charset="0"/>
                <a:cs typeface="Calibri" pitchFamily="34" charset="0"/>
              </a:rPr>
              <a:t>entre </a:t>
            </a:r>
            <a:r>
              <a:rPr lang="es-ES" sz="2000" dirty="0">
                <a:latin typeface="Calibri" pitchFamily="34" charset="0"/>
                <a:cs typeface="Calibri" pitchFamily="34" charset="0"/>
              </a:rPr>
              <a:t>los casos mas impresionantes que registra la historia, podemos mencionar el de Grecia, cuya tasa de inflación en el mes más critico de su proceso (noviembre de 1944), llego a 85'507,000 por ciento.</a:t>
            </a:r>
          </a:p>
          <a:p>
            <a:pPr marL="534988" indent="-534988">
              <a:buFont typeface="Wingdings" pitchFamily="2" charset="2"/>
              <a:buChar char="Ø"/>
              <a:tabLst>
                <a:tab pos="534988" algn="l"/>
              </a:tabLst>
            </a:pPr>
            <a:endParaRPr lang="es-MX" sz="2000" dirty="0">
              <a:latin typeface="Calibri" pitchFamily="34" charset="0"/>
              <a:cs typeface="Calibri" pitchFamily="34" charset="0"/>
            </a:endParaRPr>
          </a:p>
          <a:p>
            <a:pPr marL="534988" indent="-534988">
              <a:buFont typeface="Wingdings" pitchFamily="2" charset="2"/>
              <a:buChar char="Ø"/>
              <a:tabLst>
                <a:tab pos="534988" algn="l"/>
              </a:tabLst>
            </a:pPr>
            <a:r>
              <a:rPr lang="es-ES" sz="2000" dirty="0">
                <a:latin typeface="Calibri" pitchFamily="34" charset="0"/>
                <a:cs typeface="Calibri" pitchFamily="34" charset="0"/>
              </a:rPr>
              <a:t>No debe olvidarse que cuando ocurre una </a:t>
            </a:r>
            <a:r>
              <a:rPr lang="es-ES" b="1" i="1" dirty="0">
                <a:solidFill>
                  <a:srgbClr val="FF0000"/>
                </a:solidFill>
                <a:latin typeface="Arial Narrow" pitchFamily="34" charset="0"/>
                <a:cs typeface="Arial" pitchFamily="34" charset="0"/>
              </a:rPr>
              <a:t>hiperinflación se destruye el marco de la estabilidad monetaria que se requiere para la racionalidad económica y para la armonía social.</a:t>
            </a:r>
            <a:endParaRPr lang="es-MX" b="1" i="1" dirty="0">
              <a:solidFill>
                <a:srgbClr val="FF0000"/>
              </a:solidFill>
              <a:latin typeface="Arial Narrow" pitchFamily="34" charset="0"/>
              <a:cs typeface="Arial" pitchFamily="34" charset="0"/>
            </a:endParaRPr>
          </a:p>
        </p:txBody>
      </p:sp>
      <p:sp>
        <p:nvSpPr>
          <p:cNvPr id="2" name="1 CuadroTexto"/>
          <p:cNvSpPr txBox="1"/>
          <p:nvPr/>
        </p:nvSpPr>
        <p:spPr>
          <a:xfrm>
            <a:off x="6439644" y="138995"/>
            <a:ext cx="3512115" cy="523220"/>
          </a:xfrm>
          <a:prstGeom prst="rect">
            <a:avLst/>
          </a:prstGeom>
          <a:noFill/>
        </p:spPr>
        <p:txBody>
          <a:bodyPr wrap="none" rtlCol="0">
            <a:spAutoFit/>
            <a:scene3d>
              <a:camera prst="orthographicFront"/>
              <a:lightRig rig="balanced" dir="t"/>
            </a:scene3d>
            <a:sp3d extrusionH="57150">
              <a:extrusionClr>
                <a:schemeClr val="bg1">
                  <a:lumMod val="95000"/>
                </a:schemeClr>
              </a:extrusionClr>
            </a:sp3d>
          </a:bodyPr>
          <a:lstStyle/>
          <a:p>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I. Definición de Inflación</a:t>
            </a:r>
            <a:r>
              <a:rPr lang="es-MX" sz="2800" dirty="0">
                <a:ln>
                  <a:solidFill>
                    <a:schemeClr val="tx1"/>
                  </a:solidFill>
                </a:ln>
                <a:solidFill>
                  <a:srgbClr val="002060"/>
                </a:solidFill>
                <a:effectLst>
                  <a:innerShdw blurRad="63500" dist="50800" dir="18900000">
                    <a:prstClr val="black">
                      <a:alpha val="50000"/>
                    </a:prstClr>
                  </a:innerShdw>
                </a:effectLst>
                <a:latin typeface="Franklin Gothic Medium" pitchFamily="34" charset="0"/>
                <a:cs typeface="Arial"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807527" y="1168293"/>
            <a:ext cx="6856253"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La inflación se mide a través de un instrumento estadístico que permite conocer el cambio experimentado en el nivel general de precios que existe en un momento dado, con respecto a</a:t>
            </a:r>
            <a:r>
              <a:rPr kumimoji="0" lang="es-ES" sz="20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s-ES"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períodos anteriores y teniendo como referencia un periodo base. </a:t>
            </a:r>
          </a:p>
          <a:p>
            <a:pPr marL="0" marR="0" lvl="0" indent="0" defTabSz="914400" rtl="0" eaLnBrk="1" fontAlgn="base" latinLnBrk="0" hangingPunct="1">
              <a:lnSpc>
                <a:spcPct val="100000"/>
              </a:lnSpc>
              <a:spcBef>
                <a:spcPct val="0"/>
              </a:spcBef>
              <a:spcAft>
                <a:spcPct val="0"/>
              </a:spcAft>
              <a:buClrTx/>
              <a:buSzTx/>
              <a:buFontTx/>
              <a:buNone/>
              <a:tabLst/>
            </a:pPr>
            <a:endParaRPr lang="es-ES" sz="2000" dirty="0">
              <a:latin typeface="Calibri" pitchFamily="34" charset="0"/>
              <a:ea typeface="Times New Roman" pitchFamily="18" charset="0"/>
              <a:cs typeface="Calibri"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 este instrumento se le llama </a:t>
            </a:r>
            <a:r>
              <a:rPr kumimoji="0" lang="es-ES" sz="2000" i="0" u="none" strike="noStrike" cap="none" normalizeH="0" baseline="0" dirty="0" smtClean="0">
                <a:ln>
                  <a:noFill/>
                </a:ln>
                <a:solidFill>
                  <a:srgbClr val="002060"/>
                </a:solidFill>
                <a:latin typeface="Berlin Sans FB Demi" pitchFamily="34" charset="0"/>
                <a:ea typeface="Times New Roman" pitchFamily="18" charset="0"/>
                <a:cs typeface="Calibri" pitchFamily="34" charset="0"/>
              </a:rPr>
              <a:t>INDICE DE PRECIOS.</a:t>
            </a:r>
          </a:p>
          <a:p>
            <a:pPr marL="0" marR="0" lvl="0" indent="0"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Elaborar un índice de precios ciertamente no es cosa sencilla, Milton Friedman, economista laureado con el Premio Nobel, afirma que elaborar un índice de precios perfecto </a:t>
            </a:r>
            <a:r>
              <a:rPr lang="es-ES" sz="2000" b="1" dirty="0">
                <a:solidFill>
                  <a:srgbClr val="FF9900"/>
                </a:solidFill>
                <a:latin typeface="Calibri" pitchFamily="34" charset="0"/>
                <a:ea typeface="Times New Roman" pitchFamily="18" charset="0"/>
                <a:cs typeface="Calibri" pitchFamily="34" charset="0"/>
              </a:rPr>
              <a:t>no solamente es imposible, sino que es inimaginable. </a:t>
            </a:r>
          </a:p>
          <a:p>
            <a:pPr marL="0" marR="0" lvl="0" indent="0" defTabSz="914400" rtl="0" eaLnBrk="0" fontAlgn="base" latinLnBrk="0" hangingPunct="0">
              <a:lnSpc>
                <a:spcPct val="100000"/>
              </a:lnSpc>
              <a:spcBef>
                <a:spcPct val="0"/>
              </a:spcBef>
              <a:spcAft>
                <a:spcPct val="0"/>
              </a:spcAft>
              <a:buClrTx/>
              <a:buSzTx/>
              <a:buFontTx/>
              <a:buNone/>
              <a:tabLst/>
            </a:pPr>
            <a:endParaRPr lang="es-ES" sz="2000" dirty="0" smtClean="0">
              <a:latin typeface="Calibri" pitchFamily="34" charset="0"/>
              <a:ea typeface="Times New Roman" pitchFamily="18"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s-ES" sz="2000" b="1" dirty="0">
                <a:latin typeface="Calibri" pitchFamily="34" charset="0"/>
                <a:cs typeface="Calibri" pitchFamily="34" charset="0"/>
              </a:rPr>
              <a:t>Sin embargo es factible realizar trabajos cuidadosos que permitan conocer la inflación de un país y aplicar las políticas necesarias para atemperarla y eventualmente eliminarla.</a:t>
            </a:r>
          </a:p>
        </p:txBody>
      </p:sp>
      <p:sp>
        <p:nvSpPr>
          <p:cNvPr id="3" name="2 CuadroTexto"/>
          <p:cNvSpPr txBox="1"/>
          <p:nvPr/>
        </p:nvSpPr>
        <p:spPr>
          <a:xfrm>
            <a:off x="6410591" y="188640"/>
            <a:ext cx="3701462" cy="830997"/>
          </a:xfrm>
          <a:prstGeom prst="rect">
            <a:avLst/>
          </a:prstGeom>
          <a:noFill/>
        </p:spPr>
        <p:txBody>
          <a:bodyPr wrap="none" rtlCol="0">
            <a:spAutoFit/>
            <a:scene3d>
              <a:camera prst="orthographicFront"/>
              <a:lightRig rig="balanced" dir="t"/>
            </a:scene3d>
            <a:sp3d extrusionH="57150">
              <a:extrusionClr>
                <a:schemeClr val="bg1">
                  <a:lumMod val="95000"/>
                </a:schemeClr>
              </a:extrusionClr>
            </a:sp3d>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II. Medición de la inflación </a:t>
            </a:r>
          </a:p>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(de precios)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216" y="1163427"/>
            <a:ext cx="1925960" cy="192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7773344" y="3356992"/>
            <a:ext cx="2313711" cy="3231654"/>
          </a:xfrm>
          <a:prstGeom prst="rect">
            <a:avLst/>
          </a:prstGeom>
          <a:noFill/>
        </p:spPr>
        <p:txBody>
          <a:bodyPr wrap="square" rtlCol="0">
            <a:spAutoFit/>
          </a:bodyPr>
          <a:lstStyle/>
          <a:p>
            <a:r>
              <a:rPr lang="es-MX" sz="1200" b="1" dirty="0">
                <a:solidFill>
                  <a:srgbClr val="0070C0"/>
                </a:solidFill>
                <a:latin typeface="+mj-lt"/>
              </a:rPr>
              <a:t>Milton </a:t>
            </a:r>
            <a:r>
              <a:rPr lang="es-MX" sz="1200" b="1" dirty="0" smtClean="0">
                <a:solidFill>
                  <a:srgbClr val="0070C0"/>
                </a:solidFill>
                <a:latin typeface="+mj-lt"/>
              </a:rPr>
              <a:t>Friedman / Economista</a:t>
            </a:r>
          </a:p>
          <a:p>
            <a:r>
              <a:rPr lang="es-MX" sz="1200" b="1" dirty="0" smtClean="0">
                <a:solidFill>
                  <a:srgbClr val="0070C0"/>
                </a:solidFill>
                <a:latin typeface="+mj-lt"/>
              </a:rPr>
              <a:t>Profesor </a:t>
            </a:r>
            <a:r>
              <a:rPr lang="es-MX" sz="1200" b="1" dirty="0">
                <a:solidFill>
                  <a:srgbClr val="0070C0"/>
                </a:solidFill>
                <a:latin typeface="+mj-lt"/>
              </a:rPr>
              <a:t>de la Universidad de Chicago USA</a:t>
            </a:r>
          </a:p>
          <a:p>
            <a:endParaRPr lang="es-MX" sz="1200" b="1" dirty="0" smtClean="0">
              <a:solidFill>
                <a:srgbClr val="0070C0"/>
              </a:solidFill>
              <a:latin typeface="+mj-lt"/>
            </a:endParaRPr>
          </a:p>
          <a:p>
            <a:r>
              <a:rPr lang="es-MX" sz="1200" b="1" dirty="0" smtClean="0">
                <a:solidFill>
                  <a:srgbClr val="0070C0"/>
                </a:solidFill>
                <a:latin typeface="+mj-lt"/>
              </a:rPr>
              <a:t>Nace</a:t>
            </a:r>
            <a:r>
              <a:rPr lang="es-MX" sz="1200" b="1" dirty="0">
                <a:solidFill>
                  <a:srgbClr val="0070C0"/>
                </a:solidFill>
                <a:latin typeface="+mj-lt"/>
              </a:rPr>
              <a:t>:</a:t>
            </a:r>
          </a:p>
          <a:p>
            <a:r>
              <a:rPr lang="es-MX" sz="1200" b="1" dirty="0">
                <a:solidFill>
                  <a:srgbClr val="0070C0"/>
                </a:solidFill>
                <a:latin typeface="+mj-lt"/>
              </a:rPr>
              <a:t>31 de julio de 1912, Brooklyn, Nueva York, </a:t>
            </a:r>
            <a:r>
              <a:rPr lang="es-MX" sz="1200" b="1" dirty="0" smtClean="0">
                <a:solidFill>
                  <a:srgbClr val="0070C0"/>
                </a:solidFill>
                <a:latin typeface="+mj-lt"/>
              </a:rPr>
              <a:t>USA</a:t>
            </a:r>
            <a:endParaRPr lang="es-MX" sz="1200" b="1" dirty="0">
              <a:solidFill>
                <a:srgbClr val="0070C0"/>
              </a:solidFill>
              <a:latin typeface="+mj-lt"/>
            </a:endParaRPr>
          </a:p>
          <a:p>
            <a:endParaRPr lang="es-MX" sz="1200" b="1" dirty="0" smtClean="0">
              <a:solidFill>
                <a:srgbClr val="0070C0"/>
              </a:solidFill>
              <a:latin typeface="+mj-lt"/>
            </a:endParaRPr>
          </a:p>
          <a:p>
            <a:r>
              <a:rPr lang="es-MX" sz="1200" b="1" dirty="0" smtClean="0">
                <a:solidFill>
                  <a:srgbClr val="0070C0"/>
                </a:solidFill>
                <a:latin typeface="+mj-lt"/>
              </a:rPr>
              <a:t>Muere</a:t>
            </a:r>
            <a:r>
              <a:rPr lang="es-MX" sz="1200" b="1" dirty="0">
                <a:solidFill>
                  <a:srgbClr val="0070C0"/>
                </a:solidFill>
                <a:latin typeface="+mj-lt"/>
              </a:rPr>
              <a:t>:</a:t>
            </a:r>
          </a:p>
          <a:p>
            <a:r>
              <a:rPr lang="es-MX" sz="1200" b="1" dirty="0">
                <a:solidFill>
                  <a:srgbClr val="0070C0"/>
                </a:solidFill>
                <a:latin typeface="+mj-lt"/>
              </a:rPr>
              <a:t>16 de noviembre de 2006, San Francisco, California, </a:t>
            </a:r>
            <a:r>
              <a:rPr lang="es-MX" sz="1200" b="1" dirty="0" smtClean="0">
                <a:solidFill>
                  <a:srgbClr val="0070C0"/>
                </a:solidFill>
                <a:latin typeface="+mj-lt"/>
              </a:rPr>
              <a:t>USA</a:t>
            </a:r>
            <a:endParaRPr lang="es-MX" sz="1200" b="1" dirty="0">
              <a:solidFill>
                <a:srgbClr val="0070C0"/>
              </a:solidFill>
              <a:latin typeface="+mj-lt"/>
            </a:endParaRPr>
          </a:p>
          <a:p>
            <a:endParaRPr lang="es-MX" sz="1200" b="1" dirty="0" smtClean="0">
              <a:solidFill>
                <a:srgbClr val="0070C0"/>
              </a:solidFill>
              <a:latin typeface="+mj-lt"/>
            </a:endParaRPr>
          </a:p>
          <a:p>
            <a:r>
              <a:rPr lang="es-MX" sz="1200" b="1" dirty="0" smtClean="0">
                <a:solidFill>
                  <a:srgbClr val="0070C0"/>
                </a:solidFill>
                <a:latin typeface="+mj-lt"/>
              </a:rPr>
              <a:t>Galardones</a:t>
            </a:r>
            <a:r>
              <a:rPr lang="es-MX" sz="1200" b="1" dirty="0">
                <a:solidFill>
                  <a:srgbClr val="0070C0"/>
                </a:solidFill>
                <a:latin typeface="+mj-lt"/>
              </a:rPr>
              <a:t>:</a:t>
            </a:r>
          </a:p>
          <a:p>
            <a:r>
              <a:rPr lang="es-MX" sz="1200" b="1" dirty="0">
                <a:solidFill>
                  <a:srgbClr val="0070C0"/>
                </a:solidFill>
                <a:latin typeface="+mj-lt"/>
              </a:rPr>
              <a:t>Premio Nobel de Economía, </a:t>
            </a:r>
          </a:p>
          <a:p>
            <a:r>
              <a:rPr lang="es-MX" sz="1200" b="1" dirty="0">
                <a:solidFill>
                  <a:srgbClr val="0070C0"/>
                </a:solidFill>
                <a:latin typeface="+mj-lt"/>
              </a:rPr>
              <a:t>Medalla Presidencial de la Libertad, </a:t>
            </a:r>
          </a:p>
          <a:p>
            <a:r>
              <a:rPr lang="es-MX" sz="1200" b="1" dirty="0">
                <a:solidFill>
                  <a:srgbClr val="0070C0"/>
                </a:solidFill>
                <a:latin typeface="+mj-lt"/>
              </a:rPr>
              <a:t>Medalla John Bates </a:t>
            </a:r>
            <a:r>
              <a:rPr lang="es-MX" sz="1200" b="1" dirty="0" smtClean="0">
                <a:solidFill>
                  <a:srgbClr val="0070C0"/>
                </a:solidFill>
                <a:latin typeface="+mj-lt"/>
              </a:rPr>
              <a:t>Clar</a:t>
            </a:r>
            <a:endParaRPr lang="es-MX" sz="1200" b="1" dirty="0">
              <a:solidFill>
                <a:srgbClr val="0070C0"/>
              </a:solidFill>
              <a:latin typeface="+mj-lt"/>
            </a:endParaRPr>
          </a:p>
        </p:txBody>
      </p:sp>
      <p:cxnSp>
        <p:nvCxnSpPr>
          <p:cNvPr id="5" name="4 Conector recto"/>
          <p:cNvCxnSpPr/>
          <p:nvPr/>
        </p:nvCxnSpPr>
        <p:spPr>
          <a:xfrm>
            <a:off x="7663780" y="1268760"/>
            <a:ext cx="0" cy="518457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76" y="5661248"/>
            <a:ext cx="1926212" cy="54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7" name="Rectangle 1"/>
          <p:cNvSpPr>
            <a:spLocks noChangeArrowheads="1"/>
          </p:cNvSpPr>
          <p:nvPr/>
        </p:nvSpPr>
        <p:spPr bwMode="auto">
          <a:xfrm>
            <a:off x="2191170" y="1200809"/>
            <a:ext cx="748883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MX" sz="2000" dirty="0" smtClean="0">
                <a:latin typeface="Calibri" pitchFamily="34" charset="0"/>
                <a:cs typeface="Calibri" pitchFamily="34" charset="0"/>
              </a:rPr>
              <a:t>El Banco de México e INEGI</a:t>
            </a:r>
          </a:p>
          <a:p>
            <a:pPr lvl="0" algn="just" fontAlgn="base">
              <a:spcBef>
                <a:spcPct val="0"/>
              </a:spcBef>
              <a:spcAft>
                <a:spcPct val="0"/>
              </a:spcAft>
            </a:pPr>
            <a:endParaRPr lang="es-MX" sz="2000" dirty="0" smtClean="0">
              <a:latin typeface="Calibri" pitchFamily="34" charset="0"/>
              <a:cs typeface="Calibri" pitchFamily="34" charset="0"/>
            </a:endParaRPr>
          </a:p>
          <a:p>
            <a:pPr marL="534988" lvl="0" indent="-534988" fontAlgn="base">
              <a:spcBef>
                <a:spcPct val="0"/>
              </a:spcBef>
              <a:spcAft>
                <a:spcPct val="0"/>
              </a:spcAft>
              <a:buFont typeface="Wingdings" pitchFamily="2" charset="2"/>
              <a:buChar char="Ø"/>
            </a:pPr>
            <a:r>
              <a:rPr lang="es-MX" sz="2000" dirty="0" smtClean="0">
                <a:latin typeface="Calibri" pitchFamily="34" charset="0"/>
                <a:cs typeface="Calibri" pitchFamily="34" charset="0"/>
              </a:rPr>
              <a:t>A partir de 1968 inicia formalmente el cálculo del Índice Nacional de Precios al consumidor “INPC” estableciendo por primera vez una base fija de comparación, la base actual de referencia corresponde a la segunda quincena de diciembre de 2010. </a:t>
            </a:r>
          </a:p>
          <a:p>
            <a:pPr marL="534988" lvl="0" indent="-534988" fontAlgn="base">
              <a:spcBef>
                <a:spcPct val="0"/>
              </a:spcBef>
              <a:spcAft>
                <a:spcPct val="0"/>
              </a:spcAft>
              <a:buFont typeface="Wingdings" pitchFamily="2" charset="2"/>
              <a:buChar char="Ø"/>
            </a:pPr>
            <a:endParaRPr lang="es-MX" sz="2000" dirty="0" smtClean="0">
              <a:latin typeface="Calibri" pitchFamily="34" charset="0"/>
              <a:cs typeface="Calibri" pitchFamily="34" charset="0"/>
            </a:endParaRPr>
          </a:p>
          <a:p>
            <a:pPr marL="534988" lvl="0" indent="-534988" fontAlgn="base">
              <a:spcBef>
                <a:spcPct val="0"/>
              </a:spcBef>
              <a:spcAft>
                <a:spcPct val="0"/>
              </a:spcAft>
              <a:buFont typeface="Wingdings" pitchFamily="2" charset="2"/>
              <a:buChar char="Ø"/>
            </a:pPr>
            <a:r>
              <a:rPr lang="es-MX" sz="2000" dirty="0" smtClean="0">
                <a:latin typeface="Calibri" pitchFamily="34" charset="0"/>
                <a:cs typeface="Calibri" pitchFamily="34" charset="0"/>
              </a:rPr>
              <a:t>Desde sus inicios hasta junio de 2010, los Índices Nacionales de Precios fueron calculados por el </a:t>
            </a:r>
            <a:r>
              <a:rPr lang="es-MX" sz="2000" b="1" dirty="0">
                <a:solidFill>
                  <a:srgbClr val="002060"/>
                </a:solidFill>
                <a:latin typeface="Biondi" pitchFamily="2" charset="0"/>
                <a:ea typeface="Times New Roman" pitchFamily="18" charset="0"/>
                <a:cs typeface="Calibri" pitchFamily="34" charset="0"/>
              </a:rPr>
              <a:t>Banco de México, </a:t>
            </a:r>
            <a:endParaRPr lang="es-MX" sz="2000" b="1" dirty="0" smtClean="0">
              <a:solidFill>
                <a:srgbClr val="002060"/>
              </a:solidFill>
              <a:latin typeface="Biondi" pitchFamily="2" charset="0"/>
              <a:ea typeface="Times New Roman" pitchFamily="18" charset="0"/>
              <a:cs typeface="Calibri" pitchFamily="34" charset="0"/>
            </a:endParaRPr>
          </a:p>
          <a:p>
            <a:pPr marL="534988" lvl="0" indent="-534988" fontAlgn="base">
              <a:spcBef>
                <a:spcPct val="0"/>
              </a:spcBef>
              <a:spcAft>
                <a:spcPct val="0"/>
              </a:spcAft>
              <a:buFont typeface="Wingdings" pitchFamily="2" charset="2"/>
              <a:buChar char="Ø"/>
            </a:pPr>
            <a:endParaRPr lang="es-MX" sz="2000" b="1" dirty="0">
              <a:solidFill>
                <a:srgbClr val="FF9900"/>
              </a:solidFill>
              <a:latin typeface="Calibri" pitchFamily="34" charset="0"/>
              <a:cs typeface="Calibri" pitchFamily="34" charset="0"/>
            </a:endParaRPr>
          </a:p>
          <a:p>
            <a:pPr marL="534988" lvl="0" indent="-534988" fontAlgn="base">
              <a:spcBef>
                <a:spcPct val="0"/>
              </a:spcBef>
              <a:spcAft>
                <a:spcPct val="0"/>
              </a:spcAft>
              <a:buFont typeface="Wingdings" pitchFamily="2" charset="2"/>
              <a:buChar char="Ø"/>
            </a:pPr>
            <a:r>
              <a:rPr lang="es-MX" sz="2000" dirty="0" smtClean="0">
                <a:latin typeface="Calibri" pitchFamily="34" charset="0"/>
                <a:cs typeface="Calibri" pitchFamily="34" charset="0"/>
              </a:rPr>
              <a:t>Sin embargo, con la entrada en vigor de la Ley del Sistema Nacional de Información Estadística y Geográfica se otorgó al Instituto Nacional de Estadística y Geografía </a:t>
            </a:r>
            <a:r>
              <a:rPr lang="es-MX" sz="2000" b="1" dirty="0">
                <a:solidFill>
                  <a:srgbClr val="002060"/>
                </a:solidFill>
                <a:latin typeface="Biondi" pitchFamily="2" charset="0"/>
                <a:ea typeface="Times New Roman" pitchFamily="18" charset="0"/>
                <a:cs typeface="Calibri" pitchFamily="34" charset="0"/>
              </a:rPr>
              <a:t>(INEGI), </a:t>
            </a:r>
            <a:r>
              <a:rPr lang="es-MX" sz="2000" dirty="0" smtClean="0">
                <a:latin typeface="Calibri" pitchFamily="34" charset="0"/>
                <a:cs typeface="Calibri" pitchFamily="34" charset="0"/>
              </a:rPr>
              <a:t>la facultad exclusiva en la elaboración de estos indicadores macroeconómicos, por lo que </a:t>
            </a:r>
            <a:r>
              <a:rPr lang="es-MX" sz="2000" b="1" dirty="0">
                <a:solidFill>
                  <a:srgbClr val="FF9900"/>
                </a:solidFill>
                <a:latin typeface="Calibri" pitchFamily="34" charset="0"/>
                <a:ea typeface="Times New Roman" pitchFamily="18" charset="0"/>
                <a:cs typeface="Calibri" pitchFamily="34" charset="0"/>
              </a:rPr>
              <a:t>a partir del 15 de julio de 2011, </a:t>
            </a:r>
            <a:r>
              <a:rPr lang="es-MX" sz="2000" dirty="0" smtClean="0">
                <a:latin typeface="Calibri" pitchFamily="34" charset="0"/>
                <a:cs typeface="Calibri" pitchFamily="34" charset="0"/>
              </a:rPr>
              <a:t>el Instituto </a:t>
            </a:r>
            <a:r>
              <a:rPr lang="es-MX" sz="2000" b="1" dirty="0" smtClean="0">
                <a:latin typeface="Calibri" pitchFamily="34" charset="0"/>
                <a:cs typeface="Calibri" pitchFamily="34" charset="0"/>
              </a:rPr>
              <a:t>cotiza, analiza, calcula y publica periódica y sistemáticamente el INPC</a:t>
            </a:r>
            <a:r>
              <a:rPr lang="es-MX" sz="2000" dirty="0" smtClean="0">
                <a:latin typeface="Calibri" pitchFamily="34" charset="0"/>
                <a:cs typeface="Calibri" pitchFamily="34" charset="0"/>
              </a:rPr>
              <a:t>.</a:t>
            </a:r>
            <a:endParaRPr kumimoji="0" lang="es-MX" sz="20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 name="2 CuadroTexto"/>
          <p:cNvSpPr txBox="1"/>
          <p:nvPr/>
        </p:nvSpPr>
        <p:spPr>
          <a:xfrm>
            <a:off x="6259908" y="149731"/>
            <a:ext cx="3852144" cy="830997"/>
          </a:xfrm>
          <a:prstGeom prst="rect">
            <a:avLst/>
          </a:prstGeom>
          <a:noFill/>
          <a:scene3d>
            <a:camera prst="orthographicFront"/>
            <a:lightRig rig="balanced" dir="t"/>
          </a:scene3d>
          <a:sp3d extrusionH="76200">
            <a:bevelB w="165100" prst="coolSlant"/>
            <a:extrusionClr>
              <a:schemeClr val="accent2">
                <a:lumMod val="20000"/>
                <a:lumOff val="80000"/>
              </a:schemeClr>
            </a:extrusionClr>
          </a:sp3d>
        </p:spPr>
        <p:txBody>
          <a:bodyPr wrap="none" rtlCol="0">
            <a:spAutoFit/>
            <a:sp3d extrusionH="57150">
              <a:extrusionClr>
                <a:schemeClr val="bg1">
                  <a:lumMod val="95000"/>
                </a:schemeClr>
              </a:extrusionClr>
            </a:sp3d>
          </a:bodyPr>
          <a:lstStyle/>
          <a:p>
            <a:pPr algn="r"/>
            <a:r>
              <a:rPr lang="es-MX" sz="2400" dirty="0" smtClean="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III</a:t>
            </a: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 ¿Quien mide la inflación </a:t>
            </a:r>
          </a:p>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en </a:t>
            </a:r>
            <a:r>
              <a:rPr lang="es-MX" sz="2400" dirty="0" smtClean="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México?</a:t>
            </a:r>
            <a:endPar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14" y="3363437"/>
            <a:ext cx="1224134" cy="121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56" y="1268760"/>
            <a:ext cx="1428500" cy="100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lecha abajo"/>
          <p:cNvSpPr/>
          <p:nvPr/>
        </p:nvSpPr>
        <p:spPr>
          <a:xfrm>
            <a:off x="1249238" y="2636912"/>
            <a:ext cx="22185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abajo"/>
          <p:cNvSpPr/>
          <p:nvPr/>
        </p:nvSpPr>
        <p:spPr>
          <a:xfrm>
            <a:off x="1255068" y="4869160"/>
            <a:ext cx="22185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259908" y="116632"/>
            <a:ext cx="3852144" cy="830997"/>
          </a:xfrm>
          <a:prstGeom prst="rect">
            <a:avLst/>
          </a:prstGeom>
          <a:noFill/>
        </p:spPr>
        <p:txBody>
          <a:bodyPr wrap="none" rtlCol="0">
            <a:spAutoFit/>
            <a:scene3d>
              <a:camera prst="orthographicFront"/>
              <a:lightRig rig="balanced" dir="t"/>
            </a:scene3d>
            <a:sp3d extrusionH="57150">
              <a:extrusionClr>
                <a:schemeClr val="bg1">
                  <a:lumMod val="95000"/>
                </a:schemeClr>
              </a:extrusionClr>
            </a:sp3d>
          </a:bodyPr>
          <a:lstStyle/>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III. ¿Quien mide la inflación </a:t>
            </a:r>
          </a:p>
          <a:p>
            <a:pPr algn="r"/>
            <a:r>
              <a:rPr lang="es-MX" sz="2400" dirty="0">
                <a:ln>
                  <a:solidFill>
                    <a:schemeClr val="tx1"/>
                  </a:solidFill>
                </a:ln>
                <a:solidFill>
                  <a:schemeClr val="accent4">
                    <a:lumMod val="50000"/>
                  </a:schemeClr>
                </a:solidFill>
                <a:effectLst>
                  <a:innerShdw blurRad="63500" dist="50800" dir="18900000">
                    <a:prstClr val="black">
                      <a:alpha val="50000"/>
                    </a:prstClr>
                  </a:innerShdw>
                </a:effectLst>
                <a:latin typeface="Franklin Gothic Medium" pitchFamily="34" charset="0"/>
                <a:cs typeface="Arial" pitchFamily="34" charset="0"/>
              </a:rPr>
              <a:t>en México?</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996" y="1556792"/>
            <a:ext cx="57911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320759529"/>
              </p:ext>
            </p:extLst>
          </p:nvPr>
        </p:nvGraphicFramePr>
        <p:xfrm>
          <a:off x="1039044" y="1484783"/>
          <a:ext cx="8280920" cy="4450080"/>
        </p:xfrm>
        <a:graphic>
          <a:graphicData uri="http://schemas.openxmlformats.org/drawingml/2006/table">
            <a:tbl>
              <a:tblPr/>
              <a:tblGrid>
                <a:gridCol w="3038870"/>
                <a:gridCol w="5242050"/>
              </a:tblGrid>
              <a:tr h="856808">
                <a:tc>
                  <a:txBody>
                    <a:bodyPr/>
                    <a:lstStyle/>
                    <a:p>
                      <a:pPr lvl="1" algn="l"/>
                      <a:r>
                        <a:rPr lang="es-MX" sz="2000" b="0" dirty="0" smtClean="0">
                          <a:latin typeface="Calibri" pitchFamily="34" charset="0"/>
                          <a:cs typeface="Calibri" pitchFamily="34" charset="0"/>
                        </a:rPr>
                        <a:t>Características del INPC</a:t>
                      </a:r>
                    </a:p>
                    <a:p>
                      <a:pPr lvl="1" algn="l"/>
                      <a:r>
                        <a:rPr lang="es-MX" sz="2000" b="0" dirty="0" smtClean="0">
                          <a:latin typeface="Calibri" pitchFamily="34" charset="0"/>
                          <a:cs typeface="Calibri" pitchFamily="34" charset="0"/>
                        </a:rPr>
                        <a:t>Variable</a:t>
                      </a:r>
                      <a:endParaRPr lang="es-MX" sz="2000" b="0" dirty="0">
                        <a:latin typeface="Calibri" pitchFamily="34" charset="0"/>
                        <a:cs typeface="Calibri" pitchFamily="34" charset="0"/>
                      </a:endParaRPr>
                    </a:p>
                  </a:txBody>
                  <a:tcPr marL="0" marR="0" marT="0" marB="0" anchor="ctr">
                    <a:lnL>
                      <a:noFill/>
                    </a:lnL>
                    <a:lnR>
                      <a:noFill/>
                    </a:lnR>
                    <a:lnT>
                      <a:noFill/>
                    </a:lnT>
                    <a:lnB>
                      <a:noFill/>
                    </a:lnB>
                    <a:noFill/>
                  </a:tcPr>
                </a:tc>
                <a:tc>
                  <a:txBody>
                    <a:bodyPr/>
                    <a:lstStyle/>
                    <a:p>
                      <a:pPr lvl="1" algn="l"/>
                      <a:endParaRPr lang="es-MX" sz="2000" b="1" dirty="0" smtClean="0">
                        <a:latin typeface="Calibri" pitchFamily="34" charset="0"/>
                        <a:cs typeface="Calibri" pitchFamily="34" charset="0"/>
                      </a:endParaRPr>
                    </a:p>
                    <a:p>
                      <a:pPr lvl="1" algn="l"/>
                      <a:r>
                        <a:rPr lang="es-MX" sz="2000" b="1" dirty="0" smtClean="0">
                          <a:latin typeface="Calibri" pitchFamily="34" charset="0"/>
                          <a:cs typeface="Calibri" pitchFamily="34" charset="0"/>
                        </a:rPr>
                        <a:t>INPC</a:t>
                      </a:r>
                    </a:p>
                    <a:p>
                      <a:pPr lvl="1" algn="l"/>
                      <a:endParaRPr lang="es-MX" sz="2000" b="1" dirty="0">
                        <a:latin typeface="Calibri" pitchFamily="34" charset="0"/>
                        <a:cs typeface="Calibri" pitchFamily="34" charset="0"/>
                      </a:endParaRPr>
                    </a:p>
                  </a:txBody>
                  <a:tcPr marL="0" marR="0" marT="0" marB="0" anchor="ctr">
                    <a:lnL>
                      <a:noFill/>
                    </a:lnL>
                    <a:lnR>
                      <a:noFill/>
                    </a:lnR>
                    <a:lnB>
                      <a:noFill/>
                    </a:lnB>
                  </a:tcPr>
                </a:tc>
              </a:tr>
              <a:tr h="0">
                <a:tc>
                  <a:txBody>
                    <a:bodyPr/>
                    <a:lstStyle/>
                    <a:p>
                      <a:pPr lvl="1" algn="l"/>
                      <a:r>
                        <a:rPr lang="es-MX" sz="2000" b="0" dirty="0">
                          <a:solidFill>
                            <a:srgbClr val="FF9900"/>
                          </a:solidFill>
                          <a:latin typeface="Calibri" pitchFamily="34" charset="0"/>
                          <a:cs typeface="Calibri" pitchFamily="34" charset="0"/>
                        </a:rPr>
                        <a:t>Canasta</a:t>
                      </a:r>
                    </a:p>
                  </a:txBody>
                  <a:tcPr marL="0" marR="0" marT="0" marB="0" anchor="ctr">
                    <a:lnL>
                      <a:noFill/>
                    </a:lnL>
                    <a:lnR>
                      <a:noFill/>
                    </a:lnR>
                    <a:lnT>
                      <a:noFill/>
                    </a:lnT>
                    <a:lnB>
                      <a:noFill/>
                    </a:lnB>
                    <a:noFill/>
                  </a:tcPr>
                </a:tc>
                <a:tc>
                  <a:txBody>
                    <a:bodyPr/>
                    <a:lstStyle/>
                    <a:p>
                      <a:pPr lvl="1" algn="l"/>
                      <a:r>
                        <a:rPr lang="es-MX" sz="2000" b="1" dirty="0">
                          <a:solidFill>
                            <a:srgbClr val="FF9900"/>
                          </a:solidFill>
                          <a:latin typeface="Calibri" pitchFamily="34" charset="0"/>
                          <a:cs typeface="Calibri" pitchFamily="34" charset="0"/>
                        </a:rPr>
                        <a:t>Bienes y servicios que consumen las familias</a:t>
                      </a:r>
                      <a:r>
                        <a:rPr lang="es-MX" sz="2000" b="1" dirty="0" smtClean="0">
                          <a:solidFill>
                            <a:srgbClr val="FF9900"/>
                          </a:solidFill>
                          <a:latin typeface="Calibri" pitchFamily="34" charset="0"/>
                          <a:cs typeface="Calibri" pitchFamily="34" charset="0"/>
                        </a:rPr>
                        <a:t>.</a:t>
                      </a:r>
                    </a:p>
                  </a:txBody>
                  <a:tcPr marL="0" marR="0" marT="0" marB="0" anchor="ctr">
                    <a:lnL>
                      <a:noFill/>
                    </a:lnL>
                    <a:lnR>
                      <a:noFill/>
                    </a:lnR>
                    <a:lnT>
                      <a:noFill/>
                    </a:lnT>
                    <a:lnB>
                      <a:noFill/>
                    </a:lnB>
                  </a:tcPr>
                </a:tc>
              </a:tr>
              <a:tr h="0">
                <a:tc>
                  <a:txBody>
                    <a:bodyPr/>
                    <a:lstStyle/>
                    <a:p>
                      <a:pPr lvl="1" algn="l"/>
                      <a:r>
                        <a:rPr lang="es-MX" sz="2000" b="0" dirty="0">
                          <a:latin typeface="Calibri" pitchFamily="34" charset="0"/>
                          <a:cs typeface="Calibri" pitchFamily="34" charset="0"/>
                        </a:rPr>
                        <a:t>Precios</a:t>
                      </a:r>
                    </a:p>
                  </a:txBody>
                  <a:tcPr marL="0" marR="0" marT="0" marB="0" anchor="ctr">
                    <a:lnL>
                      <a:noFill/>
                    </a:lnL>
                    <a:lnR>
                      <a:noFill/>
                    </a:lnR>
                    <a:lnT>
                      <a:noFill/>
                    </a:lnT>
                    <a:lnB>
                      <a:noFill/>
                    </a:lnB>
                    <a:noFill/>
                  </a:tcPr>
                </a:tc>
                <a:tc>
                  <a:txBody>
                    <a:bodyPr/>
                    <a:lstStyle/>
                    <a:p>
                      <a:pPr lvl="1" algn="l"/>
                      <a:r>
                        <a:rPr lang="es-MX" sz="2000" b="1" dirty="0">
                          <a:latin typeface="Calibri" pitchFamily="34" charset="0"/>
                          <a:cs typeface="Calibri" pitchFamily="34" charset="0"/>
                        </a:rPr>
                        <a:t>A los que el consumidor adquiere los bienes y servicios que consume</a:t>
                      </a:r>
                      <a:r>
                        <a:rPr lang="es-MX" sz="2000" b="1" dirty="0" smtClean="0">
                          <a:latin typeface="Calibri" pitchFamily="34" charset="0"/>
                          <a:cs typeface="Calibri" pitchFamily="34" charset="0"/>
                        </a:rPr>
                        <a:t>.</a:t>
                      </a:r>
                    </a:p>
                  </a:txBody>
                  <a:tcPr marL="0" marR="0" marT="0" marB="0" anchor="ctr">
                    <a:lnL>
                      <a:noFill/>
                    </a:lnL>
                    <a:lnR>
                      <a:noFill/>
                    </a:lnR>
                    <a:lnT>
                      <a:noFill/>
                    </a:lnT>
                    <a:lnB>
                      <a:noFill/>
                    </a:lnB>
                  </a:tcPr>
                </a:tc>
              </a:tr>
              <a:tr h="43408">
                <a:tc>
                  <a:txBody>
                    <a:bodyPr/>
                    <a:lstStyle/>
                    <a:p>
                      <a:pPr lvl="1" algn="l"/>
                      <a:r>
                        <a:rPr lang="es-MX" sz="2000" b="0" dirty="0">
                          <a:solidFill>
                            <a:srgbClr val="FF9900"/>
                          </a:solidFill>
                          <a:latin typeface="Calibri" pitchFamily="34" charset="0"/>
                          <a:cs typeface="Calibri" pitchFamily="34" charset="0"/>
                        </a:rPr>
                        <a:t>Factor de Ponderación</a:t>
                      </a:r>
                    </a:p>
                  </a:txBody>
                  <a:tcPr marL="0" marR="0" marT="0" marB="0" anchor="ctr">
                    <a:lnL>
                      <a:noFill/>
                    </a:lnL>
                    <a:lnR>
                      <a:noFill/>
                    </a:lnR>
                    <a:lnT>
                      <a:noFill/>
                    </a:lnT>
                    <a:lnB>
                      <a:noFill/>
                    </a:lnB>
                    <a:noFill/>
                  </a:tcPr>
                </a:tc>
                <a:tc>
                  <a:txBody>
                    <a:bodyPr/>
                    <a:lstStyle/>
                    <a:p>
                      <a:pPr lvl="1" algn="l"/>
                      <a:r>
                        <a:rPr lang="es-MX" sz="2000" b="1" dirty="0">
                          <a:solidFill>
                            <a:srgbClr val="FF9900"/>
                          </a:solidFill>
                          <a:latin typeface="Calibri" pitchFamily="34" charset="0"/>
                          <a:cs typeface="Calibri" pitchFamily="34" charset="0"/>
                        </a:rPr>
                        <a:t>Gasto de las familias.</a:t>
                      </a:r>
                    </a:p>
                  </a:txBody>
                  <a:tcPr marL="0" marR="0" marT="0" marB="0" anchor="ctr">
                    <a:lnL>
                      <a:noFill/>
                    </a:lnL>
                    <a:lnR>
                      <a:noFill/>
                    </a:lnR>
                    <a:lnT>
                      <a:noFill/>
                    </a:lnT>
                    <a:lnB>
                      <a:noFill/>
                    </a:lnB>
                  </a:tcPr>
                </a:tc>
              </a:tr>
              <a:tr h="26640">
                <a:tc>
                  <a:txBody>
                    <a:bodyPr/>
                    <a:lstStyle/>
                    <a:p>
                      <a:pPr lvl="1" algn="l"/>
                      <a:r>
                        <a:rPr lang="es-MX" sz="2000" b="0" dirty="0">
                          <a:latin typeface="Calibri" pitchFamily="34" charset="0"/>
                          <a:cs typeface="Calibri" pitchFamily="34" charset="0"/>
                        </a:rPr>
                        <a:t>Fuente de la Ponderación</a:t>
                      </a:r>
                    </a:p>
                  </a:txBody>
                  <a:tcPr marL="0" marR="0" marT="0" marB="0" anchor="ctr">
                    <a:lnL>
                      <a:noFill/>
                    </a:lnL>
                    <a:lnR>
                      <a:noFill/>
                    </a:lnR>
                    <a:lnT>
                      <a:noFill/>
                    </a:lnT>
                    <a:lnB>
                      <a:noFill/>
                    </a:lnB>
                    <a:noFill/>
                  </a:tcPr>
                </a:tc>
                <a:tc>
                  <a:txBody>
                    <a:bodyPr/>
                    <a:lstStyle/>
                    <a:p>
                      <a:pPr lvl="1" algn="l"/>
                      <a:r>
                        <a:rPr lang="es-MX" sz="2000" b="1" dirty="0">
                          <a:latin typeface="Calibri" pitchFamily="34" charset="0"/>
                          <a:cs typeface="Calibri" pitchFamily="34" charset="0"/>
                        </a:rPr>
                        <a:t>Encuesta Nacional de Ingresos y Gastos de los Hogares</a:t>
                      </a:r>
                      <a:r>
                        <a:rPr lang="es-MX" sz="2000" b="1" dirty="0" smtClean="0">
                          <a:latin typeface="Calibri" pitchFamily="34" charset="0"/>
                          <a:cs typeface="Calibri" pitchFamily="34" charset="0"/>
                        </a:rPr>
                        <a:t>.</a:t>
                      </a:r>
                    </a:p>
                  </a:txBody>
                  <a:tcPr marL="0" marR="0" marT="0" marB="0" anchor="ctr">
                    <a:lnL>
                      <a:noFill/>
                    </a:lnL>
                    <a:lnR>
                      <a:noFill/>
                    </a:lnR>
                    <a:lnT>
                      <a:noFill/>
                    </a:lnT>
                    <a:lnB>
                      <a:noFill/>
                    </a:lnB>
                  </a:tcPr>
                </a:tc>
              </a:tr>
              <a:tr h="0">
                <a:tc>
                  <a:txBody>
                    <a:bodyPr/>
                    <a:lstStyle/>
                    <a:p>
                      <a:pPr lvl="1" algn="l"/>
                      <a:r>
                        <a:rPr lang="es-MX" sz="2000" b="0" dirty="0">
                          <a:solidFill>
                            <a:srgbClr val="FF9900"/>
                          </a:solidFill>
                          <a:latin typeface="Calibri" pitchFamily="34" charset="0"/>
                          <a:cs typeface="Calibri" pitchFamily="34" charset="0"/>
                        </a:rPr>
                        <a:t>Número de </a:t>
                      </a:r>
                      <a:r>
                        <a:rPr lang="es-MX" sz="2000" b="0" dirty="0" smtClean="0">
                          <a:solidFill>
                            <a:srgbClr val="FF9900"/>
                          </a:solidFill>
                          <a:latin typeface="Calibri" pitchFamily="34" charset="0"/>
                          <a:cs typeface="Calibri" pitchFamily="34" charset="0"/>
                        </a:rPr>
                        <a:t>Genéricos</a:t>
                      </a:r>
                    </a:p>
                  </a:txBody>
                  <a:tcPr marL="0" marR="0" marT="0" marB="0" anchor="ctr">
                    <a:lnL>
                      <a:noFill/>
                    </a:lnL>
                    <a:lnR>
                      <a:noFill/>
                    </a:lnR>
                    <a:lnT>
                      <a:noFill/>
                    </a:lnT>
                    <a:lnB>
                      <a:noFill/>
                    </a:lnB>
                    <a:noFill/>
                  </a:tcPr>
                </a:tc>
                <a:tc>
                  <a:txBody>
                    <a:bodyPr/>
                    <a:lstStyle/>
                    <a:p>
                      <a:pPr lvl="1" algn="l"/>
                      <a:r>
                        <a:rPr lang="es-MX" sz="2000" b="1" dirty="0" smtClean="0">
                          <a:solidFill>
                            <a:srgbClr val="FF9900"/>
                          </a:solidFill>
                          <a:latin typeface="Calibri" pitchFamily="34" charset="0"/>
                          <a:cs typeface="Calibri" pitchFamily="34" charset="0"/>
                        </a:rPr>
                        <a:t>283 </a:t>
                      </a:r>
                    </a:p>
                  </a:txBody>
                  <a:tcPr marL="0" marR="0" marT="0" marB="0" anchor="ctr">
                    <a:lnL>
                      <a:noFill/>
                    </a:lnL>
                    <a:lnR>
                      <a:noFill/>
                    </a:lnR>
                    <a:lnT>
                      <a:noFill/>
                    </a:lnT>
                    <a:lnB>
                      <a:noFill/>
                    </a:lnB>
                  </a:tcPr>
                </a:tc>
              </a:tr>
              <a:tr h="4834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MX" sz="2000" b="0" dirty="0" smtClean="0">
                          <a:latin typeface="Calibri" pitchFamily="34" charset="0"/>
                          <a:cs typeface="Calibri" pitchFamily="34" charset="0"/>
                        </a:rPr>
                        <a:t>Número de Específicos</a:t>
                      </a:r>
                    </a:p>
                  </a:txBody>
                  <a:tcPr marL="0" marR="0" marT="0" marB="0" anchor="ctr">
                    <a:lnL>
                      <a:noFill/>
                    </a:lnL>
                    <a:lnR>
                      <a:noFill/>
                    </a:lnR>
                    <a:lnT>
                      <a:noFill/>
                    </a:lnT>
                    <a:lnB>
                      <a:noFill/>
                    </a:lnB>
                    <a:no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MX" sz="2000" b="1" dirty="0" smtClean="0">
                          <a:latin typeface="Calibri" pitchFamily="34" charset="0"/>
                          <a:cs typeface="Calibri" pitchFamily="34" charset="0"/>
                        </a:rPr>
                        <a:t>83,500</a:t>
                      </a:r>
                    </a:p>
                  </a:txBody>
                  <a:tcPr marL="0" marR="0" marT="0" marB="0" anchor="ctr">
                    <a:lnL>
                      <a:noFill/>
                    </a:lnL>
                    <a:lnR>
                      <a:noFill/>
                    </a:lnR>
                    <a:lnT>
                      <a:noFill/>
                    </a:lnT>
                    <a:lnB>
                      <a:noFill/>
                    </a:lnB>
                  </a:tcPr>
                </a:tc>
              </a:tr>
              <a:tr h="31576">
                <a:tc>
                  <a:txBody>
                    <a:bodyPr/>
                    <a:lstStyle/>
                    <a:p>
                      <a:pPr lvl="1" algn="l"/>
                      <a:r>
                        <a:rPr lang="es-MX" sz="2000" b="0" dirty="0">
                          <a:solidFill>
                            <a:srgbClr val="FF9900"/>
                          </a:solidFill>
                          <a:latin typeface="Calibri" pitchFamily="34" charset="0"/>
                          <a:cs typeface="Calibri" pitchFamily="34" charset="0"/>
                        </a:rPr>
                        <a:t>Periodo de referencia</a:t>
                      </a:r>
                    </a:p>
                  </a:txBody>
                  <a:tcPr marL="0" marR="0" marT="0" marB="0" anchor="ctr">
                    <a:lnL>
                      <a:noFill/>
                    </a:lnL>
                    <a:lnR>
                      <a:noFill/>
                    </a:lnR>
                    <a:lnT>
                      <a:noFill/>
                    </a:lnT>
                    <a:lnB>
                      <a:noFill/>
                    </a:lnB>
                    <a:noFill/>
                  </a:tcPr>
                </a:tc>
                <a:tc>
                  <a:txBody>
                    <a:bodyPr/>
                    <a:lstStyle/>
                    <a:p>
                      <a:pPr lvl="1" algn="l"/>
                      <a:r>
                        <a:rPr lang="es-MX" sz="2000" b="1" dirty="0">
                          <a:solidFill>
                            <a:srgbClr val="FF9900"/>
                          </a:solidFill>
                          <a:latin typeface="Calibri" pitchFamily="34" charset="0"/>
                          <a:cs typeface="Calibri" pitchFamily="34" charset="0"/>
                        </a:rPr>
                        <a:t>2ª Quincena Dic. </a:t>
                      </a:r>
                      <a:r>
                        <a:rPr lang="es-MX" sz="2000" b="1" dirty="0" smtClean="0">
                          <a:solidFill>
                            <a:srgbClr val="FF9900"/>
                          </a:solidFill>
                          <a:latin typeface="Calibri" pitchFamily="34" charset="0"/>
                          <a:cs typeface="Calibri" pitchFamily="34" charset="0"/>
                        </a:rPr>
                        <a:t>2010</a:t>
                      </a:r>
                    </a:p>
                  </a:txBody>
                  <a:tcPr marL="0" marR="0" marT="0" marB="0" anchor="ctr">
                    <a:lnL>
                      <a:noFill/>
                    </a:lnL>
                    <a:lnR>
                      <a:noFill/>
                    </a:lnR>
                    <a:lnT>
                      <a:noFill/>
                    </a:lnT>
                    <a:lnB>
                      <a:noFill/>
                    </a:lnB>
                  </a:tcPr>
                </a:tc>
              </a:tr>
              <a:tr h="504448">
                <a:tc>
                  <a:txBody>
                    <a:bodyPr/>
                    <a:lstStyle/>
                    <a:p>
                      <a:pPr lvl="1" algn="l"/>
                      <a:r>
                        <a:rPr lang="es-MX" sz="2000" b="0" dirty="0">
                          <a:latin typeface="Calibri" pitchFamily="34" charset="0"/>
                          <a:cs typeface="Calibri" pitchFamily="34" charset="0"/>
                        </a:rPr>
                        <a:t>Ámbito de Análisis</a:t>
                      </a:r>
                    </a:p>
                  </a:txBody>
                  <a:tcPr marL="0" marR="0" marT="0" marB="0" anchor="ctr">
                    <a:lnL>
                      <a:noFill/>
                    </a:lnL>
                    <a:lnR>
                      <a:noFill/>
                    </a:lnR>
                    <a:lnT>
                      <a:noFill/>
                    </a:lnT>
                    <a:lnB>
                      <a:noFill/>
                    </a:lnB>
                    <a:noFill/>
                  </a:tcPr>
                </a:tc>
                <a:tc>
                  <a:txBody>
                    <a:bodyPr/>
                    <a:lstStyle/>
                    <a:p>
                      <a:pPr lvl="1" algn="l"/>
                      <a:r>
                        <a:rPr lang="es-MX" sz="2000" b="1" dirty="0">
                          <a:latin typeface="Calibri" pitchFamily="34" charset="0"/>
                          <a:cs typeface="Calibri" pitchFamily="34" charset="0"/>
                        </a:rPr>
                        <a:t>Consumo de los </a:t>
                      </a:r>
                      <a:r>
                        <a:rPr lang="es-MX" sz="2000" b="1" dirty="0" smtClean="0">
                          <a:latin typeface="Calibri" pitchFamily="34" charset="0"/>
                          <a:cs typeface="Calibri" pitchFamily="34" charset="0"/>
                        </a:rPr>
                        <a:t>Hogares</a:t>
                      </a:r>
                    </a:p>
                    <a:p>
                      <a:pPr lvl="1" algn="l"/>
                      <a:r>
                        <a:rPr lang="es-MX" sz="1600" b="1" dirty="0" smtClean="0">
                          <a:latin typeface="Calibri" pitchFamily="34" charset="0"/>
                          <a:cs typeface="Calibri" pitchFamily="34" charset="0"/>
                        </a:rPr>
                        <a:t>http://www.inegi.org.mx/est/contenidos/proyectos/inp/Presentacion.aspx</a:t>
                      </a:r>
                    </a:p>
                  </a:txBody>
                  <a:tcPr marL="0" marR="0" marT="0" marB="0" anchor="ctr">
                    <a:lnL>
                      <a:noFill/>
                    </a:lnL>
                    <a:lnR>
                      <a:noFill/>
                    </a:lnR>
                    <a:lnT>
                      <a:noFill/>
                    </a:lnT>
                    <a:lnB>
                      <a:noFill/>
                    </a:lnB>
                  </a:tcPr>
                </a:tc>
              </a:tr>
            </a:tbl>
          </a:graphicData>
        </a:graphic>
      </p:graphicFrame>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576" y="836712"/>
            <a:ext cx="1926212" cy="54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2171</TotalTime>
  <Words>2907</Words>
  <Application>Microsoft Office PowerPoint</Application>
  <PresentationFormat>Diapositivas de 35 mm</PresentationFormat>
  <Paragraphs>359</Paragraphs>
  <Slides>31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Flujo</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Asociación de jubilados  Don Rodrigo Gómez.</dc:title>
  <dc:creator>Norma</dc:creator>
  <cp:lastModifiedBy>Gustavo de Hoyos Ramón</cp:lastModifiedBy>
  <cp:revision>191</cp:revision>
  <cp:lastPrinted>2013-09-08T08:18:03Z</cp:lastPrinted>
  <dcterms:created xsi:type="dcterms:W3CDTF">2012-03-30T13:04:19Z</dcterms:created>
  <dcterms:modified xsi:type="dcterms:W3CDTF">2013-09-10T23:42:49Z</dcterms:modified>
</cp:coreProperties>
</file>