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6" r:id="rId13"/>
    <p:sldId id="267" r:id="rId14"/>
    <p:sldId id="269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008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D863F-DED9-AE46-B079-3463689226B4}" type="datetimeFigureOut">
              <a:rPr lang="es-ES" smtClean="0"/>
              <a:t>9/8/16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F117E-53F6-4E41-9953-4B4CA0D0AAC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324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3F28F-4A95-DB46-8C37-2B1373282D6A}" type="datetimeFigureOut">
              <a:rPr lang="es-ES" smtClean="0"/>
              <a:t>9/8/16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A2556-9CB6-2E4A-8FDB-44C63024D3B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8551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5B98-3C55-4449-9D85-7CA6C562EAF2}" type="datetime1">
              <a:rPr lang="en-US" smtClean="0"/>
              <a:t>9/8/16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55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F0B-1073-574D-B8E8-409DE4377C55}" type="datetime1">
              <a:rPr lang="en-US" smtClean="0"/>
              <a:t>9/8/16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3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1F7D-4708-E143-BF8E-293B325D523E}" type="datetime1">
              <a:rPr lang="en-US" smtClean="0"/>
              <a:t>9/8/16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80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A49D-5AF2-7441-B2E5-EB09B5F9F42C}" type="datetime1">
              <a:rPr lang="en-US" smtClean="0"/>
              <a:t>9/8/16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19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CA53-E983-A546-A65C-297CB1AE4C48}" type="datetime1">
              <a:rPr lang="en-US" smtClean="0"/>
              <a:t>9/8/16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00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072B-5269-534B-9C41-2DFB0D29303B}" type="datetime1">
              <a:rPr lang="en-US" smtClean="0"/>
              <a:t>9/8/16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20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6F50-D5A2-0B4C-8707-DB369D7CB161}" type="datetime1">
              <a:rPr lang="en-US" smtClean="0"/>
              <a:t>9/8/16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70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DDD0-9220-2C4C-8A5D-FD5CD063251B}" type="datetime1">
              <a:rPr lang="en-US" smtClean="0"/>
              <a:t>9/8/16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33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6D42-2BEE-6048-A27A-2B94240C349B}" type="datetime1">
              <a:rPr lang="en-US" smtClean="0"/>
              <a:t>9/8/16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45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47CA-8E90-3E4F-8665-6D2FFAC10F62}" type="datetime1">
              <a:rPr lang="en-US" smtClean="0"/>
              <a:t>9/8/16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46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E15F-7F42-A044-A42B-2298C153627F}" type="datetime1">
              <a:rPr lang="en-US" smtClean="0"/>
              <a:t>9/8/16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7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C1234-0988-F745-A5A9-8859D96E4A10}" type="datetime1">
              <a:rPr lang="en-US" smtClean="0"/>
              <a:t>9/8/16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954F-20ED-F44F-BD28-FCC20BD2E2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86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486" y="203200"/>
            <a:ext cx="7772400" cy="846667"/>
          </a:xfrm>
        </p:spPr>
        <p:txBody>
          <a:bodyPr>
            <a:normAutofit/>
          </a:bodyPr>
          <a:lstStyle/>
          <a:p>
            <a:pPr algn="l"/>
            <a:r>
              <a:rPr lang="es-ES" sz="1800" b="1" dirty="0" smtClean="0"/>
              <a:t>Universidad Veracruzana</a:t>
            </a:r>
            <a:br>
              <a:rPr lang="es-ES" sz="1800" b="1" dirty="0" smtClean="0"/>
            </a:br>
            <a:r>
              <a:rPr lang="es-ES" sz="1800" b="1" dirty="0" smtClean="0"/>
              <a:t>Instituto de Investigaciones Histórico-Sociales</a:t>
            </a:r>
            <a:endParaRPr lang="es-ES" sz="1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067" y="1420904"/>
            <a:ext cx="6855500" cy="1263029"/>
          </a:xfr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/>
            <a:r>
              <a:rPr lang="es-ES" dirty="0" smtClean="0"/>
              <a:t>Veracruz: Crisis, Alternancia y Resistencia.</a:t>
            </a:r>
          </a:p>
          <a:p>
            <a:pPr algn="r"/>
            <a:r>
              <a:rPr lang="es-ES" dirty="0" smtClean="0"/>
              <a:t>USBI-Xalapa, 7 y 8 de septiembre de 2016.</a:t>
            </a:r>
            <a:endParaRPr lang="es-E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98600" y="3482159"/>
            <a:ext cx="7425266" cy="1659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/>
              <a:t>Aspectos de la crisis de la educación en Veracruz</a:t>
            </a:r>
            <a:endParaRPr lang="es-MX" sz="3200" dirty="0"/>
          </a:p>
          <a:p>
            <a:pPr algn="r"/>
            <a:r>
              <a:rPr lang="es-ES" sz="2000" b="1" cap="small" dirty="0" smtClean="0"/>
              <a:t>Ernesto Treviño Ronzón</a:t>
            </a:r>
          </a:p>
          <a:p>
            <a:pPr algn="r"/>
            <a:r>
              <a:rPr lang="es-ES" sz="2000" b="1" cap="small" dirty="0" smtClean="0"/>
              <a:t>IIHS-UV</a:t>
            </a:r>
            <a:endParaRPr lang="es-ES" sz="2000" b="1" cap="small" dirty="0"/>
          </a:p>
        </p:txBody>
      </p:sp>
      <p:pic>
        <p:nvPicPr>
          <p:cNvPr id="5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561" y="5827474"/>
            <a:ext cx="931372" cy="88666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21" y="6149717"/>
            <a:ext cx="864600" cy="378360"/>
          </a:xfrm>
          <a:prstGeom prst="rect">
            <a:avLst/>
          </a:prstGeom>
        </p:spPr>
      </p:pic>
      <p:cxnSp>
        <p:nvCxnSpPr>
          <p:cNvPr id="8" name="7 Conector recto"/>
          <p:cNvCxnSpPr/>
          <p:nvPr/>
        </p:nvCxnSpPr>
        <p:spPr>
          <a:xfrm>
            <a:off x="2514618" y="6338897"/>
            <a:ext cx="418253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65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6772" y="1560383"/>
            <a:ext cx="8229600" cy="4128030"/>
          </a:xfrm>
        </p:spPr>
        <p:txBody>
          <a:bodyPr>
            <a:noAutofit/>
          </a:bodyPr>
          <a:lstStyle/>
          <a:p>
            <a:pPr marL="0" lvl="1" indent="-342900">
              <a:spcBef>
                <a:spcPts val="0"/>
              </a:spcBef>
              <a:buFont typeface="Arial"/>
              <a:buChar char="•"/>
            </a:pPr>
            <a:r>
              <a:rPr lang="es-ES_tradnl" sz="2400" b="1" dirty="0">
                <a:solidFill>
                  <a:srgbClr val="C00000"/>
                </a:solidFill>
              </a:rPr>
              <a:t>En Veracruz hace mucho que no hay proyecto educativo relevante: menos del gobierno en curso</a:t>
            </a:r>
            <a:r>
              <a:rPr lang="es-ES_tradnl" sz="2400" b="1" dirty="0" smtClean="0">
                <a:solidFill>
                  <a:srgbClr val="C00000"/>
                </a:solidFill>
              </a:rPr>
              <a:t>. Ni un liderazgo intelectual o cultural. </a:t>
            </a:r>
            <a:endParaRPr lang="es-ES_tradnl" sz="2400" b="1" dirty="0">
              <a:solidFill>
                <a:srgbClr val="C00000"/>
              </a:solidFill>
            </a:endParaRPr>
          </a:p>
          <a:p>
            <a:pPr marL="0" lvl="1" indent="-342900">
              <a:spcBef>
                <a:spcPts val="0"/>
              </a:spcBef>
              <a:buFont typeface="Arial"/>
              <a:buChar char="•"/>
            </a:pPr>
            <a:endParaRPr lang="es-ES_tradnl" sz="2400" dirty="0" smtClean="0"/>
          </a:p>
          <a:p>
            <a:pPr marL="0" lvl="1" indent="-342900">
              <a:spcBef>
                <a:spcPts val="0"/>
              </a:spcBef>
              <a:buFont typeface="Arial"/>
              <a:buChar char="•"/>
            </a:pPr>
            <a:r>
              <a:rPr lang="es-ES_tradnl" sz="2400" b="1" dirty="0" smtClean="0">
                <a:solidFill>
                  <a:schemeClr val="accent6">
                    <a:lumMod val="50000"/>
                  </a:schemeClr>
                </a:solidFill>
              </a:rPr>
              <a:t>Lo </a:t>
            </a:r>
            <a:r>
              <a:rPr lang="es-ES_tradnl" sz="2400" b="1" dirty="0">
                <a:solidFill>
                  <a:schemeClr val="accent6">
                    <a:lumMod val="50000"/>
                  </a:schemeClr>
                </a:solidFill>
              </a:rPr>
              <a:t>que sí se ha </a:t>
            </a:r>
            <a:r>
              <a:rPr lang="es-ES_tradnl" sz="2400" b="1" dirty="0" smtClean="0">
                <a:solidFill>
                  <a:schemeClr val="accent6">
                    <a:lumMod val="50000"/>
                  </a:schemeClr>
                </a:solidFill>
              </a:rPr>
              <a:t>hecho </a:t>
            </a:r>
            <a:r>
              <a:rPr lang="es-ES_tradnl" sz="2400" b="1" dirty="0" smtClean="0">
                <a:solidFill>
                  <a:schemeClr val="accent6">
                    <a:lumMod val="50000"/>
                  </a:schemeClr>
                </a:solidFill>
              </a:rPr>
              <a:t>desde la SEV, </a:t>
            </a:r>
            <a:r>
              <a:rPr lang="es-ES_tradnl" sz="2400" b="1" dirty="0">
                <a:solidFill>
                  <a:schemeClr val="accent6">
                    <a:lumMod val="50000"/>
                  </a:schemeClr>
                </a:solidFill>
              </a:rPr>
              <a:t>es gestionar la dimensión política. </a:t>
            </a:r>
            <a:r>
              <a:rPr lang="es-ES_tradnl" sz="2400" b="1" dirty="0" smtClean="0"/>
              <a:t>Funcionar por “acuerdos” </a:t>
            </a:r>
            <a:r>
              <a:rPr lang="es-ES_tradnl" sz="2400" b="1" dirty="0"/>
              <a:t>de “elites” o “cúpulas” políticas </a:t>
            </a:r>
            <a:r>
              <a:rPr lang="es-ES_tradnl" sz="2400" b="1" dirty="0" smtClean="0"/>
              <a:t>intercambiables</a:t>
            </a:r>
            <a:r>
              <a:rPr lang="es-ES_tradnl" sz="2400" b="1" dirty="0"/>
              <a:t>, que administran intereses particulares y tramos </a:t>
            </a:r>
            <a:r>
              <a:rPr lang="es-ES_tradnl" sz="2400" b="1" dirty="0" smtClean="0"/>
              <a:t>estratégicos de </a:t>
            </a:r>
            <a:r>
              <a:rPr lang="es-ES_tradnl" sz="2400" b="1" dirty="0"/>
              <a:t>la vida </a:t>
            </a:r>
            <a:r>
              <a:rPr lang="es-ES_tradnl" sz="2400" b="1" dirty="0" smtClean="0"/>
              <a:t>educativa: </a:t>
            </a:r>
            <a:r>
              <a:rPr lang="es-ES_tradnl" sz="2400" b="1" dirty="0" smtClean="0"/>
              <a:t>nombramientos,  </a:t>
            </a:r>
            <a:r>
              <a:rPr lang="es-ES_tradnl" sz="2400" b="1" dirty="0"/>
              <a:t>plazas, movilidad, uso de recurso, administración de fuerzas, la gestión ilegal del voto </a:t>
            </a:r>
            <a:r>
              <a:rPr lang="es-ES_tradnl" sz="2400" b="1" dirty="0" smtClean="0"/>
              <a:t>electoral, adaptándose a </a:t>
            </a:r>
            <a:r>
              <a:rPr lang="es-ES_tradnl" sz="2400" b="1" dirty="0" smtClean="0"/>
              <a:t>las circunstancias de </a:t>
            </a:r>
            <a:r>
              <a:rPr lang="es-ES_tradnl" sz="2400" b="1" dirty="0" smtClean="0"/>
              <a:t>reformas.</a:t>
            </a:r>
            <a:endParaRPr lang="es-ES_tradnl" sz="2400" b="1" dirty="0" smtClean="0"/>
          </a:p>
          <a:p>
            <a:pPr marL="0" lvl="1" indent="-342900">
              <a:spcBef>
                <a:spcPts val="0"/>
              </a:spcBef>
              <a:buFont typeface="Arial"/>
              <a:buChar char="•"/>
            </a:pPr>
            <a:endParaRPr lang="es-ES_tradnl" sz="2400" b="1" dirty="0"/>
          </a:p>
          <a:p>
            <a:pPr marL="0">
              <a:spcBef>
                <a:spcPts val="0"/>
              </a:spcBef>
            </a:pPr>
            <a:endParaRPr lang="es-MX" sz="2400" dirty="0"/>
          </a:p>
        </p:txBody>
      </p:sp>
      <p:pic>
        <p:nvPicPr>
          <p:cNvPr id="4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546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/>
            <a:r>
              <a:rPr lang="es-ES_tradnl" sz="2400" b="1" dirty="0" smtClean="0"/>
              <a:t>3. </a:t>
            </a:r>
            <a:r>
              <a:rPr lang="es-ES_tradnl" sz="2400" b="1" dirty="0" smtClean="0"/>
              <a:t>CONSECUENCIAS</a:t>
            </a:r>
            <a:r>
              <a:rPr lang="es-ES_tradnl" sz="2400" b="1" dirty="0" smtClean="0"/>
              <a:t>: ARRIESGAR LO MÁS PRECIADO</a:t>
            </a:r>
            <a:endParaRPr lang="es-MX" sz="2400" b="1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4277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535" y="902421"/>
            <a:ext cx="3194989" cy="450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43" y="3803712"/>
            <a:ext cx="3159991" cy="2105344"/>
          </a:xfrm>
          <a:prstGeom prst="rect">
            <a:avLst/>
          </a:prstGeom>
        </p:spPr>
      </p:pic>
      <p:pic>
        <p:nvPicPr>
          <p:cNvPr id="6" name="Imagen 4" descr="UV_flor de li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11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254595" y="444501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-342900">
              <a:spcBef>
                <a:spcPts val="0"/>
              </a:spcBef>
              <a:buFont typeface="Arial"/>
              <a:buChar char="•"/>
            </a:pPr>
            <a:r>
              <a:rPr lang="es-ES_tradnl" sz="2400" b="1" dirty="0">
                <a:solidFill>
                  <a:srgbClr val="800000"/>
                </a:solidFill>
              </a:rPr>
              <a:t>Este pacto o acuerdo “hace sistema” con el “pacto de impunidad” que funciona en Veracruz. </a:t>
            </a:r>
            <a:r>
              <a:rPr lang="es-ES_tradnl" sz="2400" b="1" dirty="0"/>
              <a:t>Ese acuerdo donde se cubren las espaldas ante todo, donde se permite casi todo y que gotea cuotas de recursos o beneficios.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052574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7071" y="819053"/>
            <a:ext cx="7954773" cy="4428376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Las consecuencias de todo esto son muy graves. </a:t>
            </a:r>
            <a:r>
              <a:rPr lang="es-MX" sz="2400" b="1" dirty="0" smtClean="0"/>
              <a:t>Las </a:t>
            </a:r>
            <a:r>
              <a:rPr lang="es-MX" sz="2400" b="1" dirty="0" smtClean="0"/>
              <a:t>vivimos en las aulas y en la plaza pública: deterioro sistemático, deudas, desconfianza, estrés, </a:t>
            </a:r>
            <a:r>
              <a:rPr lang="es-MX" sz="2400" b="1" dirty="0" smtClean="0"/>
              <a:t>malas condiciones educativas, aprendizajes fr</a:t>
            </a:r>
            <a:r>
              <a:rPr lang="es-MX" sz="2400" b="1" dirty="0" smtClean="0"/>
              <a:t>ágiles</a:t>
            </a:r>
            <a:r>
              <a:rPr lang="es-MX" sz="2400" b="1" dirty="0" smtClean="0"/>
              <a:t>.</a:t>
            </a:r>
            <a:endParaRPr lang="es-MX" sz="2400" b="1" dirty="0" smtClean="0"/>
          </a:p>
          <a:p>
            <a:endParaRPr lang="es-MX" sz="2400" b="1" dirty="0" smtClean="0"/>
          </a:p>
          <a:p>
            <a:r>
              <a:rPr lang="es-MX" sz="2400" b="1" dirty="0" smtClean="0"/>
              <a:t>Esta forma irresponsable de gestionar la educación pone en riesgo la función social, cultural y hasta económica de la educación. </a:t>
            </a:r>
            <a:r>
              <a:rPr lang="es-MX" sz="2400" b="1" dirty="0" smtClean="0"/>
              <a:t>La gravedad se incrementa </a:t>
            </a:r>
            <a:r>
              <a:rPr lang="es-MX" sz="2400" b="1" dirty="0" smtClean="0"/>
              <a:t>si lo conectamos con </a:t>
            </a:r>
            <a:r>
              <a:rPr lang="es-MX" sz="2400" b="1" dirty="0" smtClean="0"/>
              <a:t>el quebranto fiscal o la crisis de seguridad: </a:t>
            </a:r>
            <a:r>
              <a:rPr lang="es-MX" sz="2400" b="1" dirty="0" smtClean="0">
                <a:solidFill>
                  <a:srgbClr val="800000"/>
                </a:solidFill>
              </a:rPr>
              <a:t>en este caso las comunidades educativas de todos los niveles </a:t>
            </a:r>
            <a:r>
              <a:rPr lang="es-MX" sz="2400" b="1" dirty="0" smtClean="0">
                <a:solidFill>
                  <a:srgbClr val="800000"/>
                </a:solidFill>
              </a:rPr>
              <a:t>que se </a:t>
            </a:r>
            <a:r>
              <a:rPr lang="es-MX" sz="2400" b="1" dirty="0" smtClean="0">
                <a:solidFill>
                  <a:srgbClr val="800000"/>
                </a:solidFill>
              </a:rPr>
              <a:t>han quedado prácticamente solas. </a:t>
            </a:r>
          </a:p>
          <a:p>
            <a:endParaRPr lang="es-MX" sz="2400" b="1" dirty="0"/>
          </a:p>
        </p:txBody>
      </p:sp>
      <p:pic>
        <p:nvPicPr>
          <p:cNvPr id="4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875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900" y="1270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I: …ábranme </a:t>
            </a:r>
            <a:r>
              <a:rPr lang="es-ES" dirty="0"/>
              <a:t>ahorita porque usted tienen personas </a:t>
            </a:r>
            <a:r>
              <a:rPr lang="es-ES" dirty="0" smtClean="0"/>
              <a:t>secuestradas”</a:t>
            </a:r>
          </a:p>
          <a:p>
            <a:r>
              <a:rPr lang="es-ES" dirty="0" smtClean="0"/>
              <a:t>II: Yo lo </a:t>
            </a:r>
            <a:r>
              <a:rPr lang="es-ES" dirty="0"/>
              <a:t>único que tengo es niños yo ahorita estoy al resguardo de los niños y no le puedo </a:t>
            </a:r>
            <a:r>
              <a:rPr lang="es-ES" dirty="0" smtClean="0"/>
              <a:t>abrir…después </a:t>
            </a:r>
            <a:r>
              <a:rPr lang="es-ES" dirty="0"/>
              <a:t>de que salgan los niños, que termine de entregar hasta el último, toman las instalaciones, </a:t>
            </a:r>
            <a:endParaRPr lang="es-ES" dirty="0" smtClean="0"/>
          </a:p>
          <a:p>
            <a:endParaRPr lang="es-ES" dirty="0"/>
          </a:p>
          <a:p>
            <a:pPr algn="r"/>
            <a:r>
              <a:rPr lang="es-ES" dirty="0" smtClean="0"/>
              <a:t>“..ese […] tenia </a:t>
            </a:r>
            <a:r>
              <a:rPr lang="es-ES" dirty="0"/>
              <a:t>personas </a:t>
            </a:r>
            <a:r>
              <a:rPr lang="es-ES" dirty="0" smtClean="0"/>
              <a:t>secuestradas”</a:t>
            </a:r>
          </a:p>
        </p:txBody>
      </p:sp>
      <p:pic>
        <p:nvPicPr>
          <p:cNvPr id="4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2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3217"/>
            <a:ext cx="8229600" cy="4368800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Sanear y reorganizar la Secretaría de Educación. Renovar los cuadros y dar prioridad a una agenda educativa basada en problemas reales de las escuelas y las comunidades educativas.</a:t>
            </a:r>
          </a:p>
          <a:p>
            <a:r>
              <a:rPr lang="es-MX" dirty="0" smtClean="0"/>
              <a:t>Apoyar el diseño en el conocimiento disponible que es mucho sobre la educación en Veracruz, apoyados en escuelas normales, pedagógicas, la UV.</a:t>
            </a:r>
          </a:p>
          <a:p>
            <a:r>
              <a:rPr lang="es-MX" dirty="0" smtClean="0"/>
              <a:t>Implementar auténticas políticas transversales que apoyen la educación y el desarrollo integral (seguridad, derechos, género</a:t>
            </a:r>
            <a:r>
              <a:rPr lang="es-MX" dirty="0" smtClean="0"/>
              <a:t>).</a:t>
            </a:r>
            <a:endParaRPr lang="es-MX" dirty="0" smtClean="0"/>
          </a:p>
          <a:p>
            <a:r>
              <a:rPr lang="es-MX" dirty="0" smtClean="0"/>
              <a:t>Blindar el recurso educativo y hacer efectiva la </a:t>
            </a:r>
            <a:r>
              <a:rPr lang="es-MX" dirty="0" smtClean="0"/>
              <a:t>vigilancia ciudadana</a:t>
            </a:r>
            <a:r>
              <a:rPr lang="es-MX" dirty="0" smtClean="0"/>
              <a:t>.</a:t>
            </a:r>
          </a:p>
          <a:p>
            <a:r>
              <a:rPr lang="es-MX" dirty="0" smtClean="0"/>
              <a:t>Hacer efectivo desde la sociedad civil la posibilidad de sanción sobre malas prácticas en educación</a:t>
            </a:r>
            <a:r>
              <a:rPr lang="es-MX" dirty="0" smtClean="0"/>
              <a:t>.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4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546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/>
            <a:r>
              <a:rPr lang="es-ES_tradnl" sz="2400" b="1" dirty="0" smtClean="0"/>
              <a:t>SE </a:t>
            </a:r>
            <a:r>
              <a:rPr lang="es-ES_tradnl" sz="2400" b="1" dirty="0" smtClean="0"/>
              <a:t>REQUIERE</a:t>
            </a:r>
            <a:r>
              <a:rPr lang="is-IS" sz="2400" b="1" dirty="0" smtClean="0"/>
              <a:t>….</a:t>
            </a:r>
            <a:endParaRPr lang="es-MX" sz="2400" b="1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130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486" y="203200"/>
            <a:ext cx="7772400" cy="846667"/>
          </a:xfrm>
        </p:spPr>
        <p:txBody>
          <a:bodyPr>
            <a:normAutofit/>
          </a:bodyPr>
          <a:lstStyle/>
          <a:p>
            <a:pPr algn="l"/>
            <a:r>
              <a:rPr lang="es-ES" sz="1800" b="1" dirty="0" smtClean="0"/>
              <a:t>Universidad Veracruzana</a:t>
            </a:r>
            <a:br>
              <a:rPr lang="es-ES" sz="1800" b="1" dirty="0" smtClean="0"/>
            </a:br>
            <a:r>
              <a:rPr lang="es-ES" sz="1800" b="1" dirty="0" smtClean="0"/>
              <a:t>Instituto de Investigaciones Histórico-Sociales</a:t>
            </a:r>
            <a:endParaRPr lang="es-ES" sz="1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067" y="1420904"/>
            <a:ext cx="6855500" cy="1263029"/>
          </a:xfr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/>
            <a:r>
              <a:rPr lang="es-ES" dirty="0" smtClean="0"/>
              <a:t>Veracruz: Crisis, Alternancia y Resistencia.</a:t>
            </a:r>
          </a:p>
          <a:p>
            <a:pPr algn="r"/>
            <a:r>
              <a:rPr lang="es-ES" dirty="0" smtClean="0"/>
              <a:t>USBI-Xalapa, 7 y 8 de septiembre de 2016.</a:t>
            </a:r>
            <a:endParaRPr lang="es-E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98600" y="3482159"/>
            <a:ext cx="7425266" cy="1659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/>
              <a:t>Aspectos de la crisis de la educación en Veracruz</a:t>
            </a:r>
            <a:endParaRPr lang="es-MX" sz="3200" dirty="0"/>
          </a:p>
          <a:p>
            <a:pPr algn="r"/>
            <a:r>
              <a:rPr lang="es-ES" sz="2000" b="1" cap="small" dirty="0" smtClean="0"/>
              <a:t>Ernesto Treviño Ronzón</a:t>
            </a:r>
          </a:p>
          <a:p>
            <a:pPr algn="r"/>
            <a:r>
              <a:rPr lang="es-ES" sz="2000" b="1" cap="small" dirty="0" smtClean="0"/>
              <a:t>@</a:t>
            </a:r>
            <a:r>
              <a:rPr lang="es-ES" sz="2000" b="1" cap="small" dirty="0" err="1" smtClean="0"/>
              <a:t>ernestotr</a:t>
            </a:r>
            <a:endParaRPr lang="es-ES" sz="2000" b="1" cap="small" dirty="0" smtClean="0"/>
          </a:p>
          <a:p>
            <a:pPr algn="r"/>
            <a:r>
              <a:rPr lang="es-ES" sz="2000" b="1" cap="small" dirty="0" smtClean="0"/>
              <a:t>etrevino@uv.mx</a:t>
            </a:r>
            <a:endParaRPr lang="es-ES" sz="2000" b="1" cap="small" dirty="0"/>
          </a:p>
        </p:txBody>
      </p:sp>
      <p:pic>
        <p:nvPicPr>
          <p:cNvPr id="5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561" y="5827474"/>
            <a:ext cx="931372" cy="88666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21" y="6149717"/>
            <a:ext cx="864600" cy="378360"/>
          </a:xfrm>
          <a:prstGeom prst="rect">
            <a:avLst/>
          </a:prstGeom>
        </p:spPr>
      </p:pic>
      <p:cxnSp>
        <p:nvCxnSpPr>
          <p:cNvPr id="8" name="7 Conector recto"/>
          <p:cNvCxnSpPr/>
          <p:nvPr/>
        </p:nvCxnSpPr>
        <p:spPr>
          <a:xfrm>
            <a:off x="2514618" y="6338897"/>
            <a:ext cx="418253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58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478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s-ES" sz="28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2739" y="2506153"/>
            <a:ext cx="7713136" cy="2624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_tradnl" b="1" dirty="0"/>
              <a:t>Expresiones de las </a:t>
            </a:r>
            <a:r>
              <a:rPr lang="es-ES_tradnl" b="1" dirty="0" smtClean="0"/>
              <a:t>crisis</a:t>
            </a:r>
            <a:endParaRPr lang="es-MX" b="1" dirty="0"/>
          </a:p>
          <a:p>
            <a:pPr marL="514350" lvl="0" indent="-514350">
              <a:buFont typeface="+mj-lt"/>
              <a:buAutoNum type="arabicPeriod"/>
            </a:pPr>
            <a:r>
              <a:rPr lang="es-ES_tradnl" b="1" dirty="0" smtClean="0"/>
              <a:t>La </a:t>
            </a:r>
            <a:r>
              <a:rPr lang="es-ES_tradnl" b="1" dirty="0"/>
              <a:t>“gestión política” de lo </a:t>
            </a:r>
            <a:r>
              <a:rPr lang="es-ES_tradnl" b="1" dirty="0" smtClean="0"/>
              <a:t>educativo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_tradnl" b="1" dirty="0" smtClean="0"/>
              <a:t>Algunas consecuencias</a:t>
            </a:r>
            <a:r>
              <a:rPr lang="es-ES_tradnl" b="1" dirty="0"/>
              <a:t>: arriesgar lo más preciado</a:t>
            </a:r>
            <a:endParaRPr lang="es-MX" b="1" dirty="0"/>
          </a:p>
          <a:p>
            <a:pPr marL="514350" indent="-514350">
              <a:buFont typeface="+mj-lt"/>
              <a:buAutoNum type="arabicPeriod"/>
            </a:pPr>
            <a:endParaRPr lang="es-ES" b="1" dirty="0"/>
          </a:p>
        </p:txBody>
      </p:sp>
      <p:pic>
        <p:nvPicPr>
          <p:cNvPr id="5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784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/>
            <a:r>
              <a:rPr lang="es-ES_tradnl" sz="2400" b="1" dirty="0" smtClean="0"/>
              <a:t>1. EXPRESIONES DE LAS CRISIS EN LA EDUCACIÓN </a:t>
            </a:r>
            <a:endParaRPr lang="es-E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1799" y="1964281"/>
            <a:ext cx="8322734" cy="386121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_tradnl" b="1" dirty="0"/>
              <a:t>L</a:t>
            </a:r>
            <a:r>
              <a:rPr lang="es-ES_tradnl" b="1" dirty="0" smtClean="0"/>
              <a:t>a </a:t>
            </a:r>
            <a:r>
              <a:rPr lang="es-ES_tradnl" b="1" dirty="0"/>
              <a:t>educación atraviesa una </a:t>
            </a:r>
            <a:r>
              <a:rPr lang="es-ES_tradnl" b="1" dirty="0" smtClean="0"/>
              <a:t>crisis: se expresa en </a:t>
            </a:r>
            <a:r>
              <a:rPr lang="es-ES_tradnl" b="1" dirty="0"/>
              <a:t>la </a:t>
            </a:r>
            <a:r>
              <a:rPr lang="es-ES_tradnl" b="1" u="sng" dirty="0"/>
              <a:t>forma en que se conduce la </a:t>
            </a:r>
            <a:r>
              <a:rPr lang="es-ES_tradnl" b="1" u="sng" dirty="0" smtClean="0"/>
              <a:t>educación</a:t>
            </a:r>
            <a:r>
              <a:rPr lang="es-ES_tradnl" b="1" dirty="0" smtClean="0"/>
              <a:t>, y también </a:t>
            </a:r>
            <a:r>
              <a:rPr lang="es-ES_tradnl" b="1" dirty="0"/>
              <a:t>en la </a:t>
            </a:r>
            <a:r>
              <a:rPr lang="es-ES_tradnl" b="1" u="sng" dirty="0"/>
              <a:t>vida cotidiana </a:t>
            </a:r>
            <a:r>
              <a:rPr lang="es-ES_tradnl" b="1" dirty="0"/>
              <a:t>de </a:t>
            </a:r>
            <a:r>
              <a:rPr lang="es-ES_tradnl" b="1" dirty="0" smtClean="0"/>
              <a:t>los </a:t>
            </a:r>
            <a:r>
              <a:rPr lang="es-ES_tradnl" b="1" dirty="0"/>
              <a:t>diferentes niveles educativos del </a:t>
            </a:r>
            <a:r>
              <a:rPr lang="es-ES_tradnl" b="1" dirty="0" smtClean="0"/>
              <a:t>estado: </a:t>
            </a:r>
            <a:r>
              <a:rPr lang="es-ES_tradnl" b="1" u="sng" dirty="0" smtClean="0"/>
              <a:t>escuelas, bachilleratos, IES</a:t>
            </a:r>
            <a:r>
              <a:rPr lang="es-ES_tradnl" b="1" dirty="0" smtClean="0"/>
              <a:t>. </a:t>
            </a:r>
          </a:p>
          <a:p>
            <a:pPr lvl="0"/>
            <a:endParaRPr lang="es-ES_tradnl" b="1" dirty="0" smtClean="0"/>
          </a:p>
          <a:p>
            <a:pPr lvl="0"/>
            <a:r>
              <a:rPr lang="es-ES_tradnl" b="1" dirty="0" smtClean="0"/>
              <a:t>La crisis está más allá de las cifras </a:t>
            </a:r>
            <a:r>
              <a:rPr lang="es-ES_tradnl" b="1" dirty="0"/>
              <a:t>o </a:t>
            </a:r>
            <a:r>
              <a:rPr lang="es-ES_tradnl" b="1" dirty="0" smtClean="0"/>
              <a:t>los indicadores</a:t>
            </a:r>
            <a:r>
              <a:rPr lang="es-ES_tradnl" b="1" dirty="0"/>
              <a:t>, </a:t>
            </a:r>
            <a:r>
              <a:rPr lang="es-MX" b="1" dirty="0" smtClean="0"/>
              <a:t>la podemos reconocer con una mirada transversal.</a:t>
            </a:r>
            <a:endParaRPr lang="es-MX" b="1" dirty="0"/>
          </a:p>
          <a:p>
            <a:endParaRPr lang="es-ES" b="1" dirty="0"/>
          </a:p>
        </p:txBody>
      </p:sp>
      <p:pic>
        <p:nvPicPr>
          <p:cNvPr id="7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519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4436" y="449173"/>
            <a:ext cx="8331200" cy="5580293"/>
          </a:xfrm>
        </p:spPr>
        <p:txBody>
          <a:bodyPr>
            <a:noAutofit/>
          </a:bodyPr>
          <a:lstStyle/>
          <a:p>
            <a:r>
              <a:rPr lang="es-ES_tradnl" sz="2000" b="1" dirty="0"/>
              <a:t>Los indicadores educativos básicos relevantes no se han movido </a:t>
            </a:r>
            <a:r>
              <a:rPr lang="es-MX" sz="2000" b="1" dirty="0"/>
              <a:t>(abandono, eficiencia terminal) lo cual </a:t>
            </a:r>
            <a:r>
              <a:rPr lang="es-MX" sz="2000" b="1" dirty="0" smtClean="0"/>
              <a:t>habla </a:t>
            </a:r>
            <a:r>
              <a:rPr lang="es-MX" sz="2000" b="1" dirty="0"/>
              <a:t>de una ausencia de política estatal </a:t>
            </a:r>
            <a:r>
              <a:rPr lang="es-MX" sz="2000" b="1" dirty="0" smtClean="0"/>
              <a:t>comprometida en un entorno de vulnerabilidad social y violencias (SNIE, 2014). Esto se acentúa en la educación ofrecida a población indígena, en las zonas rurales y en condiciones de pobreza.</a:t>
            </a:r>
          </a:p>
          <a:p>
            <a:endParaRPr lang="es-MX" sz="2000" b="1" dirty="0"/>
          </a:p>
          <a:p>
            <a:pPr lvl="1"/>
            <a:r>
              <a:rPr lang="es-ES_tradnl" sz="2000" b="1" dirty="0" smtClean="0">
                <a:solidFill>
                  <a:srgbClr val="C00000"/>
                </a:solidFill>
              </a:rPr>
              <a:t>Decenas de </a:t>
            </a:r>
            <a:r>
              <a:rPr lang="es-ES_tradnl" sz="2000" b="1" dirty="0">
                <a:solidFill>
                  <a:srgbClr val="C00000"/>
                </a:solidFill>
              </a:rPr>
              <a:t>escuelas en pésimas </a:t>
            </a:r>
            <a:r>
              <a:rPr lang="es-ES_tradnl" sz="2000" b="1" dirty="0" smtClean="0">
                <a:solidFill>
                  <a:srgbClr val="C00000"/>
                </a:solidFill>
              </a:rPr>
              <a:t>condiciones físicas o con necesidades básicas </a:t>
            </a:r>
            <a:r>
              <a:rPr lang="es-ES_tradnl" sz="2000" b="1" dirty="0">
                <a:solidFill>
                  <a:srgbClr val="C00000"/>
                </a:solidFill>
              </a:rPr>
              <a:t>a lo largo y </a:t>
            </a:r>
            <a:r>
              <a:rPr lang="es-ES_tradnl" sz="2000" b="1" dirty="0" smtClean="0">
                <a:solidFill>
                  <a:srgbClr val="C00000"/>
                </a:solidFill>
              </a:rPr>
              <a:t>ancho del Estado. </a:t>
            </a:r>
          </a:p>
          <a:p>
            <a:pPr lvl="1"/>
            <a:endParaRPr lang="es-ES_tradnl" sz="2000" b="1" dirty="0" smtClean="0"/>
          </a:p>
          <a:p>
            <a:pPr lvl="0"/>
            <a:r>
              <a:rPr lang="es-ES_tradnl" sz="2000" b="1" dirty="0" smtClean="0"/>
              <a:t>Sistemáticamente miles </a:t>
            </a:r>
            <a:r>
              <a:rPr lang="es-ES_tradnl" sz="2000" b="1" dirty="0"/>
              <a:t>de estudiantes </a:t>
            </a:r>
            <a:r>
              <a:rPr lang="es-ES_tradnl" sz="2000" b="1" dirty="0" smtClean="0"/>
              <a:t>salen a reclamar sus becas (montos que </a:t>
            </a:r>
            <a:r>
              <a:rPr lang="es-ES_tradnl" sz="2000" b="1" dirty="0" smtClean="0"/>
              <a:t>han llegado al </a:t>
            </a:r>
            <a:r>
              <a:rPr lang="es-ES_tradnl" sz="2000" b="1" dirty="0" smtClean="0"/>
              <a:t>orden de los 160 millones de pesos). Y hay millones de pesos </a:t>
            </a:r>
            <a:r>
              <a:rPr lang="es-ES_tradnl" sz="2000" b="1" dirty="0" smtClean="0"/>
              <a:t>“por comprobar” </a:t>
            </a:r>
            <a:r>
              <a:rPr lang="es-ES_tradnl" sz="2000" b="1" dirty="0" smtClean="0"/>
              <a:t>(FAEB, +17mil </a:t>
            </a:r>
            <a:r>
              <a:rPr lang="es-ES_tradnl" sz="2000" b="1" dirty="0" err="1" smtClean="0"/>
              <a:t>mill</a:t>
            </a:r>
            <a:r>
              <a:rPr lang="es-ES_tradnl" sz="2000" b="1" dirty="0" smtClean="0"/>
              <a:t>; ETC: 577mdp).</a:t>
            </a:r>
          </a:p>
          <a:p>
            <a:pPr lvl="0"/>
            <a:endParaRPr lang="es-MX" sz="2000" b="1" dirty="0"/>
          </a:p>
          <a:p>
            <a:pPr lvl="1"/>
            <a:r>
              <a:rPr lang="es-ES_tradnl" sz="2000" b="1" dirty="0" smtClean="0">
                <a:solidFill>
                  <a:srgbClr val="C00000"/>
                </a:solidFill>
              </a:rPr>
              <a:t>En </a:t>
            </a:r>
            <a:r>
              <a:rPr lang="es-ES_tradnl" sz="2000" b="1" dirty="0">
                <a:solidFill>
                  <a:srgbClr val="C00000"/>
                </a:solidFill>
              </a:rPr>
              <a:t>Veracruz las </a:t>
            </a:r>
            <a:r>
              <a:rPr lang="es-ES_tradnl" sz="2000" b="1" dirty="0" smtClean="0">
                <a:solidFill>
                  <a:srgbClr val="C00000"/>
                </a:solidFill>
              </a:rPr>
              <a:t>Escuelas Normales</a:t>
            </a:r>
            <a:r>
              <a:rPr lang="es-ES_tradnl" sz="2000" b="1" dirty="0">
                <a:solidFill>
                  <a:srgbClr val="C00000"/>
                </a:solidFill>
              </a:rPr>
              <a:t>, los </a:t>
            </a:r>
            <a:r>
              <a:rPr lang="es-ES_tradnl" sz="2000" b="1" dirty="0" smtClean="0">
                <a:solidFill>
                  <a:srgbClr val="C00000"/>
                </a:solidFill>
              </a:rPr>
              <a:t>Tecnológicos</a:t>
            </a:r>
            <a:r>
              <a:rPr lang="es-ES_tradnl" sz="2000" b="1" dirty="0">
                <a:solidFill>
                  <a:srgbClr val="C00000"/>
                </a:solidFill>
              </a:rPr>
              <a:t>, la </a:t>
            </a:r>
            <a:r>
              <a:rPr lang="es-ES_tradnl" sz="2000" b="1" dirty="0" smtClean="0">
                <a:solidFill>
                  <a:srgbClr val="C00000"/>
                </a:solidFill>
              </a:rPr>
              <a:t>Universidad </a:t>
            </a:r>
            <a:r>
              <a:rPr lang="es-ES_tradnl" sz="2000" b="1" dirty="0" smtClean="0">
                <a:solidFill>
                  <a:srgbClr val="C00000"/>
                </a:solidFill>
              </a:rPr>
              <a:t>Veracruzana; </a:t>
            </a:r>
            <a:r>
              <a:rPr lang="es-ES_tradnl" sz="2000" b="1" dirty="0" smtClean="0">
                <a:solidFill>
                  <a:srgbClr val="C00000"/>
                </a:solidFill>
              </a:rPr>
              <a:t>bachilleratos y escuelas de educación básica; también su personal, tienen retenidos </a:t>
            </a:r>
            <a:r>
              <a:rPr lang="es-ES_tradnl" sz="2000" b="1" dirty="0">
                <a:solidFill>
                  <a:srgbClr val="C00000"/>
                </a:solidFill>
              </a:rPr>
              <a:t>recursos </a:t>
            </a:r>
            <a:r>
              <a:rPr lang="es-ES_tradnl" sz="2000" b="1" dirty="0" smtClean="0">
                <a:solidFill>
                  <a:srgbClr val="C00000"/>
                </a:solidFill>
              </a:rPr>
              <a:t>financieros sistemáticamente. </a:t>
            </a:r>
          </a:p>
        </p:txBody>
      </p:sp>
      <p:pic>
        <p:nvPicPr>
          <p:cNvPr id="7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758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120" y="311946"/>
            <a:ext cx="8242712" cy="5513550"/>
          </a:xfrm>
        </p:spPr>
        <p:txBody>
          <a:bodyPr>
            <a:noAutofit/>
          </a:bodyPr>
          <a:lstStyle/>
          <a:p>
            <a:pPr marL="0" lvl="0">
              <a:spcBef>
                <a:spcPts val="0"/>
              </a:spcBef>
            </a:pPr>
            <a:r>
              <a:rPr lang="es-ES_tradnl" sz="2400" b="1" dirty="0"/>
              <a:t>Pésima reputación de </a:t>
            </a:r>
            <a:r>
              <a:rPr lang="es-ES_tradnl" sz="2400" b="1" dirty="0" smtClean="0"/>
              <a:t>varios funcionarios </a:t>
            </a:r>
            <a:r>
              <a:rPr lang="es-ES_tradnl" sz="2400" b="1" dirty="0"/>
              <a:t>responsables de la educación, por </a:t>
            </a:r>
            <a:r>
              <a:rPr lang="es-ES_tradnl" sz="2400" b="1" dirty="0" smtClean="0"/>
              <a:t>trayectoria</a:t>
            </a:r>
            <a:r>
              <a:rPr lang="es-ES_tradnl" sz="2400" b="1" dirty="0"/>
              <a:t>, por cómo llegan a </a:t>
            </a:r>
            <a:r>
              <a:rPr lang="es-ES_tradnl" sz="2400" b="1" dirty="0" smtClean="0"/>
              <a:t>los puestos</a:t>
            </a:r>
            <a:r>
              <a:rPr lang="es-ES_tradnl" sz="2400" b="1" dirty="0"/>
              <a:t>, </a:t>
            </a:r>
            <a:r>
              <a:rPr lang="es-ES_tradnl" sz="2400" b="1" dirty="0" smtClean="0"/>
              <a:t>por lo </a:t>
            </a:r>
            <a:r>
              <a:rPr lang="es-ES_tradnl" sz="2400" b="1" dirty="0"/>
              <a:t>que hacen ahí, por cómo los dejan</a:t>
            </a:r>
            <a:r>
              <a:rPr lang="es-ES_tradnl" sz="2400" b="1" dirty="0" smtClean="0"/>
              <a:t>. Dañan al servicio público</a:t>
            </a:r>
            <a:r>
              <a:rPr lang="es-ES_tradnl" sz="2400" b="1" dirty="0" smtClean="0"/>
              <a:t>.</a:t>
            </a:r>
            <a:endParaRPr lang="es-ES_tradnl" sz="2400" b="1" dirty="0" smtClean="0"/>
          </a:p>
          <a:p>
            <a:pPr marL="0" lvl="0">
              <a:spcBef>
                <a:spcPts val="0"/>
              </a:spcBef>
            </a:pPr>
            <a:endParaRPr lang="es-MX" sz="2400" b="1" dirty="0"/>
          </a:p>
          <a:p>
            <a:pPr marL="0" lvl="1" algn="r">
              <a:spcBef>
                <a:spcPts val="0"/>
              </a:spcBef>
            </a:pPr>
            <a:r>
              <a:rPr lang="es-ES_tradnl" sz="2400" b="1" dirty="0">
                <a:solidFill>
                  <a:srgbClr val="C00000"/>
                </a:solidFill>
              </a:rPr>
              <a:t>A lo largo y ancho de la geografía estatal la violencia </a:t>
            </a:r>
            <a:r>
              <a:rPr lang="es-ES_tradnl" sz="2400" b="1" dirty="0" smtClean="0">
                <a:solidFill>
                  <a:srgbClr val="C00000"/>
                </a:solidFill>
              </a:rPr>
              <a:t>acosa </a:t>
            </a:r>
            <a:r>
              <a:rPr lang="es-ES_tradnl" sz="2400" b="1" dirty="0">
                <a:solidFill>
                  <a:srgbClr val="C00000"/>
                </a:solidFill>
              </a:rPr>
              <a:t>a las </a:t>
            </a:r>
            <a:r>
              <a:rPr lang="es-ES_tradnl" sz="2400" b="1" dirty="0" smtClean="0">
                <a:solidFill>
                  <a:srgbClr val="C00000"/>
                </a:solidFill>
              </a:rPr>
              <a:t>comunidades educativas </a:t>
            </a:r>
            <a:r>
              <a:rPr lang="es-ES_tradnl" sz="2400" b="1" dirty="0">
                <a:solidFill>
                  <a:srgbClr val="C00000"/>
                </a:solidFill>
              </a:rPr>
              <a:t>ante una actitud </a:t>
            </a:r>
            <a:r>
              <a:rPr lang="es-ES_tradnl" sz="2400" b="1" dirty="0" smtClean="0">
                <a:solidFill>
                  <a:srgbClr val="C00000"/>
                </a:solidFill>
              </a:rPr>
              <a:t>pasiva y </a:t>
            </a:r>
            <a:r>
              <a:rPr lang="es-ES_tradnl" sz="2400" b="1" dirty="0">
                <a:solidFill>
                  <a:srgbClr val="C00000"/>
                </a:solidFill>
              </a:rPr>
              <a:t>en ocasiones negligente de parte de diferentes niveles de autoridad y </a:t>
            </a:r>
            <a:r>
              <a:rPr lang="es-ES_tradnl" sz="2400" b="1" dirty="0" smtClean="0">
                <a:solidFill>
                  <a:srgbClr val="C00000"/>
                </a:solidFill>
              </a:rPr>
              <a:t>responsabilidad</a:t>
            </a:r>
            <a:r>
              <a:rPr lang="es-ES_tradnl" sz="2400" b="1" dirty="0">
                <a:solidFill>
                  <a:srgbClr val="C00000"/>
                </a:solidFill>
              </a:rPr>
              <a:t> </a:t>
            </a:r>
            <a:r>
              <a:rPr lang="es-ES_tradnl" sz="2400" b="1" dirty="0" smtClean="0">
                <a:solidFill>
                  <a:srgbClr val="C00000"/>
                </a:solidFill>
              </a:rPr>
              <a:t>dentro y fuera del sector educativo (Treviño, 2011, 2013, 2014, 2015).</a:t>
            </a:r>
            <a:endParaRPr lang="es-MX" sz="2400" b="1" dirty="0">
              <a:solidFill>
                <a:srgbClr val="C00000"/>
              </a:solidFill>
            </a:endParaRPr>
          </a:p>
          <a:p>
            <a:pPr marL="0">
              <a:spcBef>
                <a:spcPts val="0"/>
              </a:spcBef>
            </a:pPr>
            <a:endParaRPr lang="es-ES" sz="2400" b="1" dirty="0"/>
          </a:p>
          <a:p>
            <a:pPr marL="0">
              <a:spcBef>
                <a:spcPts val="0"/>
              </a:spcBef>
            </a:pPr>
            <a:r>
              <a:rPr lang="es-ES" sz="2400" b="1" dirty="0" smtClean="0"/>
              <a:t>Hay imputables causales directas frente a estos problemas; </a:t>
            </a:r>
            <a:r>
              <a:rPr lang="es-ES" sz="2400" b="1" dirty="0" smtClean="0"/>
              <a:t>posiblemente los menos responsables son los miles de maestros que todos los días trabajan en las aulas de todos los niveles educativos.</a:t>
            </a:r>
            <a:endParaRPr lang="es-ES" sz="2400" b="1" dirty="0"/>
          </a:p>
          <a:p>
            <a:pPr marL="0">
              <a:spcBef>
                <a:spcPts val="0"/>
              </a:spcBef>
            </a:pPr>
            <a:endParaRPr lang="es-ES" sz="2400" b="1" dirty="0"/>
          </a:p>
        </p:txBody>
      </p:sp>
      <p:pic>
        <p:nvPicPr>
          <p:cNvPr id="7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8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s-ES_tradnl" sz="24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2. LA “GESTIÓN POLÍTICA” DE LO EDUCATIVO EN VERACRUZ</a:t>
            </a:r>
            <a:endParaRPr lang="es-MX" sz="24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9535" y="1862678"/>
            <a:ext cx="8229600" cy="3945460"/>
          </a:xfrm>
        </p:spPr>
        <p:txBody>
          <a:bodyPr>
            <a:normAutofit fontScale="92500" lnSpcReduction="10000"/>
          </a:bodyPr>
          <a:lstStyle/>
          <a:p>
            <a:r>
              <a:rPr lang="es-ES_tradnl" sz="2800" b="1" dirty="0" smtClean="0"/>
              <a:t>La </a:t>
            </a:r>
            <a:r>
              <a:rPr lang="es-ES_tradnl" sz="2800" b="1" dirty="0"/>
              <a:t>educación es varias cosas al mismo </a:t>
            </a:r>
            <a:r>
              <a:rPr lang="es-ES_tradnl" sz="2800" b="1" dirty="0" smtClean="0"/>
              <a:t>tiempo: un </a:t>
            </a:r>
            <a:r>
              <a:rPr lang="es-ES_tradnl" sz="2800" b="1" dirty="0"/>
              <a:t>derecho, un servicio público, </a:t>
            </a:r>
            <a:r>
              <a:rPr lang="es-ES_tradnl" sz="2800" b="1" dirty="0" smtClean="0"/>
              <a:t>un </a:t>
            </a:r>
            <a:r>
              <a:rPr lang="es-ES_tradnl" sz="2800" b="1" dirty="0" smtClean="0"/>
              <a:t>proceso </a:t>
            </a:r>
            <a:r>
              <a:rPr lang="es-ES_tradnl" sz="2800" b="1" dirty="0"/>
              <a:t>económico, </a:t>
            </a:r>
            <a:r>
              <a:rPr lang="es-ES_tradnl" sz="2800" b="1" dirty="0" smtClean="0"/>
              <a:t>una matriz social, una interface </a:t>
            </a:r>
            <a:r>
              <a:rPr lang="es-ES_tradnl" sz="2800" b="1" dirty="0"/>
              <a:t>cultural, pero también un espacio de </a:t>
            </a:r>
            <a:r>
              <a:rPr lang="es-ES_tradnl" sz="2800" b="1" dirty="0" smtClean="0">
                <a:solidFill>
                  <a:srgbClr val="800000"/>
                </a:solidFill>
              </a:rPr>
              <a:t>poder político cupular</a:t>
            </a:r>
            <a:r>
              <a:rPr lang="es-ES_tradnl" sz="2800" b="1" dirty="0" smtClean="0"/>
              <a:t>.</a:t>
            </a:r>
            <a:endParaRPr lang="es-ES_tradnl" sz="2800" b="1" dirty="0" smtClean="0"/>
          </a:p>
          <a:p>
            <a:endParaRPr lang="es-ES_tradnl" sz="2800" b="1" dirty="0" smtClean="0"/>
          </a:p>
          <a:p>
            <a:r>
              <a:rPr lang="es-ES_tradnl" sz="2800" b="1" dirty="0" smtClean="0"/>
              <a:t>En Veracruz se ha socavado gravemente el derecho a la educación desde el ámbito gubernamental</a:t>
            </a:r>
            <a:r>
              <a:rPr lang="es-ES_tradnl" sz="2800" b="1" dirty="0" smtClean="0">
                <a:solidFill>
                  <a:srgbClr val="C00000"/>
                </a:solidFill>
              </a:rPr>
              <a:t> de forma evidente y deliberada, de la mano del ascenso de una forma de hacer política basada en corrupción e ineficacia.</a:t>
            </a:r>
            <a:endParaRPr lang="es-MX" sz="2800" b="1" dirty="0">
              <a:solidFill>
                <a:srgbClr val="C00000"/>
              </a:solidFill>
            </a:endParaRPr>
          </a:p>
        </p:txBody>
      </p:sp>
      <p:pic>
        <p:nvPicPr>
          <p:cNvPr id="4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44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1797" y="372516"/>
            <a:ext cx="8255004" cy="519855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es-ES_tradnl" sz="2400" b="1" dirty="0" smtClean="0"/>
              <a:t>En Veracruz el </a:t>
            </a:r>
            <a:r>
              <a:rPr lang="es-ES_tradnl" sz="2400" b="1" dirty="0"/>
              <a:t>ejercicio del poder político </a:t>
            </a:r>
            <a:r>
              <a:rPr lang="es-ES_tradnl" sz="2400" b="1" dirty="0" smtClean="0"/>
              <a:t>educativo </a:t>
            </a:r>
            <a:r>
              <a:rPr lang="es-ES_tradnl" sz="2400" b="1" dirty="0" smtClean="0">
                <a:solidFill>
                  <a:srgbClr val="C00000"/>
                </a:solidFill>
              </a:rPr>
              <a:t>es vertical y por conveniencia</a:t>
            </a:r>
            <a:r>
              <a:rPr lang="es-ES_tradnl" sz="2400" b="1" dirty="0" smtClean="0"/>
              <a:t>: la </a:t>
            </a:r>
            <a:r>
              <a:rPr lang="es-ES_tradnl" sz="2400" b="1" dirty="0"/>
              <a:t>definición de secretarios, subsecretarios, </a:t>
            </a:r>
            <a:r>
              <a:rPr lang="es-ES_tradnl" sz="2400" b="1" dirty="0" smtClean="0"/>
              <a:t>jefes, </a:t>
            </a:r>
            <a:r>
              <a:rPr lang="es-ES_tradnl" sz="2400" b="1" dirty="0"/>
              <a:t>se realiza </a:t>
            </a:r>
            <a:r>
              <a:rPr lang="es-ES_tradnl" sz="2400" b="1" dirty="0" smtClean="0"/>
              <a:t>casi siempre en </a:t>
            </a:r>
            <a:r>
              <a:rPr lang="es-ES_tradnl" sz="2400" b="1" dirty="0"/>
              <a:t>función de la </a:t>
            </a:r>
            <a:r>
              <a:rPr lang="es-ES_tradnl" sz="2400" b="1" dirty="0" smtClean="0"/>
              <a:t>“adecuación” y rara vez por competencia o pertinencia.</a:t>
            </a:r>
            <a:r>
              <a:rPr lang="es-ES_tradnl" sz="2400" b="1" dirty="0"/>
              <a:t> </a:t>
            </a:r>
            <a:endParaRPr lang="es-ES_tradnl" sz="2400" b="1" dirty="0" smtClean="0"/>
          </a:p>
          <a:p>
            <a:pPr marL="0">
              <a:spcBef>
                <a:spcPts val="0"/>
              </a:spcBef>
            </a:pPr>
            <a:endParaRPr lang="es-ES_tradnl" sz="2400" b="1" dirty="0" smtClean="0"/>
          </a:p>
          <a:p>
            <a:pPr marL="0" algn="r">
              <a:spcBef>
                <a:spcPts val="0"/>
              </a:spcBef>
            </a:pPr>
            <a:r>
              <a:rPr lang="es-ES_tradnl" sz="2400" b="1" dirty="0" smtClean="0">
                <a:solidFill>
                  <a:srgbClr val="C00000"/>
                </a:solidFill>
              </a:rPr>
              <a:t>La definición de los ocupantes de los puestos está casi siempre en </a:t>
            </a:r>
            <a:r>
              <a:rPr lang="es-ES_tradnl" sz="2400" b="1" dirty="0">
                <a:solidFill>
                  <a:srgbClr val="C00000"/>
                </a:solidFill>
              </a:rPr>
              <a:t>función de su capacidad de </a:t>
            </a:r>
            <a:r>
              <a:rPr lang="es-ES_tradnl" sz="2400" b="1" dirty="0" smtClean="0">
                <a:solidFill>
                  <a:srgbClr val="C00000"/>
                </a:solidFill>
              </a:rPr>
              <a:t>“operar </a:t>
            </a:r>
            <a:r>
              <a:rPr lang="es-ES_tradnl" sz="2400" b="1" dirty="0">
                <a:solidFill>
                  <a:srgbClr val="C00000"/>
                </a:solidFill>
              </a:rPr>
              <a:t>la </a:t>
            </a:r>
            <a:r>
              <a:rPr lang="es-ES_tradnl" sz="2400" b="1" dirty="0" smtClean="0">
                <a:solidFill>
                  <a:srgbClr val="C00000"/>
                </a:solidFill>
              </a:rPr>
              <a:t>estructura” y recientemente en función de su capacidad de operar políticamente para grupos o partidos políticos, administrar conflictos, cubrir malas acciones.</a:t>
            </a:r>
          </a:p>
          <a:p>
            <a:pPr marL="0" algn="r">
              <a:spcBef>
                <a:spcPts val="0"/>
              </a:spcBef>
            </a:pPr>
            <a:endParaRPr lang="es-ES_tradnl" sz="2000" b="1" dirty="0" smtClean="0">
              <a:solidFill>
                <a:srgbClr val="C00000"/>
              </a:solidFill>
            </a:endParaRPr>
          </a:p>
          <a:p>
            <a:pPr marL="0">
              <a:spcBef>
                <a:spcPts val="0"/>
              </a:spcBef>
            </a:pPr>
            <a:r>
              <a:rPr lang="es-ES_tradnl" sz="2400" b="1" dirty="0"/>
              <a:t>“Operar la estructura” debe entenderse literalmente, no se trata de mejorar, innovar, crear, sino </a:t>
            </a:r>
            <a:r>
              <a:rPr lang="es-ES_tradnl" sz="2400" b="1" dirty="0" smtClean="0"/>
              <a:t>de </a:t>
            </a:r>
            <a:r>
              <a:rPr lang="es-ES_tradnl" sz="2400" b="1" dirty="0"/>
              <a:t>administrar lo existente, gestionar relaciones, conflictos y </a:t>
            </a:r>
            <a:r>
              <a:rPr lang="es-ES_tradnl" sz="2400" b="1" dirty="0" smtClean="0"/>
              <a:t>alianzas: reaccionar </a:t>
            </a:r>
            <a:r>
              <a:rPr lang="es-ES_tradnl" sz="2400" b="1" dirty="0"/>
              <a:t>y </a:t>
            </a:r>
            <a:r>
              <a:rPr lang="es-ES_tradnl" sz="2400" b="1" dirty="0" smtClean="0"/>
              <a:t>cumplir” </a:t>
            </a:r>
            <a:r>
              <a:rPr lang="es-ES_tradnl" sz="2400" b="1" dirty="0"/>
              <a:t>lo </a:t>
            </a:r>
            <a:r>
              <a:rPr lang="es-ES_tradnl" sz="2400" b="1" dirty="0" smtClean="0"/>
              <a:t>mínimo”.</a:t>
            </a:r>
            <a:endParaRPr lang="es-MX" sz="2400" b="1" dirty="0"/>
          </a:p>
        </p:txBody>
      </p:sp>
      <p:pic>
        <p:nvPicPr>
          <p:cNvPr id="4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43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2023" y="665173"/>
            <a:ext cx="8118642" cy="4973628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es-ES_tradnl" sz="2000" b="1" dirty="0" smtClean="0"/>
              <a:t>En </a:t>
            </a:r>
            <a:r>
              <a:rPr lang="es-ES_tradnl" sz="2000" b="1" dirty="0"/>
              <a:t>la SEV, en casi todos los </a:t>
            </a:r>
            <a:r>
              <a:rPr lang="es-ES_tradnl" sz="2000" b="1" dirty="0" smtClean="0"/>
              <a:t>rincones </a:t>
            </a:r>
            <a:r>
              <a:rPr lang="es-ES_tradnl" sz="2000" b="1" dirty="0"/>
              <a:t>hay un discurso institucionalizado </a:t>
            </a:r>
            <a:r>
              <a:rPr lang="es-ES_tradnl" sz="2000" b="1" dirty="0" smtClean="0"/>
              <a:t>de </a:t>
            </a:r>
            <a:r>
              <a:rPr lang="es-ES_tradnl" sz="2000" b="1" dirty="0"/>
              <a:t>“sumisión” a la política federal. También de comodidad total a “lo que hay”, </a:t>
            </a:r>
            <a:r>
              <a:rPr lang="es-ES_tradnl" sz="2000" b="1" dirty="0" smtClean="0"/>
              <a:t>a “</a:t>
            </a:r>
            <a:r>
              <a:rPr lang="es-ES_tradnl" sz="2000" b="1" dirty="0"/>
              <a:t>lo que está”. También de franca </a:t>
            </a:r>
            <a:r>
              <a:rPr lang="es-ES_tradnl" sz="2000" b="1" dirty="0" smtClean="0"/>
              <a:t>omisión</a:t>
            </a:r>
            <a:r>
              <a:rPr lang="es-ES_tradnl" sz="2000" b="1" dirty="0"/>
              <a:t> </a:t>
            </a:r>
            <a:r>
              <a:rPr lang="es-ES_tradnl" sz="2000" b="1" dirty="0" smtClean="0"/>
              <a:t>que convive y oculta con malas prácticas institucionales.</a:t>
            </a:r>
          </a:p>
          <a:p>
            <a:pPr marL="0">
              <a:spcBef>
                <a:spcPts val="0"/>
              </a:spcBef>
            </a:pPr>
            <a:endParaRPr lang="es-ES_tradnl" sz="2000" b="1" dirty="0" smtClean="0"/>
          </a:p>
          <a:p>
            <a:pPr marL="0" algn="r">
              <a:spcBef>
                <a:spcPts val="0"/>
              </a:spcBef>
            </a:pPr>
            <a:r>
              <a:rPr lang="es-ES_tradnl" sz="2000" b="1" dirty="0" smtClean="0">
                <a:solidFill>
                  <a:srgbClr val="C00000"/>
                </a:solidFill>
              </a:rPr>
              <a:t>No </a:t>
            </a:r>
            <a:r>
              <a:rPr lang="es-ES_tradnl" sz="2000" b="1" dirty="0">
                <a:solidFill>
                  <a:srgbClr val="C00000"/>
                </a:solidFill>
              </a:rPr>
              <a:t>hay </a:t>
            </a:r>
            <a:r>
              <a:rPr lang="es-ES_tradnl" sz="2000" b="1" dirty="0" smtClean="0">
                <a:solidFill>
                  <a:srgbClr val="C00000"/>
                </a:solidFill>
              </a:rPr>
              <a:t>política </a:t>
            </a:r>
            <a:r>
              <a:rPr lang="es-ES_tradnl" sz="2000" b="1" dirty="0" smtClean="0">
                <a:solidFill>
                  <a:srgbClr val="C00000"/>
                </a:solidFill>
              </a:rPr>
              <a:t>o </a:t>
            </a:r>
            <a:r>
              <a:rPr lang="es-ES_tradnl" sz="2000" b="1" dirty="0">
                <a:solidFill>
                  <a:srgbClr val="C00000"/>
                </a:solidFill>
              </a:rPr>
              <a:t>liderazgo educativo desde el sector gubernamental. </a:t>
            </a:r>
            <a:r>
              <a:rPr lang="es-ES_tradnl" sz="2000" b="1" dirty="0" smtClean="0">
                <a:solidFill>
                  <a:srgbClr val="C00000"/>
                </a:solidFill>
              </a:rPr>
              <a:t>Los </a:t>
            </a:r>
            <a:r>
              <a:rPr lang="es-ES_tradnl" sz="2000" b="1" dirty="0">
                <a:solidFill>
                  <a:srgbClr val="C00000"/>
                </a:solidFill>
              </a:rPr>
              <a:t>operadores </a:t>
            </a:r>
            <a:r>
              <a:rPr lang="es-ES_tradnl" sz="2000" b="1" dirty="0" smtClean="0">
                <a:solidFill>
                  <a:srgbClr val="C00000"/>
                </a:solidFill>
              </a:rPr>
              <a:t>locales “intentan” </a:t>
            </a:r>
            <a:r>
              <a:rPr lang="es-ES_tradnl" sz="2000" b="1" dirty="0">
                <a:solidFill>
                  <a:srgbClr val="C00000"/>
                </a:solidFill>
              </a:rPr>
              <a:t>replicar </a:t>
            </a:r>
            <a:r>
              <a:rPr lang="es-ES_tradnl" sz="2000" b="1" dirty="0" smtClean="0">
                <a:solidFill>
                  <a:srgbClr val="C00000"/>
                </a:solidFill>
              </a:rPr>
              <a:t>programas</a:t>
            </a:r>
            <a:r>
              <a:rPr lang="es-ES_tradnl" sz="2000" b="1" dirty="0">
                <a:solidFill>
                  <a:srgbClr val="C00000"/>
                </a:solidFill>
              </a:rPr>
              <a:t>, tendencias y ocurrencias </a:t>
            </a:r>
            <a:r>
              <a:rPr lang="es-ES_tradnl" sz="2000" b="1" dirty="0" smtClean="0">
                <a:solidFill>
                  <a:srgbClr val="C00000"/>
                </a:solidFill>
              </a:rPr>
              <a:t>nacionales o internacionales. Cuando </a:t>
            </a:r>
            <a:r>
              <a:rPr lang="es-ES_tradnl" sz="2000" b="1" dirty="0">
                <a:solidFill>
                  <a:srgbClr val="C00000"/>
                </a:solidFill>
              </a:rPr>
              <a:t>algún programa nuevo emerge es por lo regular una ocurrencia, o en su caso con </a:t>
            </a:r>
            <a:r>
              <a:rPr lang="es-ES_tradnl" sz="2000" b="1" dirty="0" smtClean="0">
                <a:solidFill>
                  <a:srgbClr val="C00000"/>
                </a:solidFill>
              </a:rPr>
              <a:t>impacto muy acotado.</a:t>
            </a:r>
          </a:p>
          <a:p>
            <a:pPr marL="0" algn="r">
              <a:spcBef>
                <a:spcPts val="0"/>
              </a:spcBef>
            </a:pPr>
            <a:endParaRPr lang="es-ES_tradnl" sz="2000" b="1" dirty="0" smtClean="0">
              <a:solidFill>
                <a:srgbClr val="C00000"/>
              </a:solidFill>
            </a:endParaRPr>
          </a:p>
          <a:p>
            <a:pPr marL="0">
              <a:spcBef>
                <a:spcPts val="0"/>
              </a:spcBef>
            </a:pPr>
            <a:r>
              <a:rPr lang="es-ES_tradn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Programas </a:t>
            </a:r>
            <a:r>
              <a:rPr lang="es-ES_tradn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como </a:t>
            </a:r>
            <a:r>
              <a:rPr lang="es-ES_tradn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Escuelas </a:t>
            </a:r>
            <a:r>
              <a:rPr lang="es-ES_tradn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es-ES_tradn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Tiempo Completo</a:t>
            </a:r>
            <a:r>
              <a:rPr lang="es-ES_tradn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 </a:t>
            </a:r>
            <a:r>
              <a:rPr lang="es-ES_tradn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Escuela Segura tienen impactos casuales. Lo peor es que, según lo observado en trabajo de campo en diferentes regiones de Veracruz, por la </a:t>
            </a:r>
            <a:r>
              <a:rPr lang="es-ES_tradn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 </a:t>
            </a:r>
            <a:r>
              <a:rPr lang="es-ES_tradn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que son operados, solo sirven para poner presión inútil en las </a:t>
            </a:r>
            <a:r>
              <a:rPr lang="es-ES_tradn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comunidades escolares</a:t>
            </a:r>
            <a:r>
              <a:rPr lang="es-ES_tradn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>
              <a:spcBef>
                <a:spcPts val="0"/>
              </a:spcBef>
            </a:pP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algn="r">
              <a:spcBef>
                <a:spcPts val="0"/>
              </a:spcBef>
            </a:pPr>
            <a:endParaRPr lang="es-ES_tradnl" sz="20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000" dirty="0" smtClean="0"/>
              <a:t> </a:t>
            </a:r>
            <a:endParaRPr lang="es-ES_tradnl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s-MX" sz="2000" dirty="0"/>
          </a:p>
        </p:txBody>
      </p:sp>
      <p:pic>
        <p:nvPicPr>
          <p:cNvPr id="4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546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5601" y="389466"/>
            <a:ext cx="8500533" cy="54360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_tradnl" sz="2400" b="1" dirty="0" smtClean="0"/>
              <a:t>En términos de políticas públicas, los problemas, necesidades, iniciativas </a:t>
            </a:r>
            <a:r>
              <a:rPr lang="es-ES_tradnl" sz="2400" b="1" dirty="0"/>
              <a:t>de educación en las aulas o comunidades escolares, están mal documentados o simplemente ignorados; cuando se atienden es tardíamente con limitados recursos. </a:t>
            </a:r>
            <a:r>
              <a:rPr lang="es-ES_tradnl" sz="2400" b="1" dirty="0" smtClean="0"/>
              <a:t>La </a:t>
            </a:r>
            <a:r>
              <a:rPr lang="es-ES_tradnl" sz="2400" b="1" dirty="0" smtClean="0"/>
              <a:t>participación social </a:t>
            </a:r>
            <a:r>
              <a:rPr lang="es-ES_tradnl" sz="2400" b="1" dirty="0" smtClean="0"/>
              <a:t>es </a:t>
            </a:r>
            <a:r>
              <a:rPr lang="es-ES_tradnl" sz="2400" b="1" dirty="0" smtClean="0"/>
              <a:t>por lo regular testimonial o inexistente </a:t>
            </a:r>
            <a:r>
              <a:rPr lang="es-ES_tradnl" sz="2400" b="1" dirty="0" smtClean="0"/>
              <a:t>salvo casos excepcionales. </a:t>
            </a:r>
            <a:r>
              <a:rPr lang="es-ES_tradnl" sz="2400" b="1" dirty="0" smtClean="0"/>
              <a:t>Así, </a:t>
            </a:r>
            <a:r>
              <a:rPr lang="es-ES_tradnl" sz="2400" b="1" dirty="0" smtClean="0">
                <a:solidFill>
                  <a:srgbClr val="C00000"/>
                </a:solidFill>
              </a:rPr>
              <a:t>no hay manera de producir </a:t>
            </a:r>
            <a:r>
              <a:rPr lang="es-ES_tradnl" sz="2400" b="1" dirty="0" err="1" smtClean="0">
                <a:solidFill>
                  <a:srgbClr val="C00000"/>
                </a:solidFill>
              </a:rPr>
              <a:t>PPs</a:t>
            </a:r>
            <a:r>
              <a:rPr lang="es-ES_tradnl" sz="2400" b="1" dirty="0" smtClean="0">
                <a:solidFill>
                  <a:srgbClr val="C00000"/>
                </a:solidFill>
              </a:rPr>
              <a:t> con </a:t>
            </a:r>
            <a:r>
              <a:rPr lang="es-ES_tradnl" sz="2400" b="1" dirty="0" smtClean="0">
                <a:solidFill>
                  <a:srgbClr val="C00000"/>
                </a:solidFill>
              </a:rPr>
              <a:t>fundamento.</a:t>
            </a:r>
          </a:p>
          <a:p>
            <a:pPr>
              <a:spcBef>
                <a:spcPts val="0"/>
              </a:spcBef>
            </a:pPr>
            <a:endParaRPr lang="es-ES_tradnl" sz="24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s-ES_tradnl" sz="2400" b="1" dirty="0" smtClean="0">
                <a:solidFill>
                  <a:srgbClr val="C00000"/>
                </a:solidFill>
              </a:rPr>
              <a:t>Esto </a:t>
            </a:r>
            <a:r>
              <a:rPr lang="es-ES_tradnl" sz="2400" b="1" dirty="0">
                <a:solidFill>
                  <a:srgbClr val="C00000"/>
                </a:solidFill>
              </a:rPr>
              <a:t>hace sistema con una burocracia </a:t>
            </a:r>
            <a:r>
              <a:rPr lang="es-ES_tradnl" sz="2400" b="1" dirty="0"/>
              <a:t>anquilosada y una operación </a:t>
            </a:r>
            <a:r>
              <a:rPr lang="es-ES_tradnl" sz="2400" b="1" dirty="0" smtClean="0"/>
              <a:t>“desde dentro” y de forma naturalizada, </a:t>
            </a:r>
            <a:r>
              <a:rPr lang="es-ES_tradnl" sz="2400" b="1" dirty="0"/>
              <a:t>de diferentes cúpulas sindicales que negocian las cuotas de poder y márgenes de operación. Predominantemente lo hace la sección 32 del SNTE: </a:t>
            </a:r>
            <a:r>
              <a:rPr lang="es-ES_tradnl" sz="2400" b="1" dirty="0">
                <a:solidFill>
                  <a:srgbClr val="C00000"/>
                </a:solidFill>
              </a:rPr>
              <a:t>corresponsable del estado de crisis, también desde el poder legislativo</a:t>
            </a:r>
            <a:r>
              <a:rPr lang="es-ES_tradnl" sz="2400" b="1" dirty="0" smtClean="0">
                <a:solidFill>
                  <a:srgbClr val="C00000"/>
                </a:solidFill>
              </a:rPr>
              <a:t>.</a:t>
            </a:r>
          </a:p>
          <a:p>
            <a:pPr marL="0" lvl="1" indent="-342900">
              <a:spcBef>
                <a:spcPts val="0"/>
              </a:spcBef>
            </a:pPr>
            <a:endParaRPr lang="es-MX" sz="2400" dirty="0"/>
          </a:p>
          <a:p>
            <a:pPr marL="0">
              <a:spcBef>
                <a:spcPts val="0"/>
              </a:spcBef>
            </a:pPr>
            <a:endParaRPr lang="es-MX" sz="2400" dirty="0" smtClean="0"/>
          </a:p>
          <a:p>
            <a:pPr marL="0">
              <a:spcBef>
                <a:spcPts val="0"/>
              </a:spcBef>
            </a:pPr>
            <a:endParaRPr lang="es-MX" sz="2400" dirty="0"/>
          </a:p>
          <a:p>
            <a:pPr marL="0">
              <a:spcBef>
                <a:spcPts val="0"/>
              </a:spcBef>
            </a:pPr>
            <a:endParaRPr lang="es-MX" sz="2400" dirty="0"/>
          </a:p>
        </p:txBody>
      </p:sp>
      <p:pic>
        <p:nvPicPr>
          <p:cNvPr id="4" name="Imagen 4" descr="UV_flor de li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90" y="5825496"/>
            <a:ext cx="808936" cy="77010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95" y="6126163"/>
            <a:ext cx="750940" cy="328621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954F-20ED-F44F-BD28-FCC20BD2E2A3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5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1346</Words>
  <Application>Microsoft Macintosh PowerPoint</Application>
  <PresentationFormat>Presentación en pantalla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Universidad Veracruzana Instituto de Investigaciones Histórico-Sociales</vt:lpstr>
      <vt:lpstr>Contenido</vt:lpstr>
      <vt:lpstr>1. EXPRESIONES DE LAS CRISIS EN LA EDUCACIÓN </vt:lpstr>
      <vt:lpstr>Presentación de PowerPoint</vt:lpstr>
      <vt:lpstr>Presentación de PowerPoint</vt:lpstr>
      <vt:lpstr>2. LA “GESTIÓN POLÍTICA” DE LO EDUCATIVO EN VERACRUZ</vt:lpstr>
      <vt:lpstr>Presentación de PowerPoint</vt:lpstr>
      <vt:lpstr>Presentación de PowerPoint</vt:lpstr>
      <vt:lpstr>Presentación de PowerPoint</vt:lpstr>
      <vt:lpstr>3. CONSECUENCIAS: ARRIESGAR LO MÁS PRECIADO</vt:lpstr>
      <vt:lpstr>Presentación de PowerPoint</vt:lpstr>
      <vt:lpstr>Presentación de PowerPoint</vt:lpstr>
      <vt:lpstr>Presentación de PowerPoint</vt:lpstr>
      <vt:lpstr>SE REQUIERE….</vt:lpstr>
      <vt:lpstr>Universidad Veracruzana Instituto de Investigaciones Histórico-Sociales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Veracruzana Instituto de Investigaciones Histórico-Sociales</dc:title>
  <dc:creator>Ernesto</dc:creator>
  <cp:lastModifiedBy>Ernesto</cp:lastModifiedBy>
  <cp:revision>73</cp:revision>
  <dcterms:created xsi:type="dcterms:W3CDTF">2016-09-07T05:15:00Z</dcterms:created>
  <dcterms:modified xsi:type="dcterms:W3CDTF">2016-09-08T19:49:22Z</dcterms:modified>
</cp:coreProperties>
</file>