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9" r:id="rId5"/>
    <p:sldId id="270" r:id="rId6"/>
    <p:sldId id="271" r:id="rId7"/>
    <p:sldId id="268" r:id="rId8"/>
    <p:sldId id="260"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9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39" autoAdjust="0"/>
  </p:normalViewPr>
  <p:slideViewPr>
    <p:cSldViewPr>
      <p:cViewPr varScale="1">
        <p:scale>
          <a:sx n="29" d="100"/>
          <a:sy n="29" d="100"/>
        </p:scale>
        <p:origin x="-10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9D6B5BD-E8A6-467B-9DB9-F34FD3925A7C}" type="datetimeFigureOut">
              <a:rPr lang="es-MX" smtClean="0"/>
              <a:pPr/>
              <a:t>01/10/2019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2FCE05D-29C7-4E93-BE66-BA7582519594}"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9D6B5BD-E8A6-467B-9DB9-F34FD3925A7C}" type="datetimeFigureOut">
              <a:rPr lang="es-MX" smtClean="0"/>
              <a:pPr/>
              <a:t>01/10/2019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2FCE05D-29C7-4E93-BE66-BA7582519594}"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9D6B5BD-E8A6-467B-9DB9-F34FD3925A7C}" type="datetimeFigureOut">
              <a:rPr lang="es-MX" smtClean="0"/>
              <a:pPr/>
              <a:t>01/10/2019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2FCE05D-29C7-4E93-BE66-BA7582519594}"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9D6B5BD-E8A6-467B-9DB9-F34FD3925A7C}" type="datetimeFigureOut">
              <a:rPr lang="es-MX" smtClean="0"/>
              <a:pPr/>
              <a:t>01/10/2019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2FCE05D-29C7-4E93-BE66-BA7582519594}"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9D6B5BD-E8A6-467B-9DB9-F34FD3925A7C}" type="datetimeFigureOut">
              <a:rPr lang="es-MX" smtClean="0"/>
              <a:pPr/>
              <a:t>01/10/2019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2FCE05D-29C7-4E93-BE66-BA7582519594}"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9D6B5BD-E8A6-467B-9DB9-F34FD3925A7C}" type="datetimeFigureOut">
              <a:rPr lang="es-MX" smtClean="0"/>
              <a:pPr/>
              <a:t>01/10/2019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2FCE05D-29C7-4E93-BE66-BA7582519594}"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9D6B5BD-E8A6-467B-9DB9-F34FD3925A7C}" type="datetimeFigureOut">
              <a:rPr lang="es-MX" smtClean="0"/>
              <a:pPr/>
              <a:t>01/10/2019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2FCE05D-29C7-4E93-BE66-BA7582519594}"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9D6B5BD-E8A6-467B-9DB9-F34FD3925A7C}" type="datetimeFigureOut">
              <a:rPr lang="es-MX" smtClean="0"/>
              <a:pPr/>
              <a:t>01/10/2019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2FCE05D-29C7-4E93-BE66-BA7582519594}"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9D6B5BD-E8A6-467B-9DB9-F34FD3925A7C}" type="datetimeFigureOut">
              <a:rPr lang="es-MX" smtClean="0"/>
              <a:pPr/>
              <a:t>01/10/2019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2FCE05D-29C7-4E93-BE66-BA7582519594}"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9D6B5BD-E8A6-467B-9DB9-F34FD3925A7C}" type="datetimeFigureOut">
              <a:rPr lang="es-MX" smtClean="0"/>
              <a:pPr/>
              <a:t>01/10/2019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2FCE05D-29C7-4E93-BE66-BA7582519594}"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9D6B5BD-E8A6-467B-9DB9-F34FD3925A7C}" type="datetimeFigureOut">
              <a:rPr lang="es-MX" smtClean="0"/>
              <a:pPr/>
              <a:t>01/10/2019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2FCE05D-29C7-4E93-BE66-BA7582519594}"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chemeClr val="accent1">
            <a:alpha val="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6B5BD-E8A6-467B-9DB9-F34FD3925A7C}" type="datetimeFigureOut">
              <a:rPr lang="es-MX" smtClean="0"/>
              <a:pPr/>
              <a:t>01/10/2019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CE05D-29C7-4E93-BE66-BA7582519594}"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solidFill>
                  <a:srgbClr val="0070C0"/>
                </a:solidFill>
                <a:latin typeface="Gill Sans MT" pitchFamily="34" charset="0"/>
              </a:rPr>
              <a:t>Guide </a:t>
            </a:r>
            <a:br>
              <a:rPr lang="es-MX" dirty="0" smtClean="0">
                <a:solidFill>
                  <a:srgbClr val="0070C0"/>
                </a:solidFill>
                <a:latin typeface="Gill Sans MT" pitchFamily="34" charset="0"/>
              </a:rPr>
            </a:br>
            <a:r>
              <a:rPr lang="es-MX" dirty="0" err="1" smtClean="0">
                <a:solidFill>
                  <a:srgbClr val="0070C0"/>
                </a:solidFill>
                <a:latin typeface="Gill Sans MT" pitchFamily="34" charset="0"/>
              </a:rPr>
              <a:t>to</a:t>
            </a:r>
            <a:r>
              <a:rPr lang="es-MX" dirty="0" smtClean="0">
                <a:solidFill>
                  <a:srgbClr val="0070C0"/>
                </a:solidFill>
                <a:latin typeface="Gill Sans MT" pitchFamily="34" charset="0"/>
              </a:rPr>
              <a:t> </a:t>
            </a:r>
            <a:r>
              <a:rPr lang="es-MX" dirty="0" err="1" smtClean="0">
                <a:solidFill>
                  <a:srgbClr val="0070C0"/>
                </a:solidFill>
                <a:latin typeface="Gill Sans MT" pitchFamily="34" charset="0"/>
              </a:rPr>
              <a:t>action</a:t>
            </a:r>
            <a:r>
              <a:rPr lang="es-MX" dirty="0" smtClean="0">
                <a:solidFill>
                  <a:srgbClr val="0070C0"/>
                </a:solidFill>
                <a:latin typeface="Gill Sans MT" pitchFamily="34" charset="0"/>
              </a:rPr>
              <a:t/>
            </a:r>
            <a:br>
              <a:rPr lang="es-MX" dirty="0" smtClean="0">
                <a:solidFill>
                  <a:srgbClr val="0070C0"/>
                </a:solidFill>
                <a:latin typeface="Gill Sans MT" pitchFamily="34" charset="0"/>
              </a:rPr>
            </a:br>
            <a:r>
              <a:rPr lang="es-MX" dirty="0" smtClean="0">
                <a:solidFill>
                  <a:srgbClr val="0070C0"/>
                </a:solidFill>
                <a:latin typeface="Gill Sans MT" pitchFamily="34" charset="0"/>
              </a:rPr>
              <a:t> and </a:t>
            </a:r>
            <a:br>
              <a:rPr lang="es-MX" dirty="0" smtClean="0">
                <a:solidFill>
                  <a:srgbClr val="0070C0"/>
                </a:solidFill>
                <a:latin typeface="Gill Sans MT" pitchFamily="34" charset="0"/>
              </a:rPr>
            </a:br>
            <a:r>
              <a:rPr lang="es-MX" dirty="0" smtClean="0">
                <a:solidFill>
                  <a:srgbClr val="0070C0"/>
                </a:solidFill>
                <a:latin typeface="Gill Sans MT" pitchFamily="34" charset="0"/>
              </a:rPr>
              <a:t>non -</a:t>
            </a:r>
            <a:r>
              <a:rPr lang="es-MX" dirty="0" err="1" smtClean="0">
                <a:solidFill>
                  <a:srgbClr val="0070C0"/>
                </a:solidFill>
                <a:latin typeface="Gill Sans MT" pitchFamily="34" charset="0"/>
              </a:rPr>
              <a:t>action</a:t>
            </a:r>
            <a:r>
              <a:rPr lang="es-MX" dirty="0" smtClean="0">
                <a:solidFill>
                  <a:srgbClr val="0070C0"/>
                </a:solidFill>
                <a:latin typeface="Gill Sans MT" pitchFamily="34" charset="0"/>
              </a:rPr>
              <a:t> </a:t>
            </a:r>
            <a:r>
              <a:rPr lang="es-MX" dirty="0" err="1" smtClean="0">
                <a:solidFill>
                  <a:srgbClr val="0070C0"/>
                </a:solidFill>
                <a:latin typeface="Gill Sans MT" pitchFamily="34" charset="0"/>
              </a:rPr>
              <a:t>verbs</a:t>
            </a:r>
            <a:endParaRPr lang="es-MX" dirty="0">
              <a:solidFill>
                <a:srgbClr val="0070C0"/>
              </a:solidFill>
              <a:latin typeface="Gill Sans MT" pitchFamily="34" charset="0"/>
            </a:endParaRPr>
          </a:p>
        </p:txBody>
      </p:sp>
      <p:sp>
        <p:nvSpPr>
          <p:cNvPr id="3" name="2 Subtítulo"/>
          <p:cNvSpPr>
            <a:spLocks noGrp="1"/>
          </p:cNvSpPr>
          <p:nvPr>
            <p:ph type="body" idx="1"/>
          </p:nvPr>
        </p:nvSpPr>
        <p:spPr/>
        <p:txBody>
          <a:bodyPr/>
          <a:lstStyle/>
          <a:p>
            <a:pPr algn="ctr">
              <a:buNone/>
            </a:pPr>
            <a:r>
              <a:rPr lang="es-MX" b="1" dirty="0" err="1" smtClean="0">
                <a:solidFill>
                  <a:schemeClr val="accent1"/>
                </a:solidFill>
                <a:latin typeface="Gill Sans MT" pitchFamily="34" charset="0"/>
              </a:rPr>
              <a:t>Teacher</a:t>
            </a:r>
            <a:r>
              <a:rPr lang="es-MX" b="1" dirty="0" smtClean="0">
                <a:solidFill>
                  <a:schemeClr val="accent1"/>
                </a:solidFill>
                <a:latin typeface="Gill Sans MT" pitchFamily="34" charset="0"/>
              </a:rPr>
              <a:t> David </a:t>
            </a:r>
            <a:r>
              <a:rPr lang="es-MX" b="1" dirty="0" err="1" smtClean="0">
                <a:solidFill>
                  <a:schemeClr val="accent1"/>
                </a:solidFill>
                <a:latin typeface="Gill Sans MT" pitchFamily="34" charset="0"/>
              </a:rPr>
              <a:t>presents</a:t>
            </a:r>
            <a:r>
              <a:rPr lang="es-MX" b="1" dirty="0" smtClean="0">
                <a:solidFill>
                  <a:schemeClr val="accent1"/>
                </a:solidFill>
                <a:latin typeface="Gill Sans MT" pitchFamily="34" charset="0"/>
              </a:rPr>
              <a:t>:</a:t>
            </a:r>
            <a:endParaRPr lang="es-MX" b="1" dirty="0">
              <a:solidFill>
                <a:schemeClr val="accent1"/>
              </a:solidFill>
              <a:latin typeface="Gill Sans MT" pitchFamily="34" charset="0"/>
            </a:endParaRPr>
          </a:p>
        </p:txBody>
      </p:sp>
      <p:pic>
        <p:nvPicPr>
          <p:cNvPr id="4" name="3 Imagen" descr="UV_LIZ_new.jpg"/>
          <p:cNvPicPr>
            <a:picLocks noChangeAspect="1"/>
          </p:cNvPicPr>
          <p:nvPr/>
        </p:nvPicPr>
        <p:blipFill>
          <a:blip r:embed="rId2"/>
          <a:stretch>
            <a:fillRect/>
          </a:stretch>
        </p:blipFill>
        <p:spPr>
          <a:xfrm>
            <a:off x="3000364" y="714356"/>
            <a:ext cx="3295035" cy="285752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kumimoji="0" lang="es-MX" b="0" i="0" u="none" strike="noStrike" cap="none" normalizeH="0" baseline="0" dirty="0" smtClean="0">
                <a:ln>
                  <a:noFill/>
                </a:ln>
                <a:solidFill>
                  <a:schemeClr val="tx1"/>
                </a:solidFill>
                <a:effectLst/>
                <a:latin typeface="Gill Sans MT" pitchFamily="34" charset="0"/>
                <a:cs typeface="Arial" pitchFamily="34" charset="0"/>
              </a:rPr>
              <a:t/>
            </a:r>
            <a:br>
              <a:rPr kumimoji="0" lang="es-MX" b="0" i="0" u="none" strike="noStrike" cap="none" normalizeH="0" baseline="0" dirty="0" smtClean="0">
                <a:ln>
                  <a:noFill/>
                </a:ln>
                <a:solidFill>
                  <a:schemeClr val="tx1"/>
                </a:solidFill>
                <a:effectLst/>
                <a:latin typeface="Gill Sans MT" pitchFamily="34" charset="0"/>
                <a:cs typeface="Arial" pitchFamily="34" charset="0"/>
              </a:rPr>
            </a:br>
            <a:endParaRPr lang="es-MX" dirty="0">
              <a:latin typeface="Gill Sans MT" pitchFamily="34" charset="0"/>
            </a:endParaRPr>
          </a:p>
        </p:txBody>
      </p:sp>
      <p:sp>
        <p:nvSpPr>
          <p:cNvPr id="3" name="2 Marcador de contenido"/>
          <p:cNvSpPr>
            <a:spLocks noGrp="1"/>
          </p:cNvSpPr>
          <p:nvPr>
            <p:ph idx="1"/>
          </p:nvPr>
        </p:nvSpPr>
        <p:spPr/>
        <p:txBody>
          <a:bodyPr>
            <a:normAutofit fontScale="92500" lnSpcReduction="20000"/>
          </a:bodyPr>
          <a:lstStyle/>
          <a:p>
            <a:pPr marL="0" lvl="0" indent="0" algn="ctr" eaLnBrk="0" fontAlgn="base" hangingPunct="0">
              <a:spcBef>
                <a:spcPct val="0"/>
              </a:spcBef>
              <a:spcAft>
                <a:spcPct val="0"/>
              </a:spcAft>
              <a:buNone/>
            </a:pPr>
            <a:r>
              <a:rPr lang="en-US" sz="4400" i="1" dirty="0">
                <a:solidFill>
                  <a:srgbClr val="002060"/>
                </a:solidFill>
                <a:latin typeface="Gill Sans MT" pitchFamily="34" charset="0"/>
                <a:ea typeface="Calibri" pitchFamily="34" charset="0"/>
                <a:cs typeface="Times New Roman" pitchFamily="18" charset="0"/>
              </a:rPr>
              <a:t>Action verbs, also called dynamic verbs, express an action whether it be </a:t>
            </a:r>
            <a:r>
              <a:rPr lang="en-US" sz="4400" b="1" i="1" dirty="0">
                <a:solidFill>
                  <a:srgbClr val="002060"/>
                </a:solidFill>
                <a:latin typeface="Gill Sans MT" pitchFamily="34" charset="0"/>
                <a:ea typeface="Calibri" pitchFamily="34" charset="0"/>
                <a:cs typeface="Times New Roman" pitchFamily="18" charset="0"/>
              </a:rPr>
              <a:t>physical</a:t>
            </a:r>
            <a:r>
              <a:rPr lang="en-US" sz="4400" i="1" dirty="0">
                <a:solidFill>
                  <a:srgbClr val="002060"/>
                </a:solidFill>
                <a:latin typeface="Gill Sans MT" pitchFamily="34" charset="0"/>
                <a:ea typeface="Calibri" pitchFamily="34" charset="0"/>
                <a:cs typeface="Times New Roman" pitchFamily="18" charset="0"/>
              </a:rPr>
              <a:t> or </a:t>
            </a:r>
            <a:r>
              <a:rPr lang="en-US" sz="4400" b="1" i="1" dirty="0">
                <a:solidFill>
                  <a:srgbClr val="002060"/>
                </a:solidFill>
                <a:latin typeface="Gill Sans MT" pitchFamily="34" charset="0"/>
                <a:ea typeface="Calibri" pitchFamily="34" charset="0"/>
                <a:cs typeface="Times New Roman" pitchFamily="18" charset="0"/>
              </a:rPr>
              <a:t>mental</a:t>
            </a:r>
            <a:r>
              <a:rPr lang="en-US" sz="4400" i="1" dirty="0">
                <a:solidFill>
                  <a:srgbClr val="002060"/>
                </a:solidFill>
                <a:latin typeface="Gill Sans MT" pitchFamily="34" charset="0"/>
                <a:ea typeface="Calibri" pitchFamily="34" charset="0"/>
                <a:cs typeface="Times New Roman" pitchFamily="18" charset="0"/>
              </a:rPr>
              <a:t>. An action verb explains what the subject of the sentence is doing or has done. Looking at action verb examples helps make it clear the function of action verbs in sentences and what purpose they serve</a:t>
            </a:r>
            <a:r>
              <a:rPr lang="en-US" sz="4400" i="1" dirty="0" smtClean="0">
                <a:solidFill>
                  <a:srgbClr val="002060"/>
                </a:solidFill>
                <a:latin typeface="Gill Sans MT" pitchFamily="34" charset="0"/>
                <a:ea typeface="Calibri" pitchFamily="34" charset="0"/>
                <a:cs typeface="Times New Roman" pitchFamily="18" charset="0"/>
              </a:rPr>
              <a:t>.</a:t>
            </a:r>
            <a:endParaRPr kumimoji="0" lang="en-US" sz="4400" b="0" i="0" u="none" strike="noStrike" cap="none" normalizeH="0" baseline="0" dirty="0" smtClean="0">
              <a:ln>
                <a:noFill/>
              </a:ln>
              <a:solidFill>
                <a:srgbClr val="002060"/>
              </a:solidFill>
              <a:effectLst/>
              <a:latin typeface="Gill Sans MT" pitchFamily="34" charset="0"/>
              <a:cs typeface="Arial" pitchFamily="34" charset="0"/>
            </a:endParaRPr>
          </a:p>
          <a:p>
            <a:pPr>
              <a:buNone/>
            </a:pPr>
            <a:endParaRPr lang="es-MX" dirty="0"/>
          </a:p>
        </p:txBody>
      </p:sp>
      <p:sp>
        <p:nvSpPr>
          <p:cNvPr id="13313" name="Rectangle 1"/>
          <p:cNvSpPr>
            <a:spLocks noChangeArrowheads="1"/>
          </p:cNvSpPr>
          <p:nvPr/>
        </p:nvSpPr>
        <p:spPr bwMode="auto">
          <a:xfrm>
            <a:off x="0" y="0"/>
            <a:ext cx="216726"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4 Imagen" descr="UV_LIZ_new.jpg"/>
          <p:cNvPicPr>
            <a:picLocks noChangeAspect="1"/>
          </p:cNvPicPr>
          <p:nvPr/>
        </p:nvPicPr>
        <p:blipFill>
          <a:blip r:embed="rId2"/>
          <a:stretch>
            <a:fillRect/>
          </a:stretch>
        </p:blipFill>
        <p:spPr>
          <a:xfrm>
            <a:off x="357158" y="285728"/>
            <a:ext cx="1153235" cy="1000108"/>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kumimoji="0" lang="es-MX" b="0" i="0" u="none" strike="noStrike" cap="none" normalizeH="0" baseline="0" dirty="0" smtClean="0">
                <a:ln>
                  <a:noFill/>
                </a:ln>
                <a:solidFill>
                  <a:schemeClr val="tx1"/>
                </a:solidFill>
                <a:effectLst/>
                <a:latin typeface="Gill Sans MT" pitchFamily="34" charset="0"/>
                <a:cs typeface="Arial" pitchFamily="34" charset="0"/>
              </a:rPr>
              <a:t/>
            </a:r>
            <a:br>
              <a:rPr kumimoji="0" lang="es-MX" b="0" i="0" u="none" strike="noStrike" cap="none" normalizeH="0" baseline="0" dirty="0" smtClean="0">
                <a:ln>
                  <a:noFill/>
                </a:ln>
                <a:solidFill>
                  <a:schemeClr val="tx1"/>
                </a:solidFill>
                <a:effectLst/>
                <a:latin typeface="Gill Sans MT" pitchFamily="34" charset="0"/>
                <a:cs typeface="Arial" pitchFamily="34" charset="0"/>
              </a:rPr>
            </a:br>
            <a:endParaRPr lang="es-MX" dirty="0">
              <a:latin typeface="Gill Sans MT" pitchFamily="34" charset="0"/>
            </a:endParaRPr>
          </a:p>
        </p:txBody>
      </p:sp>
      <p:sp>
        <p:nvSpPr>
          <p:cNvPr id="3" name="2 Marcador de contenido"/>
          <p:cNvSpPr>
            <a:spLocks noGrp="1"/>
          </p:cNvSpPr>
          <p:nvPr>
            <p:ph idx="1"/>
          </p:nvPr>
        </p:nvSpPr>
        <p:spPr/>
        <p:txBody>
          <a:bodyPr>
            <a:normAutofit/>
          </a:bodyPr>
          <a:lstStyle/>
          <a:p>
            <a:pPr marL="0" lvl="0" indent="0" eaLnBrk="0" fontAlgn="base" hangingPunct="0">
              <a:spcBef>
                <a:spcPct val="0"/>
              </a:spcBef>
              <a:spcAft>
                <a:spcPct val="0"/>
              </a:spcAft>
              <a:buNone/>
            </a:pPr>
            <a:endParaRPr lang="es-MX" dirty="0"/>
          </a:p>
        </p:txBody>
      </p:sp>
      <p:sp>
        <p:nvSpPr>
          <p:cNvPr id="13313" name="Rectangle 1"/>
          <p:cNvSpPr>
            <a:spLocks noChangeArrowheads="1"/>
          </p:cNvSpPr>
          <p:nvPr/>
        </p:nvSpPr>
        <p:spPr bwMode="auto">
          <a:xfrm>
            <a:off x="0" y="0"/>
            <a:ext cx="216726"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4 Imagen" descr="UV_LIZ_new.jpg"/>
          <p:cNvPicPr>
            <a:picLocks noChangeAspect="1"/>
          </p:cNvPicPr>
          <p:nvPr/>
        </p:nvPicPr>
        <p:blipFill>
          <a:blip r:embed="rId2"/>
          <a:stretch>
            <a:fillRect/>
          </a:stretch>
        </p:blipFill>
        <p:spPr>
          <a:xfrm>
            <a:off x="357158" y="285728"/>
            <a:ext cx="1153235" cy="1000108"/>
          </a:xfrm>
          <a:prstGeom prst="rect">
            <a:avLst/>
          </a:prstGeom>
        </p:spPr>
      </p:pic>
      <p:pic>
        <p:nvPicPr>
          <p:cNvPr id="1026" name="Picture 2" descr="C:\Users\GyD\Desktop\SIMPLE PRESENT DEFINITE GUIDE\action verb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0393" y="1305106"/>
            <a:ext cx="6393602" cy="49322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solidFill>
                <a:srgbClr val="0070C0"/>
              </a:solidFill>
              <a:latin typeface="Gill Sans MT" pitchFamily="34" charset="0"/>
            </a:endParaRPr>
          </a:p>
        </p:txBody>
      </p:sp>
      <p:sp>
        <p:nvSpPr>
          <p:cNvPr id="3" name="2 Marcador de contenido"/>
          <p:cNvSpPr>
            <a:spLocks noGrp="1"/>
          </p:cNvSpPr>
          <p:nvPr>
            <p:ph idx="1"/>
          </p:nvPr>
        </p:nvSpPr>
        <p:spPr/>
        <p:txBody>
          <a:bodyPr/>
          <a:lstStyle/>
          <a:p>
            <a:pPr algn="ctr"/>
            <a:r>
              <a:rPr lang="en-US" b="1" i="1" dirty="0">
                <a:solidFill>
                  <a:schemeClr val="tx2"/>
                </a:solidFill>
                <a:latin typeface="Gill Sans MT" pitchFamily="34" charset="0"/>
              </a:rPr>
              <a:t>Non-action words, or non-action verbs, do not refer to an action as such, but represent a state of being, need, opinion, sense, or preference. Examples are the "be" verbs, like: am, are, was, were, is, has been, and had. Referring to the senses, some non-action words are: look, smell, feel, taste, and sound.</a:t>
            </a:r>
            <a:endParaRPr lang="es-MX" b="1" i="1" dirty="0" smtClean="0">
              <a:solidFill>
                <a:schemeClr val="tx2"/>
              </a:solidFill>
              <a:latin typeface="Gill Sans MT" pitchFamily="34" charset="0"/>
            </a:endParaRPr>
          </a:p>
        </p:txBody>
      </p:sp>
      <p:pic>
        <p:nvPicPr>
          <p:cNvPr id="4" name="3 Imagen" descr="UV_LIZ_new.jpg"/>
          <p:cNvPicPr>
            <a:picLocks noChangeAspect="1"/>
          </p:cNvPicPr>
          <p:nvPr/>
        </p:nvPicPr>
        <p:blipFill>
          <a:blip r:embed="rId2"/>
          <a:stretch>
            <a:fillRect/>
          </a:stretch>
        </p:blipFill>
        <p:spPr>
          <a:xfrm>
            <a:off x="357158" y="285728"/>
            <a:ext cx="1153235" cy="100010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solidFill>
                <a:srgbClr val="0070C0"/>
              </a:solidFill>
              <a:latin typeface="Gill Sans MT" pitchFamily="34" charset="0"/>
            </a:endParaRPr>
          </a:p>
        </p:txBody>
      </p:sp>
      <p:sp>
        <p:nvSpPr>
          <p:cNvPr id="3" name="2 Marcador de contenido"/>
          <p:cNvSpPr>
            <a:spLocks noGrp="1"/>
          </p:cNvSpPr>
          <p:nvPr>
            <p:ph idx="1"/>
          </p:nvPr>
        </p:nvSpPr>
        <p:spPr/>
        <p:txBody>
          <a:bodyPr/>
          <a:lstStyle/>
          <a:p>
            <a:pPr algn="ctr"/>
            <a:endParaRPr lang="es-MX" b="1" i="1" dirty="0" smtClean="0">
              <a:solidFill>
                <a:schemeClr val="tx2"/>
              </a:solidFill>
              <a:latin typeface="Gill Sans MT" pitchFamily="34" charset="0"/>
            </a:endParaRPr>
          </a:p>
        </p:txBody>
      </p:sp>
      <p:pic>
        <p:nvPicPr>
          <p:cNvPr id="4" name="3 Imagen" descr="UV_LIZ_new.jpg"/>
          <p:cNvPicPr>
            <a:picLocks noChangeAspect="1"/>
          </p:cNvPicPr>
          <p:nvPr/>
        </p:nvPicPr>
        <p:blipFill>
          <a:blip r:embed="rId2"/>
          <a:stretch>
            <a:fillRect/>
          </a:stretch>
        </p:blipFill>
        <p:spPr>
          <a:xfrm>
            <a:off x="357158" y="285728"/>
            <a:ext cx="1153235" cy="1000108"/>
          </a:xfrm>
          <a:prstGeom prst="rect">
            <a:avLst/>
          </a:prstGeom>
        </p:spPr>
      </p:pic>
      <p:pic>
        <p:nvPicPr>
          <p:cNvPr id="2050" name="Picture 2" descr="C:\Users\GyD\Desktop\SIMPLE PRESENT DEFINITE GUIDE\non-action verb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9143" y="285728"/>
            <a:ext cx="3681358" cy="6167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80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100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solidFill>
                <a:srgbClr val="0070C0"/>
              </a:solidFill>
              <a:latin typeface="Gill Sans MT" pitchFamily="34" charset="0"/>
            </a:endParaRPr>
          </a:p>
        </p:txBody>
      </p:sp>
      <p:sp>
        <p:nvSpPr>
          <p:cNvPr id="3" name="2 Marcador de contenido"/>
          <p:cNvSpPr>
            <a:spLocks noGrp="1"/>
          </p:cNvSpPr>
          <p:nvPr>
            <p:ph idx="1"/>
          </p:nvPr>
        </p:nvSpPr>
        <p:spPr/>
        <p:txBody>
          <a:bodyPr/>
          <a:lstStyle/>
          <a:p>
            <a:pPr algn="ctr"/>
            <a:endParaRPr lang="es-MX" b="1" i="1" dirty="0" smtClean="0">
              <a:solidFill>
                <a:schemeClr val="tx2"/>
              </a:solidFill>
              <a:latin typeface="Gill Sans MT" pitchFamily="34" charset="0"/>
            </a:endParaRPr>
          </a:p>
        </p:txBody>
      </p:sp>
      <p:pic>
        <p:nvPicPr>
          <p:cNvPr id="4" name="3 Imagen" descr="UV_LIZ_new.jpg"/>
          <p:cNvPicPr>
            <a:picLocks noChangeAspect="1"/>
          </p:cNvPicPr>
          <p:nvPr/>
        </p:nvPicPr>
        <p:blipFill>
          <a:blip r:embed="rId2"/>
          <a:stretch>
            <a:fillRect/>
          </a:stretch>
        </p:blipFill>
        <p:spPr>
          <a:xfrm>
            <a:off x="357158" y="285728"/>
            <a:ext cx="1153235" cy="1000108"/>
          </a:xfrm>
          <a:prstGeom prst="rect">
            <a:avLst/>
          </a:prstGeom>
        </p:spPr>
      </p:pic>
      <p:pic>
        <p:nvPicPr>
          <p:cNvPr id="3074" name="Picture 2" descr="C:\Users\GyD\Desktop\SIMPLE PRESENT DEFINITE GUIDE\non-action verbs.jpg"/>
          <p:cNvPicPr>
            <a:picLocks noChangeAspect="1" noChangeArrowheads="1"/>
          </p:cNvPicPr>
          <p:nvPr/>
        </p:nvPicPr>
        <p:blipFill rotWithShape="1">
          <a:blip r:embed="rId3">
            <a:extLst>
              <a:ext uri="{28A0092B-C50C-407E-A947-70E740481C1C}">
                <a14:useLocalDpi xmlns:a14="http://schemas.microsoft.com/office/drawing/2010/main" val="0"/>
              </a:ext>
            </a:extLst>
          </a:blip>
          <a:srcRect t="3882" b="11335"/>
          <a:stretch/>
        </p:blipFill>
        <p:spPr bwMode="auto">
          <a:xfrm>
            <a:off x="1403348" y="366411"/>
            <a:ext cx="6467475" cy="5862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80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100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solidFill>
                <a:srgbClr val="0070C0"/>
              </a:solidFill>
              <a:latin typeface="Gill Sans MT" pitchFamily="34" charset="0"/>
            </a:endParaRPr>
          </a:p>
        </p:txBody>
      </p:sp>
      <p:sp>
        <p:nvSpPr>
          <p:cNvPr id="3" name="2 Marcador de contenido"/>
          <p:cNvSpPr>
            <a:spLocks noGrp="1"/>
          </p:cNvSpPr>
          <p:nvPr>
            <p:ph idx="1"/>
          </p:nvPr>
        </p:nvSpPr>
        <p:spPr/>
        <p:txBody>
          <a:bodyPr/>
          <a:lstStyle/>
          <a:p>
            <a:pPr algn="ctr"/>
            <a:endParaRPr lang="es-MX" b="1" dirty="0" smtClean="0">
              <a:solidFill>
                <a:srgbClr val="002060"/>
              </a:solidFill>
              <a:latin typeface="Gill Sans MT" pitchFamily="34" charset="0"/>
            </a:endParaRPr>
          </a:p>
        </p:txBody>
      </p:sp>
      <p:pic>
        <p:nvPicPr>
          <p:cNvPr id="4" name="3 Imagen" descr="UV_LIZ_new.jpg"/>
          <p:cNvPicPr>
            <a:picLocks noChangeAspect="1"/>
          </p:cNvPicPr>
          <p:nvPr/>
        </p:nvPicPr>
        <p:blipFill>
          <a:blip r:embed="rId2"/>
          <a:stretch>
            <a:fillRect/>
          </a:stretch>
        </p:blipFill>
        <p:spPr>
          <a:xfrm>
            <a:off x="357158" y="285728"/>
            <a:ext cx="1153235" cy="1000108"/>
          </a:xfrm>
          <a:prstGeom prst="rect">
            <a:avLst/>
          </a:prstGeom>
        </p:spPr>
      </p:pic>
      <p:pic>
        <p:nvPicPr>
          <p:cNvPr id="4098" name="Picture 2" descr="C:\Users\GyD\Desktop\SIMPLE PRESENT DEFINITE GUIDE\non-action_VS_action verbs.jpg"/>
          <p:cNvPicPr>
            <a:picLocks noChangeAspect="1" noChangeArrowheads="1"/>
          </p:cNvPicPr>
          <p:nvPr/>
        </p:nvPicPr>
        <p:blipFill rotWithShape="1">
          <a:blip r:embed="rId3">
            <a:extLst>
              <a:ext uri="{28A0092B-C50C-407E-A947-70E740481C1C}">
                <a14:useLocalDpi xmlns:a14="http://schemas.microsoft.com/office/drawing/2010/main" val="0"/>
              </a:ext>
            </a:extLst>
          </a:blip>
          <a:srcRect b="12616"/>
          <a:stretch/>
        </p:blipFill>
        <p:spPr bwMode="auto">
          <a:xfrm>
            <a:off x="361417" y="1772816"/>
            <a:ext cx="8105775" cy="29298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100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solidFill>
                <a:srgbClr val="0070C0"/>
              </a:solidFill>
              <a:latin typeface="Gill Sans MT" pitchFamily="34" charset="0"/>
            </a:endParaRPr>
          </a:p>
        </p:txBody>
      </p:sp>
      <p:sp>
        <p:nvSpPr>
          <p:cNvPr id="3" name="2 Marcador de contenido"/>
          <p:cNvSpPr>
            <a:spLocks noGrp="1"/>
          </p:cNvSpPr>
          <p:nvPr>
            <p:ph idx="1"/>
          </p:nvPr>
        </p:nvSpPr>
        <p:spPr/>
        <p:txBody>
          <a:bodyPr/>
          <a:lstStyle/>
          <a:p>
            <a:pPr marL="0" indent="0" algn="ctr">
              <a:buNone/>
            </a:pPr>
            <a:r>
              <a:rPr lang="es-MX" dirty="0" smtClean="0">
                <a:solidFill>
                  <a:srgbClr val="002060"/>
                </a:solidFill>
              </a:rPr>
              <a:t>TASK: </a:t>
            </a:r>
          </a:p>
          <a:p>
            <a:pPr marL="0" indent="0" algn="ctr">
              <a:buNone/>
            </a:pPr>
            <a:r>
              <a:rPr lang="es-MX" dirty="0" err="1" smtClean="0">
                <a:solidFill>
                  <a:srgbClr val="002060"/>
                </a:solidFill>
              </a:rPr>
              <a:t>Write</a:t>
            </a:r>
            <a:r>
              <a:rPr lang="es-MX" dirty="0" smtClean="0">
                <a:solidFill>
                  <a:srgbClr val="002060"/>
                </a:solidFill>
              </a:rPr>
              <a:t> 10 </a:t>
            </a:r>
            <a:r>
              <a:rPr lang="es-MX" dirty="0" err="1" smtClean="0">
                <a:solidFill>
                  <a:srgbClr val="002060"/>
                </a:solidFill>
              </a:rPr>
              <a:t>sentences</a:t>
            </a:r>
            <a:r>
              <a:rPr lang="es-MX" dirty="0" smtClean="0">
                <a:solidFill>
                  <a:srgbClr val="002060"/>
                </a:solidFill>
              </a:rPr>
              <a:t>:</a:t>
            </a:r>
          </a:p>
          <a:p>
            <a:pPr marL="0" indent="0" algn="ctr">
              <a:buNone/>
            </a:pPr>
            <a:r>
              <a:rPr lang="es-MX" dirty="0" smtClean="0">
                <a:solidFill>
                  <a:srgbClr val="002060"/>
                </a:solidFill>
              </a:rPr>
              <a:t>5 </a:t>
            </a:r>
            <a:r>
              <a:rPr lang="es-MX" dirty="0" err="1" smtClean="0">
                <a:solidFill>
                  <a:srgbClr val="002060"/>
                </a:solidFill>
              </a:rPr>
              <a:t>sentences</a:t>
            </a:r>
            <a:r>
              <a:rPr lang="es-MX" dirty="0" smtClean="0">
                <a:solidFill>
                  <a:srgbClr val="002060"/>
                </a:solidFill>
              </a:rPr>
              <a:t> </a:t>
            </a:r>
            <a:r>
              <a:rPr lang="es-MX" dirty="0" err="1" smtClean="0">
                <a:solidFill>
                  <a:srgbClr val="002060"/>
                </a:solidFill>
              </a:rPr>
              <a:t>with</a:t>
            </a:r>
            <a:r>
              <a:rPr lang="es-MX" dirty="0" smtClean="0">
                <a:solidFill>
                  <a:srgbClr val="002060"/>
                </a:solidFill>
              </a:rPr>
              <a:t> </a:t>
            </a:r>
            <a:r>
              <a:rPr lang="es-MX" dirty="0" err="1" smtClean="0">
                <a:solidFill>
                  <a:srgbClr val="002060"/>
                </a:solidFill>
              </a:rPr>
              <a:t>action</a:t>
            </a:r>
            <a:r>
              <a:rPr lang="es-MX" dirty="0" smtClean="0">
                <a:solidFill>
                  <a:srgbClr val="002060"/>
                </a:solidFill>
              </a:rPr>
              <a:t> </a:t>
            </a:r>
            <a:r>
              <a:rPr lang="es-MX" dirty="0" err="1" smtClean="0">
                <a:solidFill>
                  <a:srgbClr val="002060"/>
                </a:solidFill>
              </a:rPr>
              <a:t>verbs</a:t>
            </a:r>
            <a:r>
              <a:rPr lang="es-MX" dirty="0" smtClean="0">
                <a:solidFill>
                  <a:srgbClr val="002060"/>
                </a:solidFill>
              </a:rPr>
              <a:t> and 5 </a:t>
            </a:r>
            <a:r>
              <a:rPr lang="es-MX" dirty="0" err="1" smtClean="0">
                <a:solidFill>
                  <a:srgbClr val="002060"/>
                </a:solidFill>
              </a:rPr>
              <a:t>with</a:t>
            </a:r>
            <a:r>
              <a:rPr lang="es-MX" dirty="0" smtClean="0">
                <a:solidFill>
                  <a:srgbClr val="002060"/>
                </a:solidFill>
              </a:rPr>
              <a:t> non-</a:t>
            </a:r>
            <a:r>
              <a:rPr lang="es-MX" dirty="0" err="1" smtClean="0">
                <a:solidFill>
                  <a:srgbClr val="002060"/>
                </a:solidFill>
              </a:rPr>
              <a:t>action</a:t>
            </a:r>
            <a:r>
              <a:rPr lang="es-MX" dirty="0" smtClean="0">
                <a:solidFill>
                  <a:srgbClr val="002060"/>
                </a:solidFill>
              </a:rPr>
              <a:t> </a:t>
            </a:r>
            <a:r>
              <a:rPr lang="es-MX" dirty="0" err="1" smtClean="0">
                <a:solidFill>
                  <a:srgbClr val="002060"/>
                </a:solidFill>
              </a:rPr>
              <a:t>verbs</a:t>
            </a:r>
            <a:endParaRPr lang="es-MX" dirty="0" smtClean="0">
              <a:solidFill>
                <a:srgbClr val="002060"/>
              </a:solidFill>
            </a:endParaRPr>
          </a:p>
        </p:txBody>
      </p:sp>
      <p:pic>
        <p:nvPicPr>
          <p:cNvPr id="4" name="3 Imagen" descr="UV_LIZ_new.jpg"/>
          <p:cNvPicPr>
            <a:picLocks noChangeAspect="1"/>
          </p:cNvPicPr>
          <p:nvPr/>
        </p:nvPicPr>
        <p:blipFill>
          <a:blip r:embed="rId2"/>
          <a:stretch>
            <a:fillRect/>
          </a:stretch>
        </p:blipFill>
        <p:spPr>
          <a:xfrm>
            <a:off x="357158" y="285728"/>
            <a:ext cx="1153235" cy="100010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158</Words>
  <Application>Microsoft Office PowerPoint</Application>
  <PresentationFormat>Presentación en pantalla (4:3)</PresentationFormat>
  <Paragraphs>11</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Guide  to action  and  non -action verbs</vt:lpstr>
      <vt:lpstr> </vt:lpstr>
      <vt:lpstr> </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going to a simplified guide</dc:title>
  <dc:creator>GyD</dc:creator>
  <cp:lastModifiedBy>GyD</cp:lastModifiedBy>
  <cp:revision>17</cp:revision>
  <dcterms:created xsi:type="dcterms:W3CDTF">2013-04-26T17:10:45Z</dcterms:created>
  <dcterms:modified xsi:type="dcterms:W3CDTF">2019-10-01T17:04:44Z</dcterms:modified>
</cp:coreProperties>
</file>