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33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9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09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77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58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9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47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975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59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791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71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CED87-9D65-4966-BD95-6A8882518061}" type="datetimeFigureOut">
              <a:rPr lang="es-MX" smtClean="0"/>
              <a:t>24/11/2017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FE7C-2656-4187-90BA-C33A41C297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259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ypalafox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v.mx/orizaba/contaduri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Carlos Mercader\AppData\Local\Microsoft\Windows\Temporary Internet Files\Low\Content.IE5\YIWH2LWG\UV[1]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90"/>
          <a:stretch>
            <a:fillRect/>
          </a:stretch>
        </p:blipFill>
        <p:spPr bwMode="auto">
          <a:xfrm>
            <a:off x="288032" y="332656"/>
            <a:ext cx="4680520" cy="6085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Rectángulo"/>
          <p:cNvSpPr/>
          <p:nvPr/>
        </p:nvSpPr>
        <p:spPr>
          <a:xfrm>
            <a:off x="4968552" y="429765"/>
            <a:ext cx="4175448" cy="640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MX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UNIVERSIDAD VERACRUZANA </a:t>
            </a:r>
          </a:p>
          <a:p>
            <a:pPr lvl="0" algn="ctr">
              <a:spcBef>
                <a:spcPct val="20000"/>
              </a:spcBef>
            </a:pPr>
            <a:r>
              <a:rPr lang="es-MX" sz="2000" b="1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Facultad </a:t>
            </a:r>
            <a:r>
              <a:rPr lang="es-MX" sz="2000" b="1" dirty="0">
                <a:solidFill>
                  <a:prstClr val="black"/>
                </a:solidFill>
                <a:latin typeface="Calisto MT" panose="02040603050505030304" pitchFamily="18" charset="0"/>
              </a:rPr>
              <a:t>de Contaduría y Administración</a:t>
            </a:r>
          </a:p>
          <a:p>
            <a:pPr lvl="0" algn="ctr">
              <a:spcBef>
                <a:spcPct val="20000"/>
              </a:spcBef>
            </a:pPr>
            <a:r>
              <a:rPr lang="es-MX" sz="2000" b="1" dirty="0">
                <a:solidFill>
                  <a:prstClr val="black"/>
                </a:solidFill>
              </a:rPr>
              <a:t> </a:t>
            </a:r>
            <a:r>
              <a:rPr lang="es-MX" sz="1600" b="1" dirty="0">
                <a:solidFill>
                  <a:prstClr val="black"/>
                </a:solidFill>
                <a:latin typeface="Calisto MT" panose="02040603050505030304" pitchFamily="18" charset="0"/>
              </a:rPr>
              <a:t>Campus Ixtaczoquitlán</a:t>
            </a:r>
          </a:p>
          <a:p>
            <a:pPr lvl="0" algn="ctr">
              <a:spcBef>
                <a:spcPct val="20000"/>
              </a:spcBef>
            </a:pPr>
            <a:endParaRPr lang="es-MX" sz="2400" b="1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prstClr val="black"/>
                </a:solidFill>
                <a:latin typeface="Calisto MT" panose="02040603050505030304" pitchFamily="18" charset="0"/>
              </a:rPr>
              <a:t>Tutoría de </a:t>
            </a:r>
            <a:r>
              <a:rPr lang="es-MX" sz="2400" b="1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Evaluación </a:t>
            </a:r>
          </a:p>
          <a:p>
            <a:pPr lvl="0" algn="ctr">
              <a:spcBef>
                <a:spcPct val="20000"/>
              </a:spcBef>
            </a:pPr>
            <a:endParaRPr lang="es-MX" sz="1200" b="1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Coordinación</a:t>
            </a:r>
            <a:r>
              <a:rPr lang="es-MX" sz="2400" b="1" dirty="0">
                <a:solidFill>
                  <a:prstClr val="black"/>
                </a:solidFill>
                <a:latin typeface="Calisto MT" panose="02040603050505030304" pitchFamily="18" charset="0"/>
              </a:rPr>
              <a:t>: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prstClr val="black"/>
                </a:solidFill>
                <a:latin typeface="Calisto MT" panose="02040603050505030304" pitchFamily="18" charset="0"/>
              </a:rPr>
              <a:t> </a:t>
            </a:r>
            <a:r>
              <a:rPr lang="es-MX" sz="2400" b="1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Dra. Consuelo </a:t>
            </a:r>
            <a:r>
              <a:rPr lang="es-MX" sz="2400" b="1" dirty="0" err="1" smtClean="0">
                <a:solidFill>
                  <a:prstClr val="black"/>
                </a:solidFill>
                <a:latin typeface="Calisto MT" panose="02040603050505030304" pitchFamily="18" charset="0"/>
              </a:rPr>
              <a:t>Yasmín</a:t>
            </a:r>
            <a:r>
              <a:rPr lang="es-MX" sz="2400" b="1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 Palafox Merino</a:t>
            </a:r>
          </a:p>
          <a:p>
            <a:pPr lvl="0" algn="ctr">
              <a:spcBef>
                <a:spcPct val="20000"/>
              </a:spcBef>
            </a:pPr>
            <a:endParaRPr lang="es-MX" sz="1600" b="1" dirty="0" smtClean="0">
              <a:solidFill>
                <a:prstClr val="black"/>
              </a:solidFill>
              <a:latin typeface="Calisto MT" panose="02040603050505030304" pitchFamily="18" charset="0"/>
              <a:hlinkClick r:id=""/>
            </a:endParaRPr>
          </a:p>
          <a:p>
            <a:pPr lvl="0" algn="ctr">
              <a:spcBef>
                <a:spcPct val="20000"/>
              </a:spcBef>
            </a:pPr>
            <a:r>
              <a:rPr lang="es-MX" sz="1600" b="1" dirty="0" smtClean="0">
                <a:solidFill>
                  <a:prstClr val="black"/>
                </a:solidFill>
                <a:latin typeface="Calisto MT" panose="02040603050505030304" pitchFamily="18" charset="0"/>
                <a:hlinkClick r:id=""/>
              </a:rPr>
              <a:t>cpalafox@uv.mx</a:t>
            </a:r>
            <a:endParaRPr lang="es-MX" sz="1600" b="1" dirty="0" smtClean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es-MX" sz="1600" b="1" dirty="0" smtClean="0">
                <a:solidFill>
                  <a:prstClr val="black"/>
                </a:solidFill>
                <a:latin typeface="Calisto MT" panose="02040603050505030304" pitchFamily="18" charset="0"/>
                <a:hlinkClick r:id="rId3"/>
              </a:rPr>
              <a:t>cypalafox@gmail.com</a:t>
            </a:r>
            <a:endParaRPr lang="es-MX" sz="1600" b="1" dirty="0" smtClean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algn="r">
              <a:spcBef>
                <a:spcPct val="20000"/>
              </a:spcBef>
            </a:pPr>
            <a:endParaRPr lang="es-MX" sz="1600" b="1" dirty="0" smtClean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es-MX" sz="1600" b="1" dirty="0" smtClean="0">
                <a:solidFill>
                  <a:prstClr val="black"/>
                </a:solidFill>
                <a:latin typeface="Calisto MT" panose="02040603050505030304" pitchFamily="18" charset="0"/>
              </a:rPr>
              <a:t>Nov 2017</a:t>
            </a:r>
            <a:endParaRPr lang="es-MX" sz="1600" b="1" dirty="0">
              <a:solidFill>
                <a:prstClr val="black"/>
              </a:solidFill>
              <a:latin typeface="Calisto MT" panose="02040603050505030304" pitchFamily="18" charset="0"/>
            </a:endParaRPr>
          </a:p>
          <a:p>
            <a:pPr lvl="0" algn="r">
              <a:spcBef>
                <a:spcPct val="20000"/>
              </a:spcBef>
            </a:pPr>
            <a:endParaRPr lang="es-MX" sz="24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ACREDITACIÓN DE IDIOMA INGLES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Para los programas Contaduría, Administración, </a:t>
            </a:r>
            <a:r>
              <a:rPr lang="es-MX" dirty="0" err="1" smtClean="0"/>
              <a:t>LSCA</a:t>
            </a:r>
            <a:r>
              <a:rPr lang="es-MX" dirty="0" smtClean="0"/>
              <a:t> e Ing. De Software.</a:t>
            </a:r>
          </a:p>
          <a:p>
            <a:r>
              <a:rPr lang="es-MX" dirty="0" smtClean="0"/>
              <a:t>El Acreditación de Idioma Ingles, se acredita siempre que se cuente en licenciatura la EE de Ingles Intermedio I en su </a:t>
            </a:r>
            <a:r>
              <a:rPr lang="es-MX" dirty="0" err="1" smtClean="0"/>
              <a:t>cardex</a:t>
            </a:r>
            <a:r>
              <a:rPr lang="es-MX" dirty="0" smtClean="0"/>
              <a:t>.</a:t>
            </a:r>
            <a:endParaRPr lang="es-MX" dirty="0"/>
          </a:p>
          <a:p>
            <a:pPr algn="just"/>
            <a:r>
              <a:rPr lang="es-MX" dirty="0"/>
              <a:t>Una vez que se cumpla con el criterio de haber cursado el 70 % de créditos. </a:t>
            </a:r>
            <a:r>
              <a:rPr lang="es-MX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(Según lo descrito en la Fundamentación del Programa Educativo).</a:t>
            </a:r>
            <a:endParaRPr lang="es-MX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MX" dirty="0" smtClean="0"/>
              <a:t>Entregar oficio </a:t>
            </a:r>
            <a:r>
              <a:rPr lang="es-MX" dirty="0"/>
              <a:t>de solicitud de la acreditación </a:t>
            </a:r>
            <a:r>
              <a:rPr lang="es-MX" dirty="0" smtClean="0"/>
              <a:t>adjuntando su </a:t>
            </a:r>
            <a:r>
              <a:rPr lang="es-MX" dirty="0" err="1" smtClean="0"/>
              <a:t>kardex</a:t>
            </a:r>
            <a:r>
              <a:rPr lang="es-MX" dirty="0" smtClean="0"/>
              <a:t> a </a:t>
            </a:r>
            <a:r>
              <a:rPr lang="es-MX" dirty="0"/>
              <a:t>la Secretaria Académica de la </a:t>
            </a:r>
            <a:r>
              <a:rPr lang="es-MX" dirty="0" smtClean="0"/>
              <a:t>Entidad (Sujeto a aprobación de criterios)</a:t>
            </a:r>
            <a:endParaRPr lang="es-MX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1" y="400050"/>
            <a:ext cx="8178800" cy="6134100"/>
          </a:xfrm>
        </p:spPr>
      </p:pic>
    </p:spTree>
    <p:extLst>
      <p:ext uri="{BB962C8B-B14F-4D97-AF65-F5344CB8AC3E}">
        <p14:creationId xmlns:p14="http://schemas.microsoft.com/office/powerpoint/2010/main" val="39418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EXPERIENCIA RECEPCIONAL (ER)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La inscripción es en ventanilla (Horarios a publicar iniciado el periodo escolar).</a:t>
            </a:r>
          </a:p>
          <a:p>
            <a:pPr algn="just"/>
            <a:r>
              <a:rPr lang="es-MX" dirty="0"/>
              <a:t>Si se inscribe y decide presentar el examen general de egreso del </a:t>
            </a:r>
            <a:r>
              <a:rPr lang="es-MX" dirty="0" err="1"/>
              <a:t>Ceneval</a:t>
            </a:r>
            <a:r>
              <a:rPr lang="es-MX" dirty="0"/>
              <a:t> y si lo acredita, deberá presentar un oficio de solicitud de la acreditación con su respectivo resultado con la Secretaria Académica de la Entidad y reportar a la Coordinación de ER con </a:t>
            </a:r>
            <a:r>
              <a:rPr lang="es-MX" dirty="0" smtClean="0"/>
              <a:t>el </a:t>
            </a:r>
            <a:r>
              <a:rPr lang="es-MX" dirty="0"/>
              <a:t>Dr. </a:t>
            </a:r>
            <a:r>
              <a:rPr lang="es-MX" dirty="0" smtClean="0"/>
              <a:t>Agustín Lagunés Domínguez. </a:t>
            </a:r>
            <a:endParaRPr lang="es-MX" dirty="0"/>
          </a:p>
          <a:p>
            <a:pPr algn="just"/>
            <a:r>
              <a:rPr lang="es-MX" dirty="0"/>
              <a:t>En caso de no acreditar el </a:t>
            </a:r>
            <a:r>
              <a:rPr lang="es-MX" dirty="0" err="1"/>
              <a:t>Ceneval</a:t>
            </a:r>
            <a:r>
              <a:rPr lang="es-MX" dirty="0"/>
              <a:t> y no haber realizado el trabajo, no acreditará la ER y tendrá que repetir la ER (2da. Inscripción) o en su defecto presentar de nuevo  el examen general de egreso del </a:t>
            </a:r>
            <a:r>
              <a:rPr lang="es-MX" dirty="0" err="1"/>
              <a:t>Ceneval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5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/>
              <a:t>Puntos importantes para la Inscripción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s-MX" dirty="0"/>
          </a:p>
          <a:p>
            <a:r>
              <a:rPr lang="es-MX" dirty="0"/>
              <a:t>Para la Inscripción en </a:t>
            </a:r>
            <a:r>
              <a:rPr lang="es-MX" b="1" dirty="0"/>
              <a:t>Ventanilla</a:t>
            </a:r>
            <a:r>
              <a:rPr lang="es-MX" dirty="0"/>
              <a:t> (horarios a publicar iniciado el periodo escolar), es necesario acudir a actualizar su matricula antes de realizar cualquier pago en banco (Cuando no realizaron </a:t>
            </a:r>
            <a:r>
              <a:rPr lang="es-MX" dirty="0" err="1"/>
              <a:t>IL</a:t>
            </a:r>
            <a:r>
              <a:rPr lang="es-MX" dirty="0"/>
              <a:t> o se les paso la fecha de pago) y esta sujeto a cupo. </a:t>
            </a:r>
          </a:p>
          <a:p>
            <a:r>
              <a:rPr lang="es-MX" dirty="0"/>
              <a:t>Verificar Tabla de equivalencias en la página Web de la Facultad.</a:t>
            </a:r>
          </a:p>
          <a:p>
            <a:r>
              <a:rPr lang="es-MX" dirty="0">
                <a:hlinkClick r:id="rId2"/>
              </a:rPr>
              <a:t>http://www.uv.mx/orizaba/contaduria</a:t>
            </a:r>
            <a:r>
              <a:rPr lang="es-MX" dirty="0" smtClean="0">
                <a:hlinkClick r:id="rId2"/>
              </a:rPr>
              <a:t>/</a:t>
            </a:r>
            <a:endParaRPr lang="es-MX" dirty="0" smtClean="0"/>
          </a:p>
          <a:p>
            <a:r>
              <a:rPr lang="es-MX" sz="3100" dirty="0"/>
              <a:t>A los estudiantes que concluyan el actual periodo </a:t>
            </a:r>
            <a:r>
              <a:rPr lang="es-MX" sz="3100" b="1" dirty="0"/>
              <a:t>agosto 2017 - enero 2018 con una </a:t>
            </a:r>
            <a:r>
              <a:rPr lang="es-MX" sz="3100" b="1" dirty="0" smtClean="0"/>
              <a:t>EE en </a:t>
            </a:r>
            <a:r>
              <a:rPr lang="es-MX" sz="3100" b="1" dirty="0"/>
              <a:t>Última Oportunidad</a:t>
            </a:r>
            <a:r>
              <a:rPr lang="es-MX" sz="3100" dirty="0"/>
              <a:t>. Esta condicionado a acreditar el examen de Última Oportunidad para tener derecho a su Inscripción del siguiente periodo.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27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Recuperación de contraseña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523" r="17674" b="7401"/>
          <a:stretch/>
        </p:blipFill>
        <p:spPr bwMode="auto">
          <a:xfrm>
            <a:off x="2743200" y="1496021"/>
            <a:ext cx="4229100" cy="429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5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GRACIAS POR SU ATENCIÓN</a:t>
            </a: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r="13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49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s-MX" dirty="0"/>
              <a:t>Orden del día </a:t>
            </a:r>
            <a:r>
              <a:rPr lang="es-MX" dirty="0" smtClean="0"/>
              <a:t>24 </a:t>
            </a:r>
            <a:r>
              <a:rPr lang="es-MX" dirty="0"/>
              <a:t>de </a:t>
            </a:r>
            <a:r>
              <a:rPr lang="es-MX" dirty="0" smtClean="0"/>
              <a:t>Noviembre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Blip>
                <a:blip r:embed="rId2"/>
              </a:buBlip>
            </a:pPr>
            <a:r>
              <a:rPr lang="es-MX" dirty="0" smtClean="0"/>
              <a:t>Calendario.</a:t>
            </a:r>
            <a:endParaRPr lang="es-MX" dirty="0"/>
          </a:p>
          <a:p>
            <a:pPr algn="just">
              <a:buBlip>
                <a:blip r:embed="rId2"/>
              </a:buBlip>
            </a:pPr>
            <a:r>
              <a:rPr lang="es-MX" dirty="0" smtClean="0"/>
              <a:t>Créditos Permitidos</a:t>
            </a:r>
            <a:endParaRPr lang="es-MX" dirty="0"/>
          </a:p>
          <a:p>
            <a:pPr algn="just">
              <a:buBlip>
                <a:blip r:embed="rId2"/>
              </a:buBlip>
            </a:pPr>
            <a:r>
              <a:rPr lang="es-MX" dirty="0" smtClean="0"/>
              <a:t>EE </a:t>
            </a:r>
            <a:r>
              <a:rPr lang="es-MX" dirty="0"/>
              <a:t>Optativas</a:t>
            </a:r>
          </a:p>
          <a:p>
            <a:pPr algn="just">
              <a:buBlip>
                <a:blip r:embed="rId2"/>
              </a:buBlip>
            </a:pPr>
            <a:r>
              <a:rPr lang="es-MX" dirty="0"/>
              <a:t>Servicio </a:t>
            </a:r>
            <a:r>
              <a:rPr lang="es-MX" dirty="0" smtClean="0"/>
              <a:t>Social</a:t>
            </a:r>
          </a:p>
          <a:p>
            <a:pPr algn="just">
              <a:buBlip>
                <a:blip r:embed="rId2"/>
              </a:buBlip>
            </a:pPr>
            <a:r>
              <a:rPr lang="es-MX" dirty="0" smtClean="0"/>
              <a:t>Acreditación del Idioma Ingles</a:t>
            </a:r>
            <a:endParaRPr lang="es-MX" dirty="0"/>
          </a:p>
          <a:p>
            <a:pPr algn="just">
              <a:buBlip>
                <a:blip r:embed="rId2"/>
              </a:buBlip>
            </a:pPr>
            <a:r>
              <a:rPr lang="es-MX" dirty="0"/>
              <a:t>Experiencia </a:t>
            </a:r>
            <a:r>
              <a:rPr lang="es-MX" dirty="0" err="1"/>
              <a:t>Recepcional</a:t>
            </a:r>
            <a:endParaRPr lang="es-MX" dirty="0"/>
          </a:p>
          <a:p>
            <a:pPr>
              <a:buBlip>
                <a:blip r:embed="rId2"/>
              </a:buBlip>
            </a:pPr>
            <a:r>
              <a:rPr lang="es-MX" dirty="0" smtClean="0"/>
              <a:t>Puntos </a:t>
            </a:r>
            <a:r>
              <a:rPr lang="es-MX" dirty="0"/>
              <a:t>importantes a considerar en la </a:t>
            </a:r>
            <a:r>
              <a:rPr lang="es-MX" dirty="0" smtClean="0"/>
              <a:t>inscripción</a:t>
            </a:r>
          </a:p>
          <a:p>
            <a:pPr>
              <a:buBlip>
                <a:blip r:embed="rId2"/>
              </a:buBlip>
            </a:pPr>
            <a:r>
              <a:rPr lang="es-MX" dirty="0" smtClean="0"/>
              <a:t>Recuperación de Contraseña </a:t>
            </a:r>
            <a:r>
              <a:rPr lang="es-MX" dirty="0" err="1" smtClean="0"/>
              <a:t>MiUV</a:t>
            </a:r>
            <a:endParaRPr lang="es-MX" dirty="0"/>
          </a:p>
          <a:p>
            <a:pPr>
              <a:buBlip>
                <a:blip r:embed="rId2"/>
              </a:buBlip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40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 t="34375" r="12344" b="14453"/>
          <a:stretch/>
        </p:blipFill>
        <p:spPr bwMode="auto">
          <a:xfrm>
            <a:off x="190500" y="781050"/>
            <a:ext cx="34861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35157" r="43594" b="3905"/>
          <a:stretch/>
        </p:blipFill>
        <p:spPr bwMode="auto">
          <a:xfrm>
            <a:off x="3581400" y="666750"/>
            <a:ext cx="5384312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676650" y="6254234"/>
            <a:ext cx="528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Inscripción en Línea: </a:t>
            </a:r>
            <a:r>
              <a:rPr lang="es-MX" dirty="0" smtClean="0"/>
              <a:t>29 Enero al 2 </a:t>
            </a:r>
            <a:r>
              <a:rPr lang="es-MX" dirty="0" smtClean="0"/>
              <a:t>de </a:t>
            </a:r>
            <a:r>
              <a:rPr lang="es-MX" dirty="0" smtClean="0"/>
              <a:t>febrero </a:t>
            </a:r>
            <a:r>
              <a:rPr lang="es-MX" dirty="0" smtClean="0"/>
              <a:t>* Manual en Presentación Adjunta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6989436" y="3698484"/>
            <a:ext cx="89535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1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Cantidad de Créditos Permitidos* según el Programa Educativo del Estudiante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951305"/>
              </p:ext>
            </p:extLst>
          </p:nvPr>
        </p:nvGraphicFramePr>
        <p:xfrm>
          <a:off x="1403648" y="2420888"/>
          <a:ext cx="658368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/>
                <a:gridCol w="1152128"/>
                <a:gridCol w="1296144"/>
                <a:gridCol w="1100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Programa Educativo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Mínimo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Promedio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Máximo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Contaduría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54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Administración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53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Sistemas</a:t>
                      </a:r>
                      <a:r>
                        <a:rPr lang="es-MX" baseline="0" dirty="0" smtClean="0"/>
                        <a:t> Computacionales Administrativos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27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55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Gestión y Dirección</a:t>
                      </a:r>
                      <a:r>
                        <a:rPr lang="es-MX" baseline="0" dirty="0" smtClean="0"/>
                        <a:t> de Negocios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52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Informática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64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Ingeniería de SW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mtClean="0"/>
                        <a:t>60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55576" y="59492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/>
              <a:t>* Estos valores pueden ser diferentes en procesos de </a:t>
            </a:r>
            <a:r>
              <a:rPr lang="es-MX" sz="1600" b="1" dirty="0" err="1" smtClean="0"/>
              <a:t>PreIL</a:t>
            </a:r>
            <a:r>
              <a:rPr lang="es-MX" sz="1600" b="1" dirty="0" smtClean="0"/>
              <a:t> o </a:t>
            </a:r>
            <a:r>
              <a:rPr lang="es-MX" sz="1600" b="1" dirty="0" err="1" smtClean="0"/>
              <a:t>IL</a:t>
            </a:r>
            <a:r>
              <a:rPr lang="es-MX" sz="1600" b="1" dirty="0" smtClean="0"/>
              <a:t> según valor crediticio del estudiante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2556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/>
              <a:t>ÓPTATIVAS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016975"/>
              </p:ext>
            </p:extLst>
          </p:nvPr>
        </p:nvGraphicFramePr>
        <p:xfrm>
          <a:off x="1331640" y="1196752"/>
          <a:ext cx="6347047" cy="552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9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5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9159"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PROGRAMA EDUCATIVO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CRÉDITOS</a:t>
                      </a:r>
                    </a:p>
                    <a:p>
                      <a:pPr algn="ctr"/>
                      <a:r>
                        <a:rPr lang="es-MX"/>
                        <a:t>POR </a:t>
                      </a:r>
                    </a:p>
                    <a:p>
                      <a:pPr algn="ctr"/>
                      <a:r>
                        <a:rPr lang="es-MX"/>
                        <a:t>ÁREA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CRÉDITOS  TOTALES</a:t>
                      </a:r>
                    </a:p>
                    <a:p>
                      <a:pPr algn="ctr"/>
                      <a:r>
                        <a:rPr lang="es-MX"/>
                        <a:t>OPTATIVAS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664">
                <a:tc rowSpan="2">
                  <a:txBody>
                    <a:bodyPr/>
                    <a:lstStyle/>
                    <a:p>
                      <a:pPr algn="ctr"/>
                      <a:r>
                        <a:rPr lang="es-MX"/>
                        <a:t>Contaduría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DISCIPLINAR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TERMINAL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664">
                <a:tc rowSpan="2">
                  <a:txBody>
                    <a:bodyPr/>
                    <a:lstStyle/>
                    <a:p>
                      <a:pPr algn="ctr"/>
                      <a:r>
                        <a:rPr lang="es-MX"/>
                        <a:t>Administración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DISCIPLINAR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TERMINAL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579">
                <a:tc rowSpan="2">
                  <a:txBody>
                    <a:bodyPr/>
                    <a:lstStyle/>
                    <a:p>
                      <a:pPr algn="ctr"/>
                      <a:r>
                        <a:rPr lang="es-MX"/>
                        <a:t>Sistemas Computacionales Administrativos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DISCIPLINAR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5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TERMINAL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9159">
                <a:tc rowSpan="3">
                  <a:txBody>
                    <a:bodyPr/>
                    <a:lstStyle/>
                    <a:p>
                      <a:pPr algn="ctr"/>
                      <a:r>
                        <a:rPr lang="es-MX"/>
                        <a:t>Gestión y Dirección de Negocios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INICIACIÓN A LA DISCIPLINA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DISCIPLINAR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35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6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TERMINAL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5134"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Informática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TERMINAL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7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es-MX" sz="1800" b="1">
                <a:latin typeface="+mn-lt"/>
                <a:ea typeface="+mn-ea"/>
                <a:cs typeface="+mn-cs"/>
              </a:rPr>
              <a:t>Contaduría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7296" r="20267" b="36022"/>
          <a:stretch/>
        </p:blipFill>
        <p:spPr>
          <a:xfrm>
            <a:off x="1763688" y="692696"/>
            <a:ext cx="5544616" cy="5845358"/>
          </a:xfrm>
        </p:spPr>
      </p:pic>
      <p:sp>
        <p:nvSpPr>
          <p:cNvPr id="5" name="4 Elipse"/>
          <p:cNvSpPr/>
          <p:nvPr/>
        </p:nvSpPr>
        <p:spPr>
          <a:xfrm>
            <a:off x="251520" y="836712"/>
            <a:ext cx="8712968" cy="374441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4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480720" cy="61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ADMINISTRACIÓN</a:t>
            </a:r>
          </a:p>
        </p:txBody>
      </p:sp>
      <p:sp>
        <p:nvSpPr>
          <p:cNvPr id="3" name="2 Elipse"/>
          <p:cNvSpPr/>
          <p:nvPr/>
        </p:nvSpPr>
        <p:spPr>
          <a:xfrm>
            <a:off x="251520" y="836712"/>
            <a:ext cx="8712968" cy="316835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36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18490" r="31042" b="8455"/>
          <a:stretch/>
        </p:blipFill>
        <p:spPr bwMode="auto">
          <a:xfrm>
            <a:off x="1331640" y="557972"/>
            <a:ext cx="4752528" cy="617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63688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/>
              <a:t>SISTEMAS COMPUTACIONALES ADMINISTRATIVOS</a:t>
            </a:r>
          </a:p>
        </p:txBody>
      </p:sp>
      <p:sp>
        <p:nvSpPr>
          <p:cNvPr id="4" name="3 Elipse"/>
          <p:cNvSpPr/>
          <p:nvPr/>
        </p:nvSpPr>
        <p:spPr>
          <a:xfrm>
            <a:off x="755576" y="692696"/>
            <a:ext cx="5760640" cy="115212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611560" y="5805264"/>
            <a:ext cx="5760640" cy="115212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/>
              <a:t>SERVICIO SOCIAL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/>
              <a:t>El SS se inscribe en línea.</a:t>
            </a:r>
          </a:p>
          <a:p>
            <a:pPr algn="just"/>
            <a:r>
              <a:rPr lang="es-MX"/>
              <a:t>Una vez que se cumpla con el criterio de haber cursado el 70 % de créditos. </a:t>
            </a:r>
            <a:r>
              <a:rPr lang="es-MX">
                <a:solidFill>
                  <a:schemeClr val="tx2">
                    <a:lumMod val="60000"/>
                    <a:lumOff val="40000"/>
                  </a:schemeClr>
                </a:solidFill>
              </a:rPr>
              <a:t>(Artículo 77 Estatuto de los alumnos 2008).</a:t>
            </a:r>
          </a:p>
          <a:p>
            <a:pPr algn="just"/>
            <a:r>
              <a:rPr lang="es-MX"/>
              <a:t>Se recomienda al estudiante, que de cada uno de sus reportes que entrega mensualmente, se quede con una copia y tenga la firma de recibido, para que quede constancia de entrega.</a:t>
            </a:r>
          </a:p>
          <a:p>
            <a:pPr algn="just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Presentación en pantalla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Orden del día 24 de Noviembre</vt:lpstr>
      <vt:lpstr>Presentación de PowerPoint</vt:lpstr>
      <vt:lpstr>Cantidad de Créditos Permitidos* según el Programa Educativo del Estudiante</vt:lpstr>
      <vt:lpstr>ÓPTATIVAS</vt:lpstr>
      <vt:lpstr>Contaduría</vt:lpstr>
      <vt:lpstr>Presentación de PowerPoint</vt:lpstr>
      <vt:lpstr>Presentación de PowerPoint</vt:lpstr>
      <vt:lpstr>SERVICIO SOCIAL</vt:lpstr>
      <vt:lpstr>ACREDITACIÓN DE IDIOMA INGLES</vt:lpstr>
      <vt:lpstr>Presentación de PowerPoint</vt:lpstr>
      <vt:lpstr>EXPERIENCIA RECEPCIONAL (ER)</vt:lpstr>
      <vt:lpstr>Puntos importantes para la Inscripción</vt:lpstr>
      <vt:lpstr>Recuperación de contraseña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alsoto</dc:creator>
  <cp:lastModifiedBy>alsoto</cp:lastModifiedBy>
  <cp:revision>2</cp:revision>
  <dcterms:created xsi:type="dcterms:W3CDTF">2017-11-24T17:49:37Z</dcterms:created>
  <dcterms:modified xsi:type="dcterms:W3CDTF">2017-11-24T18:01:24Z</dcterms:modified>
</cp:coreProperties>
</file>