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84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2F836-4980-48B0-A25A-CCC01F58CEC9}" type="datetimeFigureOut">
              <a:rPr lang="es-MX" smtClean="0"/>
              <a:t>25/02/2016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45AD5-DCF3-4CB9-B650-C013057CDF92}" type="slidenum">
              <a:rPr lang="es-MX" smtClean="0"/>
              <a:t>‹Nº›</a:t>
            </a:fld>
            <a:endParaRPr lang="es-MX"/>
          </a:p>
        </p:txBody>
      </p:sp>
    </p:spTree>
    <p:extLst>
      <p:ext uri="{BB962C8B-B14F-4D97-AF65-F5344CB8AC3E}">
        <p14:creationId xmlns:p14="http://schemas.microsoft.com/office/powerpoint/2010/main" val="75108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9933" y="436510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107504" y="6448251"/>
            <a:ext cx="1334420" cy="365125"/>
          </a:xfrm>
        </p:spPr>
        <p:txBody>
          <a:bodyPr/>
          <a:lstStyle/>
          <a:p>
            <a:fld id="{55B07F44-E55A-4833-88DF-47E530E339E3}" type="datetime1">
              <a:rPr lang="es-MX" smtClean="0"/>
              <a:t>25/02/2016</a:t>
            </a:fld>
            <a:endParaRPr lang="es-MX"/>
          </a:p>
        </p:txBody>
      </p:sp>
      <p:sp>
        <p:nvSpPr>
          <p:cNvPr id="6" name="5 Marcador de número de diapositiva"/>
          <p:cNvSpPr>
            <a:spLocks noGrp="1"/>
          </p:cNvSpPr>
          <p:nvPr>
            <p:ph type="sldNum" sz="quarter" idx="12"/>
          </p:nvPr>
        </p:nvSpPr>
        <p:spPr>
          <a:xfrm>
            <a:off x="8378080" y="6448251"/>
            <a:ext cx="658416" cy="365125"/>
          </a:xfrm>
        </p:spPr>
        <p:txBody>
          <a:bodyPr/>
          <a:lstStyle/>
          <a:p>
            <a:fld id="{7CD7670B-755B-410B-89F1-0E9FC2F9A46D}" type="slidenum">
              <a:rPr lang="es-MX" smtClean="0"/>
              <a:t>‹Nº›</a:t>
            </a:fld>
            <a:endParaRPr lang="es-MX"/>
          </a:p>
        </p:txBody>
      </p:sp>
      <p:sp>
        <p:nvSpPr>
          <p:cNvPr id="8" name="Rectangle 439"/>
          <p:cNvSpPr>
            <a:spLocks noChangeArrowheads="1"/>
          </p:cNvSpPr>
          <p:nvPr userDrawn="1"/>
        </p:nvSpPr>
        <p:spPr bwMode="auto">
          <a:xfrm>
            <a:off x="680176" y="1916832"/>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a:p>
        </p:txBody>
      </p:sp>
      <p:sp>
        <p:nvSpPr>
          <p:cNvPr id="9" name="Rectangle 440"/>
          <p:cNvSpPr>
            <a:spLocks noChangeArrowheads="1"/>
          </p:cNvSpPr>
          <p:nvPr userDrawn="1"/>
        </p:nvSpPr>
        <p:spPr bwMode="auto">
          <a:xfrm>
            <a:off x="423934" y="1721549"/>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10" name="0 Ima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84" y="31804"/>
            <a:ext cx="1228680" cy="1548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39"/>
          <p:cNvSpPr>
            <a:spLocks noChangeArrowheads="1"/>
          </p:cNvSpPr>
          <p:nvPr userDrawn="1"/>
        </p:nvSpPr>
        <p:spPr bwMode="auto">
          <a:xfrm>
            <a:off x="936418" y="3912315"/>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a:p>
        </p:txBody>
      </p:sp>
      <p:sp>
        <p:nvSpPr>
          <p:cNvPr id="12" name="Rectangle 440"/>
          <p:cNvSpPr>
            <a:spLocks noChangeArrowheads="1"/>
          </p:cNvSpPr>
          <p:nvPr userDrawn="1"/>
        </p:nvSpPr>
        <p:spPr bwMode="auto">
          <a:xfrm>
            <a:off x="680176" y="3717032"/>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13" name="12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0" y="428814"/>
            <a:ext cx="4572000" cy="754629"/>
          </a:xfrm>
          <a:prstGeom prst="rect">
            <a:avLst/>
          </a:prstGeom>
        </p:spPr>
      </p:pic>
      <p:sp>
        <p:nvSpPr>
          <p:cNvPr id="15" name="14 CuadroTexto"/>
          <p:cNvSpPr txBox="1"/>
          <p:nvPr userDrawn="1"/>
        </p:nvSpPr>
        <p:spPr>
          <a:xfrm>
            <a:off x="2056264" y="6444044"/>
            <a:ext cx="5175199" cy="369332"/>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solidFill>
                  <a:srgbClr val="00519E"/>
                </a:solidFill>
              </a:rPr>
              <a:t>Cuerpo Académico Dinámica de Sistemas UV-CA-281</a:t>
            </a:r>
          </a:p>
        </p:txBody>
      </p:sp>
      <p:pic>
        <p:nvPicPr>
          <p:cNvPr id="14" name="13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1463" y="243325"/>
            <a:ext cx="1156961" cy="1125609"/>
          </a:xfrm>
          <a:prstGeom prst="rect">
            <a:avLst/>
          </a:prstGeom>
          <a:effectLst>
            <a:reflection blurRad="6350" stA="52000" endA="300" endPos="35000" dir="5400000" sy="-100000" algn="bl" rotWithShape="0"/>
          </a:effectLst>
        </p:spPr>
      </p:pic>
      <p:pic>
        <p:nvPicPr>
          <p:cNvPr id="16" name="Picture 2" descr="F:\Imagenes\RedesSociales.gif"/>
          <p:cNvPicPr>
            <a:picLocks noChangeAspect="1" noChangeArrowheads="1" noCrop="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6120" y="4869160"/>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514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2DC1F9E-9F42-44B8-923F-10D145A2119C}" type="datetime1">
              <a:rPr lang="es-MX" smtClean="0"/>
              <a:t>25/02/2016</a:t>
            </a:fld>
            <a:endParaRPr lang="es-MX"/>
          </a:p>
        </p:txBody>
      </p:sp>
      <p:sp>
        <p:nvSpPr>
          <p:cNvPr id="5" name="4 Marcador de pie de página"/>
          <p:cNvSpPr>
            <a:spLocks noGrp="1"/>
          </p:cNvSpPr>
          <p:nvPr>
            <p:ph type="ftr" sz="quarter" idx="11"/>
          </p:nvPr>
        </p:nvSpPr>
        <p:spPr/>
        <p:txBody>
          <a:bodyPr/>
          <a:lstStyle/>
          <a:p>
            <a:r>
              <a:rPr lang="es-MX" smtClean="0"/>
              <a:t>Cuerpo Académico Dinámica de Sistemas UV-CA-281 </a:t>
            </a:r>
            <a:endParaRPr lang="es-MX"/>
          </a:p>
        </p:txBody>
      </p:sp>
      <p:sp>
        <p:nvSpPr>
          <p:cNvPr id="6" name="5 Marcador de número de diapositiva"/>
          <p:cNvSpPr>
            <a:spLocks noGrp="1"/>
          </p:cNvSpPr>
          <p:nvPr>
            <p:ph type="sldNum" sz="quarter" idx="12"/>
          </p:nvPr>
        </p:nvSpPr>
        <p:spPr/>
        <p:txBody>
          <a:bodyPr/>
          <a:lstStyle/>
          <a:p>
            <a:fld id="{7CD7670B-755B-410B-89F1-0E9FC2F9A46D}" type="slidenum">
              <a:rPr lang="es-MX" smtClean="0"/>
              <a:t>‹Nº›</a:t>
            </a:fld>
            <a:endParaRPr lang="es-MX"/>
          </a:p>
        </p:txBody>
      </p:sp>
    </p:spTree>
    <p:extLst>
      <p:ext uri="{BB962C8B-B14F-4D97-AF65-F5344CB8AC3E}">
        <p14:creationId xmlns:p14="http://schemas.microsoft.com/office/powerpoint/2010/main" val="3462556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E35FF8C-016F-4BE7-9C91-760BE3821433}" type="datetime1">
              <a:rPr lang="es-MX" smtClean="0"/>
              <a:t>25/02/2016</a:t>
            </a:fld>
            <a:endParaRPr lang="es-MX"/>
          </a:p>
        </p:txBody>
      </p:sp>
      <p:sp>
        <p:nvSpPr>
          <p:cNvPr id="5" name="4 Marcador de pie de página"/>
          <p:cNvSpPr>
            <a:spLocks noGrp="1"/>
          </p:cNvSpPr>
          <p:nvPr>
            <p:ph type="ftr" sz="quarter" idx="11"/>
          </p:nvPr>
        </p:nvSpPr>
        <p:spPr/>
        <p:txBody>
          <a:bodyPr/>
          <a:lstStyle/>
          <a:p>
            <a:r>
              <a:rPr lang="es-MX" smtClean="0"/>
              <a:t>Cuerpo Académico Dinámica de Sistemas UV-CA-281 </a:t>
            </a:r>
            <a:endParaRPr lang="es-MX"/>
          </a:p>
        </p:txBody>
      </p:sp>
      <p:sp>
        <p:nvSpPr>
          <p:cNvPr id="6" name="5 Marcador de número de diapositiva"/>
          <p:cNvSpPr>
            <a:spLocks noGrp="1"/>
          </p:cNvSpPr>
          <p:nvPr>
            <p:ph type="sldNum" sz="quarter" idx="12"/>
          </p:nvPr>
        </p:nvSpPr>
        <p:spPr/>
        <p:txBody>
          <a:bodyPr/>
          <a:lstStyle/>
          <a:p>
            <a:fld id="{7CD7670B-755B-410B-89F1-0E9FC2F9A46D}" type="slidenum">
              <a:rPr lang="es-MX" smtClean="0"/>
              <a:t>‹Nº›</a:t>
            </a:fld>
            <a:endParaRPr lang="es-MX"/>
          </a:p>
        </p:txBody>
      </p:sp>
    </p:spTree>
    <p:extLst>
      <p:ext uri="{BB962C8B-B14F-4D97-AF65-F5344CB8AC3E}">
        <p14:creationId xmlns:p14="http://schemas.microsoft.com/office/powerpoint/2010/main" val="6572373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D21ED8D-8ECE-4814-9986-BE43B7C0747B}" type="datetime1">
              <a:rPr lang="es-MX" smtClean="0"/>
              <a:t>25/02/2016</a:t>
            </a:fld>
            <a:endParaRPr lang="es-MX"/>
          </a:p>
        </p:txBody>
      </p:sp>
      <p:sp>
        <p:nvSpPr>
          <p:cNvPr id="5" name="4 Marcador de pie de página"/>
          <p:cNvSpPr>
            <a:spLocks noGrp="1"/>
          </p:cNvSpPr>
          <p:nvPr>
            <p:ph type="ftr" sz="quarter" idx="11"/>
          </p:nvPr>
        </p:nvSpPr>
        <p:spPr/>
        <p:txBody>
          <a:bodyPr/>
          <a:lstStyle>
            <a:lvl1pPr>
              <a:defRPr>
                <a:solidFill>
                  <a:srgbClr val="00519E"/>
                </a:solidFill>
              </a:defRPr>
            </a:lvl1pPr>
          </a:lstStyle>
          <a:p>
            <a:r>
              <a:rPr lang="es-MX" dirty="0" smtClean="0"/>
              <a:t>Cuerpo Académico Dinámica de Sistemas UV-CA-281</a:t>
            </a:r>
          </a:p>
          <a:p>
            <a:endParaRPr lang="es-MX" dirty="0"/>
          </a:p>
        </p:txBody>
      </p:sp>
      <p:sp>
        <p:nvSpPr>
          <p:cNvPr id="6" name="5 Marcador de número de diapositiva"/>
          <p:cNvSpPr>
            <a:spLocks noGrp="1"/>
          </p:cNvSpPr>
          <p:nvPr>
            <p:ph type="sldNum" sz="quarter" idx="12"/>
          </p:nvPr>
        </p:nvSpPr>
        <p:spPr/>
        <p:txBody>
          <a:bodyPr/>
          <a:lstStyle/>
          <a:p>
            <a:fld id="{7CD7670B-755B-410B-89F1-0E9FC2F9A46D}" type="slidenum">
              <a:rPr lang="es-MX" smtClean="0"/>
              <a:t>‹Nº›</a:t>
            </a:fld>
            <a:endParaRPr lang="es-MX"/>
          </a:p>
        </p:txBody>
      </p:sp>
      <p:sp>
        <p:nvSpPr>
          <p:cNvPr id="7" name="Rectangle 439"/>
          <p:cNvSpPr>
            <a:spLocks noChangeArrowheads="1"/>
          </p:cNvSpPr>
          <p:nvPr userDrawn="1"/>
        </p:nvSpPr>
        <p:spPr bwMode="auto">
          <a:xfrm>
            <a:off x="827584" y="260648"/>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a:p>
        </p:txBody>
      </p:sp>
      <p:sp>
        <p:nvSpPr>
          <p:cNvPr id="8" name="Rectangle 440"/>
          <p:cNvSpPr>
            <a:spLocks noChangeArrowheads="1"/>
          </p:cNvSpPr>
          <p:nvPr userDrawn="1"/>
        </p:nvSpPr>
        <p:spPr bwMode="auto">
          <a:xfrm>
            <a:off x="571342" y="65365"/>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9" name="0 Ima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52" y="41422"/>
            <a:ext cx="753066" cy="9491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41"/>
          <p:cNvSpPr>
            <a:spLocks noChangeArrowheads="1"/>
          </p:cNvSpPr>
          <p:nvPr userDrawn="1"/>
        </p:nvSpPr>
        <p:spPr bwMode="auto">
          <a:xfrm>
            <a:off x="107528" y="764704"/>
            <a:ext cx="108000" cy="5450620"/>
          </a:xfrm>
          <a:prstGeom prst="rect">
            <a:avLst/>
          </a:prstGeom>
          <a:solidFill>
            <a:srgbClr val="00519E"/>
          </a:solidFill>
          <a:ln w="38100">
            <a:no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endParaRPr lang="es-MX"/>
          </a:p>
        </p:txBody>
      </p:sp>
      <p:sp>
        <p:nvSpPr>
          <p:cNvPr id="11" name="Rectangle 442"/>
          <p:cNvSpPr>
            <a:spLocks noChangeArrowheads="1"/>
          </p:cNvSpPr>
          <p:nvPr userDrawn="1"/>
        </p:nvSpPr>
        <p:spPr bwMode="auto">
          <a:xfrm>
            <a:off x="287536" y="1052736"/>
            <a:ext cx="108000" cy="5400600"/>
          </a:xfrm>
          <a:prstGeom prst="rect">
            <a:avLst/>
          </a:prstGeom>
          <a:solidFill>
            <a:srgbClr val="009932"/>
          </a:solidFill>
          <a:ln w="38100">
            <a:no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endParaRPr lang="es-MX"/>
          </a:p>
        </p:txBody>
      </p:sp>
      <p:pic>
        <p:nvPicPr>
          <p:cNvPr id="12" name="11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 y="6116112"/>
            <a:ext cx="619218" cy="602438"/>
          </a:xfrm>
          <a:prstGeom prst="rect">
            <a:avLst/>
          </a:prstGeom>
          <a:effectLst>
            <a:reflection blurRad="6350" stA="52000" endA="300" endPos="35000" dir="5400000" sy="-100000" algn="bl" rotWithShape="0"/>
          </a:effectLst>
        </p:spPr>
      </p:pic>
      <p:pic>
        <p:nvPicPr>
          <p:cNvPr id="13" name="Picture 2" descr="F:\Imagenes\RedesSociales.gif"/>
          <p:cNvPicPr>
            <a:picLocks noChangeAspect="1" noChangeArrowheads="1" noCrop="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93380" y="6093295"/>
            <a:ext cx="648073" cy="64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596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107504" y="6448251"/>
            <a:ext cx="1080120" cy="365125"/>
          </a:xfrm>
        </p:spPr>
        <p:txBody>
          <a:bodyPr/>
          <a:lstStyle/>
          <a:p>
            <a:fld id="{1EB7B619-5665-4943-9940-72F6B042AACF}" type="datetime1">
              <a:rPr lang="es-MX" smtClean="0"/>
              <a:t>25/02/2016</a:t>
            </a:fld>
            <a:endParaRPr lang="es-MX"/>
          </a:p>
        </p:txBody>
      </p:sp>
      <p:sp>
        <p:nvSpPr>
          <p:cNvPr id="5" name="4 Marcador de pie de página"/>
          <p:cNvSpPr>
            <a:spLocks noGrp="1"/>
          </p:cNvSpPr>
          <p:nvPr>
            <p:ph type="ftr" sz="quarter" idx="11"/>
          </p:nvPr>
        </p:nvSpPr>
        <p:spPr>
          <a:xfrm>
            <a:off x="1331640" y="6448251"/>
            <a:ext cx="6912768" cy="365125"/>
          </a:xfrm>
        </p:spPr>
        <p:txBody>
          <a:bodyPr/>
          <a:lstStyle>
            <a:lvl1pPr>
              <a:defRPr sz="1400" b="1">
                <a:solidFill>
                  <a:srgbClr val="00519E"/>
                </a:solidFill>
              </a:defRPr>
            </a:lvl1pPr>
          </a:lstStyle>
          <a:p>
            <a:r>
              <a:rPr lang="es-MX" smtClean="0"/>
              <a:t>Cuerpo Académico Dinámica de Sistemas UV-CA-281 </a:t>
            </a:r>
            <a:endParaRPr lang="es-MX" dirty="0"/>
          </a:p>
        </p:txBody>
      </p:sp>
      <p:sp>
        <p:nvSpPr>
          <p:cNvPr id="6" name="5 Marcador de número de diapositiva"/>
          <p:cNvSpPr>
            <a:spLocks noGrp="1"/>
          </p:cNvSpPr>
          <p:nvPr>
            <p:ph type="sldNum" sz="quarter" idx="12"/>
          </p:nvPr>
        </p:nvSpPr>
        <p:spPr>
          <a:xfrm>
            <a:off x="8450088" y="6448251"/>
            <a:ext cx="658416" cy="365125"/>
          </a:xfrm>
        </p:spPr>
        <p:txBody>
          <a:bodyPr/>
          <a:lstStyle/>
          <a:p>
            <a:fld id="{7CD7670B-755B-410B-89F1-0E9FC2F9A46D}" type="slidenum">
              <a:rPr lang="es-MX" smtClean="0"/>
              <a:t>‹Nº›</a:t>
            </a:fld>
            <a:endParaRPr lang="es-MX"/>
          </a:p>
        </p:txBody>
      </p:sp>
      <p:sp>
        <p:nvSpPr>
          <p:cNvPr id="7" name="Rectangle 439"/>
          <p:cNvSpPr>
            <a:spLocks noChangeArrowheads="1"/>
          </p:cNvSpPr>
          <p:nvPr userDrawn="1"/>
        </p:nvSpPr>
        <p:spPr bwMode="auto">
          <a:xfrm>
            <a:off x="728163" y="2636912"/>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a:p>
        </p:txBody>
      </p:sp>
      <p:sp>
        <p:nvSpPr>
          <p:cNvPr id="8" name="Rectangle 440"/>
          <p:cNvSpPr>
            <a:spLocks noChangeArrowheads="1"/>
          </p:cNvSpPr>
          <p:nvPr userDrawn="1"/>
        </p:nvSpPr>
        <p:spPr bwMode="auto">
          <a:xfrm>
            <a:off x="471921" y="2441629"/>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9" name="0 Ima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5571" y="692696"/>
            <a:ext cx="1228680" cy="1548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39"/>
          <p:cNvSpPr>
            <a:spLocks noChangeArrowheads="1"/>
          </p:cNvSpPr>
          <p:nvPr userDrawn="1"/>
        </p:nvSpPr>
        <p:spPr bwMode="auto">
          <a:xfrm>
            <a:off x="971579" y="6021288"/>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a:p>
        </p:txBody>
      </p:sp>
      <p:sp>
        <p:nvSpPr>
          <p:cNvPr id="11" name="Rectangle 440"/>
          <p:cNvSpPr>
            <a:spLocks noChangeArrowheads="1"/>
          </p:cNvSpPr>
          <p:nvPr userDrawn="1"/>
        </p:nvSpPr>
        <p:spPr bwMode="auto">
          <a:xfrm>
            <a:off x="715337" y="5826005"/>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12" name="11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3987" y="1089706"/>
            <a:ext cx="4572000" cy="754629"/>
          </a:xfrm>
          <a:prstGeom prst="rect">
            <a:avLst/>
          </a:prstGeom>
        </p:spPr>
      </p:pic>
      <p:pic>
        <p:nvPicPr>
          <p:cNvPr id="13" name="12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874721"/>
            <a:ext cx="1217595" cy="118460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41330279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8060334-86A0-41F7-A53A-EB8C2E5FD774}" type="datetime1">
              <a:rPr lang="es-MX" smtClean="0"/>
              <a:t>25/02/2016</a:t>
            </a:fld>
            <a:endParaRPr lang="es-MX"/>
          </a:p>
        </p:txBody>
      </p:sp>
      <p:sp>
        <p:nvSpPr>
          <p:cNvPr id="6" name="5 Marcador de pie de página"/>
          <p:cNvSpPr>
            <a:spLocks noGrp="1"/>
          </p:cNvSpPr>
          <p:nvPr>
            <p:ph type="ftr" sz="quarter" idx="11"/>
          </p:nvPr>
        </p:nvSpPr>
        <p:spPr/>
        <p:txBody>
          <a:bodyPr/>
          <a:lstStyle>
            <a:lvl1pPr>
              <a:defRPr>
                <a:solidFill>
                  <a:srgbClr val="00519E"/>
                </a:solidFill>
              </a:defRPr>
            </a:lvl1pPr>
          </a:lstStyle>
          <a:p>
            <a:r>
              <a:rPr lang="es-MX" smtClean="0"/>
              <a:t>Cuerpo Académico Dinámica de Sistemas UV-CA-281 </a:t>
            </a:r>
            <a:endParaRPr lang="es-MX" dirty="0"/>
          </a:p>
        </p:txBody>
      </p:sp>
      <p:sp>
        <p:nvSpPr>
          <p:cNvPr id="7" name="6 Marcador de número de diapositiva"/>
          <p:cNvSpPr>
            <a:spLocks noGrp="1"/>
          </p:cNvSpPr>
          <p:nvPr>
            <p:ph type="sldNum" sz="quarter" idx="12"/>
          </p:nvPr>
        </p:nvSpPr>
        <p:spPr/>
        <p:txBody>
          <a:bodyPr/>
          <a:lstStyle/>
          <a:p>
            <a:fld id="{7CD7670B-755B-410B-89F1-0E9FC2F9A46D}" type="slidenum">
              <a:rPr lang="es-MX" smtClean="0"/>
              <a:t>‹Nº›</a:t>
            </a:fld>
            <a:endParaRPr lang="es-MX"/>
          </a:p>
        </p:txBody>
      </p:sp>
      <p:sp>
        <p:nvSpPr>
          <p:cNvPr id="8" name="Rectangle 439"/>
          <p:cNvSpPr>
            <a:spLocks noChangeArrowheads="1"/>
          </p:cNvSpPr>
          <p:nvPr userDrawn="1"/>
        </p:nvSpPr>
        <p:spPr bwMode="auto">
          <a:xfrm>
            <a:off x="827584" y="260648"/>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a:p>
        </p:txBody>
      </p:sp>
      <p:sp>
        <p:nvSpPr>
          <p:cNvPr id="9" name="Rectangle 440"/>
          <p:cNvSpPr>
            <a:spLocks noChangeArrowheads="1"/>
          </p:cNvSpPr>
          <p:nvPr userDrawn="1"/>
        </p:nvSpPr>
        <p:spPr bwMode="auto">
          <a:xfrm>
            <a:off x="571342" y="65365"/>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10" name="0 Ima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52" y="41422"/>
            <a:ext cx="753066" cy="94917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41"/>
          <p:cNvSpPr>
            <a:spLocks noChangeArrowheads="1"/>
          </p:cNvSpPr>
          <p:nvPr userDrawn="1"/>
        </p:nvSpPr>
        <p:spPr bwMode="auto">
          <a:xfrm>
            <a:off x="71512" y="764704"/>
            <a:ext cx="108000" cy="5450620"/>
          </a:xfrm>
          <a:prstGeom prst="rect">
            <a:avLst/>
          </a:prstGeom>
          <a:solidFill>
            <a:srgbClr val="00519E"/>
          </a:solidFill>
          <a:ln w="38100">
            <a:no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endParaRPr lang="es-MX"/>
          </a:p>
        </p:txBody>
      </p:sp>
      <p:sp>
        <p:nvSpPr>
          <p:cNvPr id="12" name="Rectangle 442"/>
          <p:cNvSpPr>
            <a:spLocks noChangeArrowheads="1"/>
          </p:cNvSpPr>
          <p:nvPr userDrawn="1"/>
        </p:nvSpPr>
        <p:spPr bwMode="auto">
          <a:xfrm>
            <a:off x="251520" y="1052736"/>
            <a:ext cx="108000" cy="5400600"/>
          </a:xfrm>
          <a:prstGeom prst="rect">
            <a:avLst/>
          </a:prstGeom>
          <a:solidFill>
            <a:srgbClr val="009932"/>
          </a:solidFill>
          <a:ln w="38100">
            <a:no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endParaRPr lang="es-MX"/>
          </a:p>
        </p:txBody>
      </p:sp>
    </p:spTree>
    <p:extLst>
      <p:ext uri="{BB962C8B-B14F-4D97-AF65-F5344CB8AC3E}">
        <p14:creationId xmlns:p14="http://schemas.microsoft.com/office/powerpoint/2010/main" val="2735713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107504" y="6448251"/>
            <a:ext cx="1080120" cy="365125"/>
          </a:xfrm>
        </p:spPr>
        <p:txBody>
          <a:bodyPr/>
          <a:lstStyle/>
          <a:p>
            <a:fld id="{9629F246-77CA-4A39-B83B-422D08CE72CE}" type="datetime1">
              <a:rPr lang="es-MX" smtClean="0"/>
              <a:t>25/02/2016</a:t>
            </a:fld>
            <a:endParaRPr lang="es-MX"/>
          </a:p>
        </p:txBody>
      </p:sp>
      <p:sp>
        <p:nvSpPr>
          <p:cNvPr id="8" name="7 Marcador de pie de página"/>
          <p:cNvSpPr>
            <a:spLocks noGrp="1"/>
          </p:cNvSpPr>
          <p:nvPr>
            <p:ph type="ftr" sz="quarter" idx="11"/>
          </p:nvPr>
        </p:nvSpPr>
        <p:spPr>
          <a:xfrm>
            <a:off x="1331640" y="6448251"/>
            <a:ext cx="6552728" cy="365125"/>
          </a:xfrm>
        </p:spPr>
        <p:txBody>
          <a:bodyPr/>
          <a:lstStyle>
            <a:lvl1pPr>
              <a:defRPr>
                <a:solidFill>
                  <a:srgbClr val="00519E"/>
                </a:solidFill>
              </a:defRPr>
            </a:lvl1pPr>
          </a:lstStyle>
          <a:p>
            <a:r>
              <a:rPr lang="es-MX" smtClean="0"/>
              <a:t>Cuerpo Académico Dinámica de Sistemas UV-CA-281 </a:t>
            </a:r>
            <a:endParaRPr lang="es-MX" dirty="0"/>
          </a:p>
        </p:txBody>
      </p:sp>
      <p:sp>
        <p:nvSpPr>
          <p:cNvPr id="9" name="8 Marcador de número de diapositiva"/>
          <p:cNvSpPr>
            <a:spLocks noGrp="1"/>
          </p:cNvSpPr>
          <p:nvPr>
            <p:ph type="sldNum" sz="quarter" idx="12"/>
          </p:nvPr>
        </p:nvSpPr>
        <p:spPr>
          <a:xfrm>
            <a:off x="8100392" y="6448251"/>
            <a:ext cx="586408" cy="365125"/>
          </a:xfrm>
        </p:spPr>
        <p:txBody>
          <a:bodyPr/>
          <a:lstStyle/>
          <a:p>
            <a:fld id="{7CD7670B-755B-410B-89F1-0E9FC2F9A46D}" type="slidenum">
              <a:rPr lang="es-MX" smtClean="0"/>
              <a:t>‹Nº›</a:t>
            </a:fld>
            <a:endParaRPr lang="es-MX"/>
          </a:p>
        </p:txBody>
      </p:sp>
      <p:sp>
        <p:nvSpPr>
          <p:cNvPr id="10" name="Rectangle 439"/>
          <p:cNvSpPr>
            <a:spLocks noChangeArrowheads="1"/>
          </p:cNvSpPr>
          <p:nvPr userDrawn="1"/>
        </p:nvSpPr>
        <p:spPr bwMode="auto">
          <a:xfrm>
            <a:off x="827584" y="260648"/>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a:p>
        </p:txBody>
      </p:sp>
      <p:sp>
        <p:nvSpPr>
          <p:cNvPr id="11" name="Rectangle 440"/>
          <p:cNvSpPr>
            <a:spLocks noChangeArrowheads="1"/>
          </p:cNvSpPr>
          <p:nvPr userDrawn="1"/>
        </p:nvSpPr>
        <p:spPr bwMode="auto">
          <a:xfrm>
            <a:off x="571342" y="65365"/>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12" name="0 Ima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52" y="41422"/>
            <a:ext cx="753066" cy="9491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41"/>
          <p:cNvSpPr>
            <a:spLocks noChangeArrowheads="1"/>
          </p:cNvSpPr>
          <p:nvPr userDrawn="1"/>
        </p:nvSpPr>
        <p:spPr bwMode="auto">
          <a:xfrm>
            <a:off x="71512" y="764704"/>
            <a:ext cx="108000" cy="5450620"/>
          </a:xfrm>
          <a:prstGeom prst="rect">
            <a:avLst/>
          </a:prstGeom>
          <a:solidFill>
            <a:srgbClr val="00519E"/>
          </a:solidFill>
          <a:ln w="38100">
            <a:no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endParaRPr lang="es-MX"/>
          </a:p>
        </p:txBody>
      </p:sp>
      <p:sp>
        <p:nvSpPr>
          <p:cNvPr id="14" name="Rectangle 442"/>
          <p:cNvSpPr>
            <a:spLocks noChangeArrowheads="1"/>
          </p:cNvSpPr>
          <p:nvPr userDrawn="1"/>
        </p:nvSpPr>
        <p:spPr bwMode="auto">
          <a:xfrm>
            <a:off x="251520" y="1052736"/>
            <a:ext cx="108000" cy="5400600"/>
          </a:xfrm>
          <a:prstGeom prst="rect">
            <a:avLst/>
          </a:prstGeom>
          <a:solidFill>
            <a:srgbClr val="009932"/>
          </a:solidFill>
          <a:ln w="38100">
            <a:no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endParaRPr lang="es-MX"/>
          </a:p>
        </p:txBody>
      </p:sp>
    </p:spTree>
    <p:extLst>
      <p:ext uri="{BB962C8B-B14F-4D97-AF65-F5344CB8AC3E}">
        <p14:creationId xmlns:p14="http://schemas.microsoft.com/office/powerpoint/2010/main" val="2033515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107504" y="6448251"/>
            <a:ext cx="1008112" cy="365125"/>
          </a:xfrm>
        </p:spPr>
        <p:txBody>
          <a:bodyPr/>
          <a:lstStyle/>
          <a:p>
            <a:fld id="{670CA02D-9935-4637-89E4-AECDF4097324}" type="datetime1">
              <a:rPr lang="es-MX" smtClean="0"/>
              <a:t>25/02/2016</a:t>
            </a:fld>
            <a:endParaRPr lang="es-MX"/>
          </a:p>
        </p:txBody>
      </p:sp>
      <p:sp>
        <p:nvSpPr>
          <p:cNvPr id="4" name="3 Marcador de pie de página"/>
          <p:cNvSpPr>
            <a:spLocks noGrp="1"/>
          </p:cNvSpPr>
          <p:nvPr>
            <p:ph type="ftr" sz="quarter" idx="11"/>
          </p:nvPr>
        </p:nvSpPr>
        <p:spPr>
          <a:xfrm>
            <a:off x="1259632" y="6453336"/>
            <a:ext cx="6552728" cy="365125"/>
          </a:xfrm>
        </p:spPr>
        <p:txBody>
          <a:bodyPr/>
          <a:lstStyle>
            <a:lvl1pPr>
              <a:defRPr>
                <a:solidFill>
                  <a:srgbClr val="00519E"/>
                </a:solidFill>
              </a:defRPr>
            </a:lvl1pPr>
          </a:lstStyle>
          <a:p>
            <a:r>
              <a:rPr lang="es-MX" smtClean="0"/>
              <a:t>Cuerpo Académico Dinámica de Sistemas UV-CA-281 </a:t>
            </a:r>
            <a:endParaRPr lang="es-MX" dirty="0"/>
          </a:p>
        </p:txBody>
      </p:sp>
      <p:sp>
        <p:nvSpPr>
          <p:cNvPr id="5" name="4 Marcador de número de diapositiva"/>
          <p:cNvSpPr>
            <a:spLocks noGrp="1"/>
          </p:cNvSpPr>
          <p:nvPr>
            <p:ph type="sldNum" sz="quarter" idx="12"/>
          </p:nvPr>
        </p:nvSpPr>
        <p:spPr>
          <a:xfrm>
            <a:off x="8028384" y="6448251"/>
            <a:ext cx="658416" cy="365125"/>
          </a:xfrm>
        </p:spPr>
        <p:txBody>
          <a:bodyPr/>
          <a:lstStyle/>
          <a:p>
            <a:fld id="{7CD7670B-755B-410B-89F1-0E9FC2F9A46D}" type="slidenum">
              <a:rPr lang="es-MX" smtClean="0"/>
              <a:t>‹Nº›</a:t>
            </a:fld>
            <a:endParaRPr lang="es-MX"/>
          </a:p>
        </p:txBody>
      </p:sp>
      <p:sp>
        <p:nvSpPr>
          <p:cNvPr id="6" name="Rectangle 439"/>
          <p:cNvSpPr>
            <a:spLocks noChangeArrowheads="1"/>
          </p:cNvSpPr>
          <p:nvPr userDrawn="1"/>
        </p:nvSpPr>
        <p:spPr bwMode="auto">
          <a:xfrm>
            <a:off x="827584" y="260648"/>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a:p>
        </p:txBody>
      </p:sp>
      <p:sp>
        <p:nvSpPr>
          <p:cNvPr id="7" name="Rectangle 440"/>
          <p:cNvSpPr>
            <a:spLocks noChangeArrowheads="1"/>
          </p:cNvSpPr>
          <p:nvPr userDrawn="1"/>
        </p:nvSpPr>
        <p:spPr bwMode="auto">
          <a:xfrm>
            <a:off x="571342" y="65365"/>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8" name="0 Ima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52" y="41422"/>
            <a:ext cx="753066" cy="9491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41"/>
          <p:cNvSpPr>
            <a:spLocks noChangeArrowheads="1"/>
          </p:cNvSpPr>
          <p:nvPr userDrawn="1"/>
        </p:nvSpPr>
        <p:spPr bwMode="auto">
          <a:xfrm>
            <a:off x="71512" y="764704"/>
            <a:ext cx="108000" cy="5450620"/>
          </a:xfrm>
          <a:prstGeom prst="rect">
            <a:avLst/>
          </a:prstGeom>
          <a:solidFill>
            <a:srgbClr val="00519E"/>
          </a:solidFill>
          <a:ln w="38100">
            <a:no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endParaRPr lang="es-MX"/>
          </a:p>
        </p:txBody>
      </p:sp>
      <p:sp>
        <p:nvSpPr>
          <p:cNvPr id="10" name="Rectangle 442"/>
          <p:cNvSpPr>
            <a:spLocks noChangeArrowheads="1"/>
          </p:cNvSpPr>
          <p:nvPr userDrawn="1"/>
        </p:nvSpPr>
        <p:spPr bwMode="auto">
          <a:xfrm>
            <a:off x="251520" y="1052736"/>
            <a:ext cx="108000" cy="5400600"/>
          </a:xfrm>
          <a:prstGeom prst="rect">
            <a:avLst/>
          </a:prstGeom>
          <a:solidFill>
            <a:srgbClr val="009932"/>
          </a:solidFill>
          <a:ln w="38100">
            <a:no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endParaRPr lang="es-MX"/>
          </a:p>
        </p:txBody>
      </p:sp>
    </p:spTree>
    <p:extLst>
      <p:ext uri="{BB962C8B-B14F-4D97-AF65-F5344CB8AC3E}">
        <p14:creationId xmlns:p14="http://schemas.microsoft.com/office/powerpoint/2010/main" val="14711842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E04F12-03F7-4D75-8F6D-67C393589AFD}" type="datetime1">
              <a:rPr lang="es-MX" smtClean="0"/>
              <a:t>25/02/2016</a:t>
            </a:fld>
            <a:endParaRPr lang="es-MX"/>
          </a:p>
        </p:txBody>
      </p:sp>
      <p:sp>
        <p:nvSpPr>
          <p:cNvPr id="3" name="2 Marcador de pie de página"/>
          <p:cNvSpPr>
            <a:spLocks noGrp="1"/>
          </p:cNvSpPr>
          <p:nvPr>
            <p:ph type="ftr" sz="quarter" idx="11"/>
          </p:nvPr>
        </p:nvSpPr>
        <p:spPr/>
        <p:txBody>
          <a:bodyPr/>
          <a:lstStyle>
            <a:lvl1pPr>
              <a:defRPr>
                <a:solidFill>
                  <a:srgbClr val="00519E"/>
                </a:solidFill>
              </a:defRPr>
            </a:lvl1pPr>
          </a:lstStyle>
          <a:p>
            <a:r>
              <a:rPr lang="es-MX" smtClean="0"/>
              <a:t>Cuerpo Académico Dinámica de Sistemas UV-CA-281 </a:t>
            </a:r>
            <a:endParaRPr lang="es-MX" dirty="0"/>
          </a:p>
        </p:txBody>
      </p:sp>
      <p:sp>
        <p:nvSpPr>
          <p:cNvPr id="4" name="3 Marcador de número de diapositiva"/>
          <p:cNvSpPr>
            <a:spLocks noGrp="1"/>
          </p:cNvSpPr>
          <p:nvPr>
            <p:ph type="sldNum" sz="quarter" idx="12"/>
          </p:nvPr>
        </p:nvSpPr>
        <p:spPr/>
        <p:txBody>
          <a:bodyPr/>
          <a:lstStyle/>
          <a:p>
            <a:fld id="{7CD7670B-755B-410B-89F1-0E9FC2F9A46D}" type="slidenum">
              <a:rPr lang="es-MX" smtClean="0"/>
              <a:t>‹Nº›</a:t>
            </a:fld>
            <a:endParaRPr lang="es-MX"/>
          </a:p>
        </p:txBody>
      </p:sp>
      <p:sp>
        <p:nvSpPr>
          <p:cNvPr id="5" name="Rectangle 439"/>
          <p:cNvSpPr>
            <a:spLocks noChangeArrowheads="1"/>
          </p:cNvSpPr>
          <p:nvPr userDrawn="1"/>
        </p:nvSpPr>
        <p:spPr bwMode="auto">
          <a:xfrm>
            <a:off x="827584" y="260648"/>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a:p>
        </p:txBody>
      </p:sp>
      <p:sp>
        <p:nvSpPr>
          <p:cNvPr id="6" name="Rectangle 440"/>
          <p:cNvSpPr>
            <a:spLocks noChangeArrowheads="1"/>
          </p:cNvSpPr>
          <p:nvPr userDrawn="1"/>
        </p:nvSpPr>
        <p:spPr bwMode="auto">
          <a:xfrm>
            <a:off x="571342" y="65365"/>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7" name="0 Ima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52" y="41422"/>
            <a:ext cx="753066" cy="9491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41"/>
          <p:cNvSpPr>
            <a:spLocks noChangeArrowheads="1"/>
          </p:cNvSpPr>
          <p:nvPr userDrawn="1"/>
        </p:nvSpPr>
        <p:spPr bwMode="auto">
          <a:xfrm>
            <a:off x="71512" y="764704"/>
            <a:ext cx="108000" cy="5450620"/>
          </a:xfrm>
          <a:prstGeom prst="rect">
            <a:avLst/>
          </a:prstGeom>
          <a:solidFill>
            <a:srgbClr val="00519E"/>
          </a:solidFill>
          <a:ln w="38100">
            <a:no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endParaRPr lang="es-MX"/>
          </a:p>
        </p:txBody>
      </p:sp>
      <p:sp>
        <p:nvSpPr>
          <p:cNvPr id="9" name="Rectangle 442"/>
          <p:cNvSpPr>
            <a:spLocks noChangeArrowheads="1"/>
          </p:cNvSpPr>
          <p:nvPr userDrawn="1"/>
        </p:nvSpPr>
        <p:spPr bwMode="auto">
          <a:xfrm>
            <a:off x="251520" y="1052736"/>
            <a:ext cx="108000" cy="5400600"/>
          </a:xfrm>
          <a:prstGeom prst="rect">
            <a:avLst/>
          </a:prstGeom>
          <a:solidFill>
            <a:srgbClr val="009932"/>
          </a:solidFill>
          <a:ln w="38100">
            <a:no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endParaRPr lang="es-MX"/>
          </a:p>
        </p:txBody>
      </p:sp>
    </p:spTree>
    <p:extLst>
      <p:ext uri="{BB962C8B-B14F-4D97-AF65-F5344CB8AC3E}">
        <p14:creationId xmlns:p14="http://schemas.microsoft.com/office/powerpoint/2010/main" val="13619963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2781945" cy="1008112"/>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516010"/>
            <a:ext cx="5111750" cy="57933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4" name="3 Marcador de texto"/>
          <p:cNvSpPr>
            <a:spLocks noGrp="1"/>
          </p:cNvSpPr>
          <p:nvPr>
            <p:ph type="body" sz="half" idx="2"/>
          </p:nvPr>
        </p:nvSpPr>
        <p:spPr>
          <a:xfrm>
            <a:off x="683568" y="1700808"/>
            <a:ext cx="2781945" cy="4608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B47D16B-C6EC-44C4-BB6C-DA7B4145FFA3}" type="datetime1">
              <a:rPr lang="es-MX" smtClean="0"/>
              <a:t>25/02/2016</a:t>
            </a:fld>
            <a:endParaRPr lang="es-MX"/>
          </a:p>
        </p:txBody>
      </p:sp>
      <p:sp>
        <p:nvSpPr>
          <p:cNvPr id="6" name="5 Marcador de pie de página"/>
          <p:cNvSpPr>
            <a:spLocks noGrp="1"/>
          </p:cNvSpPr>
          <p:nvPr>
            <p:ph type="ftr" sz="quarter" idx="11"/>
          </p:nvPr>
        </p:nvSpPr>
        <p:spPr/>
        <p:txBody>
          <a:bodyPr/>
          <a:lstStyle>
            <a:lvl1pPr>
              <a:defRPr>
                <a:solidFill>
                  <a:srgbClr val="00519E"/>
                </a:solidFill>
              </a:defRPr>
            </a:lvl1pPr>
          </a:lstStyle>
          <a:p>
            <a:r>
              <a:rPr lang="es-MX" smtClean="0"/>
              <a:t>Cuerpo Académico Dinámica de Sistemas UV-CA-281 </a:t>
            </a:r>
            <a:endParaRPr lang="es-MX" dirty="0"/>
          </a:p>
        </p:txBody>
      </p:sp>
      <p:sp>
        <p:nvSpPr>
          <p:cNvPr id="7" name="6 Marcador de número de diapositiva"/>
          <p:cNvSpPr>
            <a:spLocks noGrp="1"/>
          </p:cNvSpPr>
          <p:nvPr>
            <p:ph type="sldNum" sz="quarter" idx="12"/>
          </p:nvPr>
        </p:nvSpPr>
        <p:spPr/>
        <p:txBody>
          <a:bodyPr/>
          <a:lstStyle/>
          <a:p>
            <a:fld id="{7CD7670B-755B-410B-89F1-0E9FC2F9A46D}" type="slidenum">
              <a:rPr lang="es-MX" smtClean="0"/>
              <a:t>‹Nº›</a:t>
            </a:fld>
            <a:endParaRPr lang="es-MX"/>
          </a:p>
        </p:txBody>
      </p:sp>
      <p:sp>
        <p:nvSpPr>
          <p:cNvPr id="8" name="Rectangle 439"/>
          <p:cNvSpPr>
            <a:spLocks noChangeArrowheads="1"/>
          </p:cNvSpPr>
          <p:nvPr userDrawn="1"/>
        </p:nvSpPr>
        <p:spPr bwMode="auto">
          <a:xfrm>
            <a:off x="827584" y="260648"/>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a:p>
        </p:txBody>
      </p:sp>
      <p:sp>
        <p:nvSpPr>
          <p:cNvPr id="9" name="Rectangle 440"/>
          <p:cNvSpPr>
            <a:spLocks noChangeArrowheads="1"/>
          </p:cNvSpPr>
          <p:nvPr userDrawn="1"/>
        </p:nvSpPr>
        <p:spPr bwMode="auto">
          <a:xfrm>
            <a:off x="571342" y="65365"/>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10" name="0 Ima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52" y="41422"/>
            <a:ext cx="753066" cy="94917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41"/>
          <p:cNvSpPr>
            <a:spLocks noChangeArrowheads="1"/>
          </p:cNvSpPr>
          <p:nvPr userDrawn="1"/>
        </p:nvSpPr>
        <p:spPr bwMode="auto">
          <a:xfrm>
            <a:off x="71512" y="764704"/>
            <a:ext cx="108000" cy="5450620"/>
          </a:xfrm>
          <a:prstGeom prst="rect">
            <a:avLst/>
          </a:prstGeom>
          <a:solidFill>
            <a:srgbClr val="00519E"/>
          </a:solidFill>
          <a:ln w="38100">
            <a:no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endParaRPr lang="es-MX"/>
          </a:p>
        </p:txBody>
      </p:sp>
      <p:sp>
        <p:nvSpPr>
          <p:cNvPr id="12" name="Rectangle 442"/>
          <p:cNvSpPr>
            <a:spLocks noChangeArrowheads="1"/>
          </p:cNvSpPr>
          <p:nvPr userDrawn="1"/>
        </p:nvSpPr>
        <p:spPr bwMode="auto">
          <a:xfrm>
            <a:off x="251520" y="1052736"/>
            <a:ext cx="108000" cy="5400600"/>
          </a:xfrm>
          <a:prstGeom prst="rect">
            <a:avLst/>
          </a:prstGeom>
          <a:solidFill>
            <a:srgbClr val="009932"/>
          </a:solidFill>
          <a:ln w="38100">
            <a:no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endParaRPr lang="es-MX"/>
          </a:p>
        </p:txBody>
      </p:sp>
    </p:spTree>
    <p:extLst>
      <p:ext uri="{BB962C8B-B14F-4D97-AF65-F5344CB8AC3E}">
        <p14:creationId xmlns:p14="http://schemas.microsoft.com/office/powerpoint/2010/main" val="32629070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28BED2-B4F8-473D-A56C-564F3ABE1D54}" type="datetime1">
              <a:rPr lang="es-MX" smtClean="0"/>
              <a:t>25/02/2016</a:t>
            </a:fld>
            <a:endParaRPr lang="es-MX"/>
          </a:p>
        </p:txBody>
      </p:sp>
      <p:sp>
        <p:nvSpPr>
          <p:cNvPr id="6" name="5 Marcador de pie de página"/>
          <p:cNvSpPr>
            <a:spLocks noGrp="1"/>
          </p:cNvSpPr>
          <p:nvPr>
            <p:ph type="ftr" sz="quarter" idx="11"/>
          </p:nvPr>
        </p:nvSpPr>
        <p:spPr/>
        <p:txBody>
          <a:bodyPr/>
          <a:lstStyle>
            <a:lvl1pPr>
              <a:defRPr>
                <a:solidFill>
                  <a:srgbClr val="00519E"/>
                </a:solidFill>
              </a:defRPr>
            </a:lvl1pPr>
          </a:lstStyle>
          <a:p>
            <a:r>
              <a:rPr lang="es-MX" smtClean="0"/>
              <a:t>Cuerpo Académico Dinámica de Sistemas UV-CA-281 </a:t>
            </a:r>
            <a:endParaRPr lang="es-MX" dirty="0"/>
          </a:p>
        </p:txBody>
      </p:sp>
      <p:sp>
        <p:nvSpPr>
          <p:cNvPr id="7" name="6 Marcador de número de diapositiva"/>
          <p:cNvSpPr>
            <a:spLocks noGrp="1"/>
          </p:cNvSpPr>
          <p:nvPr>
            <p:ph type="sldNum" sz="quarter" idx="12"/>
          </p:nvPr>
        </p:nvSpPr>
        <p:spPr/>
        <p:txBody>
          <a:bodyPr/>
          <a:lstStyle/>
          <a:p>
            <a:fld id="{7CD7670B-755B-410B-89F1-0E9FC2F9A46D}" type="slidenum">
              <a:rPr lang="es-MX" smtClean="0"/>
              <a:t>‹Nº›</a:t>
            </a:fld>
            <a:endParaRPr lang="es-MX"/>
          </a:p>
        </p:txBody>
      </p:sp>
      <p:sp>
        <p:nvSpPr>
          <p:cNvPr id="8" name="Rectangle 439"/>
          <p:cNvSpPr>
            <a:spLocks noChangeArrowheads="1"/>
          </p:cNvSpPr>
          <p:nvPr userDrawn="1"/>
        </p:nvSpPr>
        <p:spPr bwMode="auto">
          <a:xfrm>
            <a:off x="827584" y="260648"/>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a:p>
        </p:txBody>
      </p:sp>
      <p:sp>
        <p:nvSpPr>
          <p:cNvPr id="9" name="Rectangle 440"/>
          <p:cNvSpPr>
            <a:spLocks noChangeArrowheads="1"/>
          </p:cNvSpPr>
          <p:nvPr userDrawn="1"/>
        </p:nvSpPr>
        <p:spPr bwMode="auto">
          <a:xfrm>
            <a:off x="571342" y="65365"/>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10" name="0 Ima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52" y="41422"/>
            <a:ext cx="753066" cy="94917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41"/>
          <p:cNvSpPr>
            <a:spLocks noChangeArrowheads="1"/>
          </p:cNvSpPr>
          <p:nvPr userDrawn="1"/>
        </p:nvSpPr>
        <p:spPr bwMode="auto">
          <a:xfrm>
            <a:off x="71512" y="764704"/>
            <a:ext cx="108000" cy="5450620"/>
          </a:xfrm>
          <a:prstGeom prst="rect">
            <a:avLst/>
          </a:prstGeom>
          <a:solidFill>
            <a:srgbClr val="00519E"/>
          </a:solidFill>
          <a:ln w="38100">
            <a:no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endParaRPr lang="es-MX"/>
          </a:p>
        </p:txBody>
      </p:sp>
      <p:sp>
        <p:nvSpPr>
          <p:cNvPr id="12" name="Rectangle 442"/>
          <p:cNvSpPr>
            <a:spLocks noChangeArrowheads="1"/>
          </p:cNvSpPr>
          <p:nvPr userDrawn="1"/>
        </p:nvSpPr>
        <p:spPr bwMode="auto">
          <a:xfrm>
            <a:off x="251520" y="1052736"/>
            <a:ext cx="108000" cy="5400600"/>
          </a:xfrm>
          <a:prstGeom prst="rect">
            <a:avLst/>
          </a:prstGeom>
          <a:solidFill>
            <a:srgbClr val="009932"/>
          </a:solidFill>
          <a:ln w="38100">
            <a:no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endParaRPr lang="es-MX"/>
          </a:p>
        </p:txBody>
      </p:sp>
    </p:spTree>
    <p:extLst>
      <p:ext uri="{BB962C8B-B14F-4D97-AF65-F5344CB8AC3E}">
        <p14:creationId xmlns:p14="http://schemas.microsoft.com/office/powerpoint/2010/main" val="260356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829064" y="457200"/>
            <a:ext cx="7991407" cy="1067734"/>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600200"/>
            <a:ext cx="8363272"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107504"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A6741-5DCF-4C26-A6AC-3B638D61F3BB}" type="datetime1">
              <a:rPr lang="es-MX" smtClean="0"/>
              <a:t>25/02/2016</a:t>
            </a:fld>
            <a:endParaRPr lang="es-MX"/>
          </a:p>
        </p:txBody>
      </p:sp>
      <p:sp>
        <p:nvSpPr>
          <p:cNvPr id="5" name="4 Marcador de pie de página"/>
          <p:cNvSpPr>
            <a:spLocks noGrp="1"/>
          </p:cNvSpPr>
          <p:nvPr>
            <p:ph type="ftr" sz="quarter" idx="3"/>
          </p:nvPr>
        </p:nvSpPr>
        <p:spPr>
          <a:xfrm>
            <a:off x="2411760" y="6448251"/>
            <a:ext cx="388843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smtClean="0"/>
              <a:t>Cuerpo Académico Dinámica de Sistemas UV-CA-281 </a:t>
            </a:r>
            <a:endParaRPr lang="es-MX" dirty="0"/>
          </a:p>
        </p:txBody>
      </p:sp>
      <p:sp>
        <p:nvSpPr>
          <p:cNvPr id="6" name="5 Marcador de número de diapositiva"/>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7670B-755B-410B-89F1-0E9FC2F9A46D}" type="slidenum">
              <a:rPr lang="es-MX" smtClean="0"/>
              <a:t>‹Nº›</a:t>
            </a:fld>
            <a:endParaRPr lang="es-MX"/>
          </a:p>
        </p:txBody>
      </p:sp>
      <p:sp>
        <p:nvSpPr>
          <p:cNvPr id="9"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3" name="Rectangle 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3723770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lorandi@uv.m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Competencias básicas digitales para docentes</a:t>
            </a:r>
          </a:p>
        </p:txBody>
      </p:sp>
      <p:sp>
        <p:nvSpPr>
          <p:cNvPr id="3" name="2 Subtítulo"/>
          <p:cNvSpPr>
            <a:spLocks noGrp="1"/>
          </p:cNvSpPr>
          <p:nvPr>
            <p:ph type="subTitle" idx="1"/>
          </p:nvPr>
        </p:nvSpPr>
        <p:spPr/>
        <p:txBody>
          <a:bodyPr>
            <a:normAutofit fontScale="70000" lnSpcReduction="20000"/>
          </a:bodyPr>
          <a:lstStyle/>
          <a:p>
            <a:r>
              <a:rPr lang="es-MX" sz="4000" dirty="0" smtClean="0"/>
              <a:t>185 horas, 20 créditos</a:t>
            </a:r>
          </a:p>
          <a:p>
            <a:r>
              <a:rPr lang="es-MX" sz="4000" dirty="0" smtClean="0"/>
              <a:t>“Semestral”</a:t>
            </a:r>
          </a:p>
          <a:p>
            <a:r>
              <a:rPr lang="es-MX" dirty="0"/>
              <a:t>Instructores: Alberto Pedro Lorandi Medina, Juan José López Ávila, Irma Pérez Hernández, Javier Andrés Tiburcio García </a:t>
            </a:r>
          </a:p>
        </p:txBody>
      </p:sp>
    </p:spTree>
    <p:extLst>
      <p:ext uri="{BB962C8B-B14F-4D97-AF65-F5344CB8AC3E}">
        <p14:creationId xmlns:p14="http://schemas.microsoft.com/office/powerpoint/2010/main" val="54633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978003115"/>
              </p:ext>
            </p:extLst>
          </p:nvPr>
        </p:nvGraphicFramePr>
        <p:xfrm>
          <a:off x="827584" y="1772815"/>
          <a:ext cx="7848871" cy="4405783"/>
        </p:xfrm>
        <a:graphic>
          <a:graphicData uri="http://schemas.openxmlformats.org/drawingml/2006/table">
            <a:tbl>
              <a:tblPr firstRow="1" bandRow="1" bandCol="1">
                <a:tableStyleId>{5C22544A-7EE6-4342-B048-85BDC9FD1C3A}</a:tableStyleId>
              </a:tblPr>
              <a:tblGrid>
                <a:gridCol w="505238"/>
                <a:gridCol w="5299712"/>
                <a:gridCol w="2043921"/>
              </a:tblGrid>
              <a:tr h="418755">
                <a:tc>
                  <a:txBody>
                    <a:bodyPr/>
                    <a:lstStyle/>
                    <a:p>
                      <a:pPr algn="ctr">
                        <a:lnSpc>
                          <a:spcPct val="150000"/>
                        </a:lnSpc>
                        <a:spcAft>
                          <a:spcPts val="0"/>
                        </a:spcAft>
                        <a:tabLst>
                          <a:tab pos="2806065" algn="ctr"/>
                          <a:tab pos="5612130" algn="r"/>
                          <a:tab pos="449580" algn="l"/>
                        </a:tabLst>
                      </a:pPr>
                      <a:r>
                        <a:rPr lang="es-MX" sz="1400" dirty="0">
                          <a:effectLst/>
                        </a:rPr>
                        <a:t>No.</a:t>
                      </a:r>
                      <a:endParaRPr lang="es-MX" sz="1400" dirty="0">
                        <a:effectLst/>
                        <a:latin typeface="Times New Roman"/>
                        <a:ea typeface="Times New Roman"/>
                      </a:endParaRPr>
                    </a:p>
                  </a:txBody>
                  <a:tcPr marL="51824" marR="51824" marT="0" marB="0" anchor="ctr"/>
                </a:tc>
                <a:tc>
                  <a:txBody>
                    <a:bodyPr/>
                    <a:lstStyle/>
                    <a:p>
                      <a:pPr algn="ctr">
                        <a:lnSpc>
                          <a:spcPct val="150000"/>
                        </a:lnSpc>
                        <a:spcAft>
                          <a:spcPts val="0"/>
                        </a:spcAft>
                        <a:tabLst>
                          <a:tab pos="2806065" algn="ctr"/>
                          <a:tab pos="5612130" algn="r"/>
                          <a:tab pos="449580" algn="l"/>
                        </a:tabLst>
                      </a:pPr>
                      <a:r>
                        <a:rPr lang="es-MX" sz="1400" dirty="0">
                          <a:effectLst/>
                        </a:rPr>
                        <a:t> </a:t>
                      </a:r>
                      <a:r>
                        <a:rPr lang="es-MX" sz="1400" dirty="0" smtClean="0">
                          <a:effectLst/>
                        </a:rPr>
                        <a:t>MÓDULO</a:t>
                      </a:r>
                      <a:endParaRPr lang="es-MX" sz="1400" dirty="0">
                        <a:effectLst/>
                      </a:endParaRPr>
                    </a:p>
                  </a:txBody>
                  <a:tcPr marL="51824" marR="51824" marT="0" marB="0" anchor="ctr"/>
                </a:tc>
                <a:tc>
                  <a:txBody>
                    <a:bodyPr/>
                    <a:lstStyle/>
                    <a:p>
                      <a:pPr algn="ctr">
                        <a:lnSpc>
                          <a:spcPct val="150000"/>
                        </a:lnSpc>
                        <a:spcAft>
                          <a:spcPts val="0"/>
                        </a:spcAft>
                      </a:pPr>
                      <a:r>
                        <a:rPr lang="es-ES" sz="1400" dirty="0">
                          <a:effectLst/>
                        </a:rPr>
                        <a:t>MODALIDAD</a:t>
                      </a:r>
                      <a:endParaRPr lang="es-MX" sz="1600" dirty="0">
                        <a:effectLst/>
                        <a:latin typeface="Times New Roman"/>
                        <a:ea typeface="Times New Roman"/>
                      </a:endParaRPr>
                    </a:p>
                  </a:txBody>
                  <a:tcPr marL="51824" marR="51824" marT="0" marB="0" anchor="ctr"/>
                </a:tc>
              </a:tr>
              <a:tr h="1309438">
                <a:tc>
                  <a:txBody>
                    <a:bodyPr/>
                    <a:lstStyle/>
                    <a:p>
                      <a:pPr algn="ctr">
                        <a:lnSpc>
                          <a:spcPct val="150000"/>
                        </a:lnSpc>
                        <a:spcAft>
                          <a:spcPts val="0"/>
                        </a:spcAft>
                      </a:pPr>
                      <a:r>
                        <a:rPr lang="es-ES" sz="1400" dirty="0">
                          <a:effectLst/>
                        </a:rPr>
                        <a:t>IV.</a:t>
                      </a:r>
                      <a:endParaRPr lang="es-MX" sz="1600" dirty="0">
                        <a:effectLst/>
                        <a:latin typeface="Times New Roman"/>
                        <a:ea typeface="Times New Roman"/>
                      </a:endParaRPr>
                    </a:p>
                  </a:txBody>
                  <a:tcPr marL="51824" marR="51824" marT="0" marB="0" anchor="ctr"/>
                </a:tc>
                <a:tc>
                  <a:txBody>
                    <a:bodyPr/>
                    <a:lstStyle/>
                    <a:p>
                      <a:pPr>
                        <a:spcBef>
                          <a:spcPts val="600"/>
                        </a:spcBef>
                        <a:spcAft>
                          <a:spcPts val="0"/>
                        </a:spcAft>
                      </a:pPr>
                      <a:r>
                        <a:rPr lang="es-ES" sz="1400" dirty="0">
                          <a:effectLst/>
                        </a:rPr>
                        <a:t>Imagen, audio y video</a:t>
                      </a:r>
                      <a:endParaRPr lang="es-MX" sz="1600" dirty="0">
                        <a:effectLst/>
                      </a:endParaRPr>
                    </a:p>
                    <a:p>
                      <a:pPr marL="342900" lvl="0" indent="-342900">
                        <a:spcAft>
                          <a:spcPts val="0"/>
                        </a:spcAft>
                        <a:buSzPts val="900"/>
                        <a:buFont typeface="Symbol"/>
                        <a:buChar char=""/>
                      </a:pPr>
                      <a:r>
                        <a:rPr lang="es-ES" sz="1200" dirty="0">
                          <a:effectLst/>
                        </a:rPr>
                        <a:t>Edición de imagen</a:t>
                      </a:r>
                      <a:endParaRPr lang="es-MX" sz="1600" dirty="0">
                        <a:effectLst/>
                      </a:endParaRPr>
                    </a:p>
                    <a:p>
                      <a:pPr marL="342900" lvl="0" indent="-342900">
                        <a:spcAft>
                          <a:spcPts val="0"/>
                        </a:spcAft>
                        <a:buSzPts val="900"/>
                        <a:buFont typeface="Symbol"/>
                        <a:buChar char=""/>
                      </a:pPr>
                      <a:r>
                        <a:rPr lang="es-ES" sz="1200" dirty="0">
                          <a:effectLst/>
                        </a:rPr>
                        <a:t>Edición de audio</a:t>
                      </a:r>
                      <a:endParaRPr lang="es-MX" sz="1600" dirty="0">
                        <a:effectLst/>
                      </a:endParaRPr>
                    </a:p>
                    <a:p>
                      <a:pPr marL="342900" lvl="0" indent="-342900">
                        <a:spcAft>
                          <a:spcPts val="0"/>
                        </a:spcAft>
                        <a:buSzPts val="900"/>
                        <a:buFont typeface="Symbol"/>
                        <a:buChar char=""/>
                      </a:pPr>
                      <a:r>
                        <a:rPr lang="es-ES" sz="1200" dirty="0">
                          <a:effectLst/>
                        </a:rPr>
                        <a:t>Edición de video</a:t>
                      </a:r>
                      <a:endParaRPr lang="es-MX" sz="1600" dirty="0">
                        <a:effectLst/>
                      </a:endParaRPr>
                    </a:p>
                    <a:p>
                      <a:pPr marL="342900" lvl="0" indent="-342900">
                        <a:spcAft>
                          <a:spcPts val="0"/>
                        </a:spcAft>
                        <a:buSzPts val="900"/>
                        <a:buFont typeface="Symbol"/>
                        <a:buChar char=""/>
                      </a:pPr>
                      <a:r>
                        <a:rPr lang="es-ES" sz="1200" dirty="0">
                          <a:effectLst/>
                        </a:rPr>
                        <a:t>Conversión de formatos</a:t>
                      </a:r>
                      <a:endParaRPr lang="es-MX" sz="1600" dirty="0">
                        <a:effectLst/>
                      </a:endParaRPr>
                    </a:p>
                    <a:p>
                      <a:pPr marL="342900" lvl="0" indent="-342900">
                        <a:spcAft>
                          <a:spcPts val="0"/>
                        </a:spcAft>
                        <a:buSzPts val="900"/>
                        <a:buFont typeface="Symbol"/>
                        <a:buChar char=""/>
                      </a:pPr>
                      <a:r>
                        <a:rPr lang="es-ES" sz="1200" dirty="0">
                          <a:effectLst/>
                        </a:rPr>
                        <a:t>Captura de escritorio</a:t>
                      </a:r>
                      <a:endParaRPr lang="es-MX" sz="1600" dirty="0">
                        <a:effectLst/>
                        <a:latin typeface="Times New Roman"/>
                        <a:ea typeface="Times New Roman"/>
                      </a:endParaRPr>
                    </a:p>
                  </a:txBody>
                  <a:tcPr marL="51824" marR="51824" marT="0" marB="0"/>
                </a:tc>
                <a:tc>
                  <a:txBody>
                    <a:bodyPr/>
                    <a:lstStyle/>
                    <a:p>
                      <a:pPr algn="ctr">
                        <a:spcAft>
                          <a:spcPts val="0"/>
                        </a:spcAft>
                      </a:pPr>
                      <a:r>
                        <a:rPr lang="es-ES" sz="1400">
                          <a:effectLst/>
                        </a:rPr>
                        <a:t>Distribuida</a:t>
                      </a:r>
                      <a:endParaRPr lang="es-MX" sz="1600">
                        <a:effectLst/>
                        <a:latin typeface="Times New Roman"/>
                        <a:ea typeface="Times New Roman"/>
                      </a:endParaRPr>
                    </a:p>
                  </a:txBody>
                  <a:tcPr marL="51824" marR="51824" marT="0" marB="0"/>
                </a:tc>
              </a:tr>
              <a:tr h="1305007">
                <a:tc>
                  <a:txBody>
                    <a:bodyPr/>
                    <a:lstStyle/>
                    <a:p>
                      <a:pPr algn="ctr">
                        <a:lnSpc>
                          <a:spcPct val="150000"/>
                        </a:lnSpc>
                        <a:spcAft>
                          <a:spcPts val="0"/>
                        </a:spcAft>
                      </a:pPr>
                      <a:r>
                        <a:rPr lang="es-ES" sz="1400">
                          <a:effectLst/>
                        </a:rPr>
                        <a:t>V.</a:t>
                      </a:r>
                      <a:endParaRPr lang="es-MX" sz="1600">
                        <a:effectLst/>
                        <a:latin typeface="Times New Roman"/>
                        <a:ea typeface="Times New Roman"/>
                      </a:endParaRPr>
                    </a:p>
                  </a:txBody>
                  <a:tcPr marL="51824" marR="51824" marT="0" marB="0" anchor="ctr"/>
                </a:tc>
                <a:tc>
                  <a:txBody>
                    <a:bodyPr/>
                    <a:lstStyle/>
                    <a:p>
                      <a:pPr>
                        <a:spcBef>
                          <a:spcPts val="600"/>
                        </a:spcBef>
                        <a:spcAft>
                          <a:spcPts val="0"/>
                        </a:spcAft>
                      </a:pPr>
                      <a:r>
                        <a:rPr lang="es-ES" sz="1400" dirty="0">
                          <a:effectLst/>
                        </a:rPr>
                        <a:t>Presentaciones Electrónicas</a:t>
                      </a:r>
                      <a:endParaRPr lang="es-MX" sz="1600" dirty="0">
                        <a:effectLst/>
                      </a:endParaRPr>
                    </a:p>
                    <a:p>
                      <a:pPr marL="342900" lvl="0" indent="-342900">
                        <a:spcAft>
                          <a:spcPts val="0"/>
                        </a:spcAft>
                        <a:buSzPts val="900"/>
                        <a:buFont typeface="Symbol"/>
                        <a:buChar char=""/>
                      </a:pPr>
                      <a:r>
                        <a:rPr lang="es-ES" sz="1200" dirty="0">
                          <a:effectLst/>
                        </a:rPr>
                        <a:t>Plantillas de PowerPoint</a:t>
                      </a:r>
                      <a:endParaRPr lang="es-MX" sz="1600" dirty="0">
                        <a:effectLst/>
                      </a:endParaRPr>
                    </a:p>
                    <a:p>
                      <a:pPr marL="342900" lvl="0" indent="-342900">
                        <a:spcAft>
                          <a:spcPts val="0"/>
                        </a:spcAft>
                        <a:buSzPts val="900"/>
                        <a:buFont typeface="Symbol"/>
                        <a:buChar char=""/>
                      </a:pPr>
                      <a:r>
                        <a:rPr lang="es-ES" sz="1200" dirty="0">
                          <a:effectLst/>
                        </a:rPr>
                        <a:t>Presentaciones sincronizadas</a:t>
                      </a:r>
                      <a:endParaRPr lang="es-MX" sz="1600" dirty="0">
                        <a:effectLst/>
                      </a:endParaRPr>
                    </a:p>
                    <a:p>
                      <a:pPr marL="342900" lvl="0" indent="-342900">
                        <a:spcAft>
                          <a:spcPts val="0"/>
                        </a:spcAft>
                        <a:buSzPts val="900"/>
                        <a:buFont typeface="Symbol"/>
                        <a:buChar char=""/>
                      </a:pPr>
                      <a:r>
                        <a:rPr lang="es-ES" sz="1200" dirty="0">
                          <a:effectLst/>
                        </a:rPr>
                        <a:t>Presentaciones narradas</a:t>
                      </a:r>
                      <a:endParaRPr lang="es-MX" sz="1600" dirty="0">
                        <a:effectLst/>
                      </a:endParaRPr>
                    </a:p>
                    <a:p>
                      <a:pPr marL="342900" lvl="0" indent="-342900">
                        <a:spcAft>
                          <a:spcPts val="0"/>
                        </a:spcAft>
                        <a:buSzPts val="900"/>
                        <a:buFont typeface="Symbol"/>
                        <a:buChar char=""/>
                      </a:pPr>
                      <a:r>
                        <a:rPr lang="es-ES" sz="1200" dirty="0">
                          <a:effectLst/>
                        </a:rPr>
                        <a:t>Conversión a video</a:t>
                      </a:r>
                      <a:endParaRPr lang="es-MX" sz="1600" dirty="0">
                        <a:effectLst/>
                      </a:endParaRPr>
                    </a:p>
                    <a:p>
                      <a:pPr marL="342900" lvl="0" indent="-342900">
                        <a:spcAft>
                          <a:spcPts val="0"/>
                        </a:spcAft>
                        <a:buSzPts val="900"/>
                        <a:buFont typeface="Symbol"/>
                        <a:buChar char=""/>
                      </a:pPr>
                      <a:r>
                        <a:rPr lang="es-ES" sz="1200" dirty="0">
                          <a:effectLst/>
                        </a:rPr>
                        <a:t>Optimización de presentaciones</a:t>
                      </a:r>
                      <a:endParaRPr lang="es-MX" sz="1600" dirty="0">
                        <a:effectLst/>
                        <a:latin typeface="Times New Roman"/>
                        <a:ea typeface="Times New Roman"/>
                      </a:endParaRPr>
                    </a:p>
                  </a:txBody>
                  <a:tcPr marL="51824" marR="51824" marT="0" marB="0"/>
                </a:tc>
                <a:tc>
                  <a:txBody>
                    <a:bodyPr/>
                    <a:lstStyle/>
                    <a:p>
                      <a:pPr algn="ctr">
                        <a:spcAft>
                          <a:spcPts val="0"/>
                        </a:spcAft>
                      </a:pPr>
                      <a:r>
                        <a:rPr lang="es-ES" sz="1400">
                          <a:effectLst/>
                        </a:rPr>
                        <a:t>Distribuida</a:t>
                      </a:r>
                      <a:endParaRPr lang="es-MX" sz="1600">
                        <a:effectLst/>
                        <a:latin typeface="Times New Roman"/>
                        <a:ea typeface="Times New Roman"/>
                      </a:endParaRPr>
                    </a:p>
                  </a:txBody>
                  <a:tcPr marL="51824" marR="51824" marT="0" marB="0"/>
                </a:tc>
              </a:tr>
              <a:tr h="1372583">
                <a:tc>
                  <a:txBody>
                    <a:bodyPr/>
                    <a:lstStyle/>
                    <a:p>
                      <a:pPr algn="ctr">
                        <a:lnSpc>
                          <a:spcPct val="150000"/>
                        </a:lnSpc>
                        <a:spcAft>
                          <a:spcPts val="0"/>
                        </a:spcAft>
                      </a:pPr>
                      <a:r>
                        <a:rPr lang="es-ES" sz="1400">
                          <a:effectLst/>
                        </a:rPr>
                        <a:t>VI.</a:t>
                      </a:r>
                      <a:endParaRPr lang="es-MX" sz="1600">
                        <a:effectLst/>
                        <a:latin typeface="Times New Roman"/>
                        <a:ea typeface="Times New Roman"/>
                      </a:endParaRPr>
                    </a:p>
                  </a:txBody>
                  <a:tcPr marL="51824" marR="51824" marT="0" marB="0" anchor="ctr"/>
                </a:tc>
                <a:tc>
                  <a:txBody>
                    <a:bodyPr/>
                    <a:lstStyle/>
                    <a:p>
                      <a:pPr>
                        <a:spcBef>
                          <a:spcPts val="600"/>
                        </a:spcBef>
                        <a:spcAft>
                          <a:spcPts val="0"/>
                        </a:spcAft>
                      </a:pPr>
                      <a:r>
                        <a:rPr lang="es-ES" sz="1400" dirty="0">
                          <a:effectLst/>
                        </a:rPr>
                        <a:t>Eminus Intermedio</a:t>
                      </a:r>
                      <a:endParaRPr lang="es-MX" sz="1600" dirty="0">
                        <a:effectLst/>
                      </a:endParaRPr>
                    </a:p>
                    <a:p>
                      <a:pPr marL="342900" lvl="0" indent="-342900">
                        <a:spcAft>
                          <a:spcPts val="0"/>
                        </a:spcAft>
                        <a:buSzPts val="900"/>
                        <a:buFont typeface="Symbol"/>
                        <a:buChar char=""/>
                      </a:pPr>
                      <a:r>
                        <a:rPr lang="es-ES" sz="1200" dirty="0">
                          <a:effectLst/>
                        </a:rPr>
                        <a:t>Creación y administración de cursos</a:t>
                      </a:r>
                      <a:endParaRPr lang="es-MX" sz="1600" dirty="0">
                        <a:effectLst/>
                      </a:endParaRPr>
                    </a:p>
                    <a:p>
                      <a:pPr marL="342900" lvl="0" indent="-342900">
                        <a:spcAft>
                          <a:spcPts val="0"/>
                        </a:spcAft>
                        <a:buSzPts val="900"/>
                        <a:buFont typeface="Symbol"/>
                        <a:buChar char=""/>
                      </a:pPr>
                      <a:r>
                        <a:rPr lang="es-ES" sz="1200" dirty="0">
                          <a:effectLst/>
                        </a:rPr>
                        <a:t>Cursos maestros</a:t>
                      </a:r>
                      <a:endParaRPr lang="es-MX" sz="1600" dirty="0">
                        <a:effectLst/>
                      </a:endParaRPr>
                    </a:p>
                    <a:p>
                      <a:pPr marL="342900" lvl="0" indent="-342900">
                        <a:spcAft>
                          <a:spcPts val="0"/>
                        </a:spcAft>
                        <a:buSzPts val="900"/>
                        <a:buFont typeface="Symbol"/>
                        <a:buChar char=""/>
                      </a:pPr>
                      <a:r>
                        <a:rPr lang="es-ES" sz="1200" dirty="0">
                          <a:effectLst/>
                        </a:rPr>
                        <a:t>Contenido y objetos de aprendizaje</a:t>
                      </a:r>
                      <a:endParaRPr lang="es-MX" sz="1600" dirty="0">
                        <a:effectLst/>
                      </a:endParaRPr>
                    </a:p>
                    <a:p>
                      <a:pPr marL="342900" lvl="0" indent="-342900">
                        <a:spcAft>
                          <a:spcPts val="0"/>
                        </a:spcAft>
                        <a:buSzPts val="900"/>
                        <a:buFont typeface="Symbol"/>
                        <a:buChar char=""/>
                      </a:pPr>
                      <a:r>
                        <a:rPr lang="es-ES" sz="1200" dirty="0">
                          <a:effectLst/>
                        </a:rPr>
                        <a:t>Evaluaciones, actividades y rúbricas</a:t>
                      </a:r>
                      <a:endParaRPr lang="es-MX" sz="1600" dirty="0">
                        <a:effectLst/>
                      </a:endParaRPr>
                    </a:p>
                    <a:p>
                      <a:pPr marL="342900" lvl="0" indent="-342900">
                        <a:spcAft>
                          <a:spcPts val="0"/>
                        </a:spcAft>
                        <a:buSzPts val="900"/>
                        <a:buFont typeface="Symbol"/>
                        <a:buChar char=""/>
                      </a:pPr>
                      <a:r>
                        <a:rPr lang="es-ES" sz="1200" dirty="0">
                          <a:effectLst/>
                        </a:rPr>
                        <a:t>Foros, mensajes y seguimiento</a:t>
                      </a:r>
                      <a:endParaRPr lang="es-MX" sz="1600" dirty="0">
                        <a:effectLst/>
                        <a:latin typeface="Times New Roman"/>
                        <a:ea typeface="Times New Roman"/>
                      </a:endParaRPr>
                    </a:p>
                  </a:txBody>
                  <a:tcPr marL="51824" marR="51824" marT="0" marB="0"/>
                </a:tc>
                <a:tc>
                  <a:txBody>
                    <a:bodyPr/>
                    <a:lstStyle/>
                    <a:p>
                      <a:pPr algn="ctr">
                        <a:spcAft>
                          <a:spcPts val="0"/>
                        </a:spcAft>
                      </a:pPr>
                      <a:r>
                        <a:rPr lang="es-ES" sz="1400" dirty="0">
                          <a:effectLst/>
                        </a:rPr>
                        <a:t>Distribuida</a:t>
                      </a:r>
                      <a:endParaRPr lang="es-MX" sz="1600" dirty="0">
                        <a:effectLst/>
                        <a:latin typeface="Times New Roman"/>
                        <a:ea typeface="Times New Roman"/>
                      </a:endParaRPr>
                    </a:p>
                  </a:txBody>
                  <a:tcPr marL="51824" marR="51824" marT="0" marB="0"/>
                </a:tc>
              </a:tr>
            </a:tbl>
          </a:graphicData>
        </a:graphic>
      </p:graphicFrame>
      <p:sp>
        <p:nvSpPr>
          <p:cNvPr id="2" name="1 Título"/>
          <p:cNvSpPr>
            <a:spLocks noGrp="1"/>
          </p:cNvSpPr>
          <p:nvPr>
            <p:ph type="title"/>
          </p:nvPr>
        </p:nvSpPr>
        <p:spPr/>
        <p:txBody>
          <a:bodyPr/>
          <a:lstStyle/>
          <a:p>
            <a:endParaRPr lang="es-MX"/>
          </a:p>
        </p:txBody>
      </p:sp>
      <p:sp>
        <p:nvSpPr>
          <p:cNvPr id="4" name="3 Marcador de pie de página"/>
          <p:cNvSpPr>
            <a:spLocks noGrp="1"/>
          </p:cNvSpPr>
          <p:nvPr>
            <p:ph type="ftr" sz="quarter" idx="11"/>
          </p:nvPr>
        </p:nvSpPr>
        <p:spPr/>
        <p:txBody>
          <a:bodyPr/>
          <a:lstStyle/>
          <a:p>
            <a:r>
              <a:rPr lang="es-MX" smtClean="0"/>
              <a:t>Cuerpo Académico Dinámica de Sistemas UV-CA-281</a:t>
            </a:r>
          </a:p>
          <a:p>
            <a:endParaRPr lang="es-MX" dirty="0"/>
          </a:p>
        </p:txBody>
      </p:sp>
    </p:spTree>
    <p:extLst>
      <p:ext uri="{BB962C8B-B14F-4D97-AF65-F5344CB8AC3E}">
        <p14:creationId xmlns:p14="http://schemas.microsoft.com/office/powerpoint/2010/main" val="2943245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Ejes</a:t>
            </a:r>
            <a:endParaRPr lang="es-MX" dirty="0"/>
          </a:p>
        </p:txBody>
      </p:sp>
      <p:sp>
        <p:nvSpPr>
          <p:cNvPr id="4" name="3 Marcador de pie de página"/>
          <p:cNvSpPr>
            <a:spLocks noGrp="1"/>
          </p:cNvSpPr>
          <p:nvPr>
            <p:ph type="ftr" sz="quarter" idx="11"/>
          </p:nvPr>
        </p:nvSpPr>
        <p:spPr/>
        <p:txBody>
          <a:bodyPr/>
          <a:lstStyle/>
          <a:p>
            <a:r>
              <a:rPr lang="es-MX" smtClean="0"/>
              <a:t>Cuerpo Académico Dinámica de Sistemas UV-CA-281</a:t>
            </a:r>
          </a:p>
          <a:p>
            <a:endParaRPr lang="es-MX"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992888" cy="453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06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Requerimientos</a:t>
            </a:r>
            <a:endParaRPr lang="es-MX" dirty="0"/>
          </a:p>
        </p:txBody>
      </p:sp>
      <p:sp>
        <p:nvSpPr>
          <p:cNvPr id="4" name="3 Marcador de contenido"/>
          <p:cNvSpPr>
            <a:spLocks noGrp="1"/>
          </p:cNvSpPr>
          <p:nvPr>
            <p:ph idx="1"/>
          </p:nvPr>
        </p:nvSpPr>
        <p:spPr/>
        <p:txBody>
          <a:bodyPr>
            <a:normAutofit fontScale="92500" lnSpcReduction="20000"/>
          </a:bodyPr>
          <a:lstStyle/>
          <a:p>
            <a:r>
              <a:rPr lang="es-MX" dirty="0" smtClean="0"/>
              <a:t>Computadora o Laptop con Windows y Office </a:t>
            </a:r>
            <a:r>
              <a:rPr lang="es-MX" dirty="0" smtClean="0"/>
              <a:t>2013 o mínimo 2010.</a:t>
            </a:r>
            <a:endParaRPr lang="es-MX" dirty="0" smtClean="0"/>
          </a:p>
          <a:p>
            <a:r>
              <a:rPr lang="es-MX" dirty="0" smtClean="0"/>
              <a:t>Cuenta de usuario que permita instalar </a:t>
            </a:r>
            <a:r>
              <a:rPr lang="es-MX" dirty="0" smtClean="0"/>
              <a:t>software en el equipo-</a:t>
            </a:r>
            <a:endParaRPr lang="es-MX" dirty="0" smtClean="0"/>
          </a:p>
          <a:p>
            <a:r>
              <a:rPr lang="es-MX" dirty="0" smtClean="0"/>
              <a:t>Diseño Instruccional Mínimo (DIM) </a:t>
            </a:r>
            <a:r>
              <a:rPr lang="es-MX" dirty="0" smtClean="0"/>
              <a:t>Terminado.</a:t>
            </a:r>
            <a:endParaRPr lang="es-MX" dirty="0" smtClean="0"/>
          </a:p>
          <a:p>
            <a:r>
              <a:rPr lang="es-MX" dirty="0" smtClean="0"/>
              <a:t>Algunos objetos de aprendizaje ya diseñados para ser digitalizados (exámenes, tutoriales, actividades, evaluaciones, imágenes, videos, etc.)</a:t>
            </a:r>
          </a:p>
          <a:p>
            <a:r>
              <a:rPr lang="es-MX" dirty="0" smtClean="0"/>
              <a:t>De ser posible un poco de experiencia en el uso de </a:t>
            </a:r>
            <a:r>
              <a:rPr lang="es-MX" dirty="0" smtClean="0"/>
              <a:t>software.</a:t>
            </a:r>
            <a:endParaRPr lang="es-MX" dirty="0"/>
          </a:p>
        </p:txBody>
      </p:sp>
      <p:sp>
        <p:nvSpPr>
          <p:cNvPr id="3" name="2 Marcador de pie de página"/>
          <p:cNvSpPr>
            <a:spLocks noGrp="1"/>
          </p:cNvSpPr>
          <p:nvPr>
            <p:ph type="ftr" sz="quarter" idx="11"/>
          </p:nvPr>
        </p:nvSpPr>
        <p:spPr/>
        <p:txBody>
          <a:bodyPr/>
          <a:lstStyle/>
          <a:p>
            <a:r>
              <a:rPr lang="es-MX" smtClean="0"/>
              <a:t>Cuerpo Académico Dinámica de Sistemas UV-CA-281 </a:t>
            </a:r>
            <a:endParaRPr lang="es-MX" dirty="0"/>
          </a:p>
        </p:txBody>
      </p:sp>
    </p:spTree>
    <p:extLst>
      <p:ext uri="{BB962C8B-B14F-4D97-AF65-F5344CB8AC3E}">
        <p14:creationId xmlns:p14="http://schemas.microsoft.com/office/powerpoint/2010/main" val="4191626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MX" dirty="0" smtClean="0"/>
              <a:t>Gracias!</a:t>
            </a:r>
            <a:endParaRPr lang="es-MX" dirty="0"/>
          </a:p>
        </p:txBody>
      </p:sp>
      <p:sp>
        <p:nvSpPr>
          <p:cNvPr id="6" name="5 Marcador de texto"/>
          <p:cNvSpPr>
            <a:spLocks noGrp="1"/>
          </p:cNvSpPr>
          <p:nvPr>
            <p:ph type="body" idx="1"/>
          </p:nvPr>
        </p:nvSpPr>
        <p:spPr/>
        <p:txBody>
          <a:bodyPr/>
          <a:lstStyle/>
          <a:p>
            <a:pPr algn="ctr"/>
            <a:r>
              <a:rPr lang="es-MX" dirty="0" smtClean="0"/>
              <a:t>M.I. Alberto Pedro Lorandi Medina</a:t>
            </a:r>
          </a:p>
          <a:p>
            <a:pPr algn="ctr"/>
            <a:r>
              <a:rPr lang="es-MX" i="1" dirty="0" smtClean="0">
                <a:hlinkClick r:id="rId2"/>
              </a:rPr>
              <a:t>alorandi@uv.mx</a:t>
            </a:r>
            <a:r>
              <a:rPr lang="es-MX" i="1" dirty="0" smtClean="0"/>
              <a:t> </a:t>
            </a:r>
          </a:p>
          <a:p>
            <a:pPr algn="ctr"/>
            <a:endParaRPr lang="es-MX" i="1" dirty="0"/>
          </a:p>
        </p:txBody>
      </p:sp>
      <p:sp>
        <p:nvSpPr>
          <p:cNvPr id="4" name="3 Marcador de pie de página"/>
          <p:cNvSpPr>
            <a:spLocks noGrp="1"/>
          </p:cNvSpPr>
          <p:nvPr>
            <p:ph type="ftr" sz="quarter" idx="11"/>
          </p:nvPr>
        </p:nvSpPr>
        <p:spPr/>
        <p:txBody>
          <a:bodyPr/>
          <a:lstStyle/>
          <a:p>
            <a:r>
              <a:rPr lang="es-MX" smtClean="0"/>
              <a:t>Cuerpo Académico Dinámica de Sistemas UV-CA-281</a:t>
            </a:r>
          </a:p>
          <a:p>
            <a:endParaRPr lang="es-MX" dirty="0"/>
          </a:p>
        </p:txBody>
      </p:sp>
    </p:spTree>
    <p:extLst>
      <p:ext uri="{BB962C8B-B14F-4D97-AF65-F5344CB8AC3E}">
        <p14:creationId xmlns:p14="http://schemas.microsoft.com/office/powerpoint/2010/main" val="2585781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Justificación</a:t>
            </a:r>
            <a:endParaRPr lang="es-MX" dirty="0"/>
          </a:p>
        </p:txBody>
      </p:sp>
      <p:sp>
        <p:nvSpPr>
          <p:cNvPr id="3" name="2 Marcador de contenido"/>
          <p:cNvSpPr>
            <a:spLocks noGrp="1"/>
          </p:cNvSpPr>
          <p:nvPr>
            <p:ph idx="1"/>
          </p:nvPr>
        </p:nvSpPr>
        <p:spPr/>
        <p:txBody>
          <a:bodyPr>
            <a:normAutofit fontScale="70000" lnSpcReduction="20000"/>
          </a:bodyPr>
          <a:lstStyle/>
          <a:p>
            <a:pPr algn="just"/>
            <a:r>
              <a:rPr lang="es-MX" dirty="0" smtClean="0"/>
              <a:t>El </a:t>
            </a:r>
            <a:r>
              <a:rPr lang="es-MX" dirty="0"/>
              <a:t>Diplomado "Competencias Básicas Digitales para la Docencia", busca actualizar los métodos de enseñanza en acciones que promuevan el uso de las TIC como herramientas de apoyo para la docencia; los profesores podrán transmitir a sus estudiantes todas las habilidades necesarias para resolver problemas, trabajar en forma colaborativa, buscar y acceder a la información necesaria, y comunicarse en un ambiente seguro haciendo uso responsable de la tecnología. A través de 6 módulos este Diplomado fortalecerá el desarrollo de habilidades básicas digitales en los académicos que les permitirán desarrollar sus propios objetos de aprendizaje, para ser utilizados en las E.E que impartan pero usando Eminus, además de que propiciará el uso de las TIC en beneficio de un aprendizaje dinámico y significativo, que ayude a lograr que nuestros estudiantes adquieran mejores competencias en el uso de las tecnologías. </a:t>
            </a:r>
          </a:p>
        </p:txBody>
      </p:sp>
      <p:sp>
        <p:nvSpPr>
          <p:cNvPr id="5" name="4 Marcador de pie de página"/>
          <p:cNvSpPr>
            <a:spLocks noGrp="1"/>
          </p:cNvSpPr>
          <p:nvPr>
            <p:ph type="ftr" sz="quarter" idx="11"/>
          </p:nvPr>
        </p:nvSpPr>
        <p:spPr/>
        <p:txBody>
          <a:bodyPr/>
          <a:lstStyle/>
          <a:p>
            <a:r>
              <a:rPr lang="es-MX" smtClean="0"/>
              <a:t>Cuerpo Académico Dinámica de Sistemas UV-CA-281</a:t>
            </a:r>
          </a:p>
          <a:p>
            <a:endParaRPr lang="es-MX" dirty="0"/>
          </a:p>
        </p:txBody>
      </p:sp>
    </p:spTree>
    <p:extLst>
      <p:ext uri="{BB962C8B-B14F-4D97-AF65-F5344CB8AC3E}">
        <p14:creationId xmlns:p14="http://schemas.microsoft.com/office/powerpoint/2010/main" val="2699966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70000" lnSpcReduction="20000"/>
          </a:bodyPr>
          <a:lstStyle/>
          <a:p>
            <a:pPr algn="just"/>
            <a:r>
              <a:rPr lang="es-MX" dirty="0"/>
              <a:t>El diplomado está dirigido a profesores de la U.V. que estén interesados en incrementar sus conocimientos y habilidades en el uso de las TIC y en la creación de objetos de aprendizaje para su práctica docente. Los profesores accederán de forma práctica a las </a:t>
            </a:r>
            <a:r>
              <a:rPr lang="es-MX" dirty="0" smtClean="0"/>
              <a:t>TIC, así mismo</a:t>
            </a:r>
            <a:r>
              <a:rPr lang="es-MX" dirty="0"/>
              <a:t>, reflexionarán sobre los usos educativos que éstas pueden ofrecer para el desarrollo y aprendizaje de sus estudiantes, usando además herramientas de software libre o de uso gratuito para no tener que pagar licenciamiento ni hacer uso de aplicaciones privativas.</a:t>
            </a:r>
          </a:p>
          <a:p>
            <a:pPr algn="just"/>
            <a:r>
              <a:rPr lang="es-MX" dirty="0"/>
              <a:t>Este diplomado aborda todos los elementos teórico-metodológicos acerca del uso de las TIC para la promoción de aprendizajes significativos, mediante un diseño de propuestas educativas que propicien en los académicos la diversificación de estrategias, con el apoyo de recursos tecnológicos, fomentando la evaluación por evidencia de aprendizaje y desarrollando su material didáctico</a:t>
            </a:r>
            <a:r>
              <a:rPr lang="es-MX" dirty="0" smtClean="0"/>
              <a:t>.</a:t>
            </a:r>
            <a:endParaRPr lang="es-MX" dirty="0"/>
          </a:p>
        </p:txBody>
      </p:sp>
      <p:sp>
        <p:nvSpPr>
          <p:cNvPr id="4" name="3 Marcador de pie de página"/>
          <p:cNvSpPr>
            <a:spLocks noGrp="1"/>
          </p:cNvSpPr>
          <p:nvPr>
            <p:ph type="ftr" sz="quarter" idx="11"/>
          </p:nvPr>
        </p:nvSpPr>
        <p:spPr/>
        <p:txBody>
          <a:bodyPr/>
          <a:lstStyle/>
          <a:p>
            <a:r>
              <a:rPr lang="es-MX" smtClean="0"/>
              <a:t>Cuerpo Académico Dinámica de Sistemas UV-CA-281</a:t>
            </a:r>
          </a:p>
          <a:p>
            <a:endParaRPr lang="es-MX" dirty="0"/>
          </a:p>
        </p:txBody>
      </p:sp>
    </p:spTree>
    <p:extLst>
      <p:ext uri="{BB962C8B-B14F-4D97-AF65-F5344CB8AC3E}">
        <p14:creationId xmlns:p14="http://schemas.microsoft.com/office/powerpoint/2010/main" val="144115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 general</a:t>
            </a:r>
            <a:endParaRPr lang="es-MX" dirty="0"/>
          </a:p>
        </p:txBody>
      </p:sp>
      <p:sp>
        <p:nvSpPr>
          <p:cNvPr id="3" name="2 Marcador de contenido"/>
          <p:cNvSpPr>
            <a:spLocks noGrp="1"/>
          </p:cNvSpPr>
          <p:nvPr>
            <p:ph idx="1"/>
          </p:nvPr>
        </p:nvSpPr>
        <p:spPr/>
        <p:txBody>
          <a:bodyPr>
            <a:normAutofit fontScale="77500" lnSpcReduction="20000"/>
          </a:bodyPr>
          <a:lstStyle/>
          <a:p>
            <a:pPr algn="just"/>
            <a:r>
              <a:rPr lang="es-MX" dirty="0"/>
              <a:t>Proporcionar las competencias básicas digitales que permitan a los </a:t>
            </a:r>
            <a:r>
              <a:rPr lang="es-MX" dirty="0" smtClean="0"/>
              <a:t>académicos:</a:t>
            </a:r>
          </a:p>
          <a:p>
            <a:pPr lvl="1" algn="just"/>
            <a:r>
              <a:rPr lang="es-MX" dirty="0" smtClean="0"/>
              <a:t>Identificar </a:t>
            </a:r>
            <a:r>
              <a:rPr lang="es-MX" dirty="0"/>
              <a:t>los diferentes usos de las TIC como herramientas de apoyo a las actividades de </a:t>
            </a:r>
            <a:r>
              <a:rPr lang="es-MX" dirty="0" smtClean="0"/>
              <a:t>docencia</a:t>
            </a:r>
          </a:p>
          <a:p>
            <a:pPr lvl="1" algn="just"/>
            <a:r>
              <a:rPr lang="es-MX" dirty="0" smtClean="0"/>
              <a:t>Desarrollar </a:t>
            </a:r>
            <a:r>
              <a:rPr lang="es-MX" dirty="0"/>
              <a:t>objetos de aprendizaje de sus </a:t>
            </a:r>
            <a:r>
              <a:rPr lang="es-MX" dirty="0" smtClean="0"/>
              <a:t>E.E.</a:t>
            </a:r>
          </a:p>
          <a:p>
            <a:pPr lvl="1" algn="just"/>
            <a:r>
              <a:rPr lang="es-MX" dirty="0" smtClean="0"/>
              <a:t>Conocer </a:t>
            </a:r>
            <a:r>
              <a:rPr lang="es-MX" dirty="0"/>
              <a:t>y aplicar diferentes herramientas de las TIC para el trabajo colaborativo y el acceso a la </a:t>
            </a:r>
            <a:r>
              <a:rPr lang="es-MX" dirty="0" smtClean="0"/>
              <a:t>información</a:t>
            </a:r>
          </a:p>
          <a:p>
            <a:pPr lvl="1" algn="just"/>
            <a:r>
              <a:rPr lang="es-MX" dirty="0" smtClean="0"/>
              <a:t>Identificar </a:t>
            </a:r>
            <a:r>
              <a:rPr lang="es-MX" dirty="0"/>
              <a:t>y ejecutar procedimientos generales y básicos para obtener, editar, descargar y compartir imagen, audio y video con apoyo de software </a:t>
            </a:r>
            <a:r>
              <a:rPr lang="es-MX" dirty="0" smtClean="0"/>
              <a:t>libre o gratuito.</a:t>
            </a:r>
          </a:p>
          <a:p>
            <a:pPr lvl="1" algn="just"/>
            <a:r>
              <a:rPr lang="es-MX" dirty="0" smtClean="0"/>
              <a:t>Conocer </a:t>
            </a:r>
            <a:r>
              <a:rPr lang="es-MX" dirty="0"/>
              <a:t>y aplicar las herramientas que ofrece Eminus como un recurso de apoyo a la educación </a:t>
            </a:r>
            <a:r>
              <a:rPr lang="es-MX" dirty="0" smtClean="0"/>
              <a:t>presencial.</a:t>
            </a:r>
          </a:p>
          <a:p>
            <a:pPr lvl="1" algn="just"/>
            <a:r>
              <a:rPr lang="es-MX" dirty="0" smtClean="0"/>
              <a:t>Hacer </a:t>
            </a:r>
            <a:r>
              <a:rPr lang="es-MX" dirty="0"/>
              <a:t>un mejor uso de las aplicaciones de ofimática disponibles, tanto en aplicaciones de escritorio como en aplicaciones en línea.</a:t>
            </a:r>
          </a:p>
        </p:txBody>
      </p:sp>
      <p:sp>
        <p:nvSpPr>
          <p:cNvPr id="4" name="3 Marcador de pie de página"/>
          <p:cNvSpPr>
            <a:spLocks noGrp="1"/>
          </p:cNvSpPr>
          <p:nvPr>
            <p:ph type="ftr" sz="quarter" idx="11"/>
          </p:nvPr>
        </p:nvSpPr>
        <p:spPr/>
        <p:txBody>
          <a:bodyPr/>
          <a:lstStyle/>
          <a:p>
            <a:r>
              <a:rPr lang="es-MX" smtClean="0"/>
              <a:t>Cuerpo Académico Dinámica de Sistemas UV-CA-281</a:t>
            </a:r>
          </a:p>
          <a:p>
            <a:endParaRPr lang="es-MX" dirty="0"/>
          </a:p>
        </p:txBody>
      </p:sp>
    </p:spTree>
    <p:extLst>
      <p:ext uri="{BB962C8B-B14F-4D97-AF65-F5344CB8AC3E}">
        <p14:creationId xmlns:p14="http://schemas.microsoft.com/office/powerpoint/2010/main" val="4053153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Metodología</a:t>
            </a:r>
            <a:endParaRPr lang="es-MX" dirty="0"/>
          </a:p>
        </p:txBody>
      </p:sp>
      <p:sp>
        <p:nvSpPr>
          <p:cNvPr id="3" name="2 Marcador de contenido"/>
          <p:cNvSpPr>
            <a:spLocks noGrp="1"/>
          </p:cNvSpPr>
          <p:nvPr>
            <p:ph idx="1"/>
          </p:nvPr>
        </p:nvSpPr>
        <p:spPr/>
        <p:txBody>
          <a:bodyPr>
            <a:normAutofit fontScale="70000" lnSpcReduction="20000"/>
          </a:bodyPr>
          <a:lstStyle/>
          <a:p>
            <a:r>
              <a:rPr lang="es-MX" dirty="0"/>
              <a:t>El diplomado se cursa en una modalidad semipresencial (b-</a:t>
            </a:r>
            <a:r>
              <a:rPr lang="es-MX" dirty="0" err="1"/>
              <a:t>learning</a:t>
            </a:r>
            <a:r>
              <a:rPr lang="es-MX" dirty="0"/>
              <a:t>), por Internet  y en sesiones semanales en forma presencial, quedando actividades extra clase que deberán ser desarrolladas antes de la siguiente sesión presencial (Flipped Classroom), la duración total es de 195 horas, (105 presenciales y 90 de prácticas extra clase).</a:t>
            </a:r>
          </a:p>
          <a:p>
            <a:r>
              <a:rPr lang="es-MX" dirty="0"/>
              <a:t>Las sesiones presenciales de cada uno de los cinco módulos del diplomado tienen una duración de 5 horas y se imparten una vez a la semana. Las actividades y comunicación por Internet son a través de la plataforma Eminus, a la cual se tiene acceso las 24 horas, los 7 días de la semana. El diplomado se centra en el aprendizaje del participante y en el desarrollo de sus objetos de aprendizaje en un proyecto educativo, por ello éste debe estar preferentemente frente a un grupo en el semestre que concluye el diplomado, para llevar a la práctica lo aprendido en el mismo</a:t>
            </a:r>
            <a:r>
              <a:rPr lang="es-MX" dirty="0" smtClean="0"/>
              <a:t>.</a:t>
            </a:r>
            <a:endParaRPr lang="es-MX" dirty="0"/>
          </a:p>
        </p:txBody>
      </p:sp>
      <p:sp>
        <p:nvSpPr>
          <p:cNvPr id="4" name="3 Marcador de pie de página"/>
          <p:cNvSpPr>
            <a:spLocks noGrp="1"/>
          </p:cNvSpPr>
          <p:nvPr>
            <p:ph type="ftr" sz="quarter" idx="11"/>
          </p:nvPr>
        </p:nvSpPr>
        <p:spPr/>
        <p:txBody>
          <a:bodyPr/>
          <a:lstStyle/>
          <a:p>
            <a:r>
              <a:rPr lang="es-MX" smtClean="0"/>
              <a:t>Cuerpo Académico Dinámica de Sistemas UV-CA-281</a:t>
            </a:r>
          </a:p>
          <a:p>
            <a:endParaRPr lang="es-MX" dirty="0"/>
          </a:p>
        </p:txBody>
      </p:sp>
    </p:spTree>
    <p:extLst>
      <p:ext uri="{BB962C8B-B14F-4D97-AF65-F5344CB8AC3E}">
        <p14:creationId xmlns:p14="http://schemas.microsoft.com/office/powerpoint/2010/main" val="210471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Perfiles de ingreso y egreso</a:t>
            </a:r>
            <a:endParaRPr lang="es-MX" dirty="0"/>
          </a:p>
        </p:txBody>
      </p:sp>
      <p:sp>
        <p:nvSpPr>
          <p:cNvPr id="3" name="2 Marcador de contenido"/>
          <p:cNvSpPr>
            <a:spLocks noGrp="1"/>
          </p:cNvSpPr>
          <p:nvPr>
            <p:ph idx="1"/>
          </p:nvPr>
        </p:nvSpPr>
        <p:spPr/>
        <p:txBody>
          <a:bodyPr>
            <a:normAutofit fontScale="77500" lnSpcReduction="20000"/>
          </a:bodyPr>
          <a:lstStyle/>
          <a:p>
            <a:r>
              <a:rPr lang="es-MX" dirty="0" smtClean="0"/>
              <a:t>Perfil   </a:t>
            </a:r>
            <a:r>
              <a:rPr lang="es-MX" dirty="0"/>
              <a:t>de ingreso</a:t>
            </a:r>
          </a:p>
          <a:p>
            <a:pPr lvl="1"/>
            <a:r>
              <a:rPr lang="es-MX" dirty="0"/>
              <a:t>Académicos de la Universidad Veracruzana, con experiencia docente, conocimiento de las TIC, Eminus y uso de ofimática. Es deseable pero no necesario tener conocimientos de multimedia..</a:t>
            </a:r>
          </a:p>
          <a:p>
            <a:r>
              <a:rPr lang="es-MX" dirty="0" smtClean="0"/>
              <a:t>Perfil </a:t>
            </a:r>
            <a:r>
              <a:rPr lang="es-MX" dirty="0"/>
              <a:t>de egreso </a:t>
            </a:r>
          </a:p>
          <a:p>
            <a:pPr lvl="1"/>
            <a:r>
              <a:rPr lang="es-MX" dirty="0"/>
              <a:t>Académicos socialmente responsables, con saberes tecnológicos que faciliten el autoaprendizaje, el trabajo colaborativo e interdisciplinario, que cuentan con las competencias básicas digitales que les permiten la creación de sus propios objetos de </a:t>
            </a:r>
            <a:r>
              <a:rPr lang="es-MX" dirty="0" smtClean="0"/>
              <a:t>aprendizaje.</a:t>
            </a:r>
          </a:p>
          <a:p>
            <a:pPr lvl="1"/>
            <a:r>
              <a:rPr lang="es-MX" dirty="0" smtClean="0"/>
              <a:t>Profesores con </a:t>
            </a:r>
            <a:r>
              <a:rPr lang="es-MX" dirty="0"/>
              <a:t>conocimientos sobre el paradigma centrado en el aprendizajes, el enfoque por competencias y las tecnologías de información y comunicación, así como  la experiencia del trabajo en línea y el diseño de proyectos de objetos de aprendizaje</a:t>
            </a:r>
            <a:r>
              <a:rPr lang="es-MX" dirty="0" smtClean="0"/>
              <a:t>.</a:t>
            </a:r>
            <a:endParaRPr lang="es-MX" dirty="0"/>
          </a:p>
        </p:txBody>
      </p:sp>
      <p:sp>
        <p:nvSpPr>
          <p:cNvPr id="4" name="3 Marcador de pie de página"/>
          <p:cNvSpPr>
            <a:spLocks noGrp="1"/>
          </p:cNvSpPr>
          <p:nvPr>
            <p:ph type="ftr" sz="quarter" idx="11"/>
          </p:nvPr>
        </p:nvSpPr>
        <p:spPr/>
        <p:txBody>
          <a:bodyPr/>
          <a:lstStyle/>
          <a:p>
            <a:r>
              <a:rPr lang="es-MX" smtClean="0"/>
              <a:t>Cuerpo Académico Dinámica de Sistemas UV-CA-281</a:t>
            </a:r>
          </a:p>
          <a:p>
            <a:endParaRPr lang="es-MX" dirty="0"/>
          </a:p>
        </p:txBody>
      </p:sp>
    </p:spTree>
    <p:extLst>
      <p:ext uri="{BB962C8B-B14F-4D97-AF65-F5344CB8AC3E}">
        <p14:creationId xmlns:p14="http://schemas.microsoft.com/office/powerpoint/2010/main" val="282554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Estructura curricular</a:t>
            </a:r>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541521953"/>
              </p:ext>
            </p:extLst>
          </p:nvPr>
        </p:nvGraphicFramePr>
        <p:xfrm>
          <a:off x="827585" y="1593902"/>
          <a:ext cx="7776863" cy="4621758"/>
        </p:xfrm>
        <a:graphic>
          <a:graphicData uri="http://schemas.openxmlformats.org/drawingml/2006/table">
            <a:tbl>
              <a:tblPr firstRow="1" lastRow="1" bandRow="1">
                <a:tableStyleId>{5C22544A-7EE6-4342-B048-85BDC9FD1C3A}</a:tableStyleId>
              </a:tblPr>
              <a:tblGrid>
                <a:gridCol w="1840037"/>
                <a:gridCol w="1015302"/>
                <a:gridCol w="1015302"/>
                <a:gridCol w="1017673"/>
                <a:gridCol w="1017673"/>
                <a:gridCol w="935438"/>
                <a:gridCol w="935438"/>
              </a:tblGrid>
              <a:tr h="201541">
                <a:tc rowSpan="2">
                  <a:txBody>
                    <a:bodyPr/>
                    <a:lstStyle/>
                    <a:p>
                      <a:pPr algn="l">
                        <a:lnSpc>
                          <a:spcPct val="150000"/>
                        </a:lnSpc>
                        <a:spcAft>
                          <a:spcPts val="0"/>
                        </a:spcAft>
                        <a:tabLst>
                          <a:tab pos="2806065" algn="ctr"/>
                          <a:tab pos="5612130" algn="r"/>
                          <a:tab pos="449580" algn="l"/>
                        </a:tabLst>
                      </a:pPr>
                      <a:r>
                        <a:rPr lang="es-MX" sz="1200" dirty="0" smtClean="0">
                          <a:effectLst/>
                        </a:rPr>
                        <a:t>Curso</a:t>
                      </a:r>
                      <a:r>
                        <a:rPr lang="es-MX" sz="1200" dirty="0">
                          <a:effectLst/>
                        </a:rPr>
                        <a:t>, módulo, materia o experiencia educativa.</a:t>
                      </a:r>
                      <a:endParaRPr lang="es-MX" sz="1400" dirty="0">
                        <a:effectLst/>
                        <a:latin typeface="Times New Roman"/>
                        <a:ea typeface="Times New Roman"/>
                      </a:endParaRPr>
                    </a:p>
                  </a:txBody>
                  <a:tcPr marL="67180" marR="67180" marT="0" marB="0"/>
                </a:tc>
                <a:tc gridSpan="2">
                  <a:txBody>
                    <a:bodyPr/>
                    <a:lstStyle/>
                    <a:p>
                      <a:pPr algn="ctr">
                        <a:lnSpc>
                          <a:spcPct val="150000"/>
                        </a:lnSpc>
                        <a:spcAft>
                          <a:spcPts val="0"/>
                        </a:spcAft>
                      </a:pPr>
                      <a:r>
                        <a:rPr lang="es-ES" sz="1200">
                          <a:effectLst/>
                        </a:rPr>
                        <a:t>No. Horas</a:t>
                      </a:r>
                      <a:endParaRPr lang="es-MX" sz="2000">
                        <a:effectLst/>
                        <a:latin typeface="Times New Roman"/>
                        <a:ea typeface="Times New Roman"/>
                      </a:endParaRPr>
                    </a:p>
                  </a:txBody>
                  <a:tcPr marL="67180" marR="67180" marT="0" marB="0"/>
                </a:tc>
                <a:tc hMerge="1">
                  <a:txBody>
                    <a:bodyPr/>
                    <a:lstStyle/>
                    <a:p>
                      <a:endParaRPr lang="es-MX"/>
                    </a:p>
                  </a:txBody>
                  <a:tcPr/>
                </a:tc>
                <a:tc gridSpan="2">
                  <a:txBody>
                    <a:bodyPr/>
                    <a:lstStyle/>
                    <a:p>
                      <a:pPr algn="ctr">
                        <a:lnSpc>
                          <a:spcPct val="150000"/>
                        </a:lnSpc>
                        <a:spcAft>
                          <a:spcPts val="0"/>
                        </a:spcAft>
                      </a:pPr>
                      <a:r>
                        <a:rPr lang="es-ES" sz="1200">
                          <a:effectLst/>
                        </a:rPr>
                        <a:t>No. Créditos</a:t>
                      </a:r>
                      <a:endParaRPr lang="es-MX" sz="2000">
                        <a:effectLst/>
                        <a:latin typeface="Times New Roman"/>
                        <a:ea typeface="Times New Roman"/>
                      </a:endParaRPr>
                    </a:p>
                  </a:txBody>
                  <a:tcPr marL="67180" marR="67180" marT="0" marB="0"/>
                </a:tc>
                <a:tc hMerge="1">
                  <a:txBody>
                    <a:bodyPr/>
                    <a:lstStyle/>
                    <a:p>
                      <a:endParaRPr lang="es-MX"/>
                    </a:p>
                  </a:txBody>
                  <a:tcPr/>
                </a:tc>
                <a:tc gridSpan="2">
                  <a:txBody>
                    <a:bodyPr/>
                    <a:lstStyle/>
                    <a:p>
                      <a:pPr algn="ctr">
                        <a:lnSpc>
                          <a:spcPct val="150000"/>
                        </a:lnSpc>
                        <a:spcAft>
                          <a:spcPts val="0"/>
                        </a:spcAft>
                      </a:pPr>
                      <a:r>
                        <a:rPr lang="es-ES" sz="1200">
                          <a:effectLst/>
                        </a:rPr>
                        <a:t>TOTAL</a:t>
                      </a:r>
                      <a:endParaRPr lang="es-MX" sz="2000">
                        <a:effectLst/>
                        <a:latin typeface="Times New Roman"/>
                        <a:ea typeface="Times New Roman"/>
                      </a:endParaRPr>
                    </a:p>
                  </a:txBody>
                  <a:tcPr marL="67180" marR="67180" marT="0" marB="0"/>
                </a:tc>
                <a:tc hMerge="1">
                  <a:txBody>
                    <a:bodyPr/>
                    <a:lstStyle/>
                    <a:p>
                      <a:endParaRPr lang="es-MX"/>
                    </a:p>
                  </a:txBody>
                  <a:tcPr/>
                </a:tc>
              </a:tr>
              <a:tr h="403082">
                <a:tc vMerge="1">
                  <a:txBody>
                    <a:bodyPr/>
                    <a:lstStyle/>
                    <a:p>
                      <a:endParaRPr lang="es-MX"/>
                    </a:p>
                  </a:txBody>
                  <a:tcPr/>
                </a:tc>
                <a:tc>
                  <a:txBody>
                    <a:bodyPr/>
                    <a:lstStyle/>
                    <a:p>
                      <a:pPr algn="ctr">
                        <a:lnSpc>
                          <a:spcPct val="150000"/>
                        </a:lnSpc>
                        <a:spcAft>
                          <a:spcPts val="0"/>
                        </a:spcAft>
                      </a:pPr>
                      <a:r>
                        <a:rPr lang="es-ES" sz="1200" dirty="0">
                          <a:solidFill>
                            <a:schemeClr val="bg1"/>
                          </a:solidFill>
                          <a:effectLst/>
                        </a:rPr>
                        <a:t>Teóricas</a:t>
                      </a:r>
                      <a:endParaRPr lang="es-MX" sz="2000" dirty="0">
                        <a:solidFill>
                          <a:schemeClr val="bg1"/>
                        </a:solidFill>
                        <a:effectLst/>
                        <a:latin typeface="Times New Roman"/>
                        <a:ea typeface="Times New Roman"/>
                      </a:endParaRPr>
                    </a:p>
                  </a:txBody>
                  <a:tcPr marL="67180" marR="67180" marT="0" marB="0" anchor="ctr">
                    <a:solidFill>
                      <a:schemeClr val="accent1"/>
                    </a:solidFill>
                  </a:tcPr>
                </a:tc>
                <a:tc>
                  <a:txBody>
                    <a:bodyPr/>
                    <a:lstStyle/>
                    <a:p>
                      <a:pPr algn="ctr">
                        <a:lnSpc>
                          <a:spcPct val="150000"/>
                        </a:lnSpc>
                        <a:spcAft>
                          <a:spcPts val="0"/>
                        </a:spcAft>
                      </a:pPr>
                      <a:r>
                        <a:rPr lang="es-ES" sz="1200" dirty="0">
                          <a:solidFill>
                            <a:schemeClr val="bg1"/>
                          </a:solidFill>
                          <a:effectLst/>
                        </a:rPr>
                        <a:t>Prácticas</a:t>
                      </a:r>
                      <a:endParaRPr lang="es-MX" sz="2000" dirty="0">
                        <a:solidFill>
                          <a:schemeClr val="bg1"/>
                        </a:solidFill>
                        <a:effectLst/>
                        <a:latin typeface="Times New Roman"/>
                        <a:ea typeface="Times New Roman"/>
                      </a:endParaRPr>
                    </a:p>
                  </a:txBody>
                  <a:tcPr marL="67180" marR="67180" marT="0" marB="0" anchor="ctr">
                    <a:solidFill>
                      <a:schemeClr val="accent1"/>
                    </a:solidFill>
                  </a:tcPr>
                </a:tc>
                <a:tc>
                  <a:txBody>
                    <a:bodyPr/>
                    <a:lstStyle/>
                    <a:p>
                      <a:pPr algn="ctr">
                        <a:lnSpc>
                          <a:spcPct val="150000"/>
                        </a:lnSpc>
                        <a:spcAft>
                          <a:spcPts val="0"/>
                        </a:spcAft>
                      </a:pPr>
                      <a:r>
                        <a:rPr lang="es-ES" sz="1200" dirty="0">
                          <a:solidFill>
                            <a:schemeClr val="bg1"/>
                          </a:solidFill>
                          <a:effectLst/>
                        </a:rPr>
                        <a:t>Teóricas</a:t>
                      </a:r>
                      <a:endParaRPr lang="es-MX" sz="2000" dirty="0">
                        <a:solidFill>
                          <a:schemeClr val="bg1"/>
                        </a:solidFill>
                        <a:effectLst/>
                        <a:latin typeface="Times New Roman"/>
                        <a:ea typeface="Times New Roman"/>
                      </a:endParaRPr>
                    </a:p>
                  </a:txBody>
                  <a:tcPr marL="67180" marR="67180" marT="0" marB="0" anchor="ctr">
                    <a:solidFill>
                      <a:schemeClr val="accent1"/>
                    </a:solidFill>
                  </a:tcPr>
                </a:tc>
                <a:tc>
                  <a:txBody>
                    <a:bodyPr/>
                    <a:lstStyle/>
                    <a:p>
                      <a:pPr algn="ctr">
                        <a:lnSpc>
                          <a:spcPct val="150000"/>
                        </a:lnSpc>
                        <a:spcAft>
                          <a:spcPts val="0"/>
                        </a:spcAft>
                      </a:pPr>
                      <a:r>
                        <a:rPr lang="es-ES" sz="1200" dirty="0">
                          <a:solidFill>
                            <a:schemeClr val="bg1"/>
                          </a:solidFill>
                          <a:effectLst/>
                        </a:rPr>
                        <a:t>Prácticas</a:t>
                      </a:r>
                      <a:endParaRPr lang="es-MX" sz="2000" dirty="0">
                        <a:solidFill>
                          <a:schemeClr val="bg1"/>
                        </a:solidFill>
                        <a:effectLst/>
                        <a:latin typeface="Times New Roman"/>
                        <a:ea typeface="Times New Roman"/>
                      </a:endParaRPr>
                    </a:p>
                  </a:txBody>
                  <a:tcPr marL="67180" marR="67180" marT="0" marB="0" anchor="ctr">
                    <a:solidFill>
                      <a:schemeClr val="accent1"/>
                    </a:solidFill>
                  </a:tcPr>
                </a:tc>
                <a:tc>
                  <a:txBody>
                    <a:bodyPr/>
                    <a:lstStyle/>
                    <a:p>
                      <a:pPr algn="ctr">
                        <a:lnSpc>
                          <a:spcPct val="150000"/>
                        </a:lnSpc>
                        <a:spcAft>
                          <a:spcPts val="0"/>
                        </a:spcAft>
                      </a:pPr>
                      <a:r>
                        <a:rPr lang="es-ES" sz="1200" dirty="0">
                          <a:solidFill>
                            <a:schemeClr val="bg1"/>
                          </a:solidFill>
                          <a:effectLst/>
                        </a:rPr>
                        <a:t>Horas</a:t>
                      </a:r>
                      <a:endParaRPr lang="es-MX" sz="2000" dirty="0">
                        <a:solidFill>
                          <a:schemeClr val="bg1"/>
                        </a:solidFill>
                        <a:effectLst/>
                        <a:latin typeface="Times New Roman"/>
                        <a:ea typeface="Times New Roman"/>
                      </a:endParaRPr>
                    </a:p>
                  </a:txBody>
                  <a:tcPr marL="67180" marR="67180" marT="0" marB="0" anchor="ctr">
                    <a:solidFill>
                      <a:schemeClr val="accent1"/>
                    </a:solidFill>
                  </a:tcPr>
                </a:tc>
                <a:tc>
                  <a:txBody>
                    <a:bodyPr/>
                    <a:lstStyle/>
                    <a:p>
                      <a:pPr algn="ctr">
                        <a:lnSpc>
                          <a:spcPct val="150000"/>
                        </a:lnSpc>
                        <a:spcAft>
                          <a:spcPts val="0"/>
                        </a:spcAft>
                      </a:pPr>
                      <a:r>
                        <a:rPr lang="es-ES" sz="1200" dirty="0">
                          <a:solidFill>
                            <a:schemeClr val="bg1"/>
                          </a:solidFill>
                          <a:effectLst/>
                        </a:rPr>
                        <a:t>Créditos</a:t>
                      </a:r>
                      <a:endParaRPr lang="es-MX" sz="2000" dirty="0">
                        <a:solidFill>
                          <a:schemeClr val="bg1"/>
                        </a:solidFill>
                        <a:effectLst/>
                        <a:latin typeface="Times New Roman"/>
                        <a:ea typeface="Times New Roman"/>
                      </a:endParaRPr>
                    </a:p>
                  </a:txBody>
                  <a:tcPr marL="67180" marR="67180" marT="0" marB="0" anchor="ctr">
                    <a:solidFill>
                      <a:schemeClr val="accent1"/>
                    </a:solidFill>
                  </a:tcPr>
                </a:tc>
              </a:tr>
              <a:tr h="521892">
                <a:tc>
                  <a:txBody>
                    <a:bodyPr/>
                    <a:lstStyle/>
                    <a:p>
                      <a:pPr algn="l">
                        <a:spcBef>
                          <a:spcPts val="600"/>
                        </a:spcBef>
                        <a:spcAft>
                          <a:spcPts val="0"/>
                        </a:spcAft>
                      </a:pPr>
                      <a:r>
                        <a:rPr lang="es-ES" sz="1200" dirty="0">
                          <a:effectLst/>
                        </a:rPr>
                        <a:t>I.WEB 2.0</a:t>
                      </a:r>
                      <a:endParaRPr lang="es-MX" sz="2000" dirty="0">
                        <a:effectLst/>
                        <a:latin typeface="Times New Roman"/>
                        <a:ea typeface="Times New Roman"/>
                      </a:endParaRPr>
                    </a:p>
                  </a:txBody>
                  <a:tcPr marL="67180" marR="67180" marT="0" marB="0"/>
                </a:tc>
                <a:tc>
                  <a:txBody>
                    <a:bodyPr/>
                    <a:lstStyle/>
                    <a:p>
                      <a:pPr algn="ctr">
                        <a:lnSpc>
                          <a:spcPct val="150000"/>
                        </a:lnSpc>
                        <a:spcAft>
                          <a:spcPts val="0"/>
                        </a:spcAft>
                      </a:pPr>
                      <a:r>
                        <a:rPr lang="es-ES" sz="1200">
                          <a:effectLst/>
                        </a:rPr>
                        <a:t>15</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15</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2</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1</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30</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3</a:t>
                      </a:r>
                      <a:endParaRPr lang="es-MX" sz="2000">
                        <a:effectLst/>
                        <a:latin typeface="Times New Roman"/>
                        <a:ea typeface="Times New Roman"/>
                      </a:endParaRPr>
                    </a:p>
                  </a:txBody>
                  <a:tcPr marL="67180" marR="67180" marT="0" marB="0" anchor="ctr"/>
                </a:tc>
              </a:tr>
              <a:tr h="529356">
                <a:tc>
                  <a:txBody>
                    <a:bodyPr/>
                    <a:lstStyle/>
                    <a:p>
                      <a:pPr algn="l">
                        <a:spcBef>
                          <a:spcPts val="600"/>
                        </a:spcBef>
                        <a:spcAft>
                          <a:spcPts val="0"/>
                        </a:spcAft>
                      </a:pPr>
                      <a:r>
                        <a:rPr lang="es-ES" sz="1200" dirty="0">
                          <a:effectLst/>
                        </a:rPr>
                        <a:t>II. Hoja de cálculo</a:t>
                      </a:r>
                      <a:endParaRPr lang="es-MX" sz="2000" dirty="0">
                        <a:effectLst/>
                        <a:latin typeface="Times New Roman"/>
                        <a:ea typeface="Times New Roman"/>
                      </a:endParaRPr>
                    </a:p>
                  </a:txBody>
                  <a:tcPr marL="67180" marR="67180" marT="0" marB="0"/>
                </a:tc>
                <a:tc>
                  <a:txBody>
                    <a:bodyPr/>
                    <a:lstStyle/>
                    <a:p>
                      <a:pPr algn="ctr">
                        <a:lnSpc>
                          <a:spcPct val="150000"/>
                        </a:lnSpc>
                        <a:spcAft>
                          <a:spcPts val="0"/>
                        </a:spcAft>
                      </a:pPr>
                      <a:r>
                        <a:rPr lang="es-ES" sz="1200" dirty="0">
                          <a:effectLst/>
                        </a:rPr>
                        <a:t>15</a:t>
                      </a:r>
                      <a:endParaRPr lang="es-MX" sz="2000" dirty="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15</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2</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1</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30</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3</a:t>
                      </a:r>
                      <a:endParaRPr lang="es-MX" sz="2000">
                        <a:effectLst/>
                        <a:latin typeface="Times New Roman"/>
                        <a:ea typeface="Times New Roman"/>
                      </a:endParaRPr>
                    </a:p>
                  </a:txBody>
                  <a:tcPr marL="67180" marR="67180" marT="0" marB="0" anchor="ctr"/>
                </a:tc>
              </a:tr>
              <a:tr h="519403">
                <a:tc>
                  <a:txBody>
                    <a:bodyPr/>
                    <a:lstStyle/>
                    <a:p>
                      <a:pPr algn="l">
                        <a:spcBef>
                          <a:spcPts val="600"/>
                        </a:spcBef>
                        <a:spcAft>
                          <a:spcPts val="0"/>
                        </a:spcAft>
                      </a:pPr>
                      <a:r>
                        <a:rPr lang="es-ES" sz="1200" dirty="0">
                          <a:effectLst/>
                        </a:rPr>
                        <a:t>III. Imagen, audio y video</a:t>
                      </a:r>
                      <a:endParaRPr lang="es-MX" sz="2000" dirty="0">
                        <a:effectLst/>
                        <a:latin typeface="Times New Roman"/>
                        <a:ea typeface="Times New Roman"/>
                      </a:endParaRPr>
                    </a:p>
                  </a:txBody>
                  <a:tcPr marL="67180" marR="67180" marT="0" marB="0"/>
                </a:tc>
                <a:tc>
                  <a:txBody>
                    <a:bodyPr/>
                    <a:lstStyle/>
                    <a:p>
                      <a:pPr algn="ctr">
                        <a:lnSpc>
                          <a:spcPct val="150000"/>
                        </a:lnSpc>
                        <a:spcAft>
                          <a:spcPts val="0"/>
                        </a:spcAft>
                      </a:pPr>
                      <a:r>
                        <a:rPr lang="es-ES" sz="1200">
                          <a:effectLst/>
                        </a:rPr>
                        <a:t>30</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dirty="0">
                          <a:effectLst/>
                        </a:rPr>
                        <a:t>15</a:t>
                      </a:r>
                      <a:endParaRPr lang="es-MX" sz="2000" dirty="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4</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1</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45</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5</a:t>
                      </a:r>
                      <a:endParaRPr lang="es-MX" sz="2000">
                        <a:effectLst/>
                        <a:latin typeface="Times New Roman"/>
                        <a:ea typeface="Times New Roman"/>
                      </a:endParaRPr>
                    </a:p>
                  </a:txBody>
                  <a:tcPr marL="67180" marR="67180" marT="0" marB="0" anchor="ctr"/>
                </a:tc>
              </a:tr>
              <a:tr h="518781">
                <a:tc>
                  <a:txBody>
                    <a:bodyPr/>
                    <a:lstStyle/>
                    <a:p>
                      <a:pPr algn="l">
                        <a:spcBef>
                          <a:spcPts val="600"/>
                        </a:spcBef>
                        <a:spcAft>
                          <a:spcPts val="0"/>
                        </a:spcAft>
                      </a:pPr>
                      <a:r>
                        <a:rPr lang="es-ES" sz="1200" dirty="0">
                          <a:effectLst/>
                        </a:rPr>
                        <a:t>IV. Procesador de texto</a:t>
                      </a:r>
                      <a:endParaRPr lang="es-MX" sz="2000" dirty="0">
                        <a:effectLst/>
                        <a:latin typeface="Times New Roman"/>
                        <a:ea typeface="Times New Roman"/>
                      </a:endParaRPr>
                    </a:p>
                  </a:txBody>
                  <a:tcPr marL="67180" marR="67180" marT="0" marB="0"/>
                </a:tc>
                <a:tc>
                  <a:txBody>
                    <a:bodyPr/>
                    <a:lstStyle/>
                    <a:p>
                      <a:pPr algn="ctr">
                        <a:lnSpc>
                          <a:spcPct val="150000"/>
                        </a:lnSpc>
                        <a:spcAft>
                          <a:spcPts val="0"/>
                        </a:spcAft>
                      </a:pPr>
                      <a:r>
                        <a:rPr lang="es-ES" sz="1200">
                          <a:effectLst/>
                        </a:rPr>
                        <a:t>15</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dirty="0">
                          <a:effectLst/>
                        </a:rPr>
                        <a:t>15</a:t>
                      </a:r>
                      <a:endParaRPr lang="es-MX" sz="2000" dirty="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dirty="0">
                          <a:effectLst/>
                        </a:rPr>
                        <a:t>2</a:t>
                      </a:r>
                      <a:endParaRPr lang="es-MX" sz="2000" dirty="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1</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30</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3</a:t>
                      </a:r>
                      <a:endParaRPr lang="es-MX" sz="2000">
                        <a:effectLst/>
                        <a:latin typeface="Times New Roman"/>
                        <a:ea typeface="Times New Roman"/>
                      </a:endParaRPr>
                    </a:p>
                  </a:txBody>
                  <a:tcPr marL="67180" marR="67180" marT="0" marB="0" anchor="ctr"/>
                </a:tc>
              </a:tr>
              <a:tr h="525624">
                <a:tc>
                  <a:txBody>
                    <a:bodyPr/>
                    <a:lstStyle/>
                    <a:p>
                      <a:pPr algn="l">
                        <a:spcBef>
                          <a:spcPts val="600"/>
                        </a:spcBef>
                        <a:spcAft>
                          <a:spcPts val="0"/>
                        </a:spcAft>
                      </a:pPr>
                      <a:r>
                        <a:rPr lang="es-ES" sz="1200" dirty="0">
                          <a:effectLst/>
                        </a:rPr>
                        <a:t>V. Presentaciones electrónicas</a:t>
                      </a:r>
                      <a:endParaRPr lang="es-MX" sz="2000" dirty="0">
                        <a:effectLst/>
                        <a:latin typeface="Times New Roman"/>
                        <a:ea typeface="Times New Roman"/>
                      </a:endParaRPr>
                    </a:p>
                  </a:txBody>
                  <a:tcPr marL="67180" marR="67180" marT="0" marB="0"/>
                </a:tc>
                <a:tc>
                  <a:txBody>
                    <a:bodyPr/>
                    <a:lstStyle/>
                    <a:p>
                      <a:pPr algn="ctr">
                        <a:lnSpc>
                          <a:spcPct val="150000"/>
                        </a:lnSpc>
                        <a:spcAft>
                          <a:spcPts val="0"/>
                        </a:spcAft>
                      </a:pPr>
                      <a:r>
                        <a:rPr lang="es-ES" sz="1200">
                          <a:effectLst/>
                        </a:rPr>
                        <a:t>15</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15</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dirty="0">
                          <a:effectLst/>
                        </a:rPr>
                        <a:t>2</a:t>
                      </a:r>
                      <a:endParaRPr lang="es-MX" sz="2000" dirty="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dirty="0">
                          <a:effectLst/>
                        </a:rPr>
                        <a:t>1</a:t>
                      </a:r>
                      <a:endParaRPr lang="es-MX" sz="2000" dirty="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30</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3</a:t>
                      </a:r>
                      <a:endParaRPr lang="es-MX" sz="2000">
                        <a:effectLst/>
                        <a:latin typeface="Times New Roman"/>
                        <a:ea typeface="Times New Roman"/>
                      </a:endParaRPr>
                    </a:p>
                  </a:txBody>
                  <a:tcPr marL="67180" marR="67180" marT="0" marB="0" anchor="ctr"/>
                </a:tc>
              </a:tr>
              <a:tr h="525624">
                <a:tc>
                  <a:txBody>
                    <a:bodyPr/>
                    <a:lstStyle/>
                    <a:p>
                      <a:pPr algn="l">
                        <a:spcBef>
                          <a:spcPts val="600"/>
                        </a:spcBef>
                        <a:spcAft>
                          <a:spcPts val="0"/>
                        </a:spcAft>
                      </a:pPr>
                      <a:r>
                        <a:rPr lang="es-ES" sz="1200" dirty="0">
                          <a:effectLst/>
                        </a:rPr>
                        <a:t>VI. Creación y administración de cursos en Eminus 3.0</a:t>
                      </a:r>
                      <a:endParaRPr lang="es-MX" sz="2000" dirty="0">
                        <a:effectLst/>
                        <a:latin typeface="Times New Roman"/>
                        <a:ea typeface="Times New Roman"/>
                      </a:endParaRPr>
                    </a:p>
                  </a:txBody>
                  <a:tcPr marL="67180" marR="67180" marT="0" marB="0"/>
                </a:tc>
                <a:tc>
                  <a:txBody>
                    <a:bodyPr/>
                    <a:lstStyle/>
                    <a:p>
                      <a:pPr algn="ctr">
                        <a:lnSpc>
                          <a:spcPct val="150000"/>
                        </a:lnSpc>
                        <a:spcAft>
                          <a:spcPts val="0"/>
                        </a:spcAft>
                      </a:pPr>
                      <a:r>
                        <a:rPr lang="es-ES" sz="1200">
                          <a:effectLst/>
                        </a:rPr>
                        <a:t>15</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15</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a:effectLst/>
                        </a:rPr>
                        <a:t>2</a:t>
                      </a:r>
                      <a:endParaRPr lang="es-MX" sz="200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dirty="0">
                          <a:effectLst/>
                        </a:rPr>
                        <a:t>1</a:t>
                      </a:r>
                      <a:endParaRPr lang="es-MX" sz="2000" dirty="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dirty="0">
                          <a:effectLst/>
                        </a:rPr>
                        <a:t>30</a:t>
                      </a:r>
                      <a:endParaRPr lang="es-MX" sz="2000" dirty="0">
                        <a:effectLst/>
                        <a:latin typeface="Times New Roman"/>
                        <a:ea typeface="Times New Roman"/>
                      </a:endParaRPr>
                    </a:p>
                  </a:txBody>
                  <a:tcPr marL="67180" marR="67180" marT="0" marB="0" anchor="ctr"/>
                </a:tc>
                <a:tc>
                  <a:txBody>
                    <a:bodyPr/>
                    <a:lstStyle/>
                    <a:p>
                      <a:pPr algn="ctr">
                        <a:lnSpc>
                          <a:spcPct val="150000"/>
                        </a:lnSpc>
                        <a:spcAft>
                          <a:spcPts val="0"/>
                        </a:spcAft>
                      </a:pPr>
                      <a:r>
                        <a:rPr lang="es-ES" sz="1200" dirty="0">
                          <a:effectLst/>
                        </a:rPr>
                        <a:t>3</a:t>
                      </a:r>
                      <a:endParaRPr lang="es-MX" sz="2000" dirty="0">
                        <a:effectLst/>
                        <a:latin typeface="Times New Roman"/>
                        <a:ea typeface="Times New Roman"/>
                      </a:endParaRPr>
                    </a:p>
                  </a:txBody>
                  <a:tcPr marL="67180" marR="67180" marT="0" marB="0" anchor="ctr"/>
                </a:tc>
              </a:tr>
              <a:tr h="347720">
                <a:tc>
                  <a:txBody>
                    <a:bodyPr/>
                    <a:lstStyle/>
                    <a:p>
                      <a:pPr algn="ctr">
                        <a:lnSpc>
                          <a:spcPct val="150000"/>
                        </a:lnSpc>
                        <a:spcAft>
                          <a:spcPts val="0"/>
                        </a:spcAft>
                      </a:pPr>
                      <a:r>
                        <a:rPr lang="es-ES" sz="1400" dirty="0">
                          <a:solidFill>
                            <a:schemeClr val="bg1"/>
                          </a:solidFill>
                          <a:effectLst/>
                        </a:rPr>
                        <a:t>Total de horas</a:t>
                      </a:r>
                      <a:endParaRPr lang="es-MX" sz="2000" dirty="0">
                        <a:solidFill>
                          <a:schemeClr val="bg1"/>
                        </a:solidFill>
                        <a:effectLst/>
                        <a:latin typeface="Times New Roman"/>
                        <a:ea typeface="Times New Roman"/>
                      </a:endParaRPr>
                    </a:p>
                  </a:txBody>
                  <a:tcPr marL="67180" marR="67180" marT="0" marB="0" anchor="ctr">
                    <a:solidFill>
                      <a:schemeClr val="accent1"/>
                    </a:solidFill>
                  </a:tcPr>
                </a:tc>
                <a:tc>
                  <a:txBody>
                    <a:bodyPr/>
                    <a:lstStyle/>
                    <a:p>
                      <a:pPr algn="ctr">
                        <a:lnSpc>
                          <a:spcPct val="150000"/>
                        </a:lnSpc>
                        <a:spcBef>
                          <a:spcPts val="600"/>
                        </a:spcBef>
                        <a:spcAft>
                          <a:spcPts val="0"/>
                        </a:spcAft>
                      </a:pPr>
                      <a:r>
                        <a:rPr lang="es-ES" sz="1400" dirty="0">
                          <a:solidFill>
                            <a:schemeClr val="bg1"/>
                          </a:solidFill>
                          <a:effectLst/>
                        </a:rPr>
                        <a:t>105</a:t>
                      </a:r>
                      <a:endParaRPr lang="es-MX" sz="2000" dirty="0">
                        <a:solidFill>
                          <a:schemeClr val="bg1"/>
                        </a:solidFill>
                        <a:effectLst/>
                        <a:latin typeface="Times New Roman"/>
                        <a:ea typeface="Times New Roman"/>
                      </a:endParaRPr>
                    </a:p>
                  </a:txBody>
                  <a:tcPr marL="67180" marR="67180" marT="0" marB="0">
                    <a:solidFill>
                      <a:schemeClr val="accent1"/>
                    </a:solidFill>
                  </a:tcPr>
                </a:tc>
                <a:tc>
                  <a:txBody>
                    <a:bodyPr/>
                    <a:lstStyle/>
                    <a:p>
                      <a:pPr algn="ctr">
                        <a:lnSpc>
                          <a:spcPct val="150000"/>
                        </a:lnSpc>
                        <a:spcBef>
                          <a:spcPts val="600"/>
                        </a:spcBef>
                        <a:spcAft>
                          <a:spcPts val="0"/>
                        </a:spcAft>
                      </a:pPr>
                      <a:r>
                        <a:rPr lang="es-ES" sz="1400" dirty="0">
                          <a:solidFill>
                            <a:schemeClr val="bg1"/>
                          </a:solidFill>
                          <a:effectLst/>
                        </a:rPr>
                        <a:t>90</a:t>
                      </a:r>
                      <a:endParaRPr lang="es-MX" sz="2000" dirty="0">
                        <a:solidFill>
                          <a:schemeClr val="bg1"/>
                        </a:solidFill>
                        <a:effectLst/>
                        <a:latin typeface="Times New Roman"/>
                        <a:ea typeface="Times New Roman"/>
                      </a:endParaRPr>
                    </a:p>
                  </a:txBody>
                  <a:tcPr marL="67180" marR="67180" marT="0" marB="0">
                    <a:solidFill>
                      <a:schemeClr val="accent1"/>
                    </a:solidFill>
                  </a:tcPr>
                </a:tc>
                <a:tc>
                  <a:txBody>
                    <a:bodyPr/>
                    <a:lstStyle/>
                    <a:p>
                      <a:pPr algn="ctr">
                        <a:lnSpc>
                          <a:spcPct val="150000"/>
                        </a:lnSpc>
                        <a:spcBef>
                          <a:spcPts val="600"/>
                        </a:spcBef>
                        <a:spcAft>
                          <a:spcPts val="0"/>
                        </a:spcAft>
                      </a:pPr>
                      <a:r>
                        <a:rPr lang="es-ES" sz="1400" dirty="0">
                          <a:solidFill>
                            <a:schemeClr val="bg1"/>
                          </a:solidFill>
                          <a:effectLst/>
                        </a:rPr>
                        <a:t> </a:t>
                      </a:r>
                      <a:endParaRPr lang="es-MX" sz="2000" dirty="0">
                        <a:solidFill>
                          <a:schemeClr val="bg1"/>
                        </a:solidFill>
                        <a:effectLst/>
                        <a:latin typeface="Times New Roman"/>
                        <a:ea typeface="Times New Roman"/>
                      </a:endParaRPr>
                    </a:p>
                  </a:txBody>
                  <a:tcPr marL="67180" marR="67180" marT="0" marB="0">
                    <a:solidFill>
                      <a:schemeClr val="accent1"/>
                    </a:solidFill>
                  </a:tcPr>
                </a:tc>
                <a:tc>
                  <a:txBody>
                    <a:bodyPr/>
                    <a:lstStyle/>
                    <a:p>
                      <a:pPr algn="ctr">
                        <a:lnSpc>
                          <a:spcPct val="150000"/>
                        </a:lnSpc>
                        <a:spcBef>
                          <a:spcPts val="600"/>
                        </a:spcBef>
                        <a:spcAft>
                          <a:spcPts val="0"/>
                        </a:spcAft>
                      </a:pPr>
                      <a:r>
                        <a:rPr lang="es-ES" sz="1400" dirty="0">
                          <a:solidFill>
                            <a:schemeClr val="bg1"/>
                          </a:solidFill>
                          <a:effectLst/>
                        </a:rPr>
                        <a:t> </a:t>
                      </a:r>
                      <a:endParaRPr lang="es-MX" sz="2000" dirty="0">
                        <a:solidFill>
                          <a:schemeClr val="bg1"/>
                        </a:solidFill>
                        <a:effectLst/>
                        <a:latin typeface="Times New Roman"/>
                        <a:ea typeface="Times New Roman"/>
                      </a:endParaRPr>
                    </a:p>
                  </a:txBody>
                  <a:tcPr marL="67180" marR="67180" marT="0" marB="0">
                    <a:solidFill>
                      <a:schemeClr val="accent1"/>
                    </a:solidFill>
                  </a:tcPr>
                </a:tc>
                <a:tc>
                  <a:txBody>
                    <a:bodyPr/>
                    <a:lstStyle/>
                    <a:p>
                      <a:pPr algn="ctr">
                        <a:lnSpc>
                          <a:spcPct val="150000"/>
                        </a:lnSpc>
                        <a:spcBef>
                          <a:spcPts val="600"/>
                        </a:spcBef>
                        <a:spcAft>
                          <a:spcPts val="0"/>
                        </a:spcAft>
                      </a:pPr>
                      <a:r>
                        <a:rPr lang="es-ES" sz="1400" dirty="0">
                          <a:solidFill>
                            <a:schemeClr val="bg1"/>
                          </a:solidFill>
                          <a:effectLst/>
                        </a:rPr>
                        <a:t>195</a:t>
                      </a:r>
                      <a:endParaRPr lang="es-MX" sz="2000" dirty="0">
                        <a:solidFill>
                          <a:schemeClr val="bg1"/>
                        </a:solidFill>
                        <a:effectLst/>
                        <a:latin typeface="Times New Roman"/>
                        <a:ea typeface="Times New Roman"/>
                      </a:endParaRPr>
                    </a:p>
                  </a:txBody>
                  <a:tcPr marL="67180" marR="67180" marT="0" marB="0">
                    <a:solidFill>
                      <a:schemeClr val="accent1"/>
                    </a:solidFill>
                  </a:tcPr>
                </a:tc>
                <a:tc>
                  <a:txBody>
                    <a:bodyPr/>
                    <a:lstStyle/>
                    <a:p>
                      <a:pPr algn="ctr">
                        <a:lnSpc>
                          <a:spcPct val="150000"/>
                        </a:lnSpc>
                        <a:spcBef>
                          <a:spcPts val="600"/>
                        </a:spcBef>
                        <a:spcAft>
                          <a:spcPts val="0"/>
                        </a:spcAft>
                      </a:pPr>
                      <a:r>
                        <a:rPr lang="es-ES" sz="1400" dirty="0">
                          <a:solidFill>
                            <a:schemeClr val="bg1"/>
                          </a:solidFill>
                          <a:effectLst/>
                        </a:rPr>
                        <a:t> </a:t>
                      </a:r>
                      <a:endParaRPr lang="es-MX" sz="2000" dirty="0">
                        <a:solidFill>
                          <a:schemeClr val="bg1"/>
                        </a:solidFill>
                        <a:effectLst/>
                        <a:latin typeface="Times New Roman"/>
                        <a:ea typeface="Times New Roman"/>
                      </a:endParaRPr>
                    </a:p>
                  </a:txBody>
                  <a:tcPr marL="67180" marR="67180" marT="0" marB="0">
                    <a:solidFill>
                      <a:schemeClr val="accent1"/>
                    </a:solidFill>
                  </a:tcPr>
                </a:tc>
              </a:tr>
              <a:tr h="432940">
                <a:tc>
                  <a:txBody>
                    <a:bodyPr/>
                    <a:lstStyle/>
                    <a:p>
                      <a:pPr algn="ctr">
                        <a:lnSpc>
                          <a:spcPct val="150000"/>
                        </a:lnSpc>
                        <a:spcAft>
                          <a:spcPts val="0"/>
                        </a:spcAft>
                      </a:pPr>
                      <a:r>
                        <a:rPr lang="es-ES" sz="1400" dirty="0">
                          <a:effectLst/>
                        </a:rPr>
                        <a:t>Total de créditos</a:t>
                      </a:r>
                      <a:endParaRPr lang="es-MX" sz="2000" dirty="0">
                        <a:effectLst/>
                        <a:latin typeface="Times New Roman"/>
                        <a:ea typeface="Times New Roman"/>
                      </a:endParaRPr>
                    </a:p>
                  </a:txBody>
                  <a:tcPr marL="67180" marR="67180" marT="0" marB="0" anchor="ctr"/>
                </a:tc>
                <a:tc>
                  <a:txBody>
                    <a:bodyPr/>
                    <a:lstStyle/>
                    <a:p>
                      <a:pPr algn="ctr">
                        <a:lnSpc>
                          <a:spcPct val="150000"/>
                        </a:lnSpc>
                        <a:spcAft>
                          <a:spcPts val="0"/>
                        </a:spcAft>
                      </a:pPr>
                      <a:r>
                        <a:rPr lang="es-ES" sz="1400">
                          <a:effectLst/>
                        </a:rPr>
                        <a:t> </a:t>
                      </a:r>
                      <a:endParaRPr lang="es-MX" sz="2000">
                        <a:effectLst/>
                        <a:latin typeface="Times New Roman"/>
                        <a:ea typeface="Times New Roman"/>
                      </a:endParaRPr>
                    </a:p>
                  </a:txBody>
                  <a:tcPr marL="67180" marR="67180" marT="0" marB="0"/>
                </a:tc>
                <a:tc>
                  <a:txBody>
                    <a:bodyPr/>
                    <a:lstStyle/>
                    <a:p>
                      <a:pPr algn="ctr">
                        <a:lnSpc>
                          <a:spcPct val="150000"/>
                        </a:lnSpc>
                        <a:spcAft>
                          <a:spcPts val="0"/>
                        </a:spcAft>
                      </a:pPr>
                      <a:r>
                        <a:rPr lang="es-ES" sz="1400">
                          <a:effectLst/>
                        </a:rPr>
                        <a:t> </a:t>
                      </a:r>
                      <a:endParaRPr lang="es-MX" sz="2000">
                        <a:effectLst/>
                        <a:latin typeface="Times New Roman"/>
                        <a:ea typeface="Times New Roman"/>
                      </a:endParaRPr>
                    </a:p>
                  </a:txBody>
                  <a:tcPr marL="67180" marR="67180" marT="0" marB="0"/>
                </a:tc>
                <a:tc>
                  <a:txBody>
                    <a:bodyPr/>
                    <a:lstStyle/>
                    <a:p>
                      <a:pPr algn="ctr">
                        <a:lnSpc>
                          <a:spcPct val="150000"/>
                        </a:lnSpc>
                        <a:spcAft>
                          <a:spcPts val="600"/>
                        </a:spcAft>
                      </a:pPr>
                      <a:r>
                        <a:rPr lang="es-ES" sz="1400">
                          <a:effectLst/>
                        </a:rPr>
                        <a:t>14</a:t>
                      </a:r>
                      <a:endParaRPr lang="es-MX" sz="2000">
                        <a:effectLst/>
                        <a:latin typeface="Times New Roman"/>
                        <a:ea typeface="Times New Roman"/>
                      </a:endParaRPr>
                    </a:p>
                  </a:txBody>
                  <a:tcPr marL="67180" marR="67180" marT="0" marB="0"/>
                </a:tc>
                <a:tc>
                  <a:txBody>
                    <a:bodyPr/>
                    <a:lstStyle/>
                    <a:p>
                      <a:pPr algn="ctr">
                        <a:lnSpc>
                          <a:spcPct val="150000"/>
                        </a:lnSpc>
                        <a:spcAft>
                          <a:spcPts val="600"/>
                        </a:spcAft>
                      </a:pPr>
                      <a:r>
                        <a:rPr lang="es-ES" sz="1400">
                          <a:effectLst/>
                        </a:rPr>
                        <a:t>6</a:t>
                      </a:r>
                      <a:endParaRPr lang="es-MX" sz="2000">
                        <a:effectLst/>
                        <a:latin typeface="Times New Roman"/>
                        <a:ea typeface="Times New Roman"/>
                      </a:endParaRPr>
                    </a:p>
                  </a:txBody>
                  <a:tcPr marL="67180" marR="67180" marT="0" marB="0"/>
                </a:tc>
                <a:tc>
                  <a:txBody>
                    <a:bodyPr/>
                    <a:lstStyle/>
                    <a:p>
                      <a:pPr algn="ctr">
                        <a:lnSpc>
                          <a:spcPct val="150000"/>
                        </a:lnSpc>
                        <a:spcAft>
                          <a:spcPts val="600"/>
                        </a:spcAft>
                      </a:pPr>
                      <a:r>
                        <a:rPr lang="es-ES" sz="1400" dirty="0">
                          <a:effectLst/>
                        </a:rPr>
                        <a:t> </a:t>
                      </a:r>
                      <a:endParaRPr lang="es-MX" sz="2000" dirty="0">
                        <a:effectLst/>
                        <a:latin typeface="Times New Roman"/>
                        <a:ea typeface="Times New Roman"/>
                      </a:endParaRPr>
                    </a:p>
                  </a:txBody>
                  <a:tcPr marL="67180" marR="67180" marT="0" marB="0"/>
                </a:tc>
                <a:tc>
                  <a:txBody>
                    <a:bodyPr/>
                    <a:lstStyle/>
                    <a:p>
                      <a:pPr algn="ctr">
                        <a:lnSpc>
                          <a:spcPct val="150000"/>
                        </a:lnSpc>
                        <a:spcAft>
                          <a:spcPts val="600"/>
                        </a:spcAft>
                      </a:pPr>
                      <a:r>
                        <a:rPr lang="es-ES" sz="1400" dirty="0">
                          <a:effectLst/>
                        </a:rPr>
                        <a:t>20</a:t>
                      </a:r>
                      <a:endParaRPr lang="es-MX" sz="2000" dirty="0">
                        <a:effectLst/>
                        <a:latin typeface="Times New Roman"/>
                        <a:ea typeface="Times New Roman"/>
                      </a:endParaRPr>
                    </a:p>
                  </a:txBody>
                  <a:tcPr marL="67180" marR="67180" marT="0" marB="0"/>
                </a:tc>
              </a:tr>
            </a:tbl>
          </a:graphicData>
        </a:graphic>
      </p:graphicFrame>
      <p:sp>
        <p:nvSpPr>
          <p:cNvPr id="4" name="3 Marcador de pie de página"/>
          <p:cNvSpPr>
            <a:spLocks noGrp="1"/>
          </p:cNvSpPr>
          <p:nvPr>
            <p:ph type="ftr" sz="quarter" idx="11"/>
          </p:nvPr>
        </p:nvSpPr>
        <p:spPr/>
        <p:txBody>
          <a:bodyPr/>
          <a:lstStyle/>
          <a:p>
            <a:r>
              <a:rPr lang="es-MX" smtClean="0"/>
              <a:t>Cuerpo Académico Dinámica de Sistemas UV-CA-281</a:t>
            </a:r>
          </a:p>
          <a:p>
            <a:endParaRPr lang="es-MX" dirty="0"/>
          </a:p>
        </p:txBody>
      </p:sp>
    </p:spTree>
    <p:extLst>
      <p:ext uri="{BB962C8B-B14F-4D97-AF65-F5344CB8AC3E}">
        <p14:creationId xmlns:p14="http://schemas.microsoft.com/office/powerpoint/2010/main" val="3354009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Evaluación y </a:t>
            </a:r>
            <a:r>
              <a:rPr lang="es-MX" dirty="0" smtClean="0"/>
              <a:t>Acreditación</a:t>
            </a:r>
            <a:endParaRPr lang="es-MX" dirty="0"/>
          </a:p>
        </p:txBody>
      </p:sp>
      <p:sp>
        <p:nvSpPr>
          <p:cNvPr id="3" name="2 Marcador de contenido"/>
          <p:cNvSpPr>
            <a:spLocks noGrp="1"/>
          </p:cNvSpPr>
          <p:nvPr>
            <p:ph idx="1"/>
          </p:nvPr>
        </p:nvSpPr>
        <p:spPr/>
        <p:txBody>
          <a:bodyPr>
            <a:normAutofit fontScale="70000" lnSpcReduction="20000"/>
          </a:bodyPr>
          <a:lstStyle/>
          <a:p>
            <a:r>
              <a:rPr lang="es-MX" dirty="0"/>
              <a:t>La evaluación del diplomado comprenderá el desarrollo de los objetos de aprendizaje de una experiencia educativa, teniendo como evidencia final del proceso el diseño de un curso completo en Eminus basado en la propuesta educativa que prefiera el académico, o la que tengan establecida las academias correspondientes, que se deberá presentar ante un </a:t>
            </a:r>
            <a:r>
              <a:rPr lang="es-MX" dirty="0" smtClean="0"/>
              <a:t>jurado.</a:t>
            </a:r>
          </a:p>
          <a:p>
            <a:r>
              <a:rPr lang="es-MX" dirty="0" smtClean="0"/>
              <a:t>Los </a:t>
            </a:r>
            <a:r>
              <a:rPr lang="es-MX" dirty="0"/>
              <a:t>criterios a los que debe apegarse el trabajo son: </a:t>
            </a:r>
            <a:r>
              <a:rPr lang="es-MX" dirty="0" smtClean="0"/>
              <a:t>Objetos </a:t>
            </a:r>
            <a:r>
              <a:rPr lang="es-MX" dirty="0"/>
              <a:t>de aprendizaje </a:t>
            </a:r>
            <a:r>
              <a:rPr lang="es-MX" dirty="0" smtClean="0"/>
              <a:t>independientes </a:t>
            </a:r>
            <a:r>
              <a:rPr lang="es-MX" dirty="0"/>
              <a:t>y </a:t>
            </a:r>
            <a:r>
              <a:rPr lang="es-MX" dirty="0" smtClean="0"/>
              <a:t>reusables</a:t>
            </a:r>
            <a:r>
              <a:rPr lang="es-MX" dirty="0"/>
              <a:t>;</a:t>
            </a:r>
            <a:r>
              <a:rPr lang="es-MX" dirty="0" smtClean="0"/>
              <a:t> Contener metadatos y estrategias  </a:t>
            </a:r>
            <a:r>
              <a:rPr lang="es-MX" dirty="0"/>
              <a:t>que promuevan el </a:t>
            </a:r>
            <a:r>
              <a:rPr lang="es-MX" dirty="0" smtClean="0"/>
              <a:t>aprendizaje; Saberes </a:t>
            </a:r>
            <a:r>
              <a:rPr lang="es-MX" dirty="0"/>
              <a:t>adecuados y suficientes y </a:t>
            </a:r>
            <a:r>
              <a:rPr lang="es-MX" dirty="0" smtClean="0"/>
              <a:t>Estructura amigable</a:t>
            </a:r>
            <a:r>
              <a:rPr lang="es-MX" dirty="0"/>
              <a:t>.</a:t>
            </a:r>
          </a:p>
          <a:p>
            <a:r>
              <a:rPr lang="es-MX" dirty="0"/>
              <a:t>Para poder acreditar el diplomado el participante deberá presentar la evidencia final, cumplir con el 100% de las actividades establecidas en los programas de las EE y el 80% de asistencia a las sesiones establecidas en cada experiencia educativa</a:t>
            </a:r>
            <a:r>
              <a:rPr lang="es-MX" dirty="0" smtClean="0"/>
              <a:t>.</a:t>
            </a:r>
            <a:endParaRPr lang="es-MX" dirty="0"/>
          </a:p>
        </p:txBody>
      </p:sp>
      <p:sp>
        <p:nvSpPr>
          <p:cNvPr id="4" name="3 Marcador de pie de página"/>
          <p:cNvSpPr>
            <a:spLocks noGrp="1"/>
          </p:cNvSpPr>
          <p:nvPr>
            <p:ph type="ftr" sz="quarter" idx="11"/>
          </p:nvPr>
        </p:nvSpPr>
        <p:spPr/>
        <p:txBody>
          <a:bodyPr/>
          <a:lstStyle/>
          <a:p>
            <a:r>
              <a:rPr lang="es-MX" smtClean="0"/>
              <a:t>Cuerpo Académico Dinámica de Sistemas UV-CA-281</a:t>
            </a:r>
          </a:p>
          <a:p>
            <a:endParaRPr lang="es-MX" dirty="0"/>
          </a:p>
        </p:txBody>
      </p:sp>
    </p:spTree>
    <p:extLst>
      <p:ext uri="{BB962C8B-B14F-4D97-AF65-F5344CB8AC3E}">
        <p14:creationId xmlns:p14="http://schemas.microsoft.com/office/powerpoint/2010/main" val="844392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Programa de los cursos</a:t>
            </a:r>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484025677"/>
              </p:ext>
            </p:extLst>
          </p:nvPr>
        </p:nvGraphicFramePr>
        <p:xfrm>
          <a:off x="827584" y="1772816"/>
          <a:ext cx="7848872" cy="4253096"/>
        </p:xfrm>
        <a:graphic>
          <a:graphicData uri="http://schemas.openxmlformats.org/drawingml/2006/table">
            <a:tbl>
              <a:tblPr firstRow="1" bandRow="1" bandCol="1">
                <a:tableStyleId>{5C22544A-7EE6-4342-B048-85BDC9FD1C3A}</a:tableStyleId>
              </a:tblPr>
              <a:tblGrid>
                <a:gridCol w="505238"/>
                <a:gridCol w="5299713"/>
                <a:gridCol w="2043921"/>
              </a:tblGrid>
              <a:tr h="504056">
                <a:tc>
                  <a:txBody>
                    <a:bodyPr/>
                    <a:lstStyle/>
                    <a:p>
                      <a:pPr algn="ctr">
                        <a:lnSpc>
                          <a:spcPct val="150000"/>
                        </a:lnSpc>
                        <a:spcAft>
                          <a:spcPts val="0"/>
                        </a:spcAft>
                        <a:tabLst>
                          <a:tab pos="2806065" algn="ctr"/>
                          <a:tab pos="5612130" algn="r"/>
                          <a:tab pos="449580" algn="l"/>
                        </a:tabLst>
                      </a:pPr>
                      <a:r>
                        <a:rPr lang="es-MX" sz="1400" dirty="0">
                          <a:effectLst/>
                        </a:rPr>
                        <a:t>No.</a:t>
                      </a:r>
                      <a:endParaRPr lang="es-MX" sz="1400" dirty="0">
                        <a:effectLst/>
                        <a:latin typeface="Times New Roman"/>
                        <a:ea typeface="Times New Roman"/>
                      </a:endParaRPr>
                    </a:p>
                  </a:txBody>
                  <a:tcPr marL="51824" marR="51824" marT="0" marB="0" anchor="ctr"/>
                </a:tc>
                <a:tc>
                  <a:txBody>
                    <a:bodyPr/>
                    <a:lstStyle/>
                    <a:p>
                      <a:pPr algn="ctr">
                        <a:lnSpc>
                          <a:spcPct val="150000"/>
                        </a:lnSpc>
                        <a:spcAft>
                          <a:spcPts val="0"/>
                        </a:spcAft>
                        <a:tabLst>
                          <a:tab pos="2806065" algn="ctr"/>
                          <a:tab pos="5612130" algn="r"/>
                          <a:tab pos="449580" algn="l"/>
                        </a:tabLst>
                      </a:pPr>
                      <a:r>
                        <a:rPr lang="es-MX" sz="1400" dirty="0">
                          <a:effectLst/>
                        </a:rPr>
                        <a:t> </a:t>
                      </a:r>
                      <a:r>
                        <a:rPr lang="es-MX" sz="1400" dirty="0" smtClean="0">
                          <a:effectLst/>
                        </a:rPr>
                        <a:t>MÓDULO</a:t>
                      </a:r>
                      <a:endParaRPr lang="es-MX" sz="1400" dirty="0">
                        <a:effectLst/>
                      </a:endParaRPr>
                    </a:p>
                  </a:txBody>
                  <a:tcPr marL="51824" marR="51824" marT="0" marB="0" anchor="ctr"/>
                </a:tc>
                <a:tc>
                  <a:txBody>
                    <a:bodyPr/>
                    <a:lstStyle/>
                    <a:p>
                      <a:pPr algn="ctr">
                        <a:lnSpc>
                          <a:spcPct val="150000"/>
                        </a:lnSpc>
                        <a:spcAft>
                          <a:spcPts val="0"/>
                        </a:spcAft>
                      </a:pPr>
                      <a:r>
                        <a:rPr lang="es-ES" sz="1400" dirty="0">
                          <a:effectLst/>
                        </a:rPr>
                        <a:t>MODALIDAD</a:t>
                      </a:r>
                      <a:endParaRPr lang="es-MX" sz="1600" dirty="0">
                        <a:effectLst/>
                        <a:latin typeface="Times New Roman"/>
                        <a:ea typeface="Times New Roman"/>
                      </a:endParaRPr>
                    </a:p>
                  </a:txBody>
                  <a:tcPr marL="51824" marR="51824" marT="0" marB="0" anchor="ctr"/>
                </a:tc>
              </a:tr>
              <a:tr h="1177378">
                <a:tc>
                  <a:txBody>
                    <a:bodyPr/>
                    <a:lstStyle/>
                    <a:p>
                      <a:pPr algn="ctr">
                        <a:lnSpc>
                          <a:spcPct val="150000"/>
                        </a:lnSpc>
                        <a:spcAft>
                          <a:spcPts val="0"/>
                        </a:spcAft>
                      </a:pPr>
                      <a:r>
                        <a:rPr lang="es-ES" sz="1400">
                          <a:effectLst/>
                        </a:rPr>
                        <a:t>I.</a:t>
                      </a:r>
                      <a:endParaRPr lang="es-MX" sz="1600">
                        <a:effectLst/>
                        <a:latin typeface="Times New Roman"/>
                        <a:ea typeface="Times New Roman"/>
                      </a:endParaRPr>
                    </a:p>
                  </a:txBody>
                  <a:tcPr marL="51824" marR="51824" marT="0" marB="0" anchor="ctr"/>
                </a:tc>
                <a:tc>
                  <a:txBody>
                    <a:bodyPr/>
                    <a:lstStyle/>
                    <a:p>
                      <a:pPr>
                        <a:spcBef>
                          <a:spcPts val="600"/>
                        </a:spcBef>
                        <a:spcAft>
                          <a:spcPts val="0"/>
                        </a:spcAft>
                      </a:pPr>
                      <a:r>
                        <a:rPr lang="es-ES" sz="1400" dirty="0">
                          <a:effectLst/>
                        </a:rPr>
                        <a:t>WEB 2.0</a:t>
                      </a:r>
                      <a:endParaRPr lang="es-MX" sz="1600" dirty="0">
                        <a:effectLst/>
                      </a:endParaRPr>
                    </a:p>
                    <a:p>
                      <a:pPr marL="342900" lvl="0" indent="-342900">
                        <a:spcAft>
                          <a:spcPts val="0"/>
                        </a:spcAft>
                        <a:buFont typeface="Symbol"/>
                        <a:buChar char=""/>
                      </a:pPr>
                      <a:r>
                        <a:rPr lang="es-ES" sz="1200" dirty="0">
                          <a:effectLst/>
                        </a:rPr>
                        <a:t>Espacios virtuales de almacenamiento</a:t>
                      </a:r>
                      <a:endParaRPr lang="es-MX" sz="1600" dirty="0">
                        <a:effectLst/>
                      </a:endParaRPr>
                    </a:p>
                    <a:p>
                      <a:pPr marL="342900" lvl="0" indent="-342900">
                        <a:spcAft>
                          <a:spcPts val="0"/>
                        </a:spcAft>
                        <a:buFont typeface="Symbol"/>
                        <a:buChar char=""/>
                      </a:pPr>
                      <a:r>
                        <a:rPr lang="es-ES" sz="1200" dirty="0">
                          <a:effectLst/>
                        </a:rPr>
                        <a:t>Redes sociales</a:t>
                      </a:r>
                      <a:endParaRPr lang="es-MX" sz="1600" dirty="0">
                        <a:effectLst/>
                      </a:endParaRPr>
                    </a:p>
                    <a:p>
                      <a:pPr marL="342900" lvl="0" indent="-342900">
                        <a:spcAft>
                          <a:spcPts val="0"/>
                        </a:spcAft>
                        <a:buFont typeface="Symbol"/>
                        <a:buChar char=""/>
                      </a:pPr>
                      <a:r>
                        <a:rPr lang="es-ES" sz="1200" dirty="0">
                          <a:effectLst/>
                        </a:rPr>
                        <a:t>Blogs</a:t>
                      </a:r>
                      <a:endParaRPr lang="es-MX" sz="1600" dirty="0">
                        <a:effectLst/>
                      </a:endParaRPr>
                    </a:p>
                    <a:p>
                      <a:pPr marL="742950" lvl="1" indent="-285750">
                        <a:spcAft>
                          <a:spcPts val="0"/>
                        </a:spcAft>
                        <a:buFont typeface="Courier New"/>
                        <a:buChar char="o"/>
                      </a:pPr>
                      <a:r>
                        <a:rPr lang="es-ES" sz="1200" dirty="0">
                          <a:effectLst/>
                        </a:rPr>
                        <a:t>WordPress y Blogger</a:t>
                      </a:r>
                      <a:endParaRPr lang="es-MX" sz="1600" dirty="0">
                        <a:effectLst/>
                      </a:endParaRPr>
                    </a:p>
                    <a:p>
                      <a:pPr marL="342900" lvl="0" indent="-342900">
                        <a:spcAft>
                          <a:spcPts val="0"/>
                        </a:spcAft>
                        <a:buFont typeface="Symbol"/>
                        <a:buChar char=""/>
                      </a:pPr>
                      <a:r>
                        <a:rPr lang="es-ES" sz="1200" dirty="0">
                          <a:effectLst/>
                        </a:rPr>
                        <a:t>Páginas personales U.V.</a:t>
                      </a:r>
                      <a:endParaRPr lang="es-MX" sz="1600" dirty="0">
                        <a:effectLst/>
                      </a:endParaRPr>
                    </a:p>
                    <a:p>
                      <a:pPr marL="342900" lvl="0" indent="-342900">
                        <a:spcAft>
                          <a:spcPts val="0"/>
                        </a:spcAft>
                        <a:buFont typeface="Symbol"/>
                        <a:buChar char=""/>
                      </a:pPr>
                      <a:r>
                        <a:rPr lang="es-ES" sz="1200" dirty="0">
                          <a:effectLst/>
                        </a:rPr>
                        <a:t>Biblioteca virtual U.V.</a:t>
                      </a:r>
                      <a:endParaRPr lang="es-MX" sz="1600" dirty="0">
                        <a:effectLst/>
                        <a:latin typeface="Times New Roman"/>
                        <a:ea typeface="Times New Roman"/>
                      </a:endParaRPr>
                    </a:p>
                  </a:txBody>
                  <a:tcPr marL="51824" marR="51824" marT="0" marB="0"/>
                </a:tc>
                <a:tc>
                  <a:txBody>
                    <a:bodyPr/>
                    <a:lstStyle/>
                    <a:p>
                      <a:pPr algn="ctr">
                        <a:spcAft>
                          <a:spcPts val="0"/>
                        </a:spcAft>
                      </a:pPr>
                      <a:r>
                        <a:rPr lang="es-ES" sz="1400" dirty="0">
                          <a:effectLst/>
                        </a:rPr>
                        <a:t>Distribuida</a:t>
                      </a:r>
                      <a:endParaRPr lang="es-MX" sz="1600" dirty="0">
                        <a:effectLst/>
                        <a:latin typeface="Times New Roman"/>
                        <a:ea typeface="Times New Roman"/>
                      </a:endParaRPr>
                    </a:p>
                  </a:txBody>
                  <a:tcPr marL="51824" marR="51824" marT="0" marB="0"/>
                </a:tc>
              </a:tr>
              <a:tr h="1012545">
                <a:tc>
                  <a:txBody>
                    <a:bodyPr/>
                    <a:lstStyle/>
                    <a:p>
                      <a:pPr algn="ctr">
                        <a:lnSpc>
                          <a:spcPct val="150000"/>
                        </a:lnSpc>
                        <a:spcAft>
                          <a:spcPts val="0"/>
                        </a:spcAft>
                      </a:pPr>
                      <a:r>
                        <a:rPr lang="es-ES" sz="1400">
                          <a:effectLst/>
                        </a:rPr>
                        <a:t>II.</a:t>
                      </a:r>
                      <a:endParaRPr lang="es-MX" sz="1600">
                        <a:effectLst/>
                        <a:latin typeface="Times New Roman"/>
                        <a:ea typeface="Times New Roman"/>
                      </a:endParaRPr>
                    </a:p>
                  </a:txBody>
                  <a:tcPr marL="51824" marR="51824" marT="0" marB="0" anchor="ctr"/>
                </a:tc>
                <a:tc>
                  <a:txBody>
                    <a:bodyPr/>
                    <a:lstStyle/>
                    <a:p>
                      <a:pPr>
                        <a:spcBef>
                          <a:spcPts val="600"/>
                        </a:spcBef>
                        <a:spcAft>
                          <a:spcPts val="0"/>
                        </a:spcAft>
                      </a:pPr>
                      <a:r>
                        <a:rPr lang="es-ES" sz="1400" dirty="0">
                          <a:effectLst/>
                        </a:rPr>
                        <a:t>Hoja de Cálculo</a:t>
                      </a:r>
                      <a:endParaRPr lang="es-MX" sz="1600" dirty="0">
                        <a:effectLst/>
                      </a:endParaRPr>
                    </a:p>
                    <a:p>
                      <a:pPr marL="342900" lvl="0" indent="-342900">
                        <a:spcAft>
                          <a:spcPts val="0"/>
                        </a:spcAft>
                        <a:buFont typeface="Symbol"/>
                        <a:buChar char=""/>
                      </a:pPr>
                      <a:r>
                        <a:rPr lang="es-ES" sz="1200" dirty="0">
                          <a:effectLst/>
                        </a:rPr>
                        <a:t>Plantillas de Excel</a:t>
                      </a:r>
                      <a:endParaRPr lang="es-MX" sz="1600" dirty="0">
                        <a:effectLst/>
                      </a:endParaRPr>
                    </a:p>
                    <a:p>
                      <a:pPr marL="342900" lvl="0" indent="-342900">
                        <a:spcAft>
                          <a:spcPts val="0"/>
                        </a:spcAft>
                        <a:buFont typeface="Symbol"/>
                        <a:buChar char=""/>
                      </a:pPr>
                      <a:r>
                        <a:rPr lang="es-ES" sz="1200" dirty="0">
                          <a:effectLst/>
                        </a:rPr>
                        <a:t>Funciones de fecha y hora, texto, lógicas, de búsqueda y de referencia</a:t>
                      </a:r>
                      <a:endParaRPr lang="es-MX" sz="1600" dirty="0">
                        <a:effectLst/>
                      </a:endParaRPr>
                    </a:p>
                    <a:p>
                      <a:pPr marL="342900" lvl="0" indent="-342900">
                        <a:spcAft>
                          <a:spcPts val="0"/>
                        </a:spcAft>
                        <a:buFont typeface="Symbol"/>
                        <a:buChar char=""/>
                      </a:pPr>
                      <a:r>
                        <a:rPr lang="es-ES" sz="1200" dirty="0">
                          <a:effectLst/>
                        </a:rPr>
                        <a:t>Funciones de estadística</a:t>
                      </a:r>
                      <a:endParaRPr lang="es-MX" sz="1600" dirty="0">
                        <a:effectLst/>
                      </a:endParaRPr>
                    </a:p>
                    <a:p>
                      <a:pPr marL="342900" lvl="0" indent="-342900">
                        <a:spcAft>
                          <a:spcPts val="0"/>
                        </a:spcAft>
                        <a:buFont typeface="Symbol"/>
                        <a:buChar char=""/>
                      </a:pPr>
                      <a:r>
                        <a:rPr lang="es-ES" sz="1200" dirty="0">
                          <a:effectLst/>
                        </a:rPr>
                        <a:t>Formularios y protección de celdas y hojas</a:t>
                      </a:r>
                      <a:endParaRPr lang="es-MX" sz="1600" dirty="0">
                        <a:effectLst/>
                      </a:endParaRPr>
                    </a:p>
                    <a:p>
                      <a:pPr marL="342900" lvl="0" indent="-342900">
                        <a:spcAft>
                          <a:spcPts val="0"/>
                        </a:spcAft>
                        <a:buFont typeface="Symbol"/>
                        <a:buChar char=""/>
                      </a:pPr>
                      <a:r>
                        <a:rPr lang="es-ES" sz="1200" dirty="0">
                          <a:effectLst/>
                        </a:rPr>
                        <a:t>Gráficas y tablas dinámicas</a:t>
                      </a:r>
                      <a:endParaRPr lang="es-MX" sz="1600" dirty="0">
                        <a:effectLst/>
                        <a:latin typeface="Times New Roman"/>
                        <a:ea typeface="Times New Roman"/>
                      </a:endParaRPr>
                    </a:p>
                  </a:txBody>
                  <a:tcPr marL="51824" marR="51824" marT="0" marB="0"/>
                </a:tc>
                <a:tc>
                  <a:txBody>
                    <a:bodyPr/>
                    <a:lstStyle/>
                    <a:p>
                      <a:pPr algn="ctr">
                        <a:spcAft>
                          <a:spcPts val="0"/>
                        </a:spcAft>
                      </a:pPr>
                      <a:r>
                        <a:rPr lang="es-ES" sz="1400">
                          <a:effectLst/>
                        </a:rPr>
                        <a:t>Distribuida</a:t>
                      </a:r>
                      <a:endParaRPr lang="es-MX" sz="1600">
                        <a:effectLst/>
                        <a:latin typeface="Times New Roman"/>
                        <a:ea typeface="Times New Roman"/>
                      </a:endParaRPr>
                    </a:p>
                  </a:txBody>
                  <a:tcPr marL="51824" marR="51824" marT="0" marB="0"/>
                </a:tc>
              </a:tr>
              <a:tr h="1138830">
                <a:tc>
                  <a:txBody>
                    <a:bodyPr/>
                    <a:lstStyle/>
                    <a:p>
                      <a:pPr algn="ctr">
                        <a:lnSpc>
                          <a:spcPct val="150000"/>
                        </a:lnSpc>
                        <a:spcAft>
                          <a:spcPts val="0"/>
                        </a:spcAft>
                      </a:pPr>
                      <a:r>
                        <a:rPr lang="es-ES" sz="1400">
                          <a:effectLst/>
                        </a:rPr>
                        <a:t>III.</a:t>
                      </a:r>
                      <a:endParaRPr lang="es-MX" sz="1600">
                        <a:effectLst/>
                        <a:latin typeface="Times New Roman"/>
                        <a:ea typeface="Times New Roman"/>
                      </a:endParaRPr>
                    </a:p>
                  </a:txBody>
                  <a:tcPr marL="51824" marR="51824" marT="0" marB="0" anchor="ctr"/>
                </a:tc>
                <a:tc>
                  <a:txBody>
                    <a:bodyPr/>
                    <a:lstStyle/>
                    <a:p>
                      <a:pPr>
                        <a:spcBef>
                          <a:spcPts val="600"/>
                        </a:spcBef>
                        <a:spcAft>
                          <a:spcPts val="0"/>
                        </a:spcAft>
                      </a:pPr>
                      <a:r>
                        <a:rPr lang="es-ES" sz="1400" dirty="0">
                          <a:effectLst/>
                        </a:rPr>
                        <a:t>Procesador de Texto</a:t>
                      </a:r>
                      <a:endParaRPr lang="es-MX" sz="1600" dirty="0">
                        <a:effectLst/>
                      </a:endParaRPr>
                    </a:p>
                    <a:p>
                      <a:pPr marL="342900" lvl="0" indent="-342900">
                        <a:spcAft>
                          <a:spcPts val="0"/>
                        </a:spcAft>
                        <a:buFont typeface="Symbol"/>
                        <a:buChar char=""/>
                      </a:pPr>
                      <a:r>
                        <a:rPr lang="es-ES" sz="1200" dirty="0">
                          <a:effectLst/>
                        </a:rPr>
                        <a:t>Plantillas de Word</a:t>
                      </a:r>
                      <a:endParaRPr lang="es-MX" sz="1600" dirty="0">
                        <a:effectLst/>
                      </a:endParaRPr>
                    </a:p>
                    <a:p>
                      <a:pPr marL="342900" lvl="0" indent="-342900">
                        <a:spcAft>
                          <a:spcPts val="0"/>
                        </a:spcAft>
                        <a:buFont typeface="Symbol"/>
                        <a:buChar char=""/>
                      </a:pPr>
                      <a:r>
                        <a:rPr lang="es-ES" sz="1200" dirty="0">
                          <a:effectLst/>
                        </a:rPr>
                        <a:t>Documentos de una y dos caras, secciones, portadas, encabezados y pies de página</a:t>
                      </a:r>
                      <a:endParaRPr lang="es-MX" sz="1600" dirty="0">
                        <a:effectLst/>
                      </a:endParaRPr>
                    </a:p>
                    <a:p>
                      <a:pPr marL="342900" lvl="0" indent="-342900">
                        <a:spcAft>
                          <a:spcPts val="0"/>
                        </a:spcAft>
                        <a:buFont typeface="Symbol"/>
                        <a:buChar char=""/>
                      </a:pPr>
                      <a:r>
                        <a:rPr lang="es-ES" sz="1200" dirty="0">
                          <a:effectLst/>
                        </a:rPr>
                        <a:t>Índices de contenido, ilustraciones, tablas, ecuaciones, alfabético y referencias</a:t>
                      </a:r>
                      <a:endParaRPr lang="es-MX" sz="1600" dirty="0">
                        <a:effectLst/>
                      </a:endParaRPr>
                    </a:p>
                    <a:p>
                      <a:pPr marL="342900" lvl="0" indent="-342900">
                        <a:spcAft>
                          <a:spcPts val="0"/>
                        </a:spcAft>
                        <a:buFont typeface="Symbol"/>
                        <a:buChar char=""/>
                      </a:pPr>
                      <a:r>
                        <a:rPr lang="es-ES" sz="1200" dirty="0">
                          <a:effectLst/>
                        </a:rPr>
                        <a:t>Formularios y protección de documentos</a:t>
                      </a:r>
                      <a:endParaRPr lang="es-MX" sz="1600" dirty="0">
                        <a:effectLst/>
                      </a:endParaRPr>
                    </a:p>
                    <a:p>
                      <a:pPr marL="342900" lvl="0" indent="-342900">
                        <a:spcAft>
                          <a:spcPts val="0"/>
                        </a:spcAft>
                        <a:buFont typeface="Symbol"/>
                        <a:buChar char=""/>
                      </a:pPr>
                      <a:r>
                        <a:rPr lang="es-ES" sz="1200" dirty="0">
                          <a:effectLst/>
                        </a:rPr>
                        <a:t>Elementos rápidos y conversión a PDF con marcadores</a:t>
                      </a:r>
                      <a:endParaRPr lang="es-MX" sz="1600" dirty="0">
                        <a:effectLst/>
                        <a:latin typeface="Times New Roman"/>
                        <a:ea typeface="Times New Roman"/>
                      </a:endParaRPr>
                    </a:p>
                  </a:txBody>
                  <a:tcPr marL="51824" marR="51824" marT="0" marB="0" anchor="ctr"/>
                </a:tc>
                <a:tc>
                  <a:txBody>
                    <a:bodyPr/>
                    <a:lstStyle/>
                    <a:p>
                      <a:pPr algn="ctr">
                        <a:lnSpc>
                          <a:spcPct val="150000"/>
                        </a:lnSpc>
                        <a:spcAft>
                          <a:spcPts val="0"/>
                        </a:spcAft>
                      </a:pPr>
                      <a:r>
                        <a:rPr lang="es-ES" sz="1400" dirty="0">
                          <a:effectLst/>
                        </a:rPr>
                        <a:t>Distribuida</a:t>
                      </a:r>
                      <a:endParaRPr lang="es-MX" sz="1600" dirty="0">
                        <a:effectLst/>
                        <a:latin typeface="Times New Roman"/>
                        <a:ea typeface="Times New Roman"/>
                      </a:endParaRPr>
                    </a:p>
                  </a:txBody>
                  <a:tcPr marL="51824" marR="51824" marT="0" marB="0" anchor="ctr"/>
                </a:tc>
              </a:tr>
            </a:tbl>
          </a:graphicData>
        </a:graphic>
      </p:graphicFrame>
      <p:sp>
        <p:nvSpPr>
          <p:cNvPr id="4" name="3 Marcador de pie de página"/>
          <p:cNvSpPr>
            <a:spLocks noGrp="1"/>
          </p:cNvSpPr>
          <p:nvPr>
            <p:ph type="ftr" sz="quarter" idx="11"/>
          </p:nvPr>
        </p:nvSpPr>
        <p:spPr/>
        <p:txBody>
          <a:bodyPr/>
          <a:lstStyle/>
          <a:p>
            <a:r>
              <a:rPr lang="es-MX" smtClean="0"/>
              <a:t>Cuerpo Académico Dinámica de Sistemas UV-CA-281</a:t>
            </a:r>
          </a:p>
          <a:p>
            <a:endParaRPr lang="es-MX" dirty="0"/>
          </a:p>
        </p:txBody>
      </p:sp>
    </p:spTree>
    <p:extLst>
      <p:ext uri="{BB962C8B-B14F-4D97-AF65-F5344CB8AC3E}">
        <p14:creationId xmlns:p14="http://schemas.microsoft.com/office/powerpoint/2010/main" val="3184335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ERPO aCADÉMI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cUERPO aCADÉMICO</Template>
  <TotalTime>38</TotalTime>
  <Words>1325</Words>
  <Application>Microsoft Office PowerPoint</Application>
  <PresentationFormat>Presentación en pantalla (4:3)</PresentationFormat>
  <Paragraphs>174</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cUERPO aCADÉMICO</vt:lpstr>
      <vt:lpstr>Competencias básicas digitales para docentes</vt:lpstr>
      <vt:lpstr>Justificación</vt:lpstr>
      <vt:lpstr>Presentación de PowerPoint</vt:lpstr>
      <vt:lpstr>Objetivo general</vt:lpstr>
      <vt:lpstr>Metodología</vt:lpstr>
      <vt:lpstr>Perfiles de ingreso y egreso</vt:lpstr>
      <vt:lpstr>Estructura curricular</vt:lpstr>
      <vt:lpstr>Evaluación y Acreditación</vt:lpstr>
      <vt:lpstr>Programa de los cursos</vt:lpstr>
      <vt:lpstr>Presentación de PowerPoint</vt:lpstr>
      <vt:lpstr>Ejes</vt:lpstr>
      <vt:lpstr>Requerimientos</vt:lpstr>
      <vt:lpstr>Gracias!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Competencias básicas digitales para docentes</dc:title>
  <dc:creator>Alberto Pedro Lorandi Medina</dc:creator>
  <cp:lastModifiedBy>Alberto Pedro Lorandi Medina</cp:lastModifiedBy>
  <cp:revision>6</cp:revision>
  <dcterms:created xsi:type="dcterms:W3CDTF">2015-10-13T18:22:34Z</dcterms:created>
  <dcterms:modified xsi:type="dcterms:W3CDTF">2016-02-26T03:33:06Z</dcterms:modified>
</cp:coreProperties>
</file>