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81" r:id="rId2"/>
    <p:sldId id="262" r:id="rId3"/>
    <p:sldId id="264" r:id="rId4"/>
    <p:sldId id="263" r:id="rId5"/>
    <p:sldId id="288" r:id="rId6"/>
    <p:sldId id="289" r:id="rId7"/>
    <p:sldId id="290" r:id="rId8"/>
    <p:sldId id="291" r:id="rId9"/>
    <p:sldId id="284" r:id="rId10"/>
    <p:sldId id="276" r:id="rId11"/>
    <p:sldId id="283" r:id="rId12"/>
    <p:sldId id="287"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42" y="-90"/>
      </p:cViewPr>
      <p:guideLst>
        <p:guide orient="horz" pos="2160"/>
        <p:guide pos="2880"/>
      </p:guideLst>
    </p:cSldViewPr>
  </p:slideViewPr>
  <p:notesTextViewPr>
    <p:cViewPr>
      <p:scale>
        <a:sx n="1" d="1"/>
        <a:sy n="1" d="1"/>
      </p:scale>
      <p:origin x="0" y="0"/>
    </p:cViewPr>
  </p:notesTextViewPr>
  <p:sorterViewPr>
    <p:cViewPr>
      <p:scale>
        <a:sx n="65" d="100"/>
        <a:sy n="6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uv\Desktop\ECOLOGIA\Correos%20Ecolog&#237;a%2020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218285214348206"/>
          <c:y val="0.111470180810732"/>
          <c:w val="0.74626115485564304"/>
          <c:h val="0.69847586759988334"/>
        </c:manualLayout>
      </c:layout>
      <c:lineChart>
        <c:grouping val="stacked"/>
        <c:varyColors val="0"/>
        <c:ser>
          <c:idx val="0"/>
          <c:order val="0"/>
          <c:tx>
            <c:strRef>
              <c:f>Hoja1!$G$3</c:f>
              <c:strCache>
                <c:ptCount val="1"/>
                <c:pt idx="0">
                  <c:v>TOTAL</c:v>
                </c:pt>
              </c:strCache>
            </c:strRef>
          </c:tx>
          <c:val>
            <c:numRef>
              <c:f>Hoja1!$G$4:$G$8</c:f>
              <c:numCache>
                <c:formatCode>General</c:formatCode>
                <c:ptCount val="5"/>
                <c:pt idx="0">
                  <c:v>6</c:v>
                </c:pt>
                <c:pt idx="1">
                  <c:v>18</c:v>
                </c:pt>
                <c:pt idx="2">
                  <c:v>54</c:v>
                </c:pt>
                <c:pt idx="3">
                  <c:v>162</c:v>
                </c:pt>
                <c:pt idx="4">
                  <c:v>486</c:v>
                </c:pt>
              </c:numCache>
            </c:numRef>
          </c:val>
          <c:smooth val="0"/>
        </c:ser>
        <c:dLbls>
          <c:showLegendKey val="0"/>
          <c:showVal val="0"/>
          <c:showCatName val="0"/>
          <c:showSerName val="0"/>
          <c:showPercent val="0"/>
          <c:showBubbleSize val="0"/>
        </c:dLbls>
        <c:marker val="1"/>
        <c:smooth val="0"/>
        <c:axId val="130708992"/>
        <c:axId val="115367232"/>
      </c:lineChart>
      <c:catAx>
        <c:axId val="130708992"/>
        <c:scaling>
          <c:orientation val="minMax"/>
        </c:scaling>
        <c:delete val="0"/>
        <c:axPos val="b"/>
        <c:majorTickMark val="out"/>
        <c:minorTickMark val="none"/>
        <c:tickLblPos val="nextTo"/>
        <c:crossAx val="115367232"/>
        <c:crosses val="autoZero"/>
        <c:auto val="1"/>
        <c:lblAlgn val="ctr"/>
        <c:lblOffset val="100"/>
        <c:noMultiLvlLbl val="0"/>
      </c:catAx>
      <c:valAx>
        <c:axId val="115367232"/>
        <c:scaling>
          <c:orientation val="minMax"/>
        </c:scaling>
        <c:delete val="0"/>
        <c:axPos val="l"/>
        <c:majorGridlines/>
        <c:numFmt formatCode="General" sourceLinked="1"/>
        <c:majorTickMark val="out"/>
        <c:minorTickMark val="none"/>
        <c:tickLblPos val="nextTo"/>
        <c:crossAx val="130708992"/>
        <c:crosses val="autoZero"/>
        <c:crossBetween val="between"/>
      </c:valAx>
    </c:plotArea>
    <c:legend>
      <c:legendPos val="r"/>
      <c:layout>
        <c:manualLayout>
          <c:xMode val="edge"/>
          <c:yMode val="edge"/>
          <c:x val="0.26566610532064994"/>
          <c:y val="0.24280584718576845"/>
          <c:w val="0.18098958728424844"/>
          <c:h val="8.3717191601049873E-2"/>
        </c:manualLayout>
      </c:layout>
      <c:overlay val="0"/>
    </c:legend>
    <c:plotVisOnly val="1"/>
    <c:dispBlanksAs val="zero"/>
    <c:showDLblsOverMax val="0"/>
  </c:chart>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drawing1.xml><?xml version="1.0" encoding="utf-8"?>
<c:userShapes xmlns:c="http://schemas.openxmlformats.org/drawingml/2006/chart">
  <cdr:relSizeAnchor xmlns:cdr="http://schemas.openxmlformats.org/drawingml/2006/chartDrawing">
    <cdr:from>
      <cdr:x>0.01927</cdr:x>
      <cdr:y>0.15139</cdr:y>
    </cdr:from>
    <cdr:to>
      <cdr:x>0.08365</cdr:x>
      <cdr:y>0.6625</cdr:y>
    </cdr:to>
    <cdr:sp macro="" textlink="">
      <cdr:nvSpPr>
        <cdr:cNvPr id="2" name="1 CuadroTexto"/>
        <cdr:cNvSpPr txBox="1"/>
      </cdr:nvSpPr>
      <cdr:spPr>
        <a:xfrm xmlns:a="http://schemas.openxmlformats.org/drawingml/2006/main" rot="16200000">
          <a:off x="-497536" y="989027"/>
          <a:ext cx="1402080" cy="25460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MX" sz="1100" dirty="0"/>
            <a:t>No. de</a:t>
          </a:r>
          <a:r>
            <a:rPr lang="es-MX" sz="1100" baseline="0" dirty="0"/>
            <a:t> individuos</a:t>
          </a:r>
          <a:endParaRPr lang="es-MX" sz="1100" dirty="0"/>
        </a:p>
      </cdr:txBody>
    </cdr:sp>
  </cdr:relSizeAnchor>
  <cdr:relSizeAnchor xmlns:cdr="http://schemas.openxmlformats.org/drawingml/2006/chartDrawing">
    <cdr:from>
      <cdr:x>0.49759</cdr:x>
      <cdr:y>0.89306</cdr:y>
    </cdr:from>
    <cdr:to>
      <cdr:x>0.61759</cdr:x>
      <cdr:y>0.98472</cdr:y>
    </cdr:to>
    <cdr:sp macro="" textlink="">
      <cdr:nvSpPr>
        <cdr:cNvPr id="3" name="2 CuadroTexto"/>
        <cdr:cNvSpPr txBox="1"/>
      </cdr:nvSpPr>
      <cdr:spPr>
        <a:xfrm xmlns:a="http://schemas.openxmlformats.org/drawingml/2006/main">
          <a:off x="1967865" y="2449830"/>
          <a:ext cx="474574" cy="25146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MX" sz="1100" dirty="0"/>
            <a:t>Año</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09D2BA-65D7-4B89-8298-AC8039B28C34}" type="datetimeFigureOut">
              <a:rPr lang="es-MX" smtClean="0"/>
              <a:t>24/05/2020</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76BCD2-8288-4510-9B53-AE1BDACFAAB0}" type="slidenum">
              <a:rPr lang="es-MX" smtClean="0"/>
              <a:t>‹Nº›</a:t>
            </a:fld>
            <a:endParaRPr lang="es-MX"/>
          </a:p>
        </p:txBody>
      </p:sp>
    </p:spTree>
    <p:extLst>
      <p:ext uri="{BB962C8B-B14F-4D97-AF65-F5344CB8AC3E}">
        <p14:creationId xmlns:p14="http://schemas.microsoft.com/office/powerpoint/2010/main" val="1321909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1DA677E-7B27-4A95-ABD0-84A0650657D5}" type="datetimeFigureOut">
              <a:rPr lang="es-MX" smtClean="0"/>
              <a:t>24/05/2020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B4A97E2-69C5-483C-81EF-E7334B7299E7}" type="slidenum">
              <a:rPr lang="es-MX" smtClean="0"/>
              <a:t>‹Nº›</a:t>
            </a:fld>
            <a:endParaRPr lang="es-MX"/>
          </a:p>
        </p:txBody>
      </p:sp>
    </p:spTree>
    <p:extLst>
      <p:ext uri="{BB962C8B-B14F-4D97-AF65-F5344CB8AC3E}">
        <p14:creationId xmlns:p14="http://schemas.microsoft.com/office/powerpoint/2010/main" val="1974769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1DA677E-7B27-4A95-ABD0-84A0650657D5}" type="datetimeFigureOut">
              <a:rPr lang="es-MX" smtClean="0"/>
              <a:t>24/05/2020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B4A97E2-69C5-483C-81EF-E7334B7299E7}" type="slidenum">
              <a:rPr lang="es-MX" smtClean="0"/>
              <a:t>‹Nº›</a:t>
            </a:fld>
            <a:endParaRPr lang="es-MX"/>
          </a:p>
        </p:txBody>
      </p:sp>
    </p:spTree>
    <p:extLst>
      <p:ext uri="{BB962C8B-B14F-4D97-AF65-F5344CB8AC3E}">
        <p14:creationId xmlns:p14="http://schemas.microsoft.com/office/powerpoint/2010/main" val="2081322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1DA677E-7B27-4A95-ABD0-84A0650657D5}" type="datetimeFigureOut">
              <a:rPr lang="es-MX" smtClean="0"/>
              <a:t>24/05/2020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B4A97E2-69C5-483C-81EF-E7334B7299E7}" type="slidenum">
              <a:rPr lang="es-MX" smtClean="0"/>
              <a:t>‹Nº›</a:t>
            </a:fld>
            <a:endParaRPr lang="es-MX"/>
          </a:p>
        </p:txBody>
      </p:sp>
    </p:spTree>
    <p:extLst>
      <p:ext uri="{BB962C8B-B14F-4D97-AF65-F5344CB8AC3E}">
        <p14:creationId xmlns:p14="http://schemas.microsoft.com/office/powerpoint/2010/main" val="2281025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1DA677E-7B27-4A95-ABD0-84A0650657D5}" type="datetimeFigureOut">
              <a:rPr lang="es-MX" smtClean="0"/>
              <a:t>24/05/2020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B4A97E2-69C5-483C-81EF-E7334B7299E7}" type="slidenum">
              <a:rPr lang="es-MX" smtClean="0"/>
              <a:t>‹Nº›</a:t>
            </a:fld>
            <a:endParaRPr lang="es-MX"/>
          </a:p>
        </p:txBody>
      </p:sp>
    </p:spTree>
    <p:extLst>
      <p:ext uri="{BB962C8B-B14F-4D97-AF65-F5344CB8AC3E}">
        <p14:creationId xmlns:p14="http://schemas.microsoft.com/office/powerpoint/2010/main" val="2792714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1DA677E-7B27-4A95-ABD0-84A0650657D5}" type="datetimeFigureOut">
              <a:rPr lang="es-MX" smtClean="0"/>
              <a:t>24/05/2020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B4A97E2-69C5-483C-81EF-E7334B7299E7}" type="slidenum">
              <a:rPr lang="es-MX" smtClean="0"/>
              <a:t>‹Nº›</a:t>
            </a:fld>
            <a:endParaRPr lang="es-MX"/>
          </a:p>
        </p:txBody>
      </p:sp>
    </p:spTree>
    <p:extLst>
      <p:ext uri="{BB962C8B-B14F-4D97-AF65-F5344CB8AC3E}">
        <p14:creationId xmlns:p14="http://schemas.microsoft.com/office/powerpoint/2010/main" val="3516241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1DA677E-7B27-4A95-ABD0-84A0650657D5}" type="datetimeFigureOut">
              <a:rPr lang="es-MX" smtClean="0"/>
              <a:t>24/05/2020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B4A97E2-69C5-483C-81EF-E7334B7299E7}" type="slidenum">
              <a:rPr lang="es-MX" smtClean="0"/>
              <a:t>‹Nº›</a:t>
            </a:fld>
            <a:endParaRPr lang="es-MX"/>
          </a:p>
        </p:txBody>
      </p:sp>
    </p:spTree>
    <p:extLst>
      <p:ext uri="{BB962C8B-B14F-4D97-AF65-F5344CB8AC3E}">
        <p14:creationId xmlns:p14="http://schemas.microsoft.com/office/powerpoint/2010/main" val="393613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1DA677E-7B27-4A95-ABD0-84A0650657D5}" type="datetimeFigureOut">
              <a:rPr lang="es-MX" smtClean="0"/>
              <a:t>24/05/2020</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3B4A97E2-69C5-483C-81EF-E7334B7299E7}" type="slidenum">
              <a:rPr lang="es-MX" smtClean="0"/>
              <a:t>‹Nº›</a:t>
            </a:fld>
            <a:endParaRPr lang="es-MX"/>
          </a:p>
        </p:txBody>
      </p:sp>
    </p:spTree>
    <p:extLst>
      <p:ext uri="{BB962C8B-B14F-4D97-AF65-F5344CB8AC3E}">
        <p14:creationId xmlns:p14="http://schemas.microsoft.com/office/powerpoint/2010/main" val="98005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1DA677E-7B27-4A95-ABD0-84A0650657D5}" type="datetimeFigureOut">
              <a:rPr lang="es-MX" smtClean="0"/>
              <a:t>24/05/2020</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3B4A97E2-69C5-483C-81EF-E7334B7299E7}" type="slidenum">
              <a:rPr lang="es-MX" smtClean="0"/>
              <a:t>‹Nº›</a:t>
            </a:fld>
            <a:endParaRPr lang="es-MX"/>
          </a:p>
        </p:txBody>
      </p:sp>
    </p:spTree>
    <p:extLst>
      <p:ext uri="{BB962C8B-B14F-4D97-AF65-F5344CB8AC3E}">
        <p14:creationId xmlns:p14="http://schemas.microsoft.com/office/powerpoint/2010/main" val="1474141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1DA677E-7B27-4A95-ABD0-84A0650657D5}" type="datetimeFigureOut">
              <a:rPr lang="es-MX" smtClean="0"/>
              <a:t>24/05/2020</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3B4A97E2-69C5-483C-81EF-E7334B7299E7}" type="slidenum">
              <a:rPr lang="es-MX" smtClean="0"/>
              <a:t>‹Nº›</a:t>
            </a:fld>
            <a:endParaRPr lang="es-MX"/>
          </a:p>
        </p:txBody>
      </p:sp>
    </p:spTree>
    <p:extLst>
      <p:ext uri="{BB962C8B-B14F-4D97-AF65-F5344CB8AC3E}">
        <p14:creationId xmlns:p14="http://schemas.microsoft.com/office/powerpoint/2010/main" val="3639703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1DA677E-7B27-4A95-ABD0-84A0650657D5}" type="datetimeFigureOut">
              <a:rPr lang="es-MX" smtClean="0"/>
              <a:t>24/05/2020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B4A97E2-69C5-483C-81EF-E7334B7299E7}" type="slidenum">
              <a:rPr lang="es-MX" smtClean="0"/>
              <a:t>‹Nº›</a:t>
            </a:fld>
            <a:endParaRPr lang="es-MX"/>
          </a:p>
        </p:txBody>
      </p:sp>
    </p:spTree>
    <p:extLst>
      <p:ext uri="{BB962C8B-B14F-4D97-AF65-F5344CB8AC3E}">
        <p14:creationId xmlns:p14="http://schemas.microsoft.com/office/powerpoint/2010/main" val="2814785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1DA677E-7B27-4A95-ABD0-84A0650657D5}" type="datetimeFigureOut">
              <a:rPr lang="es-MX" smtClean="0"/>
              <a:t>24/05/2020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B4A97E2-69C5-483C-81EF-E7334B7299E7}" type="slidenum">
              <a:rPr lang="es-MX" smtClean="0"/>
              <a:t>‹Nº›</a:t>
            </a:fld>
            <a:endParaRPr lang="es-MX"/>
          </a:p>
        </p:txBody>
      </p:sp>
    </p:spTree>
    <p:extLst>
      <p:ext uri="{BB962C8B-B14F-4D97-AF65-F5344CB8AC3E}">
        <p14:creationId xmlns:p14="http://schemas.microsoft.com/office/powerpoint/2010/main" val="3864425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A677E-7B27-4A95-ABD0-84A0650657D5}" type="datetimeFigureOut">
              <a:rPr lang="es-MX" smtClean="0"/>
              <a:t>24/05/2020</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4A97E2-69C5-483C-81EF-E7334B7299E7}" type="slidenum">
              <a:rPr lang="es-MX" smtClean="0"/>
              <a:t>‹Nº›</a:t>
            </a:fld>
            <a:endParaRPr lang="es-MX"/>
          </a:p>
        </p:txBody>
      </p:sp>
    </p:spTree>
    <p:extLst>
      <p:ext uri="{BB962C8B-B14F-4D97-AF65-F5344CB8AC3E}">
        <p14:creationId xmlns:p14="http://schemas.microsoft.com/office/powerpoint/2010/main" val="3411478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Tabla%20de%20vida.xlsx"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2.jpeg"/><Relationship Id="rId5" Type="http://schemas.openxmlformats.org/officeDocument/2006/relationships/chart" Target="../charts/chart1.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1124744"/>
            <a:ext cx="7560840" cy="1470025"/>
          </a:xfrm>
        </p:spPr>
        <p:txBody>
          <a:bodyPr>
            <a:normAutofit fontScale="90000"/>
          </a:bodyPr>
          <a:lstStyle/>
          <a:p>
            <a:r>
              <a:rPr lang="es-MX" dirty="0" smtClean="0"/>
              <a:t>CURVAS DE CRECIMIENTO, SOBREVIVENCIA Y </a:t>
            </a:r>
            <a:r>
              <a:rPr lang="es-MX" dirty="0" smtClean="0"/>
              <a:t>TABLAS DE VIDA</a:t>
            </a:r>
            <a:endParaRPr lang="es-MX" dirty="0"/>
          </a:p>
        </p:txBody>
      </p:sp>
      <p:sp>
        <p:nvSpPr>
          <p:cNvPr id="3" name="2 Subtítulo"/>
          <p:cNvSpPr>
            <a:spLocks noGrp="1"/>
          </p:cNvSpPr>
          <p:nvPr>
            <p:ph type="subTitle" idx="1"/>
          </p:nvPr>
        </p:nvSpPr>
        <p:spPr/>
        <p:txBody>
          <a:bodyPr/>
          <a:lstStyle/>
          <a:p>
            <a:r>
              <a:rPr lang="es-MX" dirty="0" smtClean="0"/>
              <a:t>Ana Isabel Suárez </a:t>
            </a:r>
            <a:r>
              <a:rPr lang="es-MX" dirty="0" smtClean="0"/>
              <a:t>Guerrero</a:t>
            </a:r>
          </a:p>
          <a:p>
            <a:r>
              <a:rPr lang="es-MX" dirty="0" smtClean="0"/>
              <a:t>2020</a:t>
            </a:r>
            <a:endParaRPr lang="es-MX" dirty="0"/>
          </a:p>
        </p:txBody>
      </p:sp>
    </p:spTree>
    <p:extLst>
      <p:ext uri="{BB962C8B-B14F-4D97-AF65-F5344CB8AC3E}">
        <p14:creationId xmlns:p14="http://schemas.microsoft.com/office/powerpoint/2010/main" val="18889846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Tablas de vida</a:t>
            </a:r>
            <a:r>
              <a:rPr lang="es-MX" dirty="0" smtClean="0">
                <a:hlinkClick r:id="rId2" action="ppaction://hlinkfile"/>
              </a:rPr>
              <a:t>.</a:t>
            </a:r>
            <a:r>
              <a:rPr lang="es-MX" dirty="0" smtClean="0"/>
              <a:t> </a:t>
            </a:r>
            <a:r>
              <a:rPr lang="es-MX" sz="3200" dirty="0" smtClean="0"/>
              <a:t>Cohorte</a:t>
            </a:r>
            <a:endParaRPr lang="es-MX" sz="3200" dirty="0"/>
          </a:p>
        </p:txBody>
      </p:sp>
      <p:sp>
        <p:nvSpPr>
          <p:cNvPr id="3" name="2 CuadroTexto"/>
          <p:cNvSpPr txBox="1"/>
          <p:nvPr/>
        </p:nvSpPr>
        <p:spPr>
          <a:xfrm>
            <a:off x="609655" y="1268760"/>
            <a:ext cx="7920880" cy="954107"/>
          </a:xfrm>
          <a:prstGeom prst="rect">
            <a:avLst/>
          </a:prstGeom>
          <a:noFill/>
        </p:spPr>
        <p:txBody>
          <a:bodyPr wrap="square" rtlCol="0">
            <a:spAutoFit/>
          </a:bodyPr>
          <a:lstStyle/>
          <a:p>
            <a:r>
              <a:rPr lang="es-MX" sz="2800" dirty="0" err="1" smtClean="0"/>
              <a:t>Song</a:t>
            </a:r>
            <a:r>
              <a:rPr lang="es-MX" sz="2800" dirty="0" smtClean="0"/>
              <a:t> </a:t>
            </a:r>
            <a:r>
              <a:rPr lang="es-MX" sz="2800" dirty="0" err="1" smtClean="0"/>
              <a:t>Sparrow</a:t>
            </a:r>
            <a:r>
              <a:rPr lang="es-MX" sz="2800" dirty="0" smtClean="0"/>
              <a:t> </a:t>
            </a:r>
            <a:r>
              <a:rPr lang="es-MX" sz="2800" dirty="0"/>
              <a:t>(</a:t>
            </a:r>
            <a:r>
              <a:rPr lang="es-MX" sz="2800" i="1" dirty="0" err="1"/>
              <a:t>Melospiza</a:t>
            </a:r>
            <a:r>
              <a:rPr lang="es-MX" sz="2800" i="1" dirty="0"/>
              <a:t> </a:t>
            </a:r>
            <a:r>
              <a:rPr lang="es-MX" sz="2800" i="1" dirty="0" err="1" smtClean="0"/>
              <a:t>melodia</a:t>
            </a:r>
            <a:r>
              <a:rPr lang="es-MX" sz="2800" dirty="0" smtClean="0"/>
              <a:t>) en Isla </a:t>
            </a:r>
            <a:r>
              <a:rPr lang="es-MX" sz="2800" dirty="0" smtClean="0"/>
              <a:t>Mandarte, </a:t>
            </a:r>
            <a:r>
              <a:rPr lang="es-MX" sz="2800" dirty="0" smtClean="0"/>
              <a:t>British Columbia</a:t>
            </a:r>
            <a:endParaRPr lang="es-MX" sz="2800" dirty="0"/>
          </a:p>
        </p:txBody>
      </p:sp>
      <p:graphicFrame>
        <p:nvGraphicFramePr>
          <p:cNvPr id="4" name="3 Tabla"/>
          <p:cNvGraphicFramePr>
            <a:graphicFrameLocks noGrp="1"/>
          </p:cNvGraphicFramePr>
          <p:nvPr>
            <p:extLst>
              <p:ext uri="{D42A27DB-BD31-4B8C-83A1-F6EECF244321}">
                <p14:modId xmlns:p14="http://schemas.microsoft.com/office/powerpoint/2010/main" val="1266395475"/>
              </p:ext>
            </p:extLst>
          </p:nvPr>
        </p:nvGraphicFramePr>
        <p:xfrm>
          <a:off x="251521" y="2329714"/>
          <a:ext cx="8568950" cy="3476407"/>
        </p:xfrm>
        <a:graphic>
          <a:graphicData uri="http://schemas.openxmlformats.org/drawingml/2006/table">
            <a:tbl>
              <a:tblPr>
                <a:tableStyleId>{35758FB7-9AC5-4552-8A53-C91805E547FA}</a:tableStyleId>
              </a:tblPr>
              <a:tblGrid>
                <a:gridCol w="1681378"/>
                <a:gridCol w="1681378"/>
                <a:gridCol w="1843438"/>
                <a:gridCol w="1681378"/>
                <a:gridCol w="1681378"/>
              </a:tblGrid>
              <a:tr h="1128271">
                <a:tc>
                  <a:txBody>
                    <a:bodyPr/>
                    <a:lstStyle/>
                    <a:p>
                      <a:pPr algn="ctr" fontAlgn="ctr"/>
                      <a:r>
                        <a:rPr lang="es-MX" sz="1800" u="none" strike="noStrike" dirty="0">
                          <a:effectLst/>
                        </a:rPr>
                        <a:t>Edad (años) (x)</a:t>
                      </a:r>
                      <a:endParaRPr lang="es-MX" sz="1800" b="0" i="0" u="none" strike="noStrike" dirty="0">
                        <a:solidFill>
                          <a:srgbClr val="000000"/>
                        </a:solidFill>
                        <a:effectLst/>
                        <a:latin typeface="Calibri"/>
                      </a:endParaRPr>
                    </a:p>
                  </a:txBody>
                  <a:tcPr marL="7620" marR="7620" marT="7620" marB="0" anchor="ctr"/>
                </a:tc>
                <a:tc>
                  <a:txBody>
                    <a:bodyPr/>
                    <a:lstStyle/>
                    <a:p>
                      <a:pPr algn="ctr" fontAlgn="ctr"/>
                      <a:r>
                        <a:rPr lang="es-MX" sz="1800" u="none" strike="noStrike" dirty="0">
                          <a:effectLst/>
                        </a:rPr>
                        <a:t>No. </a:t>
                      </a:r>
                      <a:r>
                        <a:rPr lang="es-MX" sz="1800" u="none" strike="noStrike" dirty="0" smtClean="0">
                          <a:effectLst/>
                        </a:rPr>
                        <a:t>pájaros         </a:t>
                      </a:r>
                      <a:r>
                        <a:rPr lang="es-MX" sz="1800" u="none" strike="noStrike" dirty="0">
                          <a:effectLst/>
                        </a:rPr>
                        <a:t>vivos (</a:t>
                      </a:r>
                      <a:r>
                        <a:rPr lang="es-MX" sz="1800" u="none" strike="noStrike" dirty="0" err="1">
                          <a:effectLst/>
                        </a:rPr>
                        <a:t>n</a:t>
                      </a:r>
                      <a:r>
                        <a:rPr lang="es-MX" sz="1800" u="none" strike="noStrike" baseline="-25000" dirty="0" err="1">
                          <a:effectLst/>
                        </a:rPr>
                        <a:t>x</a:t>
                      </a:r>
                      <a:r>
                        <a:rPr lang="es-MX" sz="1800" u="none" strike="noStrike" dirty="0">
                          <a:effectLst/>
                        </a:rPr>
                        <a:t>)</a:t>
                      </a:r>
                      <a:endParaRPr lang="es-MX" sz="1800" b="0" i="0" u="none" strike="noStrike" dirty="0">
                        <a:solidFill>
                          <a:srgbClr val="000000"/>
                        </a:solidFill>
                        <a:effectLst/>
                        <a:latin typeface="Calibri"/>
                      </a:endParaRPr>
                    </a:p>
                  </a:txBody>
                  <a:tcPr marL="7620" marR="7620" marT="7620" marB="0" anchor="ctr"/>
                </a:tc>
                <a:tc>
                  <a:txBody>
                    <a:bodyPr/>
                    <a:lstStyle/>
                    <a:p>
                      <a:pPr algn="ctr" fontAlgn="ctr"/>
                      <a:r>
                        <a:rPr lang="es-MX" sz="1800" u="none" strike="noStrike">
                          <a:effectLst/>
                        </a:rPr>
                        <a:t>Proporción sobrevivientes al inicio de edad x (l</a:t>
                      </a:r>
                      <a:r>
                        <a:rPr lang="es-MX" sz="1800" u="none" strike="noStrike" baseline="-25000">
                          <a:effectLst/>
                        </a:rPr>
                        <a:t>x</a:t>
                      </a:r>
                      <a:r>
                        <a:rPr lang="es-MX" sz="1800" u="none" strike="noStrike">
                          <a:effectLst/>
                        </a:rPr>
                        <a:t>)</a:t>
                      </a:r>
                      <a:endParaRPr lang="es-MX" sz="1800" b="0" i="0" u="none" strike="noStrike">
                        <a:solidFill>
                          <a:srgbClr val="000000"/>
                        </a:solidFill>
                        <a:effectLst/>
                        <a:latin typeface="Calibri"/>
                      </a:endParaRPr>
                    </a:p>
                  </a:txBody>
                  <a:tcPr marL="7620" marR="7620" marT="7620" marB="0" anchor="ctr"/>
                </a:tc>
                <a:tc>
                  <a:txBody>
                    <a:bodyPr/>
                    <a:lstStyle/>
                    <a:p>
                      <a:pPr algn="ctr" fontAlgn="ctr"/>
                      <a:r>
                        <a:rPr lang="es-MX" sz="1800" u="none" strike="noStrike">
                          <a:effectLst/>
                        </a:rPr>
                        <a:t>Cantidad de muertes de x a x+1 (dx)</a:t>
                      </a:r>
                      <a:endParaRPr lang="es-MX" sz="1800" b="0" i="0" u="none" strike="noStrike">
                        <a:solidFill>
                          <a:srgbClr val="000000"/>
                        </a:solidFill>
                        <a:effectLst/>
                        <a:latin typeface="Calibri"/>
                      </a:endParaRPr>
                    </a:p>
                  </a:txBody>
                  <a:tcPr marL="7620" marR="7620" marT="7620" marB="0" anchor="ctr"/>
                </a:tc>
                <a:tc>
                  <a:txBody>
                    <a:bodyPr/>
                    <a:lstStyle/>
                    <a:p>
                      <a:pPr algn="ctr" fontAlgn="ctr"/>
                      <a:r>
                        <a:rPr lang="es-MX" sz="1800" u="none" strike="noStrike">
                          <a:effectLst/>
                        </a:rPr>
                        <a:t>Tasa de mortalidad de x a x+1 (qx)</a:t>
                      </a:r>
                      <a:endParaRPr lang="es-MX" sz="1800" b="0" i="0" u="none" strike="noStrike">
                        <a:solidFill>
                          <a:srgbClr val="000000"/>
                        </a:solidFill>
                        <a:effectLst/>
                        <a:latin typeface="Calibri"/>
                      </a:endParaRPr>
                    </a:p>
                  </a:txBody>
                  <a:tcPr marL="7620" marR="7620" marT="7620" marB="0" anchor="ctr"/>
                </a:tc>
              </a:tr>
              <a:tr h="335448">
                <a:tc>
                  <a:txBody>
                    <a:bodyPr/>
                    <a:lstStyle/>
                    <a:p>
                      <a:pPr algn="ctr" fontAlgn="ctr"/>
                      <a:r>
                        <a:rPr lang="es-MX" sz="2000" u="none" strike="noStrike">
                          <a:effectLst/>
                        </a:rPr>
                        <a:t>0</a:t>
                      </a:r>
                      <a:endParaRPr lang="es-MX" sz="2000" b="0" i="0" u="none" strike="noStrike">
                        <a:solidFill>
                          <a:srgbClr val="000000"/>
                        </a:solidFill>
                        <a:effectLst/>
                        <a:latin typeface="Calibri"/>
                      </a:endParaRPr>
                    </a:p>
                  </a:txBody>
                  <a:tcPr marL="7620" marR="7620" marT="7620" marB="0" anchor="ctr"/>
                </a:tc>
                <a:tc>
                  <a:txBody>
                    <a:bodyPr/>
                    <a:lstStyle/>
                    <a:p>
                      <a:pPr algn="ctr" fontAlgn="ctr"/>
                      <a:r>
                        <a:rPr lang="es-MX" sz="2000" u="none" strike="noStrike">
                          <a:effectLst/>
                        </a:rPr>
                        <a:t>115</a:t>
                      </a:r>
                      <a:endParaRPr lang="es-MX" sz="2000" b="0" i="0" u="none" strike="noStrike">
                        <a:solidFill>
                          <a:srgbClr val="000000"/>
                        </a:solidFill>
                        <a:effectLst/>
                        <a:latin typeface="Calibri"/>
                      </a:endParaRPr>
                    </a:p>
                  </a:txBody>
                  <a:tcPr marL="7620" marR="7620" marT="7620" marB="0" anchor="ctr"/>
                </a:tc>
                <a:tc>
                  <a:txBody>
                    <a:bodyPr/>
                    <a:lstStyle/>
                    <a:p>
                      <a:pPr algn="ctr" fontAlgn="ctr"/>
                      <a:r>
                        <a:rPr lang="es-MX" sz="2000" u="none" strike="noStrike">
                          <a:effectLst/>
                        </a:rPr>
                        <a:t>1</a:t>
                      </a:r>
                      <a:endParaRPr lang="es-MX" sz="2000" b="0" i="0" u="none" strike="noStrike">
                        <a:solidFill>
                          <a:srgbClr val="000000"/>
                        </a:solidFill>
                        <a:effectLst/>
                        <a:latin typeface="Calibri"/>
                      </a:endParaRPr>
                    </a:p>
                  </a:txBody>
                  <a:tcPr marL="7620" marR="7620" marT="7620" marB="0" anchor="ctr"/>
                </a:tc>
                <a:tc>
                  <a:txBody>
                    <a:bodyPr/>
                    <a:lstStyle/>
                    <a:p>
                      <a:pPr algn="ctr" fontAlgn="ctr"/>
                      <a:r>
                        <a:rPr lang="es-MX" sz="2000" u="none" strike="noStrike">
                          <a:effectLst/>
                        </a:rPr>
                        <a:t>90</a:t>
                      </a:r>
                      <a:endParaRPr lang="es-MX" sz="2000" b="0" i="0" u="none" strike="noStrike">
                        <a:solidFill>
                          <a:srgbClr val="000000"/>
                        </a:solidFill>
                        <a:effectLst/>
                        <a:latin typeface="Calibri"/>
                      </a:endParaRPr>
                    </a:p>
                  </a:txBody>
                  <a:tcPr marL="7620" marR="7620" marT="7620" marB="0" anchor="ctr"/>
                </a:tc>
                <a:tc>
                  <a:txBody>
                    <a:bodyPr/>
                    <a:lstStyle/>
                    <a:p>
                      <a:pPr algn="ctr" fontAlgn="ctr"/>
                      <a:r>
                        <a:rPr lang="es-MX" sz="2000" u="none" strike="noStrike">
                          <a:effectLst/>
                        </a:rPr>
                        <a:t>0.78</a:t>
                      </a:r>
                      <a:endParaRPr lang="es-MX" sz="2000" b="0" i="0" u="none" strike="noStrike">
                        <a:solidFill>
                          <a:srgbClr val="000000"/>
                        </a:solidFill>
                        <a:effectLst/>
                        <a:latin typeface="Calibri"/>
                      </a:endParaRPr>
                    </a:p>
                  </a:txBody>
                  <a:tcPr marL="7620" marR="7620" marT="7620" marB="0" anchor="ctr"/>
                </a:tc>
              </a:tr>
              <a:tr h="335448">
                <a:tc>
                  <a:txBody>
                    <a:bodyPr/>
                    <a:lstStyle/>
                    <a:p>
                      <a:pPr algn="ctr" fontAlgn="ctr"/>
                      <a:r>
                        <a:rPr lang="es-MX" sz="2000" u="none" strike="noStrike">
                          <a:effectLst/>
                        </a:rPr>
                        <a:t>1</a:t>
                      </a:r>
                      <a:endParaRPr lang="es-MX" sz="2000" b="0" i="0" u="none" strike="noStrike">
                        <a:solidFill>
                          <a:srgbClr val="000000"/>
                        </a:solidFill>
                        <a:effectLst/>
                        <a:latin typeface="Calibri"/>
                      </a:endParaRPr>
                    </a:p>
                  </a:txBody>
                  <a:tcPr marL="7620" marR="7620" marT="7620" marB="0" anchor="ctr"/>
                </a:tc>
                <a:tc>
                  <a:txBody>
                    <a:bodyPr/>
                    <a:lstStyle/>
                    <a:p>
                      <a:pPr algn="ctr" fontAlgn="ctr"/>
                      <a:r>
                        <a:rPr lang="es-MX" sz="2000" u="none" strike="noStrike">
                          <a:effectLst/>
                        </a:rPr>
                        <a:t>25</a:t>
                      </a:r>
                      <a:endParaRPr lang="es-MX" sz="2000" b="0" i="0" u="none" strike="noStrike">
                        <a:solidFill>
                          <a:srgbClr val="000000"/>
                        </a:solidFill>
                        <a:effectLst/>
                        <a:latin typeface="Calibri"/>
                      </a:endParaRPr>
                    </a:p>
                  </a:txBody>
                  <a:tcPr marL="7620" marR="7620" marT="7620" marB="0" anchor="ctr"/>
                </a:tc>
                <a:tc>
                  <a:txBody>
                    <a:bodyPr/>
                    <a:lstStyle/>
                    <a:p>
                      <a:pPr algn="ctr" fontAlgn="ctr"/>
                      <a:r>
                        <a:rPr lang="es-MX" sz="2000" u="none" strike="noStrike">
                          <a:effectLst/>
                        </a:rPr>
                        <a:t>0.217</a:t>
                      </a:r>
                      <a:endParaRPr lang="es-MX" sz="2000" b="0" i="0" u="none" strike="noStrike">
                        <a:solidFill>
                          <a:srgbClr val="000000"/>
                        </a:solidFill>
                        <a:effectLst/>
                        <a:latin typeface="Calibri"/>
                      </a:endParaRPr>
                    </a:p>
                  </a:txBody>
                  <a:tcPr marL="7620" marR="7620" marT="7620" marB="0" anchor="ctr"/>
                </a:tc>
                <a:tc>
                  <a:txBody>
                    <a:bodyPr/>
                    <a:lstStyle/>
                    <a:p>
                      <a:pPr algn="ctr" fontAlgn="ctr"/>
                      <a:r>
                        <a:rPr lang="es-MX" sz="2000" u="none" strike="noStrike" dirty="0">
                          <a:effectLst/>
                        </a:rPr>
                        <a:t>6</a:t>
                      </a:r>
                      <a:endParaRPr lang="es-MX" sz="2000" b="0" i="0" u="none" strike="noStrike" dirty="0">
                        <a:solidFill>
                          <a:srgbClr val="000000"/>
                        </a:solidFill>
                        <a:effectLst/>
                        <a:latin typeface="Calibri"/>
                      </a:endParaRPr>
                    </a:p>
                  </a:txBody>
                  <a:tcPr marL="7620" marR="7620" marT="7620" marB="0" anchor="ctr"/>
                </a:tc>
                <a:tc>
                  <a:txBody>
                    <a:bodyPr/>
                    <a:lstStyle/>
                    <a:p>
                      <a:pPr algn="ctr" fontAlgn="ctr"/>
                      <a:r>
                        <a:rPr lang="es-MX" sz="2000" u="none" strike="noStrike">
                          <a:effectLst/>
                        </a:rPr>
                        <a:t>0.24</a:t>
                      </a:r>
                      <a:endParaRPr lang="es-MX" sz="2000" b="0" i="0" u="none" strike="noStrike">
                        <a:solidFill>
                          <a:srgbClr val="000000"/>
                        </a:solidFill>
                        <a:effectLst/>
                        <a:latin typeface="Calibri"/>
                      </a:endParaRPr>
                    </a:p>
                  </a:txBody>
                  <a:tcPr marL="7620" marR="7620" marT="7620" marB="0" anchor="ctr"/>
                </a:tc>
              </a:tr>
              <a:tr h="335448">
                <a:tc>
                  <a:txBody>
                    <a:bodyPr/>
                    <a:lstStyle/>
                    <a:p>
                      <a:pPr algn="ctr" fontAlgn="ctr"/>
                      <a:r>
                        <a:rPr lang="es-MX" sz="2000" u="none" strike="noStrike">
                          <a:effectLst/>
                        </a:rPr>
                        <a:t>2</a:t>
                      </a:r>
                      <a:endParaRPr lang="es-MX" sz="2000" b="0" i="0" u="none" strike="noStrike">
                        <a:solidFill>
                          <a:srgbClr val="000000"/>
                        </a:solidFill>
                        <a:effectLst/>
                        <a:latin typeface="Calibri"/>
                      </a:endParaRPr>
                    </a:p>
                  </a:txBody>
                  <a:tcPr marL="7620" marR="7620" marT="7620" marB="0" anchor="ctr"/>
                </a:tc>
                <a:tc>
                  <a:txBody>
                    <a:bodyPr/>
                    <a:lstStyle/>
                    <a:p>
                      <a:pPr algn="ctr" fontAlgn="ctr"/>
                      <a:r>
                        <a:rPr lang="es-MX" sz="2000" u="none" strike="noStrike">
                          <a:effectLst/>
                        </a:rPr>
                        <a:t>19</a:t>
                      </a:r>
                      <a:endParaRPr lang="es-MX" sz="2000" b="0" i="0" u="none" strike="noStrike">
                        <a:solidFill>
                          <a:srgbClr val="000000"/>
                        </a:solidFill>
                        <a:effectLst/>
                        <a:latin typeface="Calibri"/>
                      </a:endParaRPr>
                    </a:p>
                  </a:txBody>
                  <a:tcPr marL="7620" marR="7620" marT="7620" marB="0" anchor="ctr"/>
                </a:tc>
                <a:tc>
                  <a:txBody>
                    <a:bodyPr/>
                    <a:lstStyle/>
                    <a:p>
                      <a:pPr algn="ctr" fontAlgn="ctr"/>
                      <a:r>
                        <a:rPr lang="es-MX" sz="2000" u="none" strike="noStrike">
                          <a:effectLst/>
                        </a:rPr>
                        <a:t>0.165</a:t>
                      </a:r>
                      <a:endParaRPr lang="es-MX" sz="2000" b="0" i="0" u="none" strike="noStrike">
                        <a:solidFill>
                          <a:srgbClr val="000000"/>
                        </a:solidFill>
                        <a:effectLst/>
                        <a:latin typeface="Calibri"/>
                      </a:endParaRPr>
                    </a:p>
                  </a:txBody>
                  <a:tcPr marL="7620" marR="7620" marT="7620" marB="0" anchor="ctr"/>
                </a:tc>
                <a:tc>
                  <a:txBody>
                    <a:bodyPr/>
                    <a:lstStyle/>
                    <a:p>
                      <a:pPr algn="ctr" fontAlgn="ctr"/>
                      <a:r>
                        <a:rPr lang="es-MX" sz="2000" u="none" strike="noStrike">
                          <a:effectLst/>
                        </a:rPr>
                        <a:t>7</a:t>
                      </a:r>
                      <a:endParaRPr lang="es-MX" sz="2000" b="0" i="0" u="none" strike="noStrike">
                        <a:solidFill>
                          <a:srgbClr val="000000"/>
                        </a:solidFill>
                        <a:effectLst/>
                        <a:latin typeface="Calibri"/>
                      </a:endParaRPr>
                    </a:p>
                  </a:txBody>
                  <a:tcPr marL="7620" marR="7620" marT="7620" marB="0" anchor="ctr"/>
                </a:tc>
                <a:tc>
                  <a:txBody>
                    <a:bodyPr/>
                    <a:lstStyle/>
                    <a:p>
                      <a:pPr algn="ctr" fontAlgn="ctr"/>
                      <a:r>
                        <a:rPr lang="es-MX" sz="2000" u="none" strike="noStrike">
                          <a:effectLst/>
                        </a:rPr>
                        <a:t>0.37</a:t>
                      </a:r>
                      <a:endParaRPr lang="es-MX" sz="2000" b="0" i="0" u="none" strike="noStrike">
                        <a:solidFill>
                          <a:srgbClr val="000000"/>
                        </a:solidFill>
                        <a:effectLst/>
                        <a:latin typeface="Calibri"/>
                      </a:endParaRPr>
                    </a:p>
                  </a:txBody>
                  <a:tcPr marL="7620" marR="7620" marT="7620" marB="0" anchor="ctr"/>
                </a:tc>
              </a:tr>
              <a:tr h="335448">
                <a:tc>
                  <a:txBody>
                    <a:bodyPr/>
                    <a:lstStyle/>
                    <a:p>
                      <a:pPr algn="ctr" fontAlgn="ctr"/>
                      <a:r>
                        <a:rPr lang="es-MX" sz="2000" u="none" strike="noStrike">
                          <a:effectLst/>
                        </a:rPr>
                        <a:t>3</a:t>
                      </a:r>
                      <a:endParaRPr lang="es-MX" sz="2000" b="0" i="0" u="none" strike="noStrike">
                        <a:solidFill>
                          <a:srgbClr val="000000"/>
                        </a:solidFill>
                        <a:effectLst/>
                        <a:latin typeface="Calibri"/>
                      </a:endParaRPr>
                    </a:p>
                  </a:txBody>
                  <a:tcPr marL="7620" marR="7620" marT="7620" marB="0" anchor="ctr"/>
                </a:tc>
                <a:tc>
                  <a:txBody>
                    <a:bodyPr/>
                    <a:lstStyle/>
                    <a:p>
                      <a:pPr algn="ctr" fontAlgn="ctr"/>
                      <a:r>
                        <a:rPr lang="es-MX" sz="2000" u="none" strike="noStrike">
                          <a:effectLst/>
                        </a:rPr>
                        <a:t>12</a:t>
                      </a:r>
                      <a:endParaRPr lang="es-MX" sz="2000" b="0" i="0" u="none" strike="noStrike">
                        <a:solidFill>
                          <a:srgbClr val="000000"/>
                        </a:solidFill>
                        <a:effectLst/>
                        <a:latin typeface="Calibri"/>
                      </a:endParaRPr>
                    </a:p>
                  </a:txBody>
                  <a:tcPr marL="7620" marR="7620" marT="7620" marB="0" anchor="ctr"/>
                </a:tc>
                <a:tc>
                  <a:txBody>
                    <a:bodyPr/>
                    <a:lstStyle/>
                    <a:p>
                      <a:pPr algn="ctr" fontAlgn="ctr"/>
                      <a:r>
                        <a:rPr lang="es-MX" sz="2000" u="none" strike="noStrike">
                          <a:effectLst/>
                        </a:rPr>
                        <a:t>0.104</a:t>
                      </a:r>
                      <a:endParaRPr lang="es-MX" sz="2000" b="0" i="0" u="none" strike="noStrike">
                        <a:solidFill>
                          <a:srgbClr val="000000"/>
                        </a:solidFill>
                        <a:effectLst/>
                        <a:latin typeface="Calibri"/>
                      </a:endParaRPr>
                    </a:p>
                  </a:txBody>
                  <a:tcPr marL="7620" marR="7620" marT="7620" marB="0" anchor="ctr"/>
                </a:tc>
                <a:tc>
                  <a:txBody>
                    <a:bodyPr/>
                    <a:lstStyle/>
                    <a:p>
                      <a:pPr algn="ctr" fontAlgn="ctr"/>
                      <a:r>
                        <a:rPr lang="es-MX" sz="2000" u="none" strike="noStrike">
                          <a:effectLst/>
                        </a:rPr>
                        <a:t>10</a:t>
                      </a:r>
                      <a:endParaRPr lang="es-MX" sz="2000" b="0" i="0" u="none" strike="noStrike">
                        <a:solidFill>
                          <a:srgbClr val="000000"/>
                        </a:solidFill>
                        <a:effectLst/>
                        <a:latin typeface="Calibri"/>
                      </a:endParaRPr>
                    </a:p>
                  </a:txBody>
                  <a:tcPr marL="7620" marR="7620" marT="7620" marB="0" anchor="ctr"/>
                </a:tc>
                <a:tc>
                  <a:txBody>
                    <a:bodyPr/>
                    <a:lstStyle/>
                    <a:p>
                      <a:pPr algn="ctr" fontAlgn="ctr"/>
                      <a:r>
                        <a:rPr lang="es-MX" sz="2000" u="none" strike="noStrike">
                          <a:effectLst/>
                        </a:rPr>
                        <a:t>0.83</a:t>
                      </a:r>
                      <a:endParaRPr lang="es-MX" sz="2000" b="0" i="0" u="none" strike="noStrike">
                        <a:solidFill>
                          <a:srgbClr val="000000"/>
                        </a:solidFill>
                        <a:effectLst/>
                        <a:latin typeface="Calibri"/>
                      </a:endParaRPr>
                    </a:p>
                  </a:txBody>
                  <a:tcPr marL="7620" marR="7620" marT="7620" marB="0" anchor="ctr"/>
                </a:tc>
              </a:tr>
              <a:tr h="335448">
                <a:tc>
                  <a:txBody>
                    <a:bodyPr/>
                    <a:lstStyle/>
                    <a:p>
                      <a:pPr algn="ctr" fontAlgn="ctr"/>
                      <a:r>
                        <a:rPr lang="es-MX" sz="2000" u="none" strike="noStrike">
                          <a:effectLst/>
                        </a:rPr>
                        <a:t>4</a:t>
                      </a:r>
                      <a:endParaRPr lang="es-MX" sz="2000" b="0" i="0" u="none" strike="noStrike">
                        <a:solidFill>
                          <a:srgbClr val="000000"/>
                        </a:solidFill>
                        <a:effectLst/>
                        <a:latin typeface="Calibri"/>
                      </a:endParaRPr>
                    </a:p>
                  </a:txBody>
                  <a:tcPr marL="7620" marR="7620" marT="7620" marB="0" anchor="ctr"/>
                </a:tc>
                <a:tc>
                  <a:txBody>
                    <a:bodyPr/>
                    <a:lstStyle/>
                    <a:p>
                      <a:pPr algn="ctr" fontAlgn="ctr"/>
                      <a:r>
                        <a:rPr lang="es-MX" sz="2000" u="none" strike="noStrike">
                          <a:effectLst/>
                        </a:rPr>
                        <a:t>2</a:t>
                      </a:r>
                      <a:endParaRPr lang="es-MX" sz="2000" b="0" i="0" u="none" strike="noStrike">
                        <a:solidFill>
                          <a:srgbClr val="000000"/>
                        </a:solidFill>
                        <a:effectLst/>
                        <a:latin typeface="Calibri"/>
                      </a:endParaRPr>
                    </a:p>
                  </a:txBody>
                  <a:tcPr marL="7620" marR="7620" marT="7620" marB="0" anchor="ctr"/>
                </a:tc>
                <a:tc>
                  <a:txBody>
                    <a:bodyPr/>
                    <a:lstStyle/>
                    <a:p>
                      <a:pPr algn="ctr" fontAlgn="ctr"/>
                      <a:r>
                        <a:rPr lang="es-MX" sz="2000" u="none" strike="noStrike">
                          <a:effectLst/>
                        </a:rPr>
                        <a:t>0.017</a:t>
                      </a:r>
                      <a:endParaRPr lang="es-MX" sz="2000" b="0" i="0" u="none" strike="noStrike">
                        <a:solidFill>
                          <a:srgbClr val="000000"/>
                        </a:solidFill>
                        <a:effectLst/>
                        <a:latin typeface="Calibri"/>
                      </a:endParaRPr>
                    </a:p>
                  </a:txBody>
                  <a:tcPr marL="7620" marR="7620" marT="7620" marB="0" anchor="ctr"/>
                </a:tc>
                <a:tc>
                  <a:txBody>
                    <a:bodyPr/>
                    <a:lstStyle/>
                    <a:p>
                      <a:pPr algn="ctr" fontAlgn="ctr"/>
                      <a:r>
                        <a:rPr lang="es-MX" sz="2000" u="none" strike="noStrike">
                          <a:effectLst/>
                        </a:rPr>
                        <a:t>1</a:t>
                      </a:r>
                      <a:endParaRPr lang="es-MX" sz="2000" b="0" i="0" u="none" strike="noStrike">
                        <a:solidFill>
                          <a:srgbClr val="000000"/>
                        </a:solidFill>
                        <a:effectLst/>
                        <a:latin typeface="Calibri"/>
                      </a:endParaRPr>
                    </a:p>
                  </a:txBody>
                  <a:tcPr marL="7620" marR="7620" marT="7620" marB="0" anchor="ctr"/>
                </a:tc>
                <a:tc>
                  <a:txBody>
                    <a:bodyPr/>
                    <a:lstStyle/>
                    <a:p>
                      <a:pPr algn="ctr" fontAlgn="ctr"/>
                      <a:r>
                        <a:rPr lang="es-MX" sz="2000" u="none" strike="noStrike">
                          <a:effectLst/>
                        </a:rPr>
                        <a:t>0.5</a:t>
                      </a:r>
                      <a:endParaRPr lang="es-MX" sz="2000" b="0" i="0" u="none" strike="noStrike">
                        <a:solidFill>
                          <a:srgbClr val="000000"/>
                        </a:solidFill>
                        <a:effectLst/>
                        <a:latin typeface="Calibri"/>
                      </a:endParaRPr>
                    </a:p>
                  </a:txBody>
                  <a:tcPr marL="7620" marR="7620" marT="7620" marB="0" anchor="ctr"/>
                </a:tc>
              </a:tr>
              <a:tr h="335448">
                <a:tc>
                  <a:txBody>
                    <a:bodyPr/>
                    <a:lstStyle/>
                    <a:p>
                      <a:pPr algn="ctr" fontAlgn="ctr"/>
                      <a:r>
                        <a:rPr lang="es-MX" sz="2000" u="none" strike="noStrike">
                          <a:effectLst/>
                        </a:rPr>
                        <a:t>5</a:t>
                      </a:r>
                      <a:endParaRPr lang="es-MX" sz="2000" b="0" i="0" u="none" strike="noStrike">
                        <a:solidFill>
                          <a:srgbClr val="000000"/>
                        </a:solidFill>
                        <a:effectLst/>
                        <a:latin typeface="Calibri"/>
                      </a:endParaRPr>
                    </a:p>
                  </a:txBody>
                  <a:tcPr marL="7620" marR="7620" marT="7620" marB="0" anchor="ctr"/>
                </a:tc>
                <a:tc>
                  <a:txBody>
                    <a:bodyPr/>
                    <a:lstStyle/>
                    <a:p>
                      <a:pPr algn="ctr" fontAlgn="ctr"/>
                      <a:r>
                        <a:rPr lang="es-MX" sz="2000" u="none" strike="noStrike">
                          <a:effectLst/>
                        </a:rPr>
                        <a:t>1</a:t>
                      </a:r>
                      <a:endParaRPr lang="es-MX" sz="2000" b="0" i="0" u="none" strike="noStrike">
                        <a:solidFill>
                          <a:srgbClr val="000000"/>
                        </a:solidFill>
                        <a:effectLst/>
                        <a:latin typeface="Calibri"/>
                      </a:endParaRPr>
                    </a:p>
                  </a:txBody>
                  <a:tcPr marL="7620" marR="7620" marT="7620" marB="0" anchor="ctr"/>
                </a:tc>
                <a:tc>
                  <a:txBody>
                    <a:bodyPr/>
                    <a:lstStyle/>
                    <a:p>
                      <a:pPr algn="ctr" fontAlgn="ctr"/>
                      <a:r>
                        <a:rPr lang="es-MX" sz="2000" u="none" strike="noStrike">
                          <a:effectLst/>
                        </a:rPr>
                        <a:t>0.009</a:t>
                      </a:r>
                      <a:endParaRPr lang="es-MX" sz="2000" b="0" i="0" u="none" strike="noStrike">
                        <a:solidFill>
                          <a:srgbClr val="000000"/>
                        </a:solidFill>
                        <a:effectLst/>
                        <a:latin typeface="Calibri"/>
                      </a:endParaRPr>
                    </a:p>
                  </a:txBody>
                  <a:tcPr marL="7620" marR="7620" marT="7620" marB="0" anchor="ctr"/>
                </a:tc>
                <a:tc>
                  <a:txBody>
                    <a:bodyPr/>
                    <a:lstStyle/>
                    <a:p>
                      <a:pPr algn="ctr" fontAlgn="ctr"/>
                      <a:r>
                        <a:rPr lang="es-MX" sz="2000" u="none" strike="noStrike">
                          <a:effectLst/>
                        </a:rPr>
                        <a:t>1</a:t>
                      </a:r>
                      <a:endParaRPr lang="es-MX" sz="2000" b="0" i="0" u="none" strike="noStrike">
                        <a:solidFill>
                          <a:srgbClr val="000000"/>
                        </a:solidFill>
                        <a:effectLst/>
                        <a:latin typeface="Calibri"/>
                      </a:endParaRPr>
                    </a:p>
                  </a:txBody>
                  <a:tcPr marL="7620" marR="7620" marT="7620" marB="0" anchor="ctr"/>
                </a:tc>
                <a:tc>
                  <a:txBody>
                    <a:bodyPr/>
                    <a:lstStyle/>
                    <a:p>
                      <a:pPr algn="ctr" fontAlgn="ctr"/>
                      <a:r>
                        <a:rPr lang="es-MX" sz="2000" u="none" strike="noStrike">
                          <a:effectLst/>
                        </a:rPr>
                        <a:t>1</a:t>
                      </a:r>
                      <a:endParaRPr lang="es-MX" sz="2000" b="0" i="0" u="none" strike="noStrike">
                        <a:solidFill>
                          <a:srgbClr val="000000"/>
                        </a:solidFill>
                        <a:effectLst/>
                        <a:latin typeface="Calibri"/>
                      </a:endParaRPr>
                    </a:p>
                  </a:txBody>
                  <a:tcPr marL="7620" marR="7620" marT="7620" marB="0" anchor="ctr"/>
                </a:tc>
              </a:tr>
              <a:tr h="335448">
                <a:tc>
                  <a:txBody>
                    <a:bodyPr/>
                    <a:lstStyle/>
                    <a:p>
                      <a:pPr algn="ctr" fontAlgn="ctr"/>
                      <a:r>
                        <a:rPr lang="es-MX" sz="2000" u="none" strike="noStrike">
                          <a:effectLst/>
                        </a:rPr>
                        <a:t>6</a:t>
                      </a:r>
                      <a:endParaRPr lang="es-MX" sz="2000" b="0" i="0" u="none" strike="noStrike">
                        <a:solidFill>
                          <a:srgbClr val="000000"/>
                        </a:solidFill>
                        <a:effectLst/>
                        <a:latin typeface="Calibri"/>
                      </a:endParaRPr>
                    </a:p>
                  </a:txBody>
                  <a:tcPr marL="7620" marR="7620" marT="7620" marB="0" anchor="ctr"/>
                </a:tc>
                <a:tc>
                  <a:txBody>
                    <a:bodyPr/>
                    <a:lstStyle/>
                    <a:p>
                      <a:pPr algn="ctr" fontAlgn="ctr"/>
                      <a:r>
                        <a:rPr lang="es-MX" sz="2000" u="none" strike="noStrike">
                          <a:effectLst/>
                        </a:rPr>
                        <a:t>0</a:t>
                      </a:r>
                      <a:endParaRPr lang="es-MX" sz="2000" b="0" i="0" u="none" strike="noStrike">
                        <a:solidFill>
                          <a:srgbClr val="000000"/>
                        </a:solidFill>
                        <a:effectLst/>
                        <a:latin typeface="Calibri"/>
                      </a:endParaRPr>
                    </a:p>
                  </a:txBody>
                  <a:tcPr marL="7620" marR="7620" marT="7620" marB="0" anchor="ctr"/>
                </a:tc>
                <a:tc>
                  <a:txBody>
                    <a:bodyPr/>
                    <a:lstStyle/>
                    <a:p>
                      <a:pPr algn="ctr" fontAlgn="ctr"/>
                      <a:r>
                        <a:rPr lang="es-MX" sz="2000" u="none" strike="noStrike">
                          <a:effectLst/>
                        </a:rPr>
                        <a:t>0</a:t>
                      </a:r>
                      <a:endParaRPr lang="es-MX" sz="2000" b="0" i="0" u="none" strike="noStrike">
                        <a:solidFill>
                          <a:srgbClr val="000000"/>
                        </a:solidFill>
                        <a:effectLst/>
                        <a:latin typeface="Calibri"/>
                      </a:endParaRPr>
                    </a:p>
                  </a:txBody>
                  <a:tcPr marL="7620" marR="7620" marT="7620" marB="0" anchor="ctr"/>
                </a:tc>
                <a:tc>
                  <a:txBody>
                    <a:bodyPr/>
                    <a:lstStyle/>
                    <a:p>
                      <a:pPr algn="ctr" fontAlgn="ctr"/>
                      <a:r>
                        <a:rPr lang="es-MX" sz="2000" u="none" strike="noStrike">
                          <a:effectLst/>
                        </a:rPr>
                        <a:t>-</a:t>
                      </a:r>
                      <a:endParaRPr lang="es-MX" sz="2000" b="0" i="0" u="none" strike="noStrike">
                        <a:solidFill>
                          <a:srgbClr val="000000"/>
                        </a:solidFill>
                        <a:effectLst/>
                        <a:latin typeface="Calibri"/>
                      </a:endParaRPr>
                    </a:p>
                  </a:txBody>
                  <a:tcPr marL="7620" marR="7620" marT="7620" marB="0" anchor="ctr"/>
                </a:tc>
                <a:tc>
                  <a:txBody>
                    <a:bodyPr/>
                    <a:lstStyle/>
                    <a:p>
                      <a:pPr algn="ctr" fontAlgn="ctr"/>
                      <a:r>
                        <a:rPr lang="es-MX" sz="2000" u="none" strike="noStrike" dirty="0">
                          <a:effectLst/>
                        </a:rPr>
                        <a:t>-</a:t>
                      </a:r>
                      <a:endParaRPr lang="es-MX" sz="2000" b="0" i="0" u="none" strike="noStrike" dirty="0">
                        <a:solidFill>
                          <a:srgbClr val="000000"/>
                        </a:solidFill>
                        <a:effectLst/>
                        <a:latin typeface="Calibri"/>
                      </a:endParaRPr>
                    </a:p>
                  </a:txBody>
                  <a:tcPr marL="7620" marR="7620" marT="7620" marB="0" anchor="ctr"/>
                </a:tc>
              </a:tr>
            </a:tbl>
          </a:graphicData>
        </a:graphic>
      </p:graphicFrame>
      <p:sp>
        <p:nvSpPr>
          <p:cNvPr id="5" name="4 CuadroTexto"/>
          <p:cNvSpPr txBox="1"/>
          <p:nvPr/>
        </p:nvSpPr>
        <p:spPr>
          <a:xfrm>
            <a:off x="467544" y="6165304"/>
            <a:ext cx="8280920" cy="369332"/>
          </a:xfrm>
          <a:prstGeom prst="rect">
            <a:avLst/>
          </a:prstGeom>
          <a:noFill/>
        </p:spPr>
        <p:txBody>
          <a:bodyPr wrap="square" rtlCol="0">
            <a:spAutoFit/>
          </a:bodyPr>
          <a:lstStyle/>
          <a:p>
            <a:r>
              <a:rPr lang="es-MX" dirty="0" smtClean="0"/>
              <a:t>Los machos nacidos en 1976 fueron  registrados hasta morir todos  6 años después</a:t>
            </a:r>
            <a:endParaRPr lang="es-MX" dirty="0"/>
          </a:p>
        </p:txBody>
      </p:sp>
    </p:spTree>
    <p:extLst>
      <p:ext uri="{BB962C8B-B14F-4D97-AF65-F5344CB8AC3E}">
        <p14:creationId xmlns:p14="http://schemas.microsoft.com/office/powerpoint/2010/main" val="37967017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641" y="476672"/>
            <a:ext cx="8928992" cy="6124754"/>
          </a:xfrm>
          <a:prstGeom prst="rect">
            <a:avLst/>
          </a:prstGeom>
        </p:spPr>
        <p:txBody>
          <a:bodyPr wrap="square">
            <a:spAutoFit/>
          </a:bodyPr>
          <a:lstStyle/>
          <a:p>
            <a:pPr>
              <a:spcBef>
                <a:spcPts val="1200"/>
              </a:spcBef>
            </a:pPr>
            <a:r>
              <a:rPr lang="en-US" sz="2400" dirty="0" smtClean="0"/>
              <a:t>El </a:t>
            </a:r>
            <a:r>
              <a:rPr lang="en-US" sz="2400" dirty="0" smtClean="0"/>
              <a:t>estudio</a:t>
            </a:r>
            <a:r>
              <a:rPr lang="en-US" sz="2400" dirty="0" smtClean="0"/>
              <a:t> </a:t>
            </a:r>
            <a:r>
              <a:rPr lang="en-US" sz="2400" dirty="0" smtClean="0"/>
              <a:t>duró</a:t>
            </a:r>
            <a:r>
              <a:rPr lang="en-US" sz="2400" dirty="0" smtClean="0"/>
              <a:t> 15 años</a:t>
            </a:r>
          </a:p>
          <a:p>
            <a:pPr>
              <a:spcBef>
                <a:spcPts val="1200"/>
              </a:spcBef>
            </a:pPr>
            <a:r>
              <a:rPr lang="en-US" sz="2400" dirty="0" smtClean="0"/>
              <a:t>Características de la población inicial:</a:t>
            </a:r>
          </a:p>
          <a:p>
            <a:pPr marL="285750" indent="-285750">
              <a:spcBef>
                <a:spcPts val="1200"/>
              </a:spcBef>
              <a:buFontTx/>
              <a:buChar char="-"/>
            </a:pPr>
            <a:r>
              <a:rPr lang="en-US" sz="2400" dirty="0" smtClean="0"/>
              <a:t>Alta densidad promedio: 7.8 hembras/ha </a:t>
            </a:r>
          </a:p>
          <a:p>
            <a:pPr marL="285750" indent="-285750">
              <a:spcBef>
                <a:spcPts val="1200"/>
              </a:spcBef>
              <a:buFontTx/>
              <a:buChar char="-"/>
            </a:pPr>
            <a:r>
              <a:rPr lang="en-US" sz="2400" dirty="0" smtClean="0"/>
              <a:t>Alta fluctuación (10 veces o más), de un año a otro</a:t>
            </a:r>
          </a:p>
          <a:p>
            <a:pPr marL="285750" indent="-285750">
              <a:spcBef>
                <a:spcPts val="1200"/>
              </a:spcBef>
              <a:buFontTx/>
              <a:buChar char="-"/>
            </a:pPr>
            <a:r>
              <a:rPr lang="en-US" sz="2400" dirty="0" smtClean="0"/>
              <a:t>Poca inmigración exitosa, aún a bajas densidades</a:t>
            </a:r>
          </a:p>
          <a:p>
            <a:pPr marL="285750" indent="-285750">
              <a:spcBef>
                <a:spcPts val="1200"/>
              </a:spcBef>
              <a:buFontTx/>
              <a:buChar char="-"/>
            </a:pPr>
            <a:r>
              <a:rPr lang="en-US" sz="2400" dirty="0"/>
              <a:t>La tasa de supervivencia de adultos fue independiente de la </a:t>
            </a:r>
            <a:r>
              <a:rPr lang="en-US" sz="2400" dirty="0" smtClean="0"/>
              <a:t>densidad </a:t>
            </a:r>
            <a:r>
              <a:rPr lang="en-US" sz="2400" dirty="0"/>
              <a:t>de </a:t>
            </a:r>
            <a:r>
              <a:rPr lang="en-US" sz="2400" dirty="0" smtClean="0"/>
              <a:t>la población</a:t>
            </a:r>
          </a:p>
          <a:p>
            <a:pPr marL="285750" indent="-285750">
              <a:spcBef>
                <a:spcPts val="1200"/>
              </a:spcBef>
              <a:buFontTx/>
              <a:buChar char="-"/>
            </a:pPr>
            <a:r>
              <a:rPr lang="en-US" sz="2400" dirty="0" smtClean="0"/>
              <a:t>Se detectaron 2 mecanismos reguladores denso-dependientes</a:t>
            </a:r>
          </a:p>
          <a:p>
            <a:pPr marL="914400" lvl="1" indent="-457200">
              <a:spcBef>
                <a:spcPts val="1200"/>
              </a:spcBef>
              <a:buAutoNum type="arabicPeriod"/>
            </a:pPr>
            <a:r>
              <a:rPr lang="en-US" sz="2400" dirty="0" smtClean="0"/>
              <a:t>A altas densidades hay poca producción de individuos, por </a:t>
            </a:r>
            <a:r>
              <a:rPr lang="en-US" sz="2400" dirty="0" smtClean="0"/>
              <a:t>depredadores</a:t>
            </a:r>
            <a:r>
              <a:rPr lang="en-US" sz="2400" dirty="0" smtClean="0"/>
              <a:t> de nidos (tamaño de nidada </a:t>
            </a:r>
            <a:r>
              <a:rPr lang="en-US" sz="2400" dirty="0" smtClean="0"/>
              <a:t>reducida</a:t>
            </a:r>
            <a:r>
              <a:rPr lang="en-US" sz="2400" dirty="0" smtClean="0"/>
              <a:t>  por parasitismo de tordos de </a:t>
            </a:r>
            <a:r>
              <a:rPr lang="en-US" sz="2400" dirty="0" smtClean="0"/>
              <a:t>cabeza</a:t>
            </a:r>
            <a:r>
              <a:rPr lang="en-US" sz="2400" dirty="0" smtClean="0"/>
              <a:t> café </a:t>
            </a:r>
            <a:r>
              <a:rPr lang="en-US" sz="2400" dirty="0"/>
              <a:t>(</a:t>
            </a:r>
            <a:r>
              <a:rPr lang="en-US" sz="2400" i="1" dirty="0"/>
              <a:t>Molothrus ater</a:t>
            </a:r>
            <a:r>
              <a:rPr lang="en-US" sz="2400" dirty="0" smtClean="0"/>
              <a:t>))</a:t>
            </a:r>
          </a:p>
          <a:p>
            <a:pPr marL="914400" lvl="1" indent="-457200">
              <a:spcBef>
                <a:spcPts val="1200"/>
              </a:spcBef>
              <a:buAutoNum type="arabicPeriod"/>
            </a:pPr>
            <a:r>
              <a:rPr lang="en-US" sz="2400" dirty="0" smtClean="0"/>
              <a:t>Pocos</a:t>
            </a:r>
            <a:r>
              <a:rPr lang="en-US" sz="2400" dirty="0" smtClean="0"/>
              <a:t> juveniles </a:t>
            </a:r>
            <a:r>
              <a:rPr lang="en-US" sz="2400" dirty="0" smtClean="0"/>
              <a:t>vencen</a:t>
            </a:r>
            <a:r>
              <a:rPr lang="en-US" sz="2400" dirty="0" smtClean="0"/>
              <a:t> a adultos en competencia </a:t>
            </a:r>
            <a:r>
              <a:rPr lang="en-US" sz="2400" dirty="0"/>
              <a:t>por territorios de </a:t>
            </a:r>
            <a:r>
              <a:rPr lang="en-US" sz="2400" dirty="0" smtClean="0"/>
              <a:t>reproducción</a:t>
            </a:r>
            <a:endParaRPr lang="es-MX" sz="2400" dirty="0"/>
          </a:p>
        </p:txBody>
      </p:sp>
    </p:spTree>
    <p:extLst>
      <p:ext uri="{BB962C8B-B14F-4D97-AF65-F5344CB8AC3E}">
        <p14:creationId xmlns:p14="http://schemas.microsoft.com/office/powerpoint/2010/main" val="31390310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15008" y="476672"/>
            <a:ext cx="8928992" cy="5816977"/>
          </a:xfrm>
          <a:prstGeom prst="rect">
            <a:avLst/>
          </a:prstGeom>
        </p:spPr>
        <p:txBody>
          <a:bodyPr wrap="square">
            <a:spAutoFit/>
          </a:bodyPr>
          <a:lstStyle/>
          <a:p>
            <a:pPr marL="285750" indent="-285750">
              <a:spcBef>
                <a:spcPts val="1200"/>
              </a:spcBef>
              <a:buFontTx/>
              <a:buChar char="-"/>
            </a:pPr>
            <a:r>
              <a:rPr lang="en-US" sz="2000" dirty="0" smtClean="0"/>
              <a:t>La </a:t>
            </a:r>
            <a:r>
              <a:rPr lang="en-US" sz="2000" dirty="0" smtClean="0"/>
              <a:t>dinámica</a:t>
            </a:r>
            <a:r>
              <a:rPr lang="en-US" sz="2000" dirty="0" smtClean="0"/>
              <a:t> </a:t>
            </a:r>
            <a:r>
              <a:rPr lang="en-US" sz="2000" dirty="0"/>
              <a:t>e</a:t>
            </a:r>
            <a:r>
              <a:rPr lang="en-US" sz="2000" dirty="0" smtClean="0"/>
              <a:t>stá</a:t>
            </a:r>
            <a:r>
              <a:rPr lang="en-US" sz="2000" dirty="0" smtClean="0"/>
              <a:t> afectada </a:t>
            </a:r>
            <a:r>
              <a:rPr lang="en-US" sz="2000" dirty="0"/>
              <a:t>principalmente</a:t>
            </a:r>
            <a:r>
              <a:rPr lang="en-US" sz="2000" dirty="0"/>
              <a:t> por eventos </a:t>
            </a:r>
            <a:r>
              <a:rPr lang="en-US" sz="2000" dirty="0" smtClean="0"/>
              <a:t>locales (inviernos </a:t>
            </a:r>
            <a:r>
              <a:rPr lang="en-US" sz="2000" dirty="0" smtClean="0"/>
              <a:t>extremadamente</a:t>
            </a:r>
            <a:r>
              <a:rPr lang="en-US" sz="2000" dirty="0" smtClean="0"/>
              <a:t> fríos)</a:t>
            </a:r>
          </a:p>
          <a:p>
            <a:pPr marL="285750" indent="-285750">
              <a:spcBef>
                <a:spcPts val="1200"/>
              </a:spcBef>
              <a:buFontTx/>
              <a:buChar char="-"/>
            </a:pPr>
            <a:r>
              <a:rPr lang="en-US" sz="2000" dirty="0" smtClean="0"/>
              <a:t>Tasa de supervivencia de adultos en febrero 1989 fue de 90% de la población, </a:t>
            </a:r>
            <a:r>
              <a:rPr lang="en-US" sz="2000" dirty="0" smtClean="0"/>
              <a:t>muy</a:t>
            </a:r>
            <a:r>
              <a:rPr lang="en-US" sz="2000" dirty="0" smtClean="0"/>
              <a:t> </a:t>
            </a:r>
            <a:r>
              <a:rPr lang="en-US" sz="2000" dirty="0" smtClean="0"/>
              <a:t>mermada</a:t>
            </a:r>
            <a:r>
              <a:rPr lang="en-US" sz="2000" dirty="0" smtClean="0"/>
              <a:t> por invierno anterior (1979-80) </a:t>
            </a:r>
          </a:p>
          <a:p>
            <a:pPr marL="285750" indent="-285750">
              <a:spcBef>
                <a:spcPts val="1200"/>
              </a:spcBef>
              <a:buFontTx/>
              <a:buChar char="-"/>
            </a:pPr>
            <a:r>
              <a:rPr lang="en-US" sz="2000" dirty="0" smtClean="0"/>
              <a:t>No todos los periodos de inviernos fríos fueron acompañados por la </a:t>
            </a:r>
            <a:r>
              <a:rPr lang="en-US" sz="2000" dirty="0" smtClean="0"/>
              <a:t>desaparición</a:t>
            </a:r>
            <a:r>
              <a:rPr lang="en-US" sz="2000" dirty="0" smtClean="0"/>
              <a:t> de estos pájaros</a:t>
            </a:r>
          </a:p>
          <a:p>
            <a:pPr marL="285750" indent="-285750">
              <a:spcBef>
                <a:spcPts val="1200"/>
              </a:spcBef>
              <a:buFontTx/>
              <a:buChar char="-"/>
            </a:pPr>
            <a:r>
              <a:rPr lang="en-US" sz="2000" dirty="0" smtClean="0"/>
              <a:t>El reclutamiento denso-dependiente de individuos juveniles, pueden regular el tamaño de la población </a:t>
            </a:r>
          </a:p>
          <a:p>
            <a:pPr marL="285750" indent="-285750">
              <a:spcBef>
                <a:spcPts val="1200"/>
              </a:spcBef>
              <a:buFontTx/>
              <a:buChar char="-"/>
            </a:pPr>
            <a:r>
              <a:rPr lang="en-US" sz="2000" dirty="0" smtClean="0"/>
              <a:t>Los quebrantos de la población provocaron una marcada </a:t>
            </a:r>
            <a:r>
              <a:rPr lang="en-US" sz="2000" dirty="0" smtClean="0"/>
              <a:t>inestabilidad</a:t>
            </a:r>
            <a:r>
              <a:rPr lang="en-US" sz="2000" dirty="0" smtClean="0"/>
              <a:t> en el tamaño poblacional, casi llevándola a la extinción en 1989</a:t>
            </a:r>
          </a:p>
          <a:p>
            <a:pPr marL="285750" indent="-285750">
              <a:spcBef>
                <a:spcPts val="1200"/>
              </a:spcBef>
              <a:buFontTx/>
              <a:buChar char="-"/>
            </a:pPr>
            <a:r>
              <a:rPr lang="en-US" sz="2000" dirty="0" smtClean="0"/>
              <a:t>La tasa de reclutamiento de juveniles  es responsible del crecimiento de la población en años no catastróficos </a:t>
            </a:r>
          </a:p>
          <a:p>
            <a:pPr marL="285750" indent="-285750">
              <a:spcBef>
                <a:spcPts val="1200"/>
              </a:spcBef>
              <a:buFontTx/>
              <a:buChar char="-"/>
            </a:pPr>
            <a:r>
              <a:rPr lang="en-US" sz="2400" dirty="0" smtClean="0"/>
              <a:t>Por tanto, combinando todos los años, el factor de reclutamiento juvenil es el factor que afecta más </a:t>
            </a:r>
            <a:r>
              <a:rPr lang="en-US" sz="2400" dirty="0" smtClean="0"/>
              <a:t>importantemente</a:t>
            </a:r>
            <a:r>
              <a:rPr lang="en-US" sz="2400" dirty="0" smtClean="0"/>
              <a:t> a la población en la Isla Mandarte</a:t>
            </a:r>
            <a:endParaRPr lang="es-MX" sz="2400" dirty="0"/>
          </a:p>
        </p:txBody>
      </p:sp>
    </p:spTree>
    <p:extLst>
      <p:ext uri="{BB962C8B-B14F-4D97-AF65-F5344CB8AC3E}">
        <p14:creationId xmlns:p14="http://schemas.microsoft.com/office/powerpoint/2010/main" val="3399578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MX" dirty="0" smtClean="0"/>
              <a:t>Curva de </a:t>
            </a:r>
            <a:r>
              <a:rPr lang="es-MX" dirty="0" smtClean="0"/>
              <a:t>crecimiento de </a:t>
            </a:r>
            <a:r>
              <a:rPr lang="es-MX" dirty="0" smtClean="0"/>
              <a:t>la </a:t>
            </a:r>
            <a:r>
              <a:rPr lang="es-MX" dirty="0" smtClean="0"/>
              <a:t>población hipotética de conejos (repaso)</a:t>
            </a:r>
            <a:endParaRPr lang="es-MX" dirty="0"/>
          </a:p>
        </p:txBody>
      </p:sp>
      <p:graphicFrame>
        <p:nvGraphicFramePr>
          <p:cNvPr id="5" name="4 Objeto"/>
          <p:cNvGraphicFramePr>
            <a:graphicFrameLocks noChangeAspect="1"/>
          </p:cNvGraphicFramePr>
          <p:nvPr>
            <p:extLst>
              <p:ext uri="{D42A27DB-BD31-4B8C-83A1-F6EECF244321}">
                <p14:modId xmlns:p14="http://schemas.microsoft.com/office/powerpoint/2010/main" val="3115930400"/>
              </p:ext>
            </p:extLst>
          </p:nvPr>
        </p:nvGraphicFramePr>
        <p:xfrm>
          <a:off x="467544" y="2204864"/>
          <a:ext cx="4032250" cy="2028825"/>
        </p:xfrm>
        <a:graphic>
          <a:graphicData uri="http://schemas.openxmlformats.org/presentationml/2006/ole">
            <mc:AlternateContent xmlns:mc="http://schemas.openxmlformats.org/markup-compatibility/2006">
              <mc:Choice xmlns:v="urn:schemas-microsoft-com:vml" Requires="v">
                <p:oleObj spid="_x0000_s5236" name="Hoja de cálculo" r:id="rId3" imgW="3482237" imgH="1752625" progId="Excel.Sheet.12">
                  <p:embed/>
                </p:oleObj>
              </mc:Choice>
              <mc:Fallback>
                <p:oleObj name="Hoja de cálculo" r:id="rId3" imgW="3482237" imgH="1752625" progId="Excel.Sheet.12">
                  <p:embed/>
                  <p:pic>
                    <p:nvPicPr>
                      <p:cNvPr id="0" name=""/>
                      <p:cNvPicPr/>
                      <p:nvPr/>
                    </p:nvPicPr>
                    <p:blipFill>
                      <a:blip r:embed="rId4"/>
                      <a:stretch>
                        <a:fillRect/>
                      </a:stretch>
                    </p:blipFill>
                    <p:spPr>
                      <a:xfrm>
                        <a:off x="467544" y="2204864"/>
                        <a:ext cx="4032250" cy="2028825"/>
                      </a:xfrm>
                      <a:prstGeom prst="rect">
                        <a:avLst/>
                      </a:prstGeom>
                    </p:spPr>
                  </p:pic>
                </p:oleObj>
              </mc:Fallback>
            </mc:AlternateContent>
          </a:graphicData>
        </a:graphic>
      </p:graphicFrame>
      <p:graphicFrame>
        <p:nvGraphicFramePr>
          <p:cNvPr id="6" name="3 Gráfico"/>
          <p:cNvGraphicFramePr>
            <a:graphicFrameLocks/>
          </p:cNvGraphicFramePr>
          <p:nvPr>
            <p:extLst>
              <p:ext uri="{D42A27DB-BD31-4B8C-83A1-F6EECF244321}">
                <p14:modId xmlns:p14="http://schemas.microsoft.com/office/powerpoint/2010/main" val="443955572"/>
              </p:ext>
            </p:extLst>
          </p:nvPr>
        </p:nvGraphicFramePr>
        <p:xfrm>
          <a:off x="4812400" y="4075331"/>
          <a:ext cx="395478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7" name="1 Título"/>
          <p:cNvSpPr txBox="1">
            <a:spLocks/>
          </p:cNvSpPr>
          <p:nvPr/>
        </p:nvSpPr>
        <p:spPr>
          <a:xfrm>
            <a:off x="6660232" y="-391988"/>
            <a:ext cx="3621088" cy="238478"/>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dirty="0" smtClean="0"/>
              <a:t>CONSTRUCCIÓN CURVAS DE CRECIMIENTO</a:t>
            </a:r>
            <a:endParaRPr lang="es-MX" dirty="0"/>
          </a:p>
        </p:txBody>
      </p:sp>
      <p:sp>
        <p:nvSpPr>
          <p:cNvPr id="8" name="3 Marcador de contenido"/>
          <p:cNvSpPr txBox="1">
            <a:spLocks/>
          </p:cNvSpPr>
          <p:nvPr/>
        </p:nvSpPr>
        <p:spPr>
          <a:xfrm>
            <a:off x="4788024" y="1612444"/>
            <a:ext cx="4355976" cy="2032580"/>
          </a:xfrm>
          <a:prstGeom prst="rect">
            <a:avLst/>
          </a:prstGeom>
        </p:spPr>
        <p:txBody>
          <a:bodyPr>
            <a:normAutofit fontScale="4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s-MX" dirty="0" smtClean="0"/>
              <a:t>Pareja de conejos en una isla: macho y hembra. </a:t>
            </a:r>
          </a:p>
          <a:p>
            <a:pPr marL="0" indent="0">
              <a:buFont typeface="Arial" pitchFamily="34" charset="0"/>
              <a:buNone/>
            </a:pPr>
            <a:endParaRPr lang="es-MX" dirty="0" smtClean="0"/>
          </a:p>
          <a:p>
            <a:pPr marL="0" indent="0">
              <a:buFont typeface="Arial" pitchFamily="34" charset="0"/>
              <a:buNone/>
            </a:pPr>
            <a:r>
              <a:rPr lang="es-MX" dirty="0" smtClean="0"/>
              <a:t>La pareja tiene 6 crías al año.</a:t>
            </a:r>
          </a:p>
          <a:p>
            <a:pPr marL="0" indent="0">
              <a:buFont typeface="Arial" pitchFamily="34" charset="0"/>
              <a:buNone/>
            </a:pPr>
            <a:endParaRPr lang="es-MX" dirty="0" smtClean="0"/>
          </a:p>
          <a:p>
            <a:pPr marL="0" indent="0">
              <a:buFont typeface="Arial" pitchFamily="34" charset="0"/>
              <a:buNone/>
            </a:pPr>
            <a:r>
              <a:rPr lang="es-MX" dirty="0" smtClean="0"/>
              <a:t>4 sobreviven y mueren 2. </a:t>
            </a:r>
          </a:p>
          <a:p>
            <a:pPr marL="0" indent="0">
              <a:buFont typeface="Arial" pitchFamily="34" charset="0"/>
              <a:buNone/>
            </a:pPr>
            <a:endParaRPr lang="es-MX" dirty="0" smtClean="0"/>
          </a:p>
          <a:p>
            <a:pPr marL="0" indent="0">
              <a:buFont typeface="Arial" pitchFamily="34" charset="0"/>
              <a:buNone/>
            </a:pPr>
            <a:r>
              <a:rPr lang="es-MX" dirty="0" smtClean="0"/>
              <a:t>Todos los individuos maduran sexualmente y crían una vez al año.</a:t>
            </a:r>
          </a:p>
          <a:p>
            <a:pPr marL="0" indent="0">
              <a:buFont typeface="Arial" pitchFamily="34" charset="0"/>
              <a:buNone/>
            </a:pPr>
            <a:endParaRPr lang="es-MX" dirty="0"/>
          </a:p>
          <a:p>
            <a:pPr marL="0" indent="0">
              <a:buFont typeface="Arial" pitchFamily="34" charset="0"/>
              <a:buNone/>
            </a:pPr>
            <a:endParaRPr lang="es-MX" dirty="0"/>
          </a:p>
        </p:txBody>
      </p:sp>
      <p:pic>
        <p:nvPicPr>
          <p:cNvPr id="9" name="Picture 2" descr="http://t3.gstatic.com/images?q=tbn:ANd9GcTLEWVV-tE2WP25CxKmt_vUPaVQeTEYSVFdOmAgE6yBohzXTPZKWQ"/>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9764" y="4725144"/>
            <a:ext cx="2403360" cy="1800200"/>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4788024" y="3645024"/>
            <a:ext cx="4032448" cy="646331"/>
          </a:xfrm>
          <a:prstGeom prst="rect">
            <a:avLst/>
          </a:prstGeom>
          <a:solidFill>
            <a:schemeClr val="tx2">
              <a:lumMod val="20000"/>
              <a:lumOff val="80000"/>
            </a:schemeClr>
          </a:solidFill>
        </p:spPr>
        <p:txBody>
          <a:bodyPr wrap="square" rtlCol="0">
            <a:spAutoFit/>
          </a:bodyPr>
          <a:lstStyle/>
          <a:p>
            <a:r>
              <a:rPr lang="es-MX" dirty="0" smtClean="0"/>
              <a:t>LA POBLACIÓN MUESTRA UNA CURVA DE CRECIMIENTO EXPONENCIAL</a:t>
            </a:r>
            <a:endParaRPr lang="es-MX" dirty="0"/>
          </a:p>
        </p:txBody>
      </p:sp>
    </p:spTree>
    <p:extLst>
      <p:ext uri="{BB962C8B-B14F-4D97-AF65-F5344CB8AC3E}">
        <p14:creationId xmlns:p14="http://schemas.microsoft.com/office/powerpoint/2010/main" val="3898717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TIPOS DE CURVAS DE CRECIMIENTO</a:t>
            </a:r>
            <a:endParaRPr lang="es-MX" dirty="0"/>
          </a:p>
        </p:txBody>
      </p:sp>
      <p:pic>
        <p:nvPicPr>
          <p:cNvPr id="7178" name="Picture 10" descr="http://t3.gstatic.com/images?q=tbn:ANd9GcS95SxbPZO68klCP52YF_G_fWHEaTutWz2hwTzXQD7JeAANHAg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466105"/>
            <a:ext cx="2286000" cy="2000250"/>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pic>
        <p:nvPicPr>
          <p:cNvPr id="7182" name="Picture 14" descr="http://t0.gstatic.com/images?q=tbn:ANd9GcR9sHr2O8Db9ZeyT9w-ZY8nJMzKPIOewRZ3r0vInujnrx7KoT_LO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9195" y="1556792"/>
            <a:ext cx="2000250" cy="1694776"/>
          </a:xfrm>
          <a:prstGeom prst="rect">
            <a:avLst/>
          </a:prstGeom>
          <a:noFill/>
          <a:extLst>
            <a:ext uri="{909E8E84-426E-40DD-AFC4-6F175D3DCCD1}">
              <a14:hiddenFill xmlns:a14="http://schemas.microsoft.com/office/drawing/2010/main">
                <a:solidFill>
                  <a:srgbClr val="FFFFFF"/>
                </a:solidFill>
              </a14:hiddenFill>
            </a:ext>
          </a:extLst>
        </p:spPr>
      </p:pic>
      <p:pic>
        <p:nvPicPr>
          <p:cNvPr id="7184" name="Picture 16" descr="http://t3.gstatic.com/images?q=tbn:ANd9GcQHBph0OxcOJK-TcUnZ3sZ1tgXOi0uibY-5YY2ydvgrCNDVsT4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66025" y="4440982"/>
            <a:ext cx="3115215" cy="2084362"/>
          </a:xfrm>
          <a:prstGeom prst="rect">
            <a:avLst/>
          </a:prstGeom>
          <a:noFill/>
          <a:extLst>
            <a:ext uri="{909E8E84-426E-40DD-AFC4-6F175D3DCCD1}">
              <a14:hiddenFill xmlns:a14="http://schemas.microsoft.com/office/drawing/2010/main">
                <a:solidFill>
                  <a:srgbClr val="FFFFFF"/>
                </a:solidFill>
              </a14:hiddenFill>
            </a:ext>
          </a:extLst>
        </p:spPr>
      </p:pic>
      <p:pic>
        <p:nvPicPr>
          <p:cNvPr id="7186" name="Picture 18" descr="http://t1.gstatic.com/images?q=tbn:ANd9GcTtg8lSaerPu36T5gHN9ZWXn4hkCiy1tak8Ku3GbWZbFmj7595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66124" y="4293096"/>
            <a:ext cx="3467545" cy="2448272"/>
          </a:xfrm>
          <a:prstGeom prst="rect">
            <a:avLst/>
          </a:prstGeom>
          <a:noFill/>
          <a:extLst>
            <a:ext uri="{909E8E84-426E-40DD-AFC4-6F175D3DCCD1}">
              <a14:hiddenFill xmlns:a14="http://schemas.microsoft.com/office/drawing/2010/main">
                <a:solidFill>
                  <a:srgbClr val="FFFFFF"/>
                </a:solidFill>
              </a14:hiddenFill>
            </a:ext>
          </a:extLst>
        </p:spPr>
      </p:pic>
      <p:sp>
        <p:nvSpPr>
          <p:cNvPr id="7" name="6 CuadroTexto"/>
          <p:cNvSpPr txBox="1"/>
          <p:nvPr/>
        </p:nvSpPr>
        <p:spPr>
          <a:xfrm>
            <a:off x="899592" y="3789040"/>
            <a:ext cx="1440160" cy="369332"/>
          </a:xfrm>
          <a:prstGeom prst="rect">
            <a:avLst/>
          </a:prstGeom>
          <a:noFill/>
        </p:spPr>
        <p:txBody>
          <a:bodyPr wrap="square" rtlCol="0">
            <a:spAutoFit/>
          </a:bodyPr>
          <a:lstStyle/>
          <a:p>
            <a:r>
              <a:rPr lang="es-MX" dirty="0" smtClean="0"/>
              <a:t>Exponencial</a:t>
            </a:r>
            <a:endParaRPr lang="es-MX" dirty="0"/>
          </a:p>
        </p:txBody>
      </p:sp>
      <p:sp>
        <p:nvSpPr>
          <p:cNvPr id="18" name="17 CuadroTexto"/>
          <p:cNvSpPr txBox="1"/>
          <p:nvPr/>
        </p:nvSpPr>
        <p:spPr>
          <a:xfrm>
            <a:off x="3563524" y="3748085"/>
            <a:ext cx="2304620" cy="369332"/>
          </a:xfrm>
          <a:prstGeom prst="rect">
            <a:avLst/>
          </a:prstGeom>
          <a:noFill/>
        </p:spPr>
        <p:txBody>
          <a:bodyPr wrap="square" rtlCol="0">
            <a:spAutoFit/>
          </a:bodyPr>
          <a:lstStyle/>
          <a:p>
            <a:r>
              <a:rPr lang="es-MX" dirty="0" smtClean="0"/>
              <a:t>Logístico o </a:t>
            </a:r>
            <a:r>
              <a:rPr lang="es-MX" dirty="0" err="1" smtClean="0"/>
              <a:t>Sigmoide</a:t>
            </a:r>
            <a:endParaRPr lang="es-MX"/>
          </a:p>
        </p:txBody>
      </p:sp>
      <p:sp>
        <p:nvSpPr>
          <p:cNvPr id="19" name="18 CuadroTexto"/>
          <p:cNvSpPr txBox="1"/>
          <p:nvPr/>
        </p:nvSpPr>
        <p:spPr>
          <a:xfrm>
            <a:off x="6012160" y="1804510"/>
            <a:ext cx="3024336" cy="1323439"/>
          </a:xfrm>
          <a:prstGeom prst="rect">
            <a:avLst/>
          </a:prstGeom>
          <a:noFill/>
        </p:spPr>
        <p:txBody>
          <a:bodyPr wrap="square" rtlCol="0">
            <a:spAutoFit/>
          </a:bodyPr>
          <a:lstStyle/>
          <a:p>
            <a:pPr marL="185738" indent="-185738">
              <a:buAutoNum type="arabicPeriod"/>
              <a:tabLst>
                <a:tab pos="185738" algn="l"/>
              </a:tabLst>
            </a:pPr>
            <a:r>
              <a:rPr lang="es-MX" sz="2000" b="1" smtClean="0"/>
              <a:t> Fase inicial</a:t>
            </a:r>
          </a:p>
          <a:p>
            <a:pPr marL="185738" indent="-185738">
              <a:buAutoNum type="arabicPeriod"/>
              <a:tabLst>
                <a:tab pos="185738" algn="l"/>
              </a:tabLst>
            </a:pPr>
            <a:r>
              <a:rPr lang="es-MX" sz="2000" b="1"/>
              <a:t> </a:t>
            </a:r>
            <a:r>
              <a:rPr lang="es-MX" sz="2000" b="1" smtClean="0"/>
              <a:t>Fase exponencial (r)</a:t>
            </a:r>
          </a:p>
          <a:p>
            <a:pPr marL="185738" indent="-185738">
              <a:buAutoNum type="arabicPeriod"/>
              <a:tabLst>
                <a:tab pos="185738" algn="l"/>
              </a:tabLst>
            </a:pPr>
            <a:r>
              <a:rPr lang="es-MX" sz="2000" b="1"/>
              <a:t> </a:t>
            </a:r>
            <a:r>
              <a:rPr lang="es-MX" sz="2000" b="1" smtClean="0"/>
              <a:t>Crecimiento moderado</a:t>
            </a:r>
          </a:p>
          <a:p>
            <a:pPr marL="185738" indent="-185738">
              <a:buAutoNum type="arabicPeriod"/>
              <a:tabLst>
                <a:tab pos="185738" algn="l"/>
              </a:tabLst>
            </a:pPr>
            <a:r>
              <a:rPr lang="es-MX" sz="2000" b="1"/>
              <a:t> </a:t>
            </a:r>
            <a:r>
              <a:rPr lang="es-MX" sz="2000" b="1" smtClean="0"/>
              <a:t>Capacidad de carga (K)</a:t>
            </a:r>
          </a:p>
        </p:txBody>
      </p:sp>
    </p:spTree>
    <p:extLst>
      <p:ext uri="{BB962C8B-B14F-4D97-AF65-F5344CB8AC3E}">
        <p14:creationId xmlns:p14="http://schemas.microsoft.com/office/powerpoint/2010/main" val="1077671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60032" y="908720"/>
            <a:ext cx="3610744" cy="1143000"/>
          </a:xfrm>
        </p:spPr>
        <p:txBody>
          <a:bodyPr>
            <a:normAutofit fontScale="90000"/>
          </a:bodyPr>
          <a:lstStyle/>
          <a:p>
            <a:r>
              <a:rPr lang="es-MX" smtClean="0"/>
              <a:t>Curvas de supervivencia</a:t>
            </a:r>
            <a:endParaRPr lang="es-MX"/>
          </a:p>
        </p:txBody>
      </p:sp>
      <p:sp>
        <p:nvSpPr>
          <p:cNvPr id="4" name="AutoShape 4" descr="mhtml:file://C:\Users\uv\Desktop\ECOLOGIA\20_%20ecología.mht!//image.slidesharecdn.com/20-ecologa-110520082344-phpapp02/95/slide-11-728.jpg?1305897976"/>
          <p:cNvSpPr>
            <a:spLocks noChangeAspect="1" noChangeArrowheads="1"/>
          </p:cNvSpPr>
          <p:nvPr/>
        </p:nvSpPr>
        <p:spPr bwMode="auto">
          <a:xfrm>
            <a:off x="180975" y="-2338388"/>
            <a:ext cx="6934200" cy="52006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Rectangle 7"/>
          <p:cNvSpPr>
            <a:spLocks noChangeArrowheads="1"/>
          </p:cNvSpPr>
          <p:nvPr/>
        </p:nvSpPr>
        <p:spPr bwMode="auto">
          <a:xfrm>
            <a:off x="180975" y="3179092"/>
            <a:ext cx="8639497"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chemeClr val="tx1"/>
                </a:solidFill>
                <a:effectLst/>
                <a:latin typeface="Arial" pitchFamily="34" charset="0"/>
                <a:cs typeface="Arial" pitchFamily="34" charset="0"/>
              </a:rPr>
              <a:t>  </a:t>
            </a:r>
            <a:endParaRPr kumimoji="0" lang="es-MX" sz="195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MX" sz="1800" b="1" i="0" u="none" strike="noStrike" cap="none" normalizeH="0" baseline="0" smtClean="0">
                <a:ln>
                  <a:noFill/>
                </a:ln>
                <a:solidFill>
                  <a:schemeClr val="tx1"/>
                </a:solidFill>
                <a:effectLst/>
                <a:latin typeface="Arial" pitchFamily="34" charset="0"/>
                <a:cs typeface="Arial" pitchFamily="34" charset="0"/>
              </a:rPr>
              <a:t>Tipo I.</a:t>
            </a:r>
            <a:r>
              <a:rPr kumimoji="0" lang="es-MX" sz="1800" b="0" i="0" u="none" strike="noStrike" cap="none" normalizeH="0" baseline="0" smtClean="0">
                <a:ln>
                  <a:noFill/>
                </a:ln>
                <a:solidFill>
                  <a:schemeClr val="tx1"/>
                </a:solidFill>
                <a:effectLst/>
                <a:latin typeface="Arial" pitchFamily="34" charset="0"/>
                <a:cs typeface="Arial" pitchFamily="34" charset="0"/>
              </a:rPr>
              <a:t> Especies con baja tasa de mortalidad hasta alcanzar una cierta edad en que aumenta rápidamente. Tal es el caso de la mayor parte de los grandes mamíferos, incluido el hombre, con estrategias de la K.</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MX" sz="1800" b="1" i="0" u="none" strike="noStrike" cap="none" normalizeH="0" baseline="0" smtClean="0">
                <a:ln>
                  <a:noFill/>
                </a:ln>
                <a:solidFill>
                  <a:schemeClr val="tx1"/>
                </a:solidFill>
                <a:effectLst/>
                <a:latin typeface="Arial" pitchFamily="34" charset="0"/>
                <a:cs typeface="Arial" pitchFamily="34" charset="0"/>
              </a:rPr>
              <a:t>Tipo II.</a:t>
            </a:r>
            <a:r>
              <a:rPr kumimoji="0" lang="es-MX" sz="1800" b="0" i="0" u="none" strike="noStrike" cap="none" normalizeH="0" baseline="0" smtClean="0">
                <a:ln>
                  <a:noFill/>
                </a:ln>
                <a:solidFill>
                  <a:schemeClr val="tx1"/>
                </a:solidFill>
                <a:effectLst/>
                <a:latin typeface="Arial" pitchFamily="34" charset="0"/>
                <a:cs typeface="Arial" pitchFamily="34" charset="0"/>
              </a:rPr>
              <a:t> Tasa de mortalidad varía poco con la edad</a:t>
            </a:r>
            <a:r>
              <a:rPr lang="es-MX">
                <a:latin typeface="Arial" pitchFamily="34" charset="0"/>
                <a:cs typeface="Arial" pitchFamily="34" charset="0"/>
              </a:rPr>
              <a:t>:</a:t>
            </a:r>
            <a:r>
              <a:rPr kumimoji="0" lang="es-MX" sz="1800" b="0" i="0" u="none" strike="noStrike" cap="none" normalizeH="0" baseline="0" smtClean="0">
                <a:ln>
                  <a:noFill/>
                </a:ln>
                <a:solidFill>
                  <a:schemeClr val="tx1"/>
                </a:solidFill>
                <a:effectLst/>
                <a:latin typeface="Arial" pitchFamily="34" charset="0"/>
                <a:cs typeface="Arial" pitchFamily="34" charset="0"/>
              </a:rPr>
              <a:t> mayoría de aves, la curva tiene la forma de una diagonal descendente, forma sigmoidea si el número de individuos que muere en cada tramo de edad es más o menos constante.</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MX" sz="1800" b="1" i="0" u="none" strike="noStrike" cap="none" normalizeH="0" baseline="0" smtClean="0">
                <a:ln>
                  <a:noFill/>
                </a:ln>
                <a:solidFill>
                  <a:schemeClr val="tx1"/>
                </a:solidFill>
                <a:effectLst/>
                <a:latin typeface="Arial" pitchFamily="34" charset="0"/>
                <a:cs typeface="Arial" pitchFamily="34" charset="0"/>
              </a:rPr>
              <a:t>Tipo III.</a:t>
            </a:r>
            <a:r>
              <a:rPr kumimoji="0" lang="es-MX" sz="1800" b="0" i="0" u="none" strike="noStrike" cap="none" normalizeH="0" baseline="0" smtClean="0">
                <a:ln>
                  <a:noFill/>
                </a:ln>
                <a:solidFill>
                  <a:schemeClr val="tx1"/>
                </a:solidFill>
                <a:effectLst/>
                <a:latin typeface="Arial" pitchFamily="34" charset="0"/>
                <a:cs typeface="Arial" pitchFamily="34" charset="0"/>
              </a:rPr>
              <a:t> Las especies </a:t>
            </a:r>
            <a:r>
              <a:rPr kumimoji="0" lang="es-MX" sz="1800" b="0" i="1" u="none" strike="noStrike" cap="none" normalizeH="0" baseline="0" smtClean="0">
                <a:ln>
                  <a:noFill/>
                </a:ln>
                <a:solidFill>
                  <a:schemeClr val="tx1"/>
                </a:solidFill>
                <a:effectLst/>
                <a:latin typeface="Arial" pitchFamily="34" charset="0"/>
                <a:cs typeface="Arial" pitchFamily="34" charset="0"/>
              </a:rPr>
              <a:t>r-estrategas</a:t>
            </a:r>
            <a:r>
              <a:rPr kumimoji="0" lang="es-MX" sz="1800" b="0" i="0" u="none" strike="noStrike" cap="none" normalizeH="0" baseline="0" smtClean="0">
                <a:ln>
                  <a:noFill/>
                </a:ln>
                <a:solidFill>
                  <a:schemeClr val="tx1"/>
                </a:solidFill>
                <a:effectLst/>
                <a:latin typeface="Arial" pitchFamily="34" charset="0"/>
                <a:cs typeface="Arial" pitchFamily="34" charset="0"/>
              </a:rPr>
              <a:t> sufren una elevada mortalidad en las primeras etapas de vida, larvaria o juvenil, teniendo luego una mayor probabilidad de supervivencia. La curva muestra un pronunciado descenso inicial seguido de una fase más estable</a:t>
            </a:r>
          </a:p>
        </p:txBody>
      </p:sp>
      <p:pic>
        <p:nvPicPr>
          <p:cNvPr id="6152" name="Picture 8" descr="Curvas de supervivenc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966" y="109537"/>
            <a:ext cx="3810000" cy="3095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64315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87424" y="260648"/>
            <a:ext cx="8686800" cy="1143000"/>
          </a:xfrm>
        </p:spPr>
        <p:txBody>
          <a:bodyPr>
            <a:normAutofit/>
          </a:bodyPr>
          <a:lstStyle/>
          <a:p>
            <a:r>
              <a:rPr lang="es-MX" dirty="0" smtClean="0"/>
              <a:t>En poblaciones discretas</a:t>
            </a:r>
            <a:endParaRPr lang="es-MX" dirty="0"/>
          </a:p>
        </p:txBody>
      </p:sp>
      <p:sp>
        <p:nvSpPr>
          <p:cNvPr id="5" name="4 Rectángulo"/>
          <p:cNvSpPr/>
          <p:nvPr/>
        </p:nvSpPr>
        <p:spPr>
          <a:xfrm>
            <a:off x="328464" y="1641933"/>
            <a:ext cx="8568952" cy="3970318"/>
          </a:xfrm>
          <a:prstGeom prst="rect">
            <a:avLst/>
          </a:prstGeom>
        </p:spPr>
        <p:txBody>
          <a:bodyPr wrap="square">
            <a:spAutoFit/>
          </a:bodyPr>
          <a:lstStyle/>
          <a:p>
            <a:pPr>
              <a:lnSpc>
                <a:spcPct val="150000"/>
              </a:lnSpc>
            </a:pPr>
            <a:r>
              <a:rPr lang="es-MX" sz="2800" dirty="0" smtClean="0"/>
              <a:t>Adultos </a:t>
            </a:r>
            <a:r>
              <a:rPr lang="es-MX" sz="2800" dirty="0" smtClean="0"/>
              <a:t>generación presente =</a:t>
            </a:r>
          </a:p>
          <a:p>
            <a:pPr>
              <a:lnSpc>
                <a:spcPct val="150000"/>
              </a:lnSpc>
            </a:pPr>
            <a:endParaRPr lang="es-MX" sz="2800" dirty="0"/>
          </a:p>
          <a:p>
            <a:r>
              <a:rPr lang="es-MX" sz="2800" dirty="0" smtClean="0"/>
              <a:t>  Adultos 		Juveniles                   Tasa de</a:t>
            </a:r>
          </a:p>
          <a:p>
            <a:r>
              <a:rPr lang="es-MX" sz="2800" dirty="0" smtClean="0"/>
              <a:t>generación     X     producidos	    X 	supervivencia</a:t>
            </a:r>
          </a:p>
          <a:p>
            <a:r>
              <a:rPr lang="es-MX" sz="2800" dirty="0" smtClean="0"/>
              <a:t>  pasada 		por adulto		  juveniles</a:t>
            </a:r>
          </a:p>
          <a:p>
            <a:pPr>
              <a:lnSpc>
                <a:spcPct val="150000"/>
              </a:lnSpc>
            </a:pPr>
            <a:endParaRPr lang="es-MX" sz="2800" dirty="0"/>
          </a:p>
          <a:p>
            <a:pPr>
              <a:lnSpc>
                <a:spcPct val="150000"/>
              </a:lnSpc>
            </a:pPr>
            <a:endParaRPr lang="es-MX" sz="2800" dirty="0"/>
          </a:p>
        </p:txBody>
      </p:sp>
      <p:sp>
        <p:nvSpPr>
          <p:cNvPr id="8" name="7 CuadroTexto"/>
          <p:cNvSpPr txBox="1"/>
          <p:nvPr/>
        </p:nvSpPr>
        <p:spPr>
          <a:xfrm>
            <a:off x="2771800" y="2938077"/>
            <a:ext cx="5400600" cy="1384995"/>
          </a:xfrm>
          <a:prstGeom prst="rect">
            <a:avLst/>
          </a:prstGeom>
          <a:noFill/>
          <a:ln w="28575">
            <a:solidFill>
              <a:srgbClr val="FF0000"/>
            </a:solidFill>
          </a:ln>
        </p:spPr>
        <p:txBody>
          <a:bodyPr wrap="square" rtlCol="0">
            <a:spAutoFit/>
          </a:bodyPr>
          <a:lstStyle/>
          <a:p>
            <a:endParaRPr lang="es-MX" sz="2800" dirty="0" smtClean="0"/>
          </a:p>
          <a:p>
            <a:endParaRPr lang="es-MX" sz="2800" dirty="0"/>
          </a:p>
          <a:p>
            <a:endParaRPr lang="es-MX" sz="2800" dirty="0"/>
          </a:p>
        </p:txBody>
      </p:sp>
      <p:sp>
        <p:nvSpPr>
          <p:cNvPr id="2" name="1 Flecha derecha"/>
          <p:cNvSpPr/>
          <p:nvPr/>
        </p:nvSpPr>
        <p:spPr>
          <a:xfrm rot="8793380">
            <a:off x="3912543" y="4744916"/>
            <a:ext cx="1836204" cy="5941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2 CuadroTexto"/>
          <p:cNvSpPr txBox="1"/>
          <p:nvPr/>
        </p:nvSpPr>
        <p:spPr>
          <a:xfrm>
            <a:off x="1187624" y="5795822"/>
            <a:ext cx="5472608" cy="523220"/>
          </a:xfrm>
          <a:prstGeom prst="rect">
            <a:avLst/>
          </a:prstGeom>
          <a:noFill/>
          <a:ln w="28575">
            <a:solidFill>
              <a:srgbClr val="FF0000"/>
            </a:solidFill>
          </a:ln>
        </p:spPr>
        <p:txBody>
          <a:bodyPr wrap="square" rtlCol="0">
            <a:spAutoFit/>
          </a:bodyPr>
          <a:lstStyle/>
          <a:p>
            <a:r>
              <a:rPr lang="es-MX" sz="2800" dirty="0" smtClean="0"/>
              <a:t>R = Tasa de reproducción </a:t>
            </a:r>
            <a:r>
              <a:rPr lang="es-MX" sz="2800" i="1" dirty="0" smtClean="0"/>
              <a:t>per </a:t>
            </a:r>
            <a:r>
              <a:rPr lang="es-MX" sz="2800" i="1" dirty="0" err="1" smtClean="0"/>
              <a:t>capita</a:t>
            </a:r>
            <a:endParaRPr lang="es-MX" sz="2800" i="1" dirty="0"/>
          </a:p>
        </p:txBody>
      </p:sp>
    </p:spTree>
    <p:extLst>
      <p:ext uri="{BB962C8B-B14F-4D97-AF65-F5344CB8AC3E}">
        <p14:creationId xmlns:p14="http://schemas.microsoft.com/office/powerpoint/2010/main" val="36075825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827584" y="4509120"/>
            <a:ext cx="7848872" cy="1077218"/>
          </a:xfrm>
          <a:prstGeom prst="rect">
            <a:avLst/>
          </a:prstGeom>
        </p:spPr>
        <p:txBody>
          <a:bodyPr wrap="square">
            <a:spAutoFit/>
          </a:bodyPr>
          <a:lstStyle/>
          <a:p>
            <a:r>
              <a:rPr lang="es-MX" sz="3200" dirty="0" smtClean="0"/>
              <a:t>Simulaciones de crecimiento poblacional con tasas distintas de reproducción </a:t>
            </a:r>
            <a:r>
              <a:rPr lang="es-MX" sz="3200" i="1" dirty="0" smtClean="0"/>
              <a:t>per </a:t>
            </a:r>
            <a:r>
              <a:rPr lang="es-MX" sz="3200" i="1" dirty="0" err="1" smtClean="0"/>
              <a:t>capita</a:t>
            </a:r>
            <a:endParaRPr lang="es-MX" sz="3200" i="1" dirty="0"/>
          </a:p>
        </p:txBody>
      </p:sp>
      <p:cxnSp>
        <p:nvCxnSpPr>
          <p:cNvPr id="4" name="3 Conector recto de flecha"/>
          <p:cNvCxnSpPr/>
          <p:nvPr/>
        </p:nvCxnSpPr>
        <p:spPr>
          <a:xfrm flipV="1">
            <a:off x="827584" y="845096"/>
            <a:ext cx="0" cy="280831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 name="4 Conector recto de flecha"/>
          <p:cNvCxnSpPr/>
          <p:nvPr/>
        </p:nvCxnSpPr>
        <p:spPr>
          <a:xfrm flipV="1">
            <a:off x="3563888" y="814135"/>
            <a:ext cx="0" cy="280831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6" name="5 Conector recto de flecha"/>
          <p:cNvCxnSpPr/>
          <p:nvPr/>
        </p:nvCxnSpPr>
        <p:spPr>
          <a:xfrm flipV="1">
            <a:off x="6444208" y="845096"/>
            <a:ext cx="0" cy="280831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a:off x="827584" y="3653408"/>
            <a:ext cx="230425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p:nvPr/>
        </p:nvCxnSpPr>
        <p:spPr>
          <a:xfrm>
            <a:off x="3563888" y="3620184"/>
            <a:ext cx="230425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p:nvPr/>
        </p:nvCxnSpPr>
        <p:spPr>
          <a:xfrm>
            <a:off x="6444208" y="3653408"/>
            <a:ext cx="230425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0" name="9 CuadroTexto"/>
          <p:cNvSpPr txBox="1"/>
          <p:nvPr/>
        </p:nvSpPr>
        <p:spPr>
          <a:xfrm>
            <a:off x="971600" y="2203185"/>
            <a:ext cx="288032" cy="261610"/>
          </a:xfrm>
          <a:prstGeom prst="rect">
            <a:avLst/>
          </a:prstGeom>
          <a:noFill/>
        </p:spPr>
        <p:txBody>
          <a:bodyPr wrap="square" rtlCol="0">
            <a:spAutoFit/>
          </a:bodyPr>
          <a:lstStyle/>
          <a:p>
            <a:r>
              <a:rPr lang="es-MX" sz="1100" dirty="0" smtClean="0"/>
              <a:t>X</a:t>
            </a:r>
            <a:endParaRPr lang="es-MX" sz="1100" dirty="0"/>
          </a:p>
        </p:txBody>
      </p:sp>
      <p:sp>
        <p:nvSpPr>
          <p:cNvPr id="11" name="10 CuadroTexto"/>
          <p:cNvSpPr txBox="1"/>
          <p:nvPr/>
        </p:nvSpPr>
        <p:spPr>
          <a:xfrm>
            <a:off x="1259632" y="2072380"/>
            <a:ext cx="288032" cy="261610"/>
          </a:xfrm>
          <a:prstGeom prst="rect">
            <a:avLst/>
          </a:prstGeom>
          <a:noFill/>
        </p:spPr>
        <p:txBody>
          <a:bodyPr wrap="square" rtlCol="0">
            <a:spAutoFit/>
          </a:bodyPr>
          <a:lstStyle/>
          <a:p>
            <a:r>
              <a:rPr lang="es-MX" sz="1100" dirty="0" smtClean="0"/>
              <a:t>X</a:t>
            </a:r>
            <a:endParaRPr lang="es-MX" sz="1100" dirty="0"/>
          </a:p>
        </p:txBody>
      </p:sp>
      <p:sp>
        <p:nvSpPr>
          <p:cNvPr id="12" name="11 CuadroTexto"/>
          <p:cNvSpPr txBox="1"/>
          <p:nvPr/>
        </p:nvSpPr>
        <p:spPr>
          <a:xfrm>
            <a:off x="1165026" y="2328904"/>
            <a:ext cx="288032" cy="261610"/>
          </a:xfrm>
          <a:prstGeom prst="rect">
            <a:avLst/>
          </a:prstGeom>
          <a:noFill/>
        </p:spPr>
        <p:txBody>
          <a:bodyPr wrap="square" rtlCol="0">
            <a:spAutoFit/>
          </a:bodyPr>
          <a:lstStyle/>
          <a:p>
            <a:r>
              <a:rPr lang="es-MX" sz="1100" dirty="0" smtClean="0"/>
              <a:t>X</a:t>
            </a:r>
            <a:endParaRPr lang="es-MX" sz="1100" dirty="0"/>
          </a:p>
        </p:txBody>
      </p:sp>
      <p:sp>
        <p:nvSpPr>
          <p:cNvPr id="13" name="12 CuadroTexto"/>
          <p:cNvSpPr txBox="1"/>
          <p:nvPr/>
        </p:nvSpPr>
        <p:spPr>
          <a:xfrm>
            <a:off x="1505218" y="2545529"/>
            <a:ext cx="288032" cy="261610"/>
          </a:xfrm>
          <a:prstGeom prst="rect">
            <a:avLst/>
          </a:prstGeom>
          <a:noFill/>
        </p:spPr>
        <p:txBody>
          <a:bodyPr wrap="square" rtlCol="0">
            <a:spAutoFit/>
          </a:bodyPr>
          <a:lstStyle/>
          <a:p>
            <a:r>
              <a:rPr lang="es-MX" sz="1100" dirty="0" smtClean="0"/>
              <a:t>X</a:t>
            </a:r>
            <a:endParaRPr lang="es-MX" sz="1100" dirty="0"/>
          </a:p>
        </p:txBody>
      </p:sp>
      <p:sp>
        <p:nvSpPr>
          <p:cNvPr id="14" name="13 CuadroTexto"/>
          <p:cNvSpPr txBox="1"/>
          <p:nvPr/>
        </p:nvSpPr>
        <p:spPr>
          <a:xfrm>
            <a:off x="1649234" y="2348385"/>
            <a:ext cx="288032" cy="261610"/>
          </a:xfrm>
          <a:prstGeom prst="rect">
            <a:avLst/>
          </a:prstGeom>
          <a:noFill/>
        </p:spPr>
        <p:txBody>
          <a:bodyPr wrap="square" rtlCol="0">
            <a:spAutoFit/>
          </a:bodyPr>
          <a:lstStyle/>
          <a:p>
            <a:r>
              <a:rPr lang="es-MX" sz="1100" dirty="0" smtClean="0"/>
              <a:t>X</a:t>
            </a:r>
            <a:endParaRPr lang="es-MX" sz="1100" dirty="0"/>
          </a:p>
        </p:txBody>
      </p:sp>
      <p:sp>
        <p:nvSpPr>
          <p:cNvPr id="15" name="14 CuadroTexto"/>
          <p:cNvSpPr txBox="1"/>
          <p:nvPr/>
        </p:nvSpPr>
        <p:spPr>
          <a:xfrm>
            <a:off x="1937266" y="2067294"/>
            <a:ext cx="288032" cy="261610"/>
          </a:xfrm>
          <a:prstGeom prst="rect">
            <a:avLst/>
          </a:prstGeom>
          <a:noFill/>
        </p:spPr>
        <p:txBody>
          <a:bodyPr wrap="square" rtlCol="0">
            <a:spAutoFit/>
          </a:bodyPr>
          <a:lstStyle/>
          <a:p>
            <a:r>
              <a:rPr lang="es-MX" sz="1100" dirty="0" smtClean="0"/>
              <a:t>X</a:t>
            </a:r>
            <a:endParaRPr lang="es-MX" sz="1100" dirty="0"/>
          </a:p>
        </p:txBody>
      </p:sp>
      <p:sp>
        <p:nvSpPr>
          <p:cNvPr id="16" name="15 CuadroTexto"/>
          <p:cNvSpPr txBox="1"/>
          <p:nvPr/>
        </p:nvSpPr>
        <p:spPr>
          <a:xfrm>
            <a:off x="1837693" y="2703342"/>
            <a:ext cx="288032" cy="261610"/>
          </a:xfrm>
          <a:prstGeom prst="rect">
            <a:avLst/>
          </a:prstGeom>
          <a:noFill/>
        </p:spPr>
        <p:txBody>
          <a:bodyPr wrap="square" rtlCol="0">
            <a:spAutoFit/>
          </a:bodyPr>
          <a:lstStyle/>
          <a:p>
            <a:r>
              <a:rPr lang="es-MX" sz="1100" dirty="0" smtClean="0"/>
              <a:t>X</a:t>
            </a:r>
            <a:endParaRPr lang="es-MX" sz="1100" dirty="0"/>
          </a:p>
        </p:txBody>
      </p:sp>
      <p:sp>
        <p:nvSpPr>
          <p:cNvPr id="17" name="16 CuadroTexto"/>
          <p:cNvSpPr txBox="1"/>
          <p:nvPr/>
        </p:nvSpPr>
        <p:spPr>
          <a:xfrm>
            <a:off x="2174032" y="2111152"/>
            <a:ext cx="288032" cy="261610"/>
          </a:xfrm>
          <a:prstGeom prst="rect">
            <a:avLst/>
          </a:prstGeom>
          <a:noFill/>
        </p:spPr>
        <p:txBody>
          <a:bodyPr wrap="square" rtlCol="0">
            <a:spAutoFit/>
          </a:bodyPr>
          <a:lstStyle/>
          <a:p>
            <a:r>
              <a:rPr lang="es-MX" sz="1100" dirty="0" smtClean="0"/>
              <a:t>X</a:t>
            </a:r>
            <a:endParaRPr lang="es-MX" sz="1100" dirty="0"/>
          </a:p>
        </p:txBody>
      </p:sp>
      <p:sp>
        <p:nvSpPr>
          <p:cNvPr id="18" name="17 CuadroTexto"/>
          <p:cNvSpPr txBox="1"/>
          <p:nvPr/>
        </p:nvSpPr>
        <p:spPr>
          <a:xfrm>
            <a:off x="2190800" y="2375155"/>
            <a:ext cx="288032" cy="261610"/>
          </a:xfrm>
          <a:prstGeom prst="rect">
            <a:avLst/>
          </a:prstGeom>
          <a:noFill/>
        </p:spPr>
        <p:txBody>
          <a:bodyPr wrap="square" rtlCol="0">
            <a:spAutoFit/>
          </a:bodyPr>
          <a:lstStyle/>
          <a:p>
            <a:r>
              <a:rPr lang="es-MX" sz="1100" dirty="0" smtClean="0"/>
              <a:t>X</a:t>
            </a:r>
            <a:endParaRPr lang="es-MX" sz="1100" dirty="0"/>
          </a:p>
        </p:txBody>
      </p:sp>
      <p:sp>
        <p:nvSpPr>
          <p:cNvPr id="19" name="18 CuadroTexto"/>
          <p:cNvSpPr txBox="1"/>
          <p:nvPr/>
        </p:nvSpPr>
        <p:spPr>
          <a:xfrm>
            <a:off x="2478832" y="2415952"/>
            <a:ext cx="288032" cy="261610"/>
          </a:xfrm>
          <a:prstGeom prst="rect">
            <a:avLst/>
          </a:prstGeom>
          <a:noFill/>
        </p:spPr>
        <p:txBody>
          <a:bodyPr wrap="square" rtlCol="0">
            <a:spAutoFit/>
          </a:bodyPr>
          <a:lstStyle/>
          <a:p>
            <a:r>
              <a:rPr lang="es-MX" sz="1100" dirty="0" smtClean="0"/>
              <a:t>X</a:t>
            </a:r>
            <a:endParaRPr lang="es-MX" sz="1100" dirty="0"/>
          </a:p>
        </p:txBody>
      </p:sp>
      <p:sp>
        <p:nvSpPr>
          <p:cNvPr id="20" name="19 CuadroTexto"/>
          <p:cNvSpPr txBox="1"/>
          <p:nvPr/>
        </p:nvSpPr>
        <p:spPr>
          <a:xfrm>
            <a:off x="2631232" y="2568352"/>
            <a:ext cx="288032" cy="261610"/>
          </a:xfrm>
          <a:prstGeom prst="rect">
            <a:avLst/>
          </a:prstGeom>
          <a:noFill/>
        </p:spPr>
        <p:txBody>
          <a:bodyPr wrap="square" rtlCol="0">
            <a:spAutoFit/>
          </a:bodyPr>
          <a:lstStyle/>
          <a:p>
            <a:r>
              <a:rPr lang="es-MX" sz="1100" dirty="0" smtClean="0"/>
              <a:t>X</a:t>
            </a:r>
            <a:endParaRPr lang="es-MX" sz="1100" dirty="0"/>
          </a:p>
        </p:txBody>
      </p:sp>
      <p:sp>
        <p:nvSpPr>
          <p:cNvPr id="21" name="20 CuadroTexto"/>
          <p:cNvSpPr txBox="1"/>
          <p:nvPr/>
        </p:nvSpPr>
        <p:spPr>
          <a:xfrm>
            <a:off x="3622606" y="2691479"/>
            <a:ext cx="239758" cy="261610"/>
          </a:xfrm>
          <a:prstGeom prst="rect">
            <a:avLst/>
          </a:prstGeom>
          <a:noFill/>
        </p:spPr>
        <p:txBody>
          <a:bodyPr wrap="square" rtlCol="0">
            <a:spAutoFit/>
          </a:bodyPr>
          <a:lstStyle/>
          <a:p>
            <a:r>
              <a:rPr lang="es-MX" sz="1100" dirty="0" smtClean="0"/>
              <a:t>X</a:t>
            </a:r>
          </a:p>
        </p:txBody>
      </p:sp>
      <p:sp>
        <p:nvSpPr>
          <p:cNvPr id="22" name="21 CuadroTexto"/>
          <p:cNvSpPr txBox="1"/>
          <p:nvPr/>
        </p:nvSpPr>
        <p:spPr>
          <a:xfrm>
            <a:off x="6588224" y="3493850"/>
            <a:ext cx="288032" cy="261610"/>
          </a:xfrm>
          <a:prstGeom prst="rect">
            <a:avLst/>
          </a:prstGeom>
          <a:noFill/>
        </p:spPr>
        <p:txBody>
          <a:bodyPr wrap="square" rtlCol="0">
            <a:spAutoFit/>
          </a:bodyPr>
          <a:lstStyle/>
          <a:p>
            <a:r>
              <a:rPr lang="es-MX" sz="1100" dirty="0" smtClean="0"/>
              <a:t>X</a:t>
            </a:r>
            <a:endParaRPr lang="es-MX" sz="1100" dirty="0"/>
          </a:p>
        </p:txBody>
      </p:sp>
      <p:sp>
        <p:nvSpPr>
          <p:cNvPr id="23" name="22 CuadroTexto"/>
          <p:cNvSpPr txBox="1"/>
          <p:nvPr/>
        </p:nvSpPr>
        <p:spPr>
          <a:xfrm>
            <a:off x="3512680" y="2194567"/>
            <a:ext cx="288032" cy="261610"/>
          </a:xfrm>
          <a:prstGeom prst="rect">
            <a:avLst/>
          </a:prstGeom>
          <a:noFill/>
        </p:spPr>
        <p:txBody>
          <a:bodyPr wrap="square" rtlCol="0">
            <a:spAutoFit/>
          </a:bodyPr>
          <a:lstStyle/>
          <a:p>
            <a:r>
              <a:rPr lang="es-MX" sz="1100" dirty="0" smtClean="0"/>
              <a:t>X</a:t>
            </a:r>
            <a:endParaRPr lang="es-MX" sz="1100" dirty="0"/>
          </a:p>
        </p:txBody>
      </p:sp>
      <p:sp>
        <p:nvSpPr>
          <p:cNvPr id="24" name="23 CuadroTexto"/>
          <p:cNvSpPr txBox="1"/>
          <p:nvPr/>
        </p:nvSpPr>
        <p:spPr>
          <a:xfrm>
            <a:off x="3582376" y="2333990"/>
            <a:ext cx="288032" cy="261610"/>
          </a:xfrm>
          <a:prstGeom prst="rect">
            <a:avLst/>
          </a:prstGeom>
          <a:noFill/>
        </p:spPr>
        <p:txBody>
          <a:bodyPr wrap="square" rtlCol="0">
            <a:spAutoFit/>
          </a:bodyPr>
          <a:lstStyle/>
          <a:p>
            <a:r>
              <a:rPr lang="es-MX" sz="1100" dirty="0" smtClean="0"/>
              <a:t>X</a:t>
            </a:r>
            <a:endParaRPr lang="es-MX" sz="1100" dirty="0"/>
          </a:p>
        </p:txBody>
      </p:sp>
      <p:sp>
        <p:nvSpPr>
          <p:cNvPr id="25" name="24 CuadroTexto"/>
          <p:cNvSpPr txBox="1"/>
          <p:nvPr/>
        </p:nvSpPr>
        <p:spPr>
          <a:xfrm>
            <a:off x="3741443" y="2958223"/>
            <a:ext cx="288032" cy="261610"/>
          </a:xfrm>
          <a:prstGeom prst="rect">
            <a:avLst/>
          </a:prstGeom>
          <a:noFill/>
        </p:spPr>
        <p:txBody>
          <a:bodyPr wrap="square" rtlCol="0">
            <a:spAutoFit/>
          </a:bodyPr>
          <a:lstStyle/>
          <a:p>
            <a:r>
              <a:rPr lang="es-MX" sz="1100" dirty="0" smtClean="0"/>
              <a:t>X</a:t>
            </a:r>
            <a:endParaRPr lang="es-MX" sz="1100" dirty="0"/>
          </a:p>
        </p:txBody>
      </p:sp>
      <p:sp>
        <p:nvSpPr>
          <p:cNvPr id="26" name="25 CuadroTexto"/>
          <p:cNvSpPr txBox="1"/>
          <p:nvPr/>
        </p:nvSpPr>
        <p:spPr>
          <a:xfrm>
            <a:off x="7308304" y="3081263"/>
            <a:ext cx="288032" cy="261610"/>
          </a:xfrm>
          <a:prstGeom prst="rect">
            <a:avLst/>
          </a:prstGeom>
          <a:noFill/>
        </p:spPr>
        <p:txBody>
          <a:bodyPr wrap="square" rtlCol="0">
            <a:spAutoFit/>
          </a:bodyPr>
          <a:lstStyle/>
          <a:p>
            <a:r>
              <a:rPr lang="es-MX" sz="1100" dirty="0" smtClean="0"/>
              <a:t>X</a:t>
            </a:r>
            <a:endParaRPr lang="es-MX" sz="1100" dirty="0"/>
          </a:p>
        </p:txBody>
      </p:sp>
      <p:sp>
        <p:nvSpPr>
          <p:cNvPr id="27" name="26 CuadroTexto"/>
          <p:cNvSpPr txBox="1"/>
          <p:nvPr/>
        </p:nvSpPr>
        <p:spPr>
          <a:xfrm>
            <a:off x="6876256" y="3433679"/>
            <a:ext cx="288032" cy="261610"/>
          </a:xfrm>
          <a:prstGeom prst="rect">
            <a:avLst/>
          </a:prstGeom>
          <a:noFill/>
        </p:spPr>
        <p:txBody>
          <a:bodyPr wrap="square" rtlCol="0">
            <a:spAutoFit/>
          </a:bodyPr>
          <a:lstStyle/>
          <a:p>
            <a:r>
              <a:rPr lang="es-MX" sz="1100" dirty="0" smtClean="0"/>
              <a:t>X</a:t>
            </a:r>
            <a:endParaRPr lang="es-MX" sz="1100" dirty="0"/>
          </a:p>
        </p:txBody>
      </p:sp>
      <p:sp>
        <p:nvSpPr>
          <p:cNvPr id="28" name="27 CuadroTexto"/>
          <p:cNvSpPr txBox="1"/>
          <p:nvPr/>
        </p:nvSpPr>
        <p:spPr>
          <a:xfrm>
            <a:off x="3781143" y="3166241"/>
            <a:ext cx="288032" cy="261610"/>
          </a:xfrm>
          <a:prstGeom prst="rect">
            <a:avLst/>
          </a:prstGeom>
          <a:noFill/>
        </p:spPr>
        <p:txBody>
          <a:bodyPr wrap="square" rtlCol="0">
            <a:spAutoFit/>
          </a:bodyPr>
          <a:lstStyle/>
          <a:p>
            <a:r>
              <a:rPr lang="es-MX" sz="1100" dirty="0" smtClean="0"/>
              <a:t>X</a:t>
            </a:r>
            <a:endParaRPr lang="es-MX" sz="1100" dirty="0"/>
          </a:p>
        </p:txBody>
      </p:sp>
      <p:sp>
        <p:nvSpPr>
          <p:cNvPr id="29" name="28 CuadroTexto"/>
          <p:cNvSpPr txBox="1"/>
          <p:nvPr/>
        </p:nvSpPr>
        <p:spPr>
          <a:xfrm>
            <a:off x="3941964" y="3332186"/>
            <a:ext cx="288032" cy="261610"/>
          </a:xfrm>
          <a:prstGeom prst="rect">
            <a:avLst/>
          </a:prstGeom>
          <a:noFill/>
        </p:spPr>
        <p:txBody>
          <a:bodyPr wrap="square" rtlCol="0">
            <a:spAutoFit/>
          </a:bodyPr>
          <a:lstStyle/>
          <a:p>
            <a:r>
              <a:rPr lang="es-MX" sz="1100" dirty="0" smtClean="0"/>
              <a:t>X</a:t>
            </a:r>
            <a:endParaRPr lang="es-MX" sz="1100" dirty="0"/>
          </a:p>
        </p:txBody>
      </p:sp>
      <p:sp>
        <p:nvSpPr>
          <p:cNvPr id="30" name="29 CuadroTexto"/>
          <p:cNvSpPr txBox="1"/>
          <p:nvPr/>
        </p:nvSpPr>
        <p:spPr>
          <a:xfrm>
            <a:off x="4211960" y="3372138"/>
            <a:ext cx="288032" cy="261610"/>
          </a:xfrm>
          <a:prstGeom prst="rect">
            <a:avLst/>
          </a:prstGeom>
          <a:noFill/>
        </p:spPr>
        <p:txBody>
          <a:bodyPr wrap="square" rtlCol="0">
            <a:spAutoFit/>
          </a:bodyPr>
          <a:lstStyle/>
          <a:p>
            <a:r>
              <a:rPr lang="es-MX" sz="1100" dirty="0" smtClean="0"/>
              <a:t>X</a:t>
            </a:r>
            <a:endParaRPr lang="es-MX" sz="1100" dirty="0"/>
          </a:p>
        </p:txBody>
      </p:sp>
      <p:sp>
        <p:nvSpPr>
          <p:cNvPr id="31" name="30 CuadroTexto"/>
          <p:cNvSpPr txBox="1"/>
          <p:nvPr/>
        </p:nvSpPr>
        <p:spPr>
          <a:xfrm>
            <a:off x="4427984" y="3360837"/>
            <a:ext cx="288032" cy="261610"/>
          </a:xfrm>
          <a:prstGeom prst="rect">
            <a:avLst/>
          </a:prstGeom>
          <a:noFill/>
        </p:spPr>
        <p:txBody>
          <a:bodyPr wrap="square" rtlCol="0">
            <a:spAutoFit/>
          </a:bodyPr>
          <a:lstStyle/>
          <a:p>
            <a:r>
              <a:rPr lang="es-MX" sz="1100" dirty="0" smtClean="0"/>
              <a:t>X</a:t>
            </a:r>
            <a:endParaRPr lang="es-MX" sz="1100" dirty="0"/>
          </a:p>
        </p:txBody>
      </p:sp>
      <p:sp>
        <p:nvSpPr>
          <p:cNvPr id="32" name="31 CuadroTexto"/>
          <p:cNvSpPr txBox="1"/>
          <p:nvPr/>
        </p:nvSpPr>
        <p:spPr>
          <a:xfrm>
            <a:off x="4716016" y="3360837"/>
            <a:ext cx="288032" cy="261610"/>
          </a:xfrm>
          <a:prstGeom prst="rect">
            <a:avLst/>
          </a:prstGeom>
          <a:noFill/>
        </p:spPr>
        <p:txBody>
          <a:bodyPr wrap="square" rtlCol="0">
            <a:spAutoFit/>
          </a:bodyPr>
          <a:lstStyle/>
          <a:p>
            <a:r>
              <a:rPr lang="es-MX" sz="1100" dirty="0" smtClean="0"/>
              <a:t>X</a:t>
            </a:r>
            <a:endParaRPr lang="es-MX" sz="1100" dirty="0"/>
          </a:p>
        </p:txBody>
      </p:sp>
      <p:sp>
        <p:nvSpPr>
          <p:cNvPr id="33" name="32 CuadroTexto"/>
          <p:cNvSpPr txBox="1"/>
          <p:nvPr/>
        </p:nvSpPr>
        <p:spPr>
          <a:xfrm>
            <a:off x="4860032" y="3391798"/>
            <a:ext cx="288032" cy="261610"/>
          </a:xfrm>
          <a:prstGeom prst="rect">
            <a:avLst/>
          </a:prstGeom>
          <a:noFill/>
        </p:spPr>
        <p:txBody>
          <a:bodyPr wrap="square" rtlCol="0">
            <a:spAutoFit/>
          </a:bodyPr>
          <a:lstStyle/>
          <a:p>
            <a:r>
              <a:rPr lang="es-MX" sz="1100" dirty="0" smtClean="0"/>
              <a:t>X</a:t>
            </a:r>
            <a:endParaRPr lang="es-MX" sz="1100" dirty="0"/>
          </a:p>
        </p:txBody>
      </p:sp>
      <p:sp>
        <p:nvSpPr>
          <p:cNvPr id="34" name="33 CuadroTexto"/>
          <p:cNvSpPr txBox="1"/>
          <p:nvPr/>
        </p:nvSpPr>
        <p:spPr>
          <a:xfrm>
            <a:off x="6732240" y="3419730"/>
            <a:ext cx="288032" cy="261610"/>
          </a:xfrm>
          <a:prstGeom prst="rect">
            <a:avLst/>
          </a:prstGeom>
          <a:noFill/>
        </p:spPr>
        <p:txBody>
          <a:bodyPr wrap="square" rtlCol="0">
            <a:spAutoFit/>
          </a:bodyPr>
          <a:lstStyle/>
          <a:p>
            <a:r>
              <a:rPr lang="es-MX" sz="1100" dirty="0" smtClean="0"/>
              <a:t>X</a:t>
            </a:r>
            <a:endParaRPr lang="es-MX" sz="1100" dirty="0"/>
          </a:p>
        </p:txBody>
      </p:sp>
      <p:sp>
        <p:nvSpPr>
          <p:cNvPr id="35" name="34 CuadroTexto"/>
          <p:cNvSpPr txBox="1"/>
          <p:nvPr/>
        </p:nvSpPr>
        <p:spPr>
          <a:xfrm>
            <a:off x="7699094" y="1805684"/>
            <a:ext cx="288032" cy="261610"/>
          </a:xfrm>
          <a:prstGeom prst="rect">
            <a:avLst/>
          </a:prstGeom>
          <a:noFill/>
        </p:spPr>
        <p:txBody>
          <a:bodyPr wrap="square" rtlCol="0">
            <a:spAutoFit/>
          </a:bodyPr>
          <a:lstStyle/>
          <a:p>
            <a:r>
              <a:rPr lang="es-MX" sz="1100" dirty="0" smtClean="0"/>
              <a:t>X</a:t>
            </a:r>
            <a:endParaRPr lang="es-MX" sz="1100" dirty="0"/>
          </a:p>
        </p:txBody>
      </p:sp>
      <p:sp>
        <p:nvSpPr>
          <p:cNvPr id="36" name="35 CuadroTexto"/>
          <p:cNvSpPr txBox="1"/>
          <p:nvPr/>
        </p:nvSpPr>
        <p:spPr>
          <a:xfrm>
            <a:off x="7555078" y="2372762"/>
            <a:ext cx="288032" cy="261610"/>
          </a:xfrm>
          <a:prstGeom prst="rect">
            <a:avLst/>
          </a:prstGeom>
          <a:noFill/>
        </p:spPr>
        <p:txBody>
          <a:bodyPr wrap="square" rtlCol="0">
            <a:spAutoFit/>
          </a:bodyPr>
          <a:lstStyle/>
          <a:p>
            <a:r>
              <a:rPr lang="es-MX" sz="1100" dirty="0" smtClean="0"/>
              <a:t>X</a:t>
            </a:r>
            <a:endParaRPr lang="es-MX" sz="1100" dirty="0"/>
          </a:p>
        </p:txBody>
      </p:sp>
      <p:sp>
        <p:nvSpPr>
          <p:cNvPr id="37" name="36 CuadroTexto"/>
          <p:cNvSpPr txBox="1"/>
          <p:nvPr/>
        </p:nvSpPr>
        <p:spPr>
          <a:xfrm>
            <a:off x="7457949" y="2807139"/>
            <a:ext cx="288032" cy="261610"/>
          </a:xfrm>
          <a:prstGeom prst="rect">
            <a:avLst/>
          </a:prstGeom>
          <a:noFill/>
        </p:spPr>
        <p:txBody>
          <a:bodyPr wrap="square" rtlCol="0">
            <a:spAutoFit/>
          </a:bodyPr>
          <a:lstStyle/>
          <a:p>
            <a:r>
              <a:rPr lang="es-MX" sz="1100" dirty="0" smtClean="0"/>
              <a:t>X</a:t>
            </a:r>
            <a:endParaRPr lang="es-MX" sz="1100" dirty="0"/>
          </a:p>
        </p:txBody>
      </p:sp>
      <p:sp>
        <p:nvSpPr>
          <p:cNvPr id="38" name="37 CuadroTexto"/>
          <p:cNvSpPr txBox="1"/>
          <p:nvPr/>
        </p:nvSpPr>
        <p:spPr>
          <a:xfrm>
            <a:off x="7164288" y="3260993"/>
            <a:ext cx="288032" cy="261610"/>
          </a:xfrm>
          <a:prstGeom prst="rect">
            <a:avLst/>
          </a:prstGeom>
          <a:noFill/>
        </p:spPr>
        <p:txBody>
          <a:bodyPr wrap="square" rtlCol="0">
            <a:spAutoFit/>
          </a:bodyPr>
          <a:lstStyle/>
          <a:p>
            <a:r>
              <a:rPr lang="es-MX" sz="1100" dirty="0" smtClean="0"/>
              <a:t>X</a:t>
            </a:r>
            <a:endParaRPr lang="es-MX" sz="1100" dirty="0"/>
          </a:p>
        </p:txBody>
      </p:sp>
      <p:sp>
        <p:nvSpPr>
          <p:cNvPr id="39" name="38 CuadroTexto"/>
          <p:cNvSpPr txBox="1"/>
          <p:nvPr/>
        </p:nvSpPr>
        <p:spPr>
          <a:xfrm>
            <a:off x="7016255" y="3358574"/>
            <a:ext cx="288032" cy="261610"/>
          </a:xfrm>
          <a:prstGeom prst="rect">
            <a:avLst/>
          </a:prstGeom>
          <a:noFill/>
        </p:spPr>
        <p:txBody>
          <a:bodyPr wrap="square" rtlCol="0">
            <a:spAutoFit/>
          </a:bodyPr>
          <a:lstStyle/>
          <a:p>
            <a:r>
              <a:rPr lang="es-MX" sz="1100" dirty="0" smtClean="0"/>
              <a:t>X</a:t>
            </a:r>
            <a:endParaRPr lang="es-MX" sz="1100" dirty="0"/>
          </a:p>
        </p:txBody>
      </p:sp>
      <p:sp>
        <p:nvSpPr>
          <p:cNvPr id="40" name="39 CuadroTexto"/>
          <p:cNvSpPr txBox="1"/>
          <p:nvPr/>
        </p:nvSpPr>
        <p:spPr>
          <a:xfrm>
            <a:off x="1706734" y="845096"/>
            <a:ext cx="837982" cy="369332"/>
          </a:xfrm>
          <a:prstGeom prst="rect">
            <a:avLst/>
          </a:prstGeom>
          <a:noFill/>
        </p:spPr>
        <p:txBody>
          <a:bodyPr wrap="square" rtlCol="0">
            <a:spAutoFit/>
          </a:bodyPr>
          <a:lstStyle/>
          <a:p>
            <a:r>
              <a:rPr lang="es-MX" b="1" dirty="0" smtClean="0"/>
              <a:t>R = 1.0</a:t>
            </a:r>
            <a:endParaRPr lang="es-MX" b="1" dirty="0"/>
          </a:p>
        </p:txBody>
      </p:sp>
      <p:sp>
        <p:nvSpPr>
          <p:cNvPr id="41" name="40 CuadroTexto"/>
          <p:cNvSpPr txBox="1"/>
          <p:nvPr/>
        </p:nvSpPr>
        <p:spPr>
          <a:xfrm>
            <a:off x="4463988" y="845096"/>
            <a:ext cx="837982" cy="369332"/>
          </a:xfrm>
          <a:prstGeom prst="rect">
            <a:avLst/>
          </a:prstGeom>
          <a:noFill/>
        </p:spPr>
        <p:txBody>
          <a:bodyPr wrap="square" rtlCol="0">
            <a:spAutoFit/>
          </a:bodyPr>
          <a:lstStyle/>
          <a:p>
            <a:r>
              <a:rPr lang="es-MX" b="1" dirty="0" smtClean="0"/>
              <a:t>R = 0.5</a:t>
            </a:r>
            <a:endParaRPr lang="es-MX" b="1" dirty="0"/>
          </a:p>
        </p:txBody>
      </p:sp>
      <p:sp>
        <p:nvSpPr>
          <p:cNvPr id="42" name="41 CuadroTexto"/>
          <p:cNvSpPr txBox="1"/>
          <p:nvPr/>
        </p:nvSpPr>
        <p:spPr>
          <a:xfrm>
            <a:off x="7290042" y="845096"/>
            <a:ext cx="837982" cy="369332"/>
          </a:xfrm>
          <a:prstGeom prst="rect">
            <a:avLst/>
          </a:prstGeom>
          <a:noFill/>
        </p:spPr>
        <p:txBody>
          <a:bodyPr wrap="square" rtlCol="0">
            <a:spAutoFit/>
          </a:bodyPr>
          <a:lstStyle/>
          <a:p>
            <a:r>
              <a:rPr lang="es-MX" b="1" dirty="0" smtClean="0"/>
              <a:t>R = 1.3</a:t>
            </a:r>
            <a:endParaRPr lang="es-MX" b="1" dirty="0"/>
          </a:p>
        </p:txBody>
      </p:sp>
    </p:spTree>
    <p:extLst>
      <p:ext uri="{BB962C8B-B14F-4D97-AF65-F5344CB8AC3E}">
        <p14:creationId xmlns:p14="http://schemas.microsoft.com/office/powerpoint/2010/main" val="42499839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1556792"/>
            <a:ext cx="7772400" cy="1362075"/>
          </a:xfrm>
        </p:spPr>
        <p:txBody>
          <a:bodyPr/>
          <a:lstStyle/>
          <a:p>
            <a:r>
              <a:rPr lang="es-MX" dirty="0" smtClean="0"/>
              <a:t>TABLAS DE VIDA</a:t>
            </a:r>
            <a:endParaRPr lang="es-MX" dirty="0"/>
          </a:p>
        </p:txBody>
      </p:sp>
      <p:sp>
        <p:nvSpPr>
          <p:cNvPr id="4" name="3 Marcador de texto"/>
          <p:cNvSpPr>
            <a:spLocks noGrp="1"/>
          </p:cNvSpPr>
          <p:nvPr>
            <p:ph type="body" idx="1"/>
          </p:nvPr>
        </p:nvSpPr>
        <p:spPr/>
        <p:txBody>
          <a:bodyPr>
            <a:normAutofit/>
          </a:bodyPr>
          <a:lstStyle/>
          <a:p>
            <a:pPr algn="ctr"/>
            <a:r>
              <a:rPr lang="es-MX" sz="3200" dirty="0">
                <a:solidFill>
                  <a:schemeClr val="accent6">
                    <a:lumMod val="75000"/>
                  </a:schemeClr>
                </a:solidFill>
              </a:rPr>
              <a:t>R</a:t>
            </a:r>
            <a:r>
              <a:rPr lang="es-MX" sz="3200" dirty="0" smtClean="0">
                <a:solidFill>
                  <a:schemeClr val="accent6">
                    <a:lumMod val="75000"/>
                  </a:schemeClr>
                </a:solidFill>
              </a:rPr>
              <a:t>egistro de nacimientos y muertes por categoría de edad (tamaño o estadio)</a:t>
            </a:r>
            <a:endParaRPr lang="es-MX" sz="3200" dirty="0">
              <a:solidFill>
                <a:schemeClr val="accent6">
                  <a:lumMod val="75000"/>
                </a:schemeClr>
              </a:solidFill>
            </a:endParaRPr>
          </a:p>
        </p:txBody>
      </p:sp>
    </p:spTree>
    <p:extLst>
      <p:ext uri="{BB962C8B-B14F-4D97-AF65-F5344CB8AC3E}">
        <p14:creationId xmlns:p14="http://schemas.microsoft.com/office/powerpoint/2010/main" val="20405642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87424" y="260648"/>
            <a:ext cx="8686800" cy="1143000"/>
          </a:xfrm>
        </p:spPr>
        <p:txBody>
          <a:bodyPr>
            <a:normAutofit fontScale="90000"/>
          </a:bodyPr>
          <a:lstStyle/>
          <a:p>
            <a:r>
              <a:rPr lang="es-MX" dirty="0" smtClean="0"/>
              <a:t>Algunos elementos </a:t>
            </a:r>
            <a:r>
              <a:rPr lang="es-MX" dirty="0"/>
              <a:t>de las tablas de </a:t>
            </a:r>
            <a:r>
              <a:rPr lang="es-MX" dirty="0" smtClean="0"/>
              <a:t>vida de poblaciones </a:t>
            </a:r>
            <a:r>
              <a:rPr lang="es-MX" dirty="0" err="1" smtClean="0"/>
              <a:t>contínuas</a:t>
            </a:r>
            <a:endParaRPr lang="es-MX" dirty="0"/>
          </a:p>
        </p:txBody>
      </p:sp>
      <p:sp>
        <p:nvSpPr>
          <p:cNvPr id="5" name="4 Rectángulo"/>
          <p:cNvSpPr/>
          <p:nvPr/>
        </p:nvSpPr>
        <p:spPr>
          <a:xfrm>
            <a:off x="395536" y="2140401"/>
            <a:ext cx="8568952" cy="3323987"/>
          </a:xfrm>
          <a:prstGeom prst="rect">
            <a:avLst/>
          </a:prstGeom>
        </p:spPr>
        <p:txBody>
          <a:bodyPr wrap="square">
            <a:spAutoFit/>
          </a:bodyPr>
          <a:lstStyle/>
          <a:p>
            <a:pPr>
              <a:lnSpc>
                <a:spcPct val="150000"/>
              </a:lnSpc>
            </a:pPr>
            <a:r>
              <a:rPr lang="es-MX" sz="2800" i="1" dirty="0" smtClean="0"/>
              <a:t>x</a:t>
            </a:r>
            <a:r>
              <a:rPr lang="es-MX" sz="2800" dirty="0" smtClean="0"/>
              <a:t>     = </a:t>
            </a:r>
            <a:r>
              <a:rPr lang="es-MX" sz="2800" dirty="0"/>
              <a:t>Intervalo de edades</a:t>
            </a:r>
          </a:p>
          <a:p>
            <a:pPr>
              <a:lnSpc>
                <a:spcPct val="150000"/>
              </a:lnSpc>
            </a:pPr>
            <a:r>
              <a:rPr lang="es-MX" sz="2800" dirty="0" err="1" smtClean="0"/>
              <a:t>n</a:t>
            </a:r>
            <a:r>
              <a:rPr lang="es-MX" sz="2800" baseline="-25000" dirty="0" err="1" smtClean="0"/>
              <a:t>x</a:t>
            </a:r>
            <a:r>
              <a:rPr lang="es-MX" sz="2800" dirty="0" smtClean="0"/>
              <a:t>    = </a:t>
            </a:r>
            <a:r>
              <a:rPr lang="es-MX" sz="2800" dirty="0"/>
              <a:t>Cantidad de sobrevivientes al inicio </a:t>
            </a:r>
            <a:r>
              <a:rPr lang="es-MX" sz="2800" dirty="0" smtClean="0"/>
              <a:t>de edad </a:t>
            </a:r>
            <a:r>
              <a:rPr lang="es-MX" sz="2800" dirty="0"/>
              <a:t>x</a:t>
            </a:r>
          </a:p>
          <a:p>
            <a:pPr>
              <a:lnSpc>
                <a:spcPct val="150000"/>
              </a:lnSpc>
            </a:pPr>
            <a:r>
              <a:rPr lang="es-MX" sz="2800" dirty="0" smtClean="0"/>
              <a:t>l</a:t>
            </a:r>
            <a:r>
              <a:rPr lang="es-MX" sz="2800" baseline="-25000" dirty="0" smtClean="0"/>
              <a:t>x</a:t>
            </a:r>
            <a:r>
              <a:rPr lang="es-MX" sz="2800" dirty="0"/>
              <a:t> </a:t>
            </a:r>
            <a:r>
              <a:rPr lang="es-MX" sz="2800" dirty="0" smtClean="0"/>
              <a:t>    = % de </a:t>
            </a:r>
            <a:r>
              <a:rPr lang="es-MX" sz="2800" dirty="0"/>
              <a:t>individuos que sobreviven al inicio </a:t>
            </a:r>
            <a:r>
              <a:rPr lang="es-MX" sz="2800" dirty="0" smtClean="0"/>
              <a:t>de </a:t>
            </a:r>
            <a:r>
              <a:rPr lang="es-MX" sz="2800" dirty="0"/>
              <a:t>edad x</a:t>
            </a:r>
          </a:p>
          <a:p>
            <a:pPr>
              <a:lnSpc>
                <a:spcPct val="150000"/>
              </a:lnSpc>
            </a:pPr>
            <a:r>
              <a:rPr lang="es-MX" sz="2800" dirty="0" smtClean="0"/>
              <a:t>d</a:t>
            </a:r>
            <a:r>
              <a:rPr lang="es-MX" sz="2800" baseline="-25000" dirty="0" smtClean="0"/>
              <a:t>x</a:t>
            </a:r>
            <a:r>
              <a:rPr lang="es-MX" sz="2800" dirty="0"/>
              <a:t> </a:t>
            </a:r>
            <a:r>
              <a:rPr lang="es-MX" sz="2800" dirty="0" smtClean="0"/>
              <a:t>   = </a:t>
            </a:r>
            <a:r>
              <a:rPr lang="es-MX" sz="2800" dirty="0"/>
              <a:t>Cantidad de muertes durante </a:t>
            </a:r>
            <a:r>
              <a:rPr lang="es-MX" sz="2800" dirty="0" smtClean="0"/>
              <a:t>edad </a:t>
            </a:r>
            <a:r>
              <a:rPr lang="es-MX" sz="2800" dirty="0"/>
              <a:t>x a </a:t>
            </a:r>
            <a:r>
              <a:rPr lang="es-MX" sz="2800" dirty="0" err="1"/>
              <a:t>x+1</a:t>
            </a:r>
            <a:endParaRPr lang="es-MX" sz="2800" dirty="0"/>
          </a:p>
          <a:p>
            <a:pPr>
              <a:lnSpc>
                <a:spcPct val="150000"/>
              </a:lnSpc>
            </a:pPr>
            <a:r>
              <a:rPr lang="es-MX" sz="2800" dirty="0" err="1" smtClean="0"/>
              <a:t>q</a:t>
            </a:r>
            <a:r>
              <a:rPr lang="es-MX" sz="2800" baseline="-25000" dirty="0" err="1" smtClean="0"/>
              <a:t>x</a:t>
            </a:r>
            <a:r>
              <a:rPr lang="es-MX" sz="2800" dirty="0"/>
              <a:t> </a:t>
            </a:r>
            <a:r>
              <a:rPr lang="es-MX" sz="2800" dirty="0" smtClean="0"/>
              <a:t>   = </a:t>
            </a:r>
            <a:r>
              <a:rPr lang="es-MX" sz="2800" dirty="0"/>
              <a:t>Tasa de mortalidad durante el </a:t>
            </a:r>
            <a:r>
              <a:rPr lang="es-MX" sz="2800" dirty="0" smtClean="0"/>
              <a:t>edad </a:t>
            </a:r>
            <a:r>
              <a:rPr lang="es-MX" sz="2800" dirty="0"/>
              <a:t>de x a </a:t>
            </a:r>
            <a:r>
              <a:rPr lang="es-MX" sz="2800" dirty="0" err="1"/>
              <a:t>x+1</a:t>
            </a:r>
            <a:endParaRPr lang="es-MX" sz="2800" dirty="0"/>
          </a:p>
        </p:txBody>
      </p:sp>
      <p:sp>
        <p:nvSpPr>
          <p:cNvPr id="8" name="7 CuadroTexto"/>
          <p:cNvSpPr txBox="1"/>
          <p:nvPr/>
        </p:nvSpPr>
        <p:spPr>
          <a:xfrm>
            <a:off x="678632" y="5884817"/>
            <a:ext cx="8136904" cy="523220"/>
          </a:xfrm>
          <a:prstGeom prst="rect">
            <a:avLst/>
          </a:prstGeom>
          <a:noFill/>
        </p:spPr>
        <p:txBody>
          <a:bodyPr wrap="square" rtlCol="0">
            <a:spAutoFit/>
          </a:bodyPr>
          <a:lstStyle/>
          <a:p>
            <a:r>
              <a:rPr lang="es-MX" sz="2800" dirty="0" err="1" smtClean="0"/>
              <a:t>n</a:t>
            </a:r>
            <a:r>
              <a:rPr lang="es-MX" sz="2800" baseline="-25000" dirty="0" err="1" smtClean="0"/>
              <a:t>x+1</a:t>
            </a:r>
            <a:r>
              <a:rPr lang="es-MX" sz="2800" dirty="0" smtClean="0"/>
              <a:t> = </a:t>
            </a:r>
            <a:r>
              <a:rPr lang="es-MX" sz="2800" dirty="0" err="1" smtClean="0"/>
              <a:t>n</a:t>
            </a:r>
            <a:r>
              <a:rPr lang="es-MX" sz="2800" baseline="-25000" dirty="0" err="1" smtClean="0"/>
              <a:t>x</a:t>
            </a:r>
            <a:r>
              <a:rPr lang="es-MX" sz="2800" dirty="0" smtClean="0"/>
              <a:t> - d</a:t>
            </a:r>
            <a:r>
              <a:rPr lang="es-MX" sz="2800" baseline="-25000" dirty="0" smtClean="0"/>
              <a:t>x</a:t>
            </a:r>
            <a:endParaRPr lang="es-MX" sz="2800" dirty="0"/>
          </a:p>
        </p:txBody>
      </p:sp>
    </p:spTree>
    <p:extLst>
      <p:ext uri="{BB962C8B-B14F-4D97-AF65-F5344CB8AC3E}">
        <p14:creationId xmlns:p14="http://schemas.microsoft.com/office/powerpoint/2010/main" val="3418362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www.audubon.org/sites/default/files/styles/grid_gallery_lightbox/public/Song_Sparrow_w02-47-256_l_1.jpg?itok=2Z3px1L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59" y="0"/>
            <a:ext cx="917375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611560" y="764704"/>
            <a:ext cx="5112568" cy="1200329"/>
          </a:xfrm>
          <a:prstGeom prst="rect">
            <a:avLst/>
          </a:prstGeom>
          <a:solidFill>
            <a:schemeClr val="accent3">
              <a:lumMod val="60000"/>
              <a:lumOff val="40000"/>
            </a:schemeClr>
          </a:solidFill>
        </p:spPr>
        <p:txBody>
          <a:bodyPr wrap="square">
            <a:spAutoFit/>
          </a:bodyPr>
          <a:lstStyle/>
          <a:p>
            <a:r>
              <a:rPr lang="es-MX" sz="2400" b="1" dirty="0" smtClean="0"/>
              <a:t>Gorrión melódico -</a:t>
            </a:r>
            <a:r>
              <a:rPr lang="es-MX" sz="2400" b="1" dirty="0" err="1" smtClean="0"/>
              <a:t>Song</a:t>
            </a:r>
            <a:r>
              <a:rPr lang="es-MX" sz="2400" b="1" dirty="0" smtClean="0"/>
              <a:t> </a:t>
            </a:r>
            <a:r>
              <a:rPr lang="es-MX" sz="2400" b="1" dirty="0" err="1" smtClean="0"/>
              <a:t>Sparrow</a:t>
            </a:r>
            <a:r>
              <a:rPr lang="es-MX" sz="2400" b="1" dirty="0" smtClean="0"/>
              <a:t>- </a:t>
            </a:r>
            <a:r>
              <a:rPr lang="es-MX" sz="2400" b="1" dirty="0"/>
              <a:t>(</a:t>
            </a:r>
            <a:r>
              <a:rPr lang="es-MX" sz="2400" b="1" i="1" dirty="0" err="1"/>
              <a:t>Melospiza</a:t>
            </a:r>
            <a:r>
              <a:rPr lang="es-MX" sz="2400" b="1" i="1" dirty="0"/>
              <a:t> </a:t>
            </a:r>
            <a:r>
              <a:rPr lang="es-MX" sz="2400" b="1" i="1" dirty="0" err="1"/>
              <a:t>melodia</a:t>
            </a:r>
            <a:r>
              <a:rPr lang="es-MX" sz="2400" b="1" dirty="0"/>
              <a:t>) </a:t>
            </a:r>
            <a:r>
              <a:rPr lang="es-MX" sz="2400" b="1" dirty="0" smtClean="0"/>
              <a:t>en Isla Mandarte, Columbia Británica</a:t>
            </a:r>
            <a:endParaRPr lang="es-MX" sz="2400" b="1" dirty="0"/>
          </a:p>
        </p:txBody>
      </p:sp>
    </p:spTree>
    <p:extLst>
      <p:ext uri="{BB962C8B-B14F-4D97-AF65-F5344CB8AC3E}">
        <p14:creationId xmlns:p14="http://schemas.microsoft.com/office/powerpoint/2010/main" val="3208159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3211</TotalTime>
  <Words>742</Words>
  <Application>Microsoft Office PowerPoint</Application>
  <PresentationFormat>Presentación en pantalla (4:3)</PresentationFormat>
  <Paragraphs>140</Paragraphs>
  <Slides>12</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12</vt:i4>
      </vt:variant>
    </vt:vector>
  </HeadingPairs>
  <TitlesOfParts>
    <vt:vector size="14" baseType="lpstr">
      <vt:lpstr>Tema de Office</vt:lpstr>
      <vt:lpstr>Hoja de cálculo</vt:lpstr>
      <vt:lpstr>CURVAS DE CRECIMIENTO, SOBREVIVENCIA Y TABLAS DE VIDA</vt:lpstr>
      <vt:lpstr>Curva de crecimiento de la población hipotética de conejos (repaso)</vt:lpstr>
      <vt:lpstr>TIPOS DE CURVAS DE CRECIMIENTO</vt:lpstr>
      <vt:lpstr>Curvas de supervivencia</vt:lpstr>
      <vt:lpstr>En poblaciones discretas</vt:lpstr>
      <vt:lpstr>Presentación de PowerPoint</vt:lpstr>
      <vt:lpstr>TABLAS DE VIDA</vt:lpstr>
      <vt:lpstr>Algunos elementos de las tablas de vida de poblaciones contínuas</vt:lpstr>
      <vt:lpstr>Presentación de PowerPoint</vt:lpstr>
      <vt:lpstr>Tablas de vida. Cohorte</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uv</dc:creator>
  <cp:lastModifiedBy>Anabel</cp:lastModifiedBy>
  <cp:revision>146</cp:revision>
  <dcterms:created xsi:type="dcterms:W3CDTF">2012-09-24T14:34:28Z</dcterms:created>
  <dcterms:modified xsi:type="dcterms:W3CDTF">2020-05-24T20:26:06Z</dcterms:modified>
</cp:coreProperties>
</file>