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56" r:id="rId3"/>
    <p:sldId id="257" r:id="rId4"/>
    <p:sldId id="267" r:id="rId5"/>
    <p:sldId id="266" r:id="rId6"/>
    <p:sldId id="268" r:id="rId7"/>
    <p:sldId id="260" r:id="rId8"/>
    <p:sldId id="258" r:id="rId9"/>
    <p:sldId id="259" r:id="rId10"/>
    <p:sldId id="269" r:id="rId11"/>
    <p:sldId id="271" r:id="rId12"/>
    <p:sldId id="270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5" d="100"/>
          <a:sy n="65" d="100"/>
        </p:scale>
        <p:origin x="-145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9D2BA-65D7-4B89-8298-AC8039B28C34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6BCD2-8288-4510-9B53-AE1BDACFAA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90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76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32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02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7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624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61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00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14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7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78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442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A677E-7B27-4A95-ABD0-84A0650657D5}" type="datetimeFigureOut">
              <a:rPr lang="es-MX" smtClean="0"/>
              <a:t>11/05/2020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97E2-69C5-483C-81EF-E7334B729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47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fausac.usac.edu.gt/GPublica/index.php/Archivo:Calculos2.pn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hyperlink" Target="http://fausac.usac.edu.gt/GPublica/images/d/dc/Calculos1.p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rmAutofit/>
          </a:bodyPr>
          <a:lstStyle/>
          <a:p>
            <a:r>
              <a:rPr lang="es-MX" sz="5400" dirty="0" smtClean="0"/>
              <a:t>PATRONES DE DISTRIBUCIÓN</a:t>
            </a:r>
            <a:endParaRPr lang="es-MX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3968" y="5517232"/>
            <a:ext cx="4608512" cy="841648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Ana Isabel Suárez Guerrero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83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Calculos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234" y="4101231"/>
            <a:ext cx="489585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Archivo:Calculos1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00" y="2228503"/>
            <a:ext cx="76200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Patrones de distribución</a:t>
            </a:r>
            <a:br>
              <a:rPr lang="es-MX" dirty="0" smtClean="0"/>
            </a:br>
            <a:r>
              <a:rPr lang="es-MX" dirty="0" smtClean="0"/>
              <a:t>Media / desviación estándar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62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MÉTODOS DE MUESTREO Y           TAMAÑO POBLACIONAL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50728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MUESTREO</a:t>
            </a:r>
          </a:p>
          <a:p>
            <a:r>
              <a:rPr lang="es-MX" dirty="0" smtClean="0"/>
              <a:t>SISTEMÁTICO</a:t>
            </a:r>
          </a:p>
          <a:p>
            <a:r>
              <a:rPr lang="es-MX" dirty="0" smtClean="0"/>
              <a:t>ALEATORIZADO</a:t>
            </a:r>
          </a:p>
          <a:p>
            <a:r>
              <a:rPr lang="es-MX" dirty="0" smtClean="0"/>
              <a:t>SECTORIZADO</a:t>
            </a:r>
          </a:p>
          <a:p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TAMAÑO POBLACIONAL</a:t>
            </a:r>
            <a:endParaRPr lang="es-MX" dirty="0"/>
          </a:p>
          <a:p>
            <a:r>
              <a:rPr lang="es-MX" dirty="0" err="1" smtClean="0"/>
              <a:t>Transectos</a:t>
            </a:r>
            <a:r>
              <a:rPr lang="es-MX" dirty="0" smtClean="0"/>
              <a:t> y cuadrantes (superficies/volúmenes</a:t>
            </a:r>
          </a:p>
          <a:p>
            <a:r>
              <a:rPr lang="es-MX" dirty="0" smtClean="0"/>
              <a:t>Captura, marcaje y recaptura (individuos discretos)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88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Estimación de la abundancia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0691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s-MX" sz="1800" dirty="0" smtClean="0"/>
              <a:t>1. Cebos</a:t>
            </a:r>
            <a:r>
              <a:rPr lang="es-MX" sz="1100" dirty="0"/>
              <a:t>: </a:t>
            </a:r>
            <a:r>
              <a:rPr lang="es-MX" sz="1100" dirty="0" smtClean="0"/>
              <a:t>Plátano </a:t>
            </a:r>
            <a:r>
              <a:rPr lang="es-MX" sz="1100" dirty="0"/>
              <a:t>machacada </a:t>
            </a:r>
            <a:r>
              <a:rPr lang="es-MX" sz="1100" i="1" dirty="0" err="1"/>
              <a:t>Drosophilas</a:t>
            </a:r>
            <a:r>
              <a:rPr lang="es-MX" sz="1100" dirty="0"/>
              <a:t>;  celulosa (</a:t>
            </a:r>
            <a:r>
              <a:rPr lang="es-MX" sz="1100" dirty="0" err="1"/>
              <a:t>p.e</a:t>
            </a:r>
            <a:r>
              <a:rPr lang="es-MX" sz="1100" dirty="0"/>
              <a:t>. papel higiénico) termitas.</a:t>
            </a:r>
          </a:p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s-MX" sz="1800" dirty="0"/>
              <a:t>2. Trampas: </a:t>
            </a:r>
            <a:r>
              <a:rPr lang="es-MX" sz="1100" dirty="0"/>
              <a:t>Ratoneras, trampas de luz para </a:t>
            </a:r>
            <a:r>
              <a:rPr lang="es-MX" sz="1100" dirty="0" err="1"/>
              <a:t>noctuidos</a:t>
            </a:r>
            <a:r>
              <a:rPr lang="es-MX" sz="1100" dirty="0"/>
              <a:t>, agujeros en el terreno para escarabajos, redes de plancton.</a:t>
            </a:r>
          </a:p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s-MX" sz="1100" dirty="0"/>
              <a:t>Cantidad de </a:t>
            </a:r>
            <a:r>
              <a:rPr lang="es-MX" sz="1100" dirty="0" err="1"/>
              <a:t>ind</a:t>
            </a:r>
            <a:r>
              <a:rPr lang="es-MX" sz="1100" dirty="0"/>
              <a:t>. atrapados depende de densidad, comportamiento (actividad, </a:t>
            </a:r>
            <a:r>
              <a:rPr lang="es-MX" sz="1100" dirty="0" smtClean="0"/>
              <a:t>movimiento</a:t>
            </a:r>
            <a:r>
              <a:rPr lang="es-MX" sz="1100" dirty="0"/>
              <a:t>) y habilidad </a:t>
            </a:r>
            <a:r>
              <a:rPr lang="es-MX" sz="1100" dirty="0" smtClean="0"/>
              <a:t>para colocar </a:t>
            </a:r>
            <a:r>
              <a:rPr lang="es-MX" sz="1100" dirty="0"/>
              <a:t>trampas</a:t>
            </a:r>
            <a:endParaRPr lang="es-MX" sz="1800" dirty="0"/>
          </a:p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s-MX" sz="1800" dirty="0"/>
              <a:t>3. Conteo de bolitas fecales / área</a:t>
            </a:r>
          </a:p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s-MX" sz="1100" dirty="0"/>
              <a:t>Conociendo la tasa promedio de defecación, y cantidad de bolitas fecales / área </a:t>
            </a:r>
          </a:p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s-MX" sz="1800" dirty="0"/>
              <a:t>4. Frecuencia de vocalización</a:t>
            </a:r>
            <a:r>
              <a:rPr lang="es-MX" sz="1100" dirty="0"/>
              <a:t>: El número de llamadas </a:t>
            </a:r>
            <a:r>
              <a:rPr lang="es-MX" sz="1100" dirty="0" smtClean="0"/>
              <a:t>oídas </a:t>
            </a:r>
            <a:r>
              <a:rPr lang="es-MX" sz="1100" dirty="0"/>
              <a:t>durante 15 min</a:t>
            </a:r>
          </a:p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s-MX" sz="1800" dirty="0"/>
              <a:t>5. Registro de pieles: </a:t>
            </a:r>
            <a:r>
              <a:rPr lang="es-MX" sz="1100" dirty="0"/>
              <a:t>Cantidad de animales capturado por tramperos </a:t>
            </a:r>
          </a:p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s-MX" sz="1800" dirty="0"/>
              <a:t>6. Captura por unidad de esfuerzo de pesca</a:t>
            </a:r>
            <a:r>
              <a:rPr lang="es-MX" sz="1100" dirty="0"/>
              <a:t>: Ej. el número de peces por cien horas de arrastre.</a:t>
            </a:r>
          </a:p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s-MX" sz="1800" dirty="0"/>
              <a:t>7. Número de artefactos</a:t>
            </a:r>
            <a:r>
              <a:rPr lang="es-MX" sz="1100" dirty="0"/>
              <a:t>: </a:t>
            </a:r>
            <a:r>
              <a:rPr lang="es-MX" sz="1100" dirty="0" smtClean="0"/>
              <a:t>Para poblaciones </a:t>
            </a:r>
            <a:r>
              <a:rPr lang="es-MX" sz="1100" dirty="0"/>
              <a:t>animales que dejan restos de su actividad. </a:t>
            </a:r>
            <a:r>
              <a:rPr lang="es-MX" sz="1100" dirty="0" smtClean="0"/>
              <a:t>Ejemplo: insectos </a:t>
            </a:r>
            <a:r>
              <a:rPr lang="es-MX" sz="1100" dirty="0"/>
              <a:t>pueden </a:t>
            </a:r>
            <a:r>
              <a:rPr lang="es-MX" sz="1100" dirty="0" smtClean="0"/>
              <a:t>y mudad.</a:t>
            </a:r>
            <a:endParaRPr lang="es-MX" sz="1100" dirty="0"/>
          </a:p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s-MX" sz="1800" dirty="0"/>
              <a:t>8. Cuestionarios: </a:t>
            </a:r>
            <a:r>
              <a:rPr lang="es-MX" sz="1100" dirty="0" smtClean="0"/>
              <a:t>A personas </a:t>
            </a:r>
            <a:r>
              <a:rPr lang="es-MX" sz="1100" dirty="0"/>
              <a:t>que habitan el </a:t>
            </a:r>
            <a:r>
              <a:rPr lang="es-MX" sz="1100" dirty="0" smtClean="0"/>
              <a:t>área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39309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19525"/>
            <a:ext cx="46863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24481"/>
            <a:ext cx="47148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534" y="5013176"/>
            <a:ext cx="470535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71600" y="187303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Al azar</a:t>
            </a:r>
            <a:endParaRPr lang="es-MX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971600" y="3511993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Agrupada</a:t>
            </a:r>
            <a:endParaRPr lang="es-MX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992135" y="5269071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Uniforme</a:t>
            </a:r>
            <a:endParaRPr lang="es-MX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16383" y="476672"/>
            <a:ext cx="8364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PATRONES DE DISTRIBUCIÓN EN POBLACIÓN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409428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5472608" cy="4687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3508" y="18864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/>
              <a:t>EJEMPLO: PATRÓN DE DISTRIBUCIÓN DE </a:t>
            </a:r>
            <a:r>
              <a:rPr lang="es-MX" sz="4000" dirty="0" smtClean="0"/>
              <a:t>ABEJAS</a:t>
            </a:r>
            <a:endParaRPr lang="es-MX" sz="4000" dirty="0" smtClean="0"/>
          </a:p>
        </p:txBody>
      </p:sp>
    </p:spTree>
    <p:extLst>
      <p:ext uri="{BB962C8B-B14F-4D97-AF65-F5344CB8AC3E}">
        <p14:creationId xmlns:p14="http://schemas.microsoft.com/office/powerpoint/2010/main" val="15935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Actividades para estimar </a:t>
            </a:r>
            <a:br>
              <a:rPr lang="es-MX" dirty="0" smtClean="0"/>
            </a:br>
            <a:r>
              <a:rPr lang="es-MX" b="1" dirty="0" smtClean="0"/>
              <a:t>Patrones de distribución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701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dirty="0" smtClean="0"/>
              <a:t>Patrón de distribución:</a:t>
            </a:r>
          </a:p>
          <a:p>
            <a:r>
              <a:rPr lang="es-MX" dirty="0" smtClean="0"/>
              <a:t>Sobreponer cuadrícula (5 x 5 cuadros</a:t>
            </a:r>
            <a:r>
              <a:rPr lang="es-MX" dirty="0" smtClean="0"/>
              <a:t>) (en la siguiente diapositiv</a:t>
            </a:r>
            <a:r>
              <a:rPr lang="es-MX" dirty="0" smtClean="0"/>
              <a:t>a) </a:t>
            </a:r>
            <a:endParaRPr lang="es-MX" dirty="0" smtClean="0"/>
          </a:p>
          <a:p>
            <a:r>
              <a:rPr lang="es-MX" dirty="0" smtClean="0"/>
              <a:t>Elegir al azar 10 cuadros</a:t>
            </a:r>
          </a:p>
          <a:p>
            <a:r>
              <a:rPr lang="es-MX" dirty="0" smtClean="0"/>
              <a:t>Contar el número de individuos por cuadro</a:t>
            </a:r>
          </a:p>
          <a:p>
            <a:r>
              <a:rPr lang="es-MX" dirty="0" smtClean="0"/>
              <a:t>Elaborar tabla</a:t>
            </a:r>
          </a:p>
          <a:p>
            <a:r>
              <a:rPr lang="es-MX" dirty="0" smtClean="0"/>
              <a:t>¿Distribución al azar, agregada o uniforme?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8886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5472608" cy="4687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749961"/>
              </p:ext>
            </p:extLst>
          </p:nvPr>
        </p:nvGraphicFramePr>
        <p:xfrm>
          <a:off x="1475656" y="1772816"/>
          <a:ext cx="5462390" cy="4687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Hoja de cálculo" r:id="rId4" imgW="1074365" imgH="922093" progId="Excel.Sheet.12">
                  <p:embed/>
                </p:oleObj>
              </mc:Choice>
              <mc:Fallback>
                <p:oleObj name="Hoja de cálculo" r:id="rId4" imgW="1074365" imgH="9220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5656" y="1772816"/>
                        <a:ext cx="5462390" cy="4687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43508" y="18864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/>
              <a:t>EJEMPLO: PATRÓN DE DISTRIBUCIÓN DE MOSCAS</a:t>
            </a:r>
          </a:p>
        </p:txBody>
      </p:sp>
    </p:spTree>
    <p:extLst>
      <p:ext uri="{BB962C8B-B14F-4D97-AF65-F5344CB8AC3E}">
        <p14:creationId xmlns:p14="http://schemas.microsoft.com/office/powerpoint/2010/main" val="163162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Actividades para estimar </a:t>
            </a:r>
            <a:br>
              <a:rPr lang="es-MX" dirty="0" smtClean="0"/>
            </a:br>
            <a:r>
              <a:rPr lang="es-MX" b="1" dirty="0" smtClean="0"/>
              <a:t>Escala de muestreo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Escala:</a:t>
            </a:r>
          </a:p>
          <a:p>
            <a:r>
              <a:rPr lang="es-MX" dirty="0" smtClean="0"/>
              <a:t>Sobreponer cuadrícula (5 x 5 cuadros)</a:t>
            </a:r>
          </a:p>
          <a:p>
            <a:r>
              <a:rPr lang="es-MX" dirty="0" smtClean="0"/>
              <a:t>Elegir al azar 10 cuadros</a:t>
            </a:r>
          </a:p>
          <a:p>
            <a:r>
              <a:rPr lang="es-MX" dirty="0" smtClean="0"/>
              <a:t>Contar el número de individuos por cuadro</a:t>
            </a:r>
          </a:p>
          <a:p>
            <a:r>
              <a:rPr lang="es-MX" dirty="0" smtClean="0"/>
              <a:t>Sobreponer cuadrícula (10 x 10 cuadros)</a:t>
            </a:r>
          </a:p>
          <a:p>
            <a:r>
              <a:rPr lang="es-MX" dirty="0" smtClean="0"/>
              <a:t>¿Cuál es la escala adecuada para el muestreo de la población?</a:t>
            </a:r>
          </a:p>
          <a:p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904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052736"/>
            <a:ext cx="5472608" cy="4687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929091"/>
              </p:ext>
            </p:extLst>
          </p:nvPr>
        </p:nvGraphicFramePr>
        <p:xfrm>
          <a:off x="1770560" y="1052736"/>
          <a:ext cx="5465737" cy="4687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Hoja de cálculo" r:id="rId4" imgW="2141171" imgH="1836412" progId="Excel.Sheet.12">
                  <p:embed/>
                </p:oleObj>
              </mc:Choice>
              <mc:Fallback>
                <p:oleObj name="Hoja de cálculo" r:id="rId4" imgW="2141171" imgH="18364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0560" y="1052736"/>
                        <a:ext cx="5465737" cy="4687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960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Actividades para estimar </a:t>
            </a:r>
            <a:br>
              <a:rPr lang="es-MX" dirty="0" smtClean="0"/>
            </a:br>
            <a:r>
              <a:rPr lang="es-MX" b="1" dirty="0" smtClean="0"/>
              <a:t>Densidad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Densidad</a:t>
            </a:r>
          </a:p>
          <a:p>
            <a:r>
              <a:rPr lang="es-MX" dirty="0" smtClean="0"/>
              <a:t>Elegir un cuadro al azar </a:t>
            </a:r>
          </a:p>
          <a:p>
            <a:r>
              <a:rPr lang="es-MX" dirty="0" smtClean="0"/>
              <a:t>Contar número de individuos en el cuadro y extrapolar al número total de cuadros</a:t>
            </a:r>
          </a:p>
        </p:txBody>
      </p:sp>
    </p:spTree>
    <p:extLst>
      <p:ext uri="{BB962C8B-B14F-4D97-AF65-F5344CB8AC3E}">
        <p14:creationId xmlns:p14="http://schemas.microsoft.com/office/powerpoint/2010/main" val="13244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052736"/>
            <a:ext cx="5472608" cy="4687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249964"/>
              </p:ext>
            </p:extLst>
          </p:nvPr>
        </p:nvGraphicFramePr>
        <p:xfrm>
          <a:off x="1763689" y="1052736"/>
          <a:ext cx="5472610" cy="4687810"/>
        </p:xfrm>
        <a:graphic>
          <a:graphicData uri="http://schemas.openxmlformats.org/drawingml/2006/table">
            <a:tbl>
              <a:tblPr/>
              <a:tblGrid>
                <a:gridCol w="547261"/>
                <a:gridCol w="547261"/>
                <a:gridCol w="547261"/>
                <a:gridCol w="547261"/>
                <a:gridCol w="547261"/>
                <a:gridCol w="547261"/>
                <a:gridCol w="547261"/>
                <a:gridCol w="547261"/>
                <a:gridCol w="547261"/>
                <a:gridCol w="547261"/>
              </a:tblGrid>
              <a:tr h="468781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81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81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81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81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8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8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8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8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81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1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3256</TotalTime>
  <Words>339</Words>
  <Application>Microsoft Office PowerPoint</Application>
  <PresentationFormat>Presentación en pantalla (4:3)</PresentationFormat>
  <Paragraphs>148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Tema de Office</vt:lpstr>
      <vt:lpstr>Hoja de cálculo</vt:lpstr>
      <vt:lpstr>PATRONES DE DISTRIBUCIÓN</vt:lpstr>
      <vt:lpstr>Presentación de PowerPoint</vt:lpstr>
      <vt:lpstr>Presentación de PowerPoint</vt:lpstr>
      <vt:lpstr>Actividades para estimar  Patrones de distribución</vt:lpstr>
      <vt:lpstr>Presentación de PowerPoint</vt:lpstr>
      <vt:lpstr>Actividades para estimar  Escala de muestreo</vt:lpstr>
      <vt:lpstr>Presentación de PowerPoint</vt:lpstr>
      <vt:lpstr>Actividades para estimar  Densidad</vt:lpstr>
      <vt:lpstr>Presentación de PowerPoint</vt:lpstr>
      <vt:lpstr>Patrones de distribución Media / desviación estándar</vt:lpstr>
      <vt:lpstr>MÉTODOS DE MUESTREO Y           TAMAÑO POBLACIONAL</vt:lpstr>
      <vt:lpstr>Estimación de la abundancia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uv</dc:creator>
  <cp:lastModifiedBy>Anabel</cp:lastModifiedBy>
  <cp:revision>139</cp:revision>
  <dcterms:created xsi:type="dcterms:W3CDTF">2012-09-24T14:34:28Z</dcterms:created>
  <dcterms:modified xsi:type="dcterms:W3CDTF">2020-05-11T19:50:25Z</dcterms:modified>
</cp:coreProperties>
</file>