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9" r:id="rId4"/>
    <p:sldId id="268" r:id="rId5"/>
    <p:sldId id="286" r:id="rId6"/>
    <p:sldId id="267" r:id="rId7"/>
    <p:sldId id="266" r:id="rId8"/>
    <p:sldId id="265" r:id="rId9"/>
    <p:sldId id="270" r:id="rId10"/>
    <p:sldId id="287" r:id="rId11"/>
    <p:sldId id="291" r:id="rId12"/>
    <p:sldId id="288" r:id="rId13"/>
    <p:sldId id="290" r:id="rId14"/>
    <p:sldId id="259" r:id="rId15"/>
    <p:sldId id="260" r:id="rId16"/>
    <p:sldId id="262" r:id="rId17"/>
    <p:sldId id="263" r:id="rId18"/>
    <p:sldId id="276" r:id="rId19"/>
    <p:sldId id="264" r:id="rId20"/>
    <p:sldId id="272" r:id="rId21"/>
    <p:sldId id="273" r:id="rId22"/>
    <p:sldId id="278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1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52576BB0-DFAD-4681-9BB8-9F744D5A40F1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65686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s-ES" altLang="es-MX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0ACC168F-4C8D-4EAC-8ED0-67C0C1B25417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745041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E4E2-2A96-43F0-B17C-A6672B15CE52}" type="slidenum">
              <a:rPr lang="es-ES" altLang="es-MX"/>
              <a:pPr/>
              <a:t>1</a:t>
            </a:fld>
            <a:endParaRPr lang="es-ES" altLang="es-MX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34F72-3D30-4A23-9170-E7D60D89EE5B}" type="slidenum">
              <a:rPr lang="es-ES" altLang="es-MX"/>
              <a:pPr/>
              <a:t>2</a:t>
            </a:fld>
            <a:endParaRPr lang="es-ES" altLang="es-MX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90C8E-67AF-478E-9355-EB0A4BF37940}" type="slidenum">
              <a:rPr lang="es-ES" altLang="es-MX"/>
              <a:pPr/>
              <a:t>14</a:t>
            </a:fld>
            <a:endParaRPr lang="es-ES" altLang="es-MX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CFB72-59B8-4F82-A167-3900B9FEEF11}" type="slidenum">
              <a:rPr lang="es-ES" altLang="es-MX"/>
              <a:pPr/>
              <a:t>15</a:t>
            </a:fld>
            <a:endParaRPr lang="es-ES" altLang="es-MX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F20CC-B9AC-4CA3-8681-F292AD2D0BD7}" type="slidenum">
              <a:rPr lang="es-ES" altLang="es-MX"/>
              <a:pPr/>
              <a:t>16</a:t>
            </a:fld>
            <a:endParaRPr lang="es-ES" altLang="es-MX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0109C-2F93-4929-8567-20982693C3D2}" type="slidenum">
              <a:rPr lang="es-ES" altLang="es-MX"/>
              <a:pPr/>
              <a:t>17</a:t>
            </a:fld>
            <a:endParaRPr lang="es-ES" altLang="es-MX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3C4D6-82CB-443A-8AFC-FE547E704676}" type="slidenum">
              <a:rPr lang="es-ES" altLang="es-MX"/>
              <a:pPr/>
              <a:t>19</a:t>
            </a:fld>
            <a:endParaRPr lang="es-ES" altLang="es-MX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2ED86-D595-4063-A1C2-5F872850C9E2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AACD-CD26-46CE-ADBD-3F5131CD3DB9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E0CE-86D1-402E-9AA0-72C4FC50BEF5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2819400" y="609600"/>
            <a:ext cx="60960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28284C-B96B-4991-92F2-003FD96087F0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8134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444A0A-8EDF-4E1C-B3F7-EBCA209AA7C1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8422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2639-D087-405F-A559-C89C4ABCD25E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6CEE-5C57-4ECA-ACD6-99678398A55C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9DDAA-DD05-41C1-A0DE-27556EDC18A1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3989-BAE6-4722-890F-4248868F0DA1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AC2-BCFD-4BA2-BD0E-713E01A53969}" type="slidenum">
              <a:rPr lang="es-MX" altLang="es-MX" smtClean="0"/>
              <a:pPr/>
              <a:t>‹Nº›</a:t>
            </a:fld>
            <a:endParaRPr lang="es-MX" alt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7CEE-6C9E-4237-8AC8-09D9070E3203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0A9-C0C9-42D1-BD21-9BE1EFBAD04D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89D9-177C-4CB4-93CF-2BA35539AC61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721158-CE5F-4DCA-A450-DABF016368AD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624" y="260648"/>
            <a:ext cx="6652667" cy="1524000"/>
          </a:xfrm>
        </p:spPr>
        <p:txBody>
          <a:bodyPr>
            <a:normAutofit fontScale="90000"/>
          </a:bodyPr>
          <a:lstStyle/>
          <a:p>
            <a:r>
              <a:rPr lang="es-ES" altLang="es-MX" dirty="0"/>
              <a:t>FRAGMENTACIÓN Y </a:t>
            </a:r>
            <a:r>
              <a:rPr lang="es-ES" altLang="es-MX" dirty="0" smtClean="0"/>
              <a:t>CORREDORES</a:t>
            </a:r>
            <a:endParaRPr lang="es-ES" altLang="es-MX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581128"/>
            <a:ext cx="3671888" cy="1440260"/>
          </a:xfrm>
        </p:spPr>
        <p:txBody>
          <a:bodyPr/>
          <a:lstStyle/>
          <a:p>
            <a:r>
              <a:rPr lang="es-ES" altLang="es-MX" dirty="0" smtClean="0"/>
              <a:t>Ana Isabel Suárez G.</a:t>
            </a:r>
          </a:p>
          <a:p>
            <a:r>
              <a:rPr lang="es-ES" altLang="es-MX" dirty="0" smtClean="0"/>
              <a:t>2020</a:t>
            </a:r>
            <a:endParaRPr lang="es-ES" altLang="es-MX" dirty="0"/>
          </a:p>
        </p:txBody>
      </p:sp>
      <p:pic>
        <p:nvPicPr>
          <p:cNvPr id="4105" name="Picture 9" descr="progr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060575"/>
            <a:ext cx="3429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564904"/>
            <a:ext cx="7745505" cy="387781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MX" dirty="0" smtClean="0"/>
              <a:t>Reducción de área de vegetación natural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MX" dirty="0" smtClean="0"/>
              <a:t>Incremento de áreas de borde a medida que los fragmentos son más pequeños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MX" dirty="0" smtClean="0"/>
              <a:t>Interior de fragmento reducido. Donde operan las condiciones en que la especie ha sobrevivido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MX" dirty="0" smtClean="0"/>
              <a:t>Efecto de borde. Condiciones distintas al interior del fragmento y afuera. Por ejemplo, el régimen lumínico cambia ya que recibe radiación lateral por las mañanas o tardes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4785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CONSECUENCIAS DE FRAGMENTACIÓN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3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s://www.inecol.mx/inecol/images/planta_mes/septiembre/Querc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251" y="332656"/>
            <a:ext cx="6336704" cy="515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1560" y="56612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Ejemplo: 3 encinos del bosque </a:t>
            </a:r>
            <a:r>
              <a:rPr lang="es-MX" sz="2800" dirty="0" err="1" smtClean="0"/>
              <a:t>mesófilo</a:t>
            </a:r>
            <a:r>
              <a:rPr lang="es-MX" sz="2800" dirty="0" smtClean="0"/>
              <a:t> de montaña en alrededores de Xalapa (</a:t>
            </a:r>
            <a:r>
              <a:rPr lang="es-MX" sz="2800" i="1" dirty="0" err="1" smtClean="0"/>
              <a:t>Quercus</a:t>
            </a:r>
            <a:r>
              <a:rPr lang="es-MX" sz="2800" dirty="0" smtClean="0"/>
              <a:t> </a:t>
            </a:r>
            <a:r>
              <a:rPr lang="es-MX" sz="2800" dirty="0" err="1" smtClean="0"/>
              <a:t>spp</a:t>
            </a:r>
            <a:r>
              <a:rPr lang="es-MX" sz="2800" dirty="0" smtClean="0"/>
              <a:t>.)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1239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2220" y="476672"/>
            <a:ext cx="8346035" cy="1054250"/>
          </a:xfrm>
        </p:spPr>
        <p:txBody>
          <a:bodyPr/>
          <a:lstStyle/>
          <a:p>
            <a:r>
              <a:rPr lang="es-MX" sz="3600" dirty="0" smtClean="0"/>
              <a:t>Ej. Germinación en ambientes fragmentados*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02653"/>
              </p:ext>
            </p:extLst>
          </p:nvPr>
        </p:nvGraphicFramePr>
        <p:xfrm>
          <a:off x="611560" y="3429000"/>
          <a:ext cx="7848872" cy="2722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779"/>
                <a:gridCol w="1937039"/>
                <a:gridCol w="1885779"/>
                <a:gridCol w="214027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</a:rPr>
                        <a:t> </a:t>
                      </a:r>
                      <a:endParaRPr lang="es-MX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600" i="1" dirty="0" err="1" smtClean="0">
                          <a:effectLst/>
                        </a:rPr>
                        <a:t>Quercus</a:t>
                      </a:r>
                      <a:r>
                        <a:rPr lang="es-ES_tradnl" sz="1600" i="1" dirty="0" smtClean="0">
                          <a:effectLst/>
                        </a:rPr>
                        <a:t> acutifolia </a:t>
                      </a:r>
                      <a:r>
                        <a:rPr lang="es-ES_tradnl" sz="1600" dirty="0" smtClean="0">
                          <a:effectLst/>
                        </a:rPr>
                        <a:t>* </a:t>
                      </a:r>
                      <a:r>
                        <a:rPr lang="es-ES_tradnl" sz="1100" dirty="0" smtClean="0">
                          <a:effectLst/>
                        </a:rPr>
                        <a:t>F</a:t>
                      </a:r>
                      <a:r>
                        <a:rPr lang="es-ES_tradnl" sz="1100" baseline="-25000" dirty="0" smtClean="0">
                          <a:effectLst/>
                        </a:rPr>
                        <a:t>(2,9)</a:t>
                      </a:r>
                      <a:r>
                        <a:rPr lang="es-ES_tradnl" sz="1100" dirty="0" smtClean="0">
                          <a:effectLst/>
                        </a:rPr>
                        <a:t> = 12.77; p = 0.001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600" i="1" dirty="0" err="1">
                          <a:effectLst/>
                        </a:rPr>
                        <a:t>Quercus</a:t>
                      </a:r>
                      <a:r>
                        <a:rPr lang="es-ES_tradnl" sz="1600" i="1" dirty="0">
                          <a:effectLst/>
                        </a:rPr>
                        <a:t> germana</a:t>
                      </a:r>
                      <a:r>
                        <a:rPr lang="es-ES_tradnl" sz="1600" dirty="0">
                          <a:effectLst/>
                        </a:rPr>
                        <a:t>     </a:t>
                      </a:r>
                      <a:r>
                        <a:rPr lang="es-ES_tradnl" sz="1100" dirty="0">
                          <a:effectLst/>
                        </a:rPr>
                        <a:t>F</a:t>
                      </a:r>
                      <a:r>
                        <a:rPr lang="es-ES_tradnl" sz="1100" baseline="-25000" dirty="0">
                          <a:effectLst/>
                        </a:rPr>
                        <a:t>(2,9)</a:t>
                      </a:r>
                      <a:r>
                        <a:rPr lang="es-ES_tradnl" sz="1100" dirty="0">
                          <a:effectLst/>
                        </a:rPr>
                        <a:t> = 2.69; p = 0.12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600" i="1" dirty="0" err="1">
                          <a:effectLst/>
                        </a:rPr>
                        <a:t>Quercus</a:t>
                      </a:r>
                      <a:r>
                        <a:rPr lang="es-ES_tradnl" sz="1600" i="1" dirty="0">
                          <a:effectLst/>
                        </a:rPr>
                        <a:t> </a:t>
                      </a:r>
                      <a:r>
                        <a:rPr lang="es-ES_tradnl" sz="1600" i="1" dirty="0" err="1">
                          <a:effectLst/>
                        </a:rPr>
                        <a:t>xalapensis</a:t>
                      </a:r>
                      <a:r>
                        <a:rPr lang="es-ES_tradnl" sz="1600" i="1" dirty="0">
                          <a:effectLst/>
                        </a:rPr>
                        <a:t> </a:t>
                      </a:r>
                      <a:r>
                        <a:rPr lang="es-ES_tradnl" sz="1600" dirty="0">
                          <a:effectLst/>
                        </a:rPr>
                        <a:t>* </a:t>
                      </a:r>
                      <a:r>
                        <a:rPr lang="es-ES_tradnl" sz="1100" dirty="0">
                          <a:effectLst/>
                        </a:rPr>
                        <a:t>F</a:t>
                      </a:r>
                      <a:r>
                        <a:rPr lang="es-ES_tradnl" sz="1100" baseline="-25000" dirty="0">
                          <a:effectLst/>
                        </a:rPr>
                        <a:t>(2,9)</a:t>
                      </a:r>
                      <a:r>
                        <a:rPr lang="es-ES_tradnl" sz="1100" dirty="0">
                          <a:effectLst/>
                        </a:rPr>
                        <a:t> = 4.79; p = 0.038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600">
                          <a:effectLst/>
                        </a:rPr>
                        <a:t>TRATAMIENTO</a:t>
                      </a:r>
                      <a:endParaRPr lang="es-MX" sz="160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800" dirty="0" smtClean="0">
                          <a:effectLst/>
                          <a:sym typeface="Symbol"/>
                        </a:rPr>
                        <a:t>Media</a:t>
                      </a:r>
                      <a:r>
                        <a:rPr lang="es-ES_tradnl" sz="1800" dirty="0" smtClean="0">
                          <a:effectLst/>
                        </a:rPr>
                        <a:t> </a:t>
                      </a:r>
                      <a:r>
                        <a:rPr lang="es-ES_tradnl" sz="1800" dirty="0">
                          <a:effectLst/>
                        </a:rPr>
                        <a:t>± </a:t>
                      </a:r>
                      <a:r>
                        <a:rPr lang="es-ES_tradnl" sz="1800" dirty="0" err="1">
                          <a:effectLst/>
                        </a:rPr>
                        <a:t>e.e</a:t>
                      </a:r>
                      <a:r>
                        <a:rPr lang="es-ES_tradnl" sz="1800" dirty="0">
                          <a:effectLst/>
                        </a:rPr>
                        <a:t>.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800" dirty="0" smtClean="0">
                          <a:effectLst/>
                          <a:sym typeface="Symbol"/>
                        </a:rPr>
                        <a:t>Media</a:t>
                      </a:r>
                      <a:r>
                        <a:rPr lang="es-ES_tradnl" sz="1800" dirty="0" smtClean="0">
                          <a:effectLst/>
                        </a:rPr>
                        <a:t> </a:t>
                      </a:r>
                      <a:r>
                        <a:rPr lang="es-ES_tradnl" sz="1800" dirty="0">
                          <a:effectLst/>
                        </a:rPr>
                        <a:t>± </a:t>
                      </a:r>
                      <a:r>
                        <a:rPr lang="es-ES_tradnl" sz="1800" dirty="0" err="1">
                          <a:effectLst/>
                        </a:rPr>
                        <a:t>e.e</a:t>
                      </a:r>
                      <a:r>
                        <a:rPr lang="es-ES_tradnl" sz="1800" dirty="0">
                          <a:effectLst/>
                        </a:rPr>
                        <a:t>.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1800" dirty="0" smtClean="0">
                          <a:effectLst/>
                          <a:sym typeface="Symbol"/>
                        </a:rPr>
                        <a:t>Media</a:t>
                      </a:r>
                      <a:r>
                        <a:rPr lang="es-ES_tradnl" sz="1800" dirty="0" smtClean="0">
                          <a:effectLst/>
                        </a:rPr>
                        <a:t> </a:t>
                      </a:r>
                      <a:r>
                        <a:rPr lang="es-ES_tradnl" sz="1800" dirty="0">
                          <a:effectLst/>
                        </a:rPr>
                        <a:t>± </a:t>
                      </a:r>
                      <a:r>
                        <a:rPr lang="es-ES_tradnl" sz="1800" dirty="0" err="1">
                          <a:effectLst/>
                        </a:rPr>
                        <a:t>e.e</a:t>
                      </a:r>
                      <a:r>
                        <a:rPr lang="es-ES_tradnl" sz="1800" dirty="0">
                          <a:effectLst/>
                        </a:rPr>
                        <a:t>.</a:t>
                      </a:r>
                      <a:endParaRPr lang="es-MX" sz="16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BOSQUE</a:t>
                      </a:r>
                      <a:endParaRPr lang="es-MX" sz="20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30.9 ± 1.6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s-MX" sz="3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>
                          <a:effectLst/>
                        </a:rPr>
                        <a:t>47.5 ± 9.2 </a:t>
                      </a:r>
                      <a:endParaRPr lang="es-MX" sz="320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84 .2 ± 2.8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ORILLA</a:t>
                      </a:r>
                      <a:endParaRPr lang="es-MX" sz="20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30.1 ± 5.6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52.5 ± 7.2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 73.3 ± 7.5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29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SOL</a:t>
                      </a:r>
                      <a:endParaRPr lang="es-MX" sz="20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s-MX" sz="3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29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>
                          <a:effectLst/>
                        </a:rPr>
                        <a:t>11.1 ± 1.5</a:t>
                      </a:r>
                      <a:endParaRPr lang="es-MX" sz="320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29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30 ± 4.6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290"/>
                        </a:spcAft>
                        <a:tabLst>
                          <a:tab pos="-541655" algn="l"/>
                          <a:tab pos="-313055" algn="l"/>
                          <a:tab pos="144145" algn="l"/>
                          <a:tab pos="561340" algn="l"/>
                          <a:tab pos="1058545" algn="l"/>
                          <a:tab pos="1515745" algn="l"/>
                          <a:tab pos="1972945" algn="l"/>
                          <a:tab pos="2430145" algn="l"/>
                          <a:tab pos="2887345" algn="l"/>
                          <a:tab pos="3344545" algn="l"/>
                          <a:tab pos="3801745" algn="l"/>
                          <a:tab pos="4258945" algn="l"/>
                          <a:tab pos="4716145" algn="l"/>
                          <a:tab pos="5173345" algn="l"/>
                          <a:tab pos="5630545" algn="l"/>
                        </a:tabLst>
                      </a:pPr>
                      <a:r>
                        <a:rPr lang="es-ES_tradnl" sz="2000" dirty="0">
                          <a:effectLst/>
                        </a:rPr>
                        <a:t>58.3 ± 6.3</a:t>
                      </a:r>
                      <a:endParaRPr lang="es-MX" sz="3200" dirty="0">
                        <a:effectLst/>
                        <a:latin typeface="Space Toaster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2220" y="2047637"/>
            <a:ext cx="8994770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kumimoji="1" lang="es-ES_tradnl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Porcentaje de germinación promedio </a:t>
            </a:r>
            <a:r>
              <a:rPr lang="es-ES_tradnl" sz="2000" dirty="0" smtClean="0">
                <a:effectLst/>
              </a:rPr>
              <a:t>±</a:t>
            </a:r>
            <a:r>
              <a:rPr kumimoji="1" lang="es-ES_tradnl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su error estándar.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</a:pPr>
            <a:r>
              <a:rPr kumimoji="1" lang="es-ES_tradnl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 incluye el resultado de las F y p de las pruebas de </a:t>
            </a:r>
            <a:r>
              <a:rPr kumimoji="1" lang="es-ES_tradnl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ANOVA</a:t>
            </a:r>
            <a:r>
              <a:rPr kumimoji="1" lang="es-ES_tradnl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</a:pPr>
            <a:r>
              <a:rPr kumimoji="1" lang="es-ES_tradnl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El asterisco indica que se encontraron diferencias significativas entre los tratamientos</a:t>
            </a:r>
            <a:r>
              <a:rPr kumimoji="1" lang="es-ES_tradnl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1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-541338" algn="l"/>
                <a:tab pos="-312738" algn="l"/>
                <a:tab pos="144463" algn="l"/>
                <a:tab pos="561975" algn="l"/>
                <a:tab pos="1058863" algn="l"/>
                <a:tab pos="1516063" algn="l"/>
                <a:tab pos="1973263" algn="l"/>
                <a:tab pos="2430463" algn="l"/>
                <a:tab pos="2887663" algn="l"/>
                <a:tab pos="3344863" algn="l"/>
                <a:tab pos="3802063" algn="l"/>
                <a:tab pos="4259263" algn="l"/>
                <a:tab pos="4716463" algn="l"/>
                <a:tab pos="5173663" algn="l"/>
                <a:tab pos="5630863" algn="l"/>
              </a:tabLst>
            </a:pPr>
            <a:endParaRPr kumimoji="1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1701" y="6211669"/>
            <a:ext cx="8971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*Suárez Guerrero, </a:t>
            </a:r>
            <a:r>
              <a:rPr lang="es-MX" dirty="0" err="1" smtClean="0"/>
              <a:t>AI</a:t>
            </a:r>
            <a:r>
              <a:rPr lang="es-MX" dirty="0" smtClean="0"/>
              <a:t>. 1998. Germinación y crecimiento de encinos en ambientes inducidos por la fragmentación del </a:t>
            </a:r>
            <a:r>
              <a:rPr lang="es-MX" dirty="0" err="1" smtClean="0"/>
              <a:t>BMM</a:t>
            </a:r>
            <a:r>
              <a:rPr lang="es-MX" dirty="0" smtClean="0"/>
              <a:t> en Veracruz. Tesis de Maestría. </a:t>
            </a:r>
            <a:r>
              <a:rPr lang="es-MX" dirty="0" err="1" smtClean="0"/>
              <a:t>Fac</a:t>
            </a:r>
            <a:r>
              <a:rPr lang="es-MX" dirty="0" smtClean="0"/>
              <a:t>. Ciencias UNAM.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150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44210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s-MX" dirty="0" smtClean="0"/>
              <a:t>A </a:t>
            </a:r>
            <a:r>
              <a:rPr lang="es-MX" i="1" dirty="0" err="1" smtClean="0"/>
              <a:t>Quercus</a:t>
            </a:r>
            <a:r>
              <a:rPr lang="es-MX" i="1" dirty="0" smtClean="0"/>
              <a:t> acutifolia </a:t>
            </a:r>
            <a:r>
              <a:rPr lang="es-MX" dirty="0" smtClean="0"/>
              <a:t>y a </a:t>
            </a:r>
            <a:r>
              <a:rPr lang="es-MX" i="1" dirty="0" smtClean="0"/>
              <a:t>Q. </a:t>
            </a:r>
            <a:r>
              <a:rPr lang="es-MX" i="1" dirty="0" err="1" smtClean="0"/>
              <a:t>xalapensis</a:t>
            </a:r>
            <a:r>
              <a:rPr lang="es-MX" dirty="0" smtClean="0"/>
              <a:t> les afecta la fragmentación, ya que el criterio de diferencias significativas (</a:t>
            </a:r>
            <a:r>
              <a:rPr lang="es-MX" i="1" dirty="0" smtClean="0"/>
              <a:t>p</a:t>
            </a:r>
            <a:r>
              <a:rPr lang="es-MX" dirty="0" smtClean="0"/>
              <a:t>) es menor a 0.05</a:t>
            </a:r>
          </a:p>
          <a:p>
            <a:pPr>
              <a:spcBef>
                <a:spcPts val="1200"/>
              </a:spcBef>
            </a:pPr>
            <a:r>
              <a:rPr lang="es-MX" dirty="0" smtClean="0"/>
              <a:t>Ninguna de las 2 germina “igual” al sol, fuera del bosque, que en borde o interior</a:t>
            </a:r>
          </a:p>
          <a:p>
            <a:pPr>
              <a:spcBef>
                <a:spcPts val="1200"/>
              </a:spcBef>
            </a:pPr>
            <a:r>
              <a:rPr lang="es-MX" dirty="0" smtClean="0"/>
              <a:t>Si bien </a:t>
            </a:r>
            <a:r>
              <a:rPr lang="es-MX" i="1" dirty="0" smtClean="0"/>
              <a:t>Q. germana </a:t>
            </a:r>
            <a:r>
              <a:rPr lang="es-MX" dirty="0" smtClean="0"/>
              <a:t>presenta porcentajes de germinación mayores en borde y bosque, pero no resultaron tan diferentes al sol</a:t>
            </a:r>
          </a:p>
          <a:p>
            <a:pPr>
              <a:spcBef>
                <a:spcPts val="1200"/>
              </a:spcBef>
            </a:pPr>
            <a:r>
              <a:rPr lang="es-MX" dirty="0" smtClean="0"/>
              <a:t>:. En fragmentos pequeños </a:t>
            </a:r>
            <a:r>
              <a:rPr lang="es-MX" i="1" dirty="0" smtClean="0"/>
              <a:t>Q. germana </a:t>
            </a:r>
            <a:r>
              <a:rPr lang="es-MX" dirty="0" smtClean="0"/>
              <a:t>tendría ventaja sobre las otras 2 pues germina en todos las condiciones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Germinación diferencial de encinos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5969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altLang="es-MX" dirty="0" smtClean="0"/>
              <a:t>Es incierto el efecto en otras etapas, como el crecimiento, el impacto de mayor depredación y competencia, otras interacciones, etc.</a:t>
            </a:r>
            <a:endParaRPr lang="es-ES" altLang="es-MX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altLang="es-MX" dirty="0" smtClean="0"/>
              <a:t>Generalmente estudios consideran una sola etapa</a:t>
            </a:r>
            <a:endParaRPr lang="es-ES" altLang="es-MX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altLang="es-MX" dirty="0" smtClean="0"/>
              <a:t>Es difícil predecir el destino de la especie</a:t>
            </a:r>
            <a:endParaRPr lang="es-ES" altLang="es-MX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altLang="es-MX" dirty="0" smtClean="0"/>
              <a:t>En cuanto a germinación es alentador que no se eliminen completamente (son vulnerables, pero no se extinguen localmente)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altLang="es-MX" dirty="0" smtClean="0"/>
              <a:t>Los encinos son especies clave del bosque </a:t>
            </a:r>
            <a:r>
              <a:rPr lang="es-ES" altLang="es-MX" dirty="0" err="1" smtClean="0"/>
              <a:t>mesófilo</a:t>
            </a:r>
            <a:r>
              <a:rPr lang="es-ES" altLang="es-MX" dirty="0" smtClean="0"/>
              <a:t> y si no se extinguen, muchas especies sobrevivirían con ellos (micorrizas, depredadores, etc.)</a:t>
            </a:r>
          </a:p>
          <a:p>
            <a:endParaRPr lang="es-ES" altLang="es-MX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99387" cy="1143000"/>
          </a:xfrm>
        </p:spPr>
        <p:txBody>
          <a:bodyPr>
            <a:normAutofit fontScale="90000"/>
          </a:bodyPr>
          <a:lstStyle/>
          <a:p>
            <a:r>
              <a:rPr lang="es-ES" altLang="es-MX" dirty="0" smtClean="0"/>
              <a:t>¿Y las otras etapas del ciclo de vida de encinos?</a:t>
            </a:r>
            <a:endParaRPr lang="es-ES" altLang="es-MX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 smtClean="0"/>
              <a:t>Fragmentos pueden estar conectados por corredores (o porciones estrechas de vegetación)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 smtClean="0"/>
              <a:t>Tienen importancia para la conservación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 smtClean="0"/>
              <a:t>A mayor conexión entre fragmentos más probabilidad de conservación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 smtClean="0"/>
              <a:t>Los </a:t>
            </a:r>
            <a:r>
              <a:rPr lang="es-MX" altLang="es-MX" dirty="0"/>
              <a:t>corredores tienen diferentes valores de supervivencia que dependen de su tamaño y de la cubierta que provee a las </a:t>
            </a:r>
            <a:r>
              <a:rPr lang="es-MX" altLang="es-MX" dirty="0" smtClean="0"/>
              <a:t>demás especies</a:t>
            </a:r>
            <a:endParaRPr lang="es-ES" altLang="es-MX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920037" cy="1276350"/>
          </a:xfrm>
        </p:spPr>
        <p:txBody>
          <a:bodyPr>
            <a:normAutofit fontScale="90000"/>
          </a:bodyPr>
          <a:lstStyle/>
          <a:p>
            <a:r>
              <a:rPr lang="es-ES" altLang="es-MX" dirty="0"/>
              <a:t>LA CONEXIÓN </a:t>
            </a:r>
            <a:r>
              <a:rPr lang="es-ES" altLang="es-MX" dirty="0" smtClean="0"/>
              <a:t>ENTRE FRAGMENTOS</a:t>
            </a:r>
            <a:endParaRPr lang="es-ES" altLang="es-MX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2437" y="548680"/>
            <a:ext cx="7920038" cy="1296988"/>
          </a:xfrm>
        </p:spPr>
        <p:txBody>
          <a:bodyPr>
            <a:normAutofit fontScale="90000"/>
          </a:bodyPr>
          <a:lstStyle/>
          <a:p>
            <a:pPr algn="ctr"/>
            <a:r>
              <a:rPr lang="es-MX" altLang="es-MX" sz="4000" i="1" dirty="0" err="1">
                <a:effectLst/>
              </a:rPr>
              <a:t>Peromyscus</a:t>
            </a:r>
            <a:r>
              <a:rPr lang="es-MX" altLang="es-MX" sz="4000" i="1" dirty="0">
                <a:effectLst/>
              </a:rPr>
              <a:t>  </a:t>
            </a:r>
            <a:r>
              <a:rPr lang="es-MX" altLang="es-MX" sz="4000" i="1" dirty="0" err="1">
                <a:effectLst/>
              </a:rPr>
              <a:t>leucopus</a:t>
            </a:r>
            <a:r>
              <a:rPr lang="es-MX" altLang="es-MX" sz="4000" dirty="0"/>
              <a:t>  </a:t>
            </a:r>
            <a:br>
              <a:rPr lang="es-MX" altLang="es-MX" sz="4000" dirty="0"/>
            </a:br>
            <a:r>
              <a:rPr lang="es-MX" altLang="es-MX" sz="3600" dirty="0"/>
              <a:t>UN EJEMPLO DE APLICACIÓN DE MODELOS</a:t>
            </a:r>
            <a:endParaRPr lang="es-ES" altLang="es-MX" sz="3600" dirty="0"/>
          </a:p>
        </p:txBody>
      </p:sp>
      <p:pic>
        <p:nvPicPr>
          <p:cNvPr id="10248" name="Picture 8" descr="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05038"/>
            <a:ext cx="4592637" cy="36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Symbol" pitchFamily="18" charset="2"/>
              <a:buChar char=""/>
            </a:pPr>
            <a:r>
              <a:rPr lang="es-MX" altLang="es-MX" dirty="0"/>
              <a:t>Los pequeños mamíferos en ambientes heterogéneos se dispersan a lo largo de los corredores que conectan los parches </a:t>
            </a:r>
            <a:r>
              <a:rPr lang="es-MX" altLang="es-MX" sz="1600" dirty="0"/>
              <a:t>(</a:t>
            </a:r>
            <a:r>
              <a:rPr lang="es-MX" altLang="es-MX" sz="1600" dirty="0" err="1"/>
              <a:t>Wegner</a:t>
            </a:r>
            <a:r>
              <a:rPr lang="es-MX" altLang="es-MX" sz="1600" dirty="0"/>
              <a:t> y </a:t>
            </a:r>
            <a:r>
              <a:rPr lang="es-MX" altLang="es-MX" sz="1600" dirty="0" err="1"/>
              <a:t>Merriam</a:t>
            </a:r>
            <a:r>
              <a:rPr lang="es-MX" altLang="es-MX" sz="1600" dirty="0"/>
              <a:t>, 1979; Henderson, 1985</a:t>
            </a:r>
            <a:r>
              <a:rPr lang="es-MX" altLang="es-MX" sz="1600" dirty="0" smtClean="0"/>
              <a:t>)</a:t>
            </a:r>
            <a:r>
              <a:rPr lang="es-MX" altLang="es-MX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s-MX" altLang="es-MX" dirty="0" err="1"/>
              <a:t>Fahring</a:t>
            </a:r>
            <a:r>
              <a:rPr lang="es-MX" altLang="es-MX" dirty="0"/>
              <a:t> (1983) mostró la importancia de los corredores en la recolonización de las extinciones locales</a:t>
            </a:r>
          </a:p>
          <a:p>
            <a:pPr>
              <a:spcAft>
                <a:spcPts val="600"/>
              </a:spcAft>
            </a:pPr>
            <a:r>
              <a:rPr lang="es-MX" altLang="es-MX" dirty="0" err="1"/>
              <a:t>Fahring</a:t>
            </a:r>
            <a:r>
              <a:rPr lang="es-MX" altLang="es-MX" dirty="0"/>
              <a:t> y </a:t>
            </a:r>
            <a:r>
              <a:rPr lang="es-MX" altLang="es-MX" dirty="0" err="1"/>
              <a:t>Merriam</a:t>
            </a:r>
            <a:r>
              <a:rPr lang="es-MX" altLang="es-MX" dirty="0"/>
              <a:t> (1985)  reportaron que  poblaciones aisladas favorecen la extinción, mientras que los corredores la persistencia de la población</a:t>
            </a:r>
          </a:p>
          <a:p>
            <a:pPr>
              <a:buFont typeface="Symbol" pitchFamily="18" charset="2"/>
              <a:buChar char=""/>
            </a:pPr>
            <a:endParaRPr lang="es-ES" altLang="es-MX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MX"/>
              <a:t>Antes de todo…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708920"/>
            <a:ext cx="7745505" cy="38778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altLang="es-MX" dirty="0"/>
              <a:t>Concluyen que las especies requieren un numero </a:t>
            </a:r>
            <a:r>
              <a:rPr lang="es-MX" altLang="es-MX" dirty="0" smtClean="0"/>
              <a:t>mínimo </a:t>
            </a:r>
            <a:r>
              <a:rPr lang="es-MX" altLang="es-MX" dirty="0"/>
              <a:t>de parches para asegurar la </a:t>
            </a:r>
            <a:r>
              <a:rPr lang="es-MX" altLang="es-MX" dirty="0" smtClean="0"/>
              <a:t>sobrevivencia</a:t>
            </a:r>
            <a:endParaRPr lang="es-MX" altLang="es-MX" dirty="0"/>
          </a:p>
          <a:p>
            <a:pPr>
              <a:lnSpc>
                <a:spcPct val="90000"/>
              </a:lnSpc>
            </a:pPr>
            <a:endParaRPr lang="es-MX" altLang="es-MX" dirty="0"/>
          </a:p>
          <a:p>
            <a:pPr>
              <a:lnSpc>
                <a:spcPct val="90000"/>
              </a:lnSpc>
            </a:pPr>
            <a:r>
              <a:rPr lang="es-MX" altLang="es-MX" dirty="0" err="1"/>
              <a:t>Lefkovich</a:t>
            </a:r>
            <a:r>
              <a:rPr lang="es-MX" altLang="es-MX" dirty="0"/>
              <a:t> y </a:t>
            </a:r>
            <a:r>
              <a:rPr lang="es-MX" altLang="es-MX" dirty="0" err="1"/>
              <a:t>Fahrig</a:t>
            </a:r>
            <a:r>
              <a:rPr lang="es-MX" altLang="es-MX" dirty="0"/>
              <a:t> (1985) los elementos de la conectividad afectan a la </a:t>
            </a:r>
            <a:r>
              <a:rPr lang="es-MX" altLang="es-MX" dirty="0" err="1" smtClean="0"/>
              <a:t>metapoblación</a:t>
            </a:r>
            <a:endParaRPr lang="es-MX" altLang="es-MX" dirty="0" smtClean="0"/>
          </a:p>
          <a:p>
            <a:pPr>
              <a:lnSpc>
                <a:spcPct val="90000"/>
              </a:lnSpc>
            </a:pPr>
            <a:endParaRPr lang="es-MX" altLang="es-MX" dirty="0"/>
          </a:p>
          <a:p>
            <a:pPr>
              <a:lnSpc>
                <a:spcPct val="90000"/>
              </a:lnSpc>
            </a:pPr>
            <a:r>
              <a:rPr lang="es-MX" altLang="es-MX" dirty="0" smtClean="0"/>
              <a:t>Sin embargo, NO </a:t>
            </a:r>
            <a:r>
              <a:rPr lang="es-MX" altLang="es-MX" dirty="0"/>
              <a:t>CONSIDERARON LA CALIDAD DE LOS CORREDORES.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Continua…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8303840" cy="1143000"/>
          </a:xfrm>
        </p:spPr>
        <p:txBody>
          <a:bodyPr>
            <a:normAutofit fontScale="90000"/>
          </a:bodyPr>
          <a:lstStyle/>
          <a:p>
            <a:r>
              <a:rPr lang="es-MX" altLang="es-MX" dirty="0" smtClean="0"/>
              <a:t>Otro enfoque: </a:t>
            </a:r>
            <a:r>
              <a:rPr lang="es-MX" altLang="es-MX" dirty="0" err="1" smtClean="0"/>
              <a:t>Henein</a:t>
            </a:r>
            <a:r>
              <a:rPr lang="es-MX" altLang="es-MX" dirty="0" smtClean="0"/>
              <a:t> </a:t>
            </a:r>
            <a:r>
              <a:rPr lang="es-MX" altLang="es-MX" dirty="0"/>
              <a:t>y </a:t>
            </a:r>
            <a:r>
              <a:rPr lang="es-MX" altLang="es-MX" dirty="0" err="1"/>
              <a:t>Merriam</a:t>
            </a:r>
            <a:r>
              <a:rPr lang="es-MX" altLang="es-MX" dirty="0"/>
              <a:t> (1990) </a:t>
            </a:r>
            <a:endParaRPr lang="es-ES" altLang="es-MX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420888"/>
            <a:ext cx="2971800" cy="4114800"/>
          </a:xfrm>
        </p:spPr>
        <p:txBody>
          <a:bodyPr/>
          <a:lstStyle/>
          <a:p>
            <a:pPr marL="0" indent="0">
              <a:buNone/>
            </a:pPr>
            <a:r>
              <a:rPr lang="es-MX" altLang="es-MX" sz="2400" dirty="0"/>
              <a:t>Valoraron los efectos de la calidad del corredor en la demografía de una </a:t>
            </a:r>
            <a:r>
              <a:rPr lang="es-MX" altLang="es-MX" sz="2400" dirty="0" err="1"/>
              <a:t>metapoblación</a:t>
            </a:r>
            <a:r>
              <a:rPr lang="es-MX" altLang="es-MX" sz="2400" dirty="0"/>
              <a:t> de </a:t>
            </a:r>
            <a:r>
              <a:rPr lang="es-MX" altLang="es-MX" sz="2400" i="1" u="sng" dirty="0" err="1"/>
              <a:t>Peromyscus</a:t>
            </a:r>
            <a:r>
              <a:rPr lang="es-MX" altLang="es-MX" sz="2400" i="1" u="sng" dirty="0"/>
              <a:t>  </a:t>
            </a:r>
            <a:r>
              <a:rPr lang="es-MX" altLang="es-MX" sz="2400" i="1" u="sng" dirty="0" err="1"/>
              <a:t>leucopus</a:t>
            </a:r>
            <a:r>
              <a:rPr lang="es-MX" altLang="es-MX" sz="2400" dirty="0"/>
              <a:t>. </a:t>
            </a:r>
          </a:p>
          <a:p>
            <a:pPr>
              <a:buFont typeface="Symbol" pitchFamily="18" charset="2"/>
              <a:buNone/>
            </a:pPr>
            <a:endParaRPr lang="es-MX" altLang="es-MX" sz="2400" dirty="0"/>
          </a:p>
          <a:p>
            <a:endParaRPr lang="es-ES" altLang="es-MX" sz="2400" dirty="0"/>
          </a:p>
        </p:txBody>
      </p:sp>
      <p:pic>
        <p:nvPicPr>
          <p:cNvPr id="67586" name="Picture 2" descr="pleucopu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2060575"/>
            <a:ext cx="4419600" cy="3314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2348880"/>
            <a:ext cx="7367587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altLang="es-MX" dirty="0"/>
              <a:t>                                            </a:t>
            </a:r>
            <a:r>
              <a:rPr lang="es-ES" altLang="es-MX" dirty="0" smtClean="0"/>
              <a:t>                    - suelo</a:t>
            </a:r>
          </a:p>
          <a:p>
            <a:pPr algn="r">
              <a:buFont typeface="Wingdings" pitchFamily="2" charset="2"/>
              <a:buNone/>
            </a:pPr>
            <a:r>
              <a:rPr lang="es-ES" altLang="es-MX" dirty="0" smtClean="0"/>
              <a:t>Paisaje natural          mosaico     - topografía   </a:t>
            </a:r>
          </a:p>
          <a:p>
            <a:pPr algn="r">
              <a:buFont typeface="Wingdings" pitchFamily="2" charset="2"/>
              <a:buNone/>
            </a:pPr>
            <a:r>
              <a:rPr lang="es-ES" altLang="es-MX" dirty="0" smtClean="0"/>
              <a:t>- </a:t>
            </a:r>
            <a:r>
              <a:rPr lang="es-ES" altLang="es-MX" dirty="0"/>
              <a:t>vegetación</a:t>
            </a:r>
          </a:p>
          <a:p>
            <a:pPr algn="r">
              <a:buFont typeface="Wingdings" pitchFamily="2" charset="2"/>
              <a:buNone/>
            </a:pPr>
            <a:endParaRPr lang="es-ES" altLang="es-MX" dirty="0"/>
          </a:p>
          <a:p>
            <a:pPr>
              <a:buFont typeface="Wingdings" pitchFamily="2" charset="2"/>
              <a:buNone/>
            </a:pPr>
            <a:r>
              <a:rPr lang="es-ES" altLang="es-MX" dirty="0"/>
              <a:t>Actividades </a:t>
            </a:r>
            <a:r>
              <a:rPr lang="es-ES" altLang="es-MX" dirty="0" smtClean="0"/>
              <a:t>productivas </a:t>
            </a:r>
            <a:endParaRPr lang="es-ES" altLang="es-MX" dirty="0"/>
          </a:p>
          <a:p>
            <a:pPr>
              <a:buFont typeface="Wingdings" pitchFamily="2" charset="2"/>
              <a:buNone/>
            </a:pPr>
            <a:endParaRPr lang="es-ES" altLang="es-MX" dirty="0"/>
          </a:p>
          <a:p>
            <a:pPr>
              <a:buFont typeface="Wingdings" pitchFamily="2" charset="2"/>
              <a:buNone/>
            </a:pPr>
            <a:r>
              <a:rPr lang="es-ES" altLang="es-MX" dirty="0"/>
              <a:t>                           </a:t>
            </a:r>
            <a:r>
              <a:rPr lang="es-ES" altLang="es-MX" dirty="0" smtClean="0"/>
              <a:t>          </a:t>
            </a:r>
            <a:r>
              <a:rPr lang="es-ES" altLang="es-MX" sz="2400" i="1" dirty="0" smtClean="0"/>
              <a:t>FRAGMENTACIÓN</a:t>
            </a:r>
            <a:endParaRPr lang="es-MX" altLang="es-MX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387" y="476672"/>
            <a:ext cx="6337325" cy="1276350"/>
          </a:xfrm>
        </p:spPr>
        <p:txBody>
          <a:bodyPr>
            <a:normAutofit fontScale="90000"/>
          </a:bodyPr>
          <a:lstStyle/>
          <a:p>
            <a:r>
              <a:rPr lang="es-ES" altLang="es-MX" dirty="0" smtClean="0"/>
              <a:t>FRAGMENTACIÓN</a:t>
            </a:r>
            <a:endParaRPr lang="es-ES" altLang="es-MX" dirty="0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269347" y="3033755"/>
            <a:ext cx="503684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63068" y="4589140"/>
            <a:ext cx="0" cy="6477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763068" y="5236840"/>
            <a:ext cx="13684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2" name="1 Abrir llave"/>
          <p:cNvSpPr/>
          <p:nvPr/>
        </p:nvSpPr>
        <p:spPr>
          <a:xfrm>
            <a:off x="6156176" y="2348880"/>
            <a:ext cx="216024" cy="136815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altLang="es-MX" dirty="0" smtClean="0"/>
              <a:t>Calidad de corredores</a:t>
            </a:r>
            <a:endParaRPr lang="es-MX" altLang="es-MX" dirty="0"/>
          </a:p>
          <a:p>
            <a:r>
              <a:rPr lang="es-MX" altLang="es-MX" dirty="0" err="1" smtClean="0"/>
              <a:t>Metapoblación</a:t>
            </a:r>
            <a:endParaRPr lang="es-MX" altLang="es-MX" dirty="0"/>
          </a:p>
          <a:p>
            <a:r>
              <a:rPr lang="es-MX" altLang="es-MX" dirty="0"/>
              <a:t>Parche</a:t>
            </a:r>
          </a:p>
          <a:p>
            <a:r>
              <a:rPr lang="es-MX" altLang="es-MX" dirty="0"/>
              <a:t>Corredor</a:t>
            </a:r>
          </a:p>
          <a:p>
            <a:r>
              <a:rPr lang="es-MX" altLang="es-MX" dirty="0"/>
              <a:t>Tiempo-10 años.</a:t>
            </a:r>
          </a:p>
          <a:p>
            <a:r>
              <a:rPr lang="es-MX" altLang="es-MX" dirty="0"/>
              <a:t>Juvenil, sub-adulto, adulto.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s-MX" dirty="0" smtClean="0"/>
              <a:t>Consideraron: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780928"/>
            <a:ext cx="7745505" cy="3877815"/>
          </a:xfrm>
        </p:spPr>
        <p:txBody>
          <a:bodyPr/>
          <a:lstStyle/>
          <a:p>
            <a:r>
              <a:rPr lang="es-MX" altLang="es-MX" dirty="0"/>
              <a:t>Época de nacimiento.</a:t>
            </a:r>
          </a:p>
          <a:p>
            <a:r>
              <a:rPr lang="es-MX" altLang="es-MX" dirty="0"/>
              <a:t>Época especifica de migración.</a:t>
            </a:r>
          </a:p>
          <a:p>
            <a:r>
              <a:rPr lang="es-MX" altLang="es-MX" dirty="0"/>
              <a:t>Tamaño promedio de la camada.</a:t>
            </a:r>
          </a:p>
          <a:p>
            <a:r>
              <a:rPr lang="es-MX" altLang="es-MX" dirty="0"/>
              <a:t>Sobrevivientes de la camada.</a:t>
            </a:r>
          </a:p>
          <a:p>
            <a:r>
              <a:rPr lang="es-MX" altLang="es-MX" dirty="0"/>
              <a:t>Sobrevivientes residentes por grupo.</a:t>
            </a:r>
          </a:p>
          <a:p>
            <a:r>
              <a:rPr lang="es-MX" altLang="es-MX" dirty="0"/>
              <a:t>Sobrevivientes al invierno.</a:t>
            </a:r>
          </a:p>
          <a:p>
            <a:r>
              <a:rPr lang="es-MX" altLang="es-MX" dirty="0"/>
              <a:t>Sobrevivientes en los corredores. 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Parámetros demográficos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/>
              <a:t>La mortalidad durante el movimiento a través del corredor influye en la demografía de la </a:t>
            </a:r>
            <a:r>
              <a:rPr lang="es-MX" altLang="es-MX" dirty="0" err="1"/>
              <a:t>metapoblación</a:t>
            </a:r>
            <a:r>
              <a:rPr lang="es-MX" altLang="es-MX" dirty="0"/>
              <a:t>. </a:t>
            </a:r>
            <a:endParaRPr lang="es-MX" altLang="es-MX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/>
              <a:t>Una conexión entre dos parches aislados es mejor que ninguna conexión esto, en términos de persistencia y tamaño de la población en </a:t>
            </a:r>
            <a:r>
              <a:rPr lang="es-MX" altLang="es-MX" dirty="0" smtClean="0"/>
              <a:t>equilibrio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/>
              <a:t>La </a:t>
            </a:r>
            <a:r>
              <a:rPr lang="es-MX" altLang="es-MX" dirty="0" err="1"/>
              <a:t>metapoblación</a:t>
            </a:r>
            <a:r>
              <a:rPr lang="es-MX" altLang="es-MX" dirty="0"/>
              <a:t> con </a:t>
            </a:r>
            <a:r>
              <a:rPr lang="es-MX" altLang="es-MX" dirty="0" smtClean="0"/>
              <a:t>sólo un </a:t>
            </a:r>
            <a:r>
              <a:rPr lang="es-MX" altLang="es-MX" dirty="0"/>
              <a:t>corredor de alta calidad entre parches </a:t>
            </a:r>
            <a:r>
              <a:rPr lang="es-MX" altLang="es-MX" dirty="0" smtClean="0"/>
              <a:t>tiende </a:t>
            </a:r>
            <a:r>
              <a:rPr lang="es-MX" altLang="es-MX" dirty="0"/>
              <a:t>a agrandar el tamaño de la </a:t>
            </a:r>
            <a:r>
              <a:rPr lang="es-MX" altLang="es-MX" dirty="0" smtClean="0"/>
              <a:t>población, más </a:t>
            </a:r>
            <a:r>
              <a:rPr lang="es-MX" altLang="es-MX" dirty="0"/>
              <a:t>que uno o más corredores de baja calidad.</a:t>
            </a:r>
          </a:p>
          <a:p>
            <a:pPr marL="0" indent="0">
              <a:buNone/>
            </a:pPr>
            <a:r>
              <a:rPr lang="es-MX" altLang="es-MX" dirty="0" smtClean="0"/>
              <a:t> </a:t>
            </a:r>
            <a:endParaRPr lang="es-MX" altLang="es-MX" dirty="0"/>
          </a:p>
          <a:p>
            <a:endParaRPr lang="es-MX" altLang="es-MX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476250"/>
            <a:ext cx="6096000" cy="1276350"/>
          </a:xfrm>
        </p:spPr>
        <p:txBody>
          <a:bodyPr/>
          <a:lstStyle/>
          <a:p>
            <a:r>
              <a:rPr lang="es-MX" altLang="es-MX"/>
              <a:t>RESULTADOS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altLang="es-MX" sz="3600" b="1" dirty="0" smtClean="0">
                <a:latin typeface="Garamond" pitchFamily="18" charset="0"/>
              </a:rPr>
              <a:t>Es necesario </a:t>
            </a:r>
            <a:r>
              <a:rPr lang="es-MX" altLang="es-MX" sz="3600" b="1" dirty="0">
                <a:latin typeface="Garamond" pitchFamily="18" charset="0"/>
              </a:rPr>
              <a:t>tomar en cuenta la calidad de los corredores como precaución en el diseño y planeación de corredores en el manejo del </a:t>
            </a:r>
            <a:r>
              <a:rPr lang="es-MX" altLang="es-MX" sz="3600" b="1" dirty="0" smtClean="0">
                <a:latin typeface="Garamond" pitchFamily="18" charset="0"/>
              </a:rPr>
              <a:t>paisaje y la conservación de los fragmentos</a:t>
            </a:r>
            <a:endParaRPr lang="es-MX" altLang="es-MX" sz="3600" b="1" dirty="0">
              <a:latin typeface="Garamond" pitchFamily="18" charset="0"/>
            </a:endParaRPr>
          </a:p>
          <a:p>
            <a:endParaRPr lang="es-MX" altLang="es-MX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33375"/>
            <a:ext cx="5617046" cy="1419225"/>
          </a:xfrm>
        </p:spPr>
        <p:txBody>
          <a:bodyPr/>
          <a:lstStyle/>
          <a:p>
            <a:r>
              <a:rPr lang="es-MX" altLang="es-MX" dirty="0" smtClean="0"/>
              <a:t>CONCLUSIÓN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6" name="Picture 14" descr="modelfra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325" y="3698240"/>
            <a:ext cx="990600" cy="9601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0" descr="Fig07_1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476672"/>
            <a:ext cx="4056062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148064" y="476672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alibri" panose="020F0502020204030204" pitchFamily="34" charset="0"/>
              </a:rPr>
              <a:t>Ejemplos de casos de fragmentación</a:t>
            </a:r>
            <a:endParaRPr lang="es-MX" sz="2800" dirty="0">
              <a:latin typeface="Calibri" panose="020F0502020204030204" pitchFamily="34" charset="0"/>
            </a:endParaRPr>
          </a:p>
        </p:txBody>
      </p:sp>
      <p:pic>
        <p:nvPicPr>
          <p:cNvPr id="7" name="Picture 14" descr="modelfr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205038"/>
            <a:ext cx="4210050" cy="4081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clase6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2743994"/>
            <a:ext cx="5276850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352928" cy="2276871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s-MX" altLang="es-MX" dirty="0" smtClean="0"/>
              <a:t>Resultados posibles con cambio de uso de suelo al 50% de la superficie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4900" dirty="0" smtClean="0"/>
              <a:t>¿</a:t>
            </a:r>
            <a:r>
              <a:rPr lang="es-MX" sz="4900" cap="none" dirty="0" smtClean="0"/>
              <a:t>Cuál de los anteriores impactaría más a las especies que habitan en la vegetación sin fragmentar?</a:t>
            </a:r>
            <a:endParaRPr lang="es-MX" sz="4900" cap="non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sz="3200" cap="none" dirty="0" smtClean="0"/>
              <a:t>Elige una especie, considera las formas de dispersión, de tolerancias a hábitats transformados y discute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00232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758097"/>
            <a:ext cx="8735888" cy="4114800"/>
          </a:xfrm>
        </p:spPr>
        <p:txBody>
          <a:bodyPr/>
          <a:lstStyle/>
          <a:p>
            <a:r>
              <a:rPr lang="es-MX" altLang="es-MX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Matriz</a:t>
            </a:r>
            <a:r>
              <a:rPr lang="es-MX" altLang="es-MX" sz="3200" dirty="0" smtClean="0"/>
              <a:t>. El conjunto de toda la superficie</a:t>
            </a:r>
            <a:endParaRPr lang="es-MX" altLang="es-MX" sz="3200" dirty="0"/>
          </a:p>
          <a:p>
            <a:pPr>
              <a:buFont typeface="Wingdings" pitchFamily="2" charset="2"/>
              <a:buNone/>
            </a:pPr>
            <a:endParaRPr lang="es-MX" altLang="es-MX" sz="3200" dirty="0"/>
          </a:p>
          <a:p>
            <a:r>
              <a:rPr lang="es-MX" altLang="es-MX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Parches</a:t>
            </a:r>
            <a:r>
              <a:rPr lang="es-MX" altLang="es-MX" sz="3200" dirty="0" smtClean="0"/>
              <a:t>. Fragmentos de la vegetación original</a:t>
            </a:r>
            <a:endParaRPr lang="es-MX" altLang="es-MX" sz="3200" dirty="0"/>
          </a:p>
          <a:p>
            <a:pPr>
              <a:buFont typeface="Wingdings" pitchFamily="2" charset="2"/>
              <a:buNone/>
            </a:pPr>
            <a:endParaRPr lang="es-MX" altLang="es-MX" sz="3200" dirty="0"/>
          </a:p>
          <a:p>
            <a:r>
              <a:rPr lang="es-MX" altLang="es-MX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Corredores</a:t>
            </a:r>
            <a:r>
              <a:rPr lang="es-MX" altLang="es-MX" sz="3200" dirty="0" smtClean="0"/>
              <a:t>. Conexiones entre fragmentos</a:t>
            </a:r>
          </a:p>
          <a:p>
            <a:endParaRPr lang="es-MX" altLang="es-MX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6696744" cy="1347787"/>
          </a:xfrm>
        </p:spPr>
        <p:txBody>
          <a:bodyPr/>
          <a:lstStyle/>
          <a:p>
            <a:r>
              <a:rPr lang="es-MX" altLang="es-MX" dirty="0"/>
              <a:t>3 </a:t>
            </a:r>
            <a:r>
              <a:rPr lang="es-MX" altLang="es-MX" dirty="0" smtClean="0"/>
              <a:t>ELEMENTOS FRAGMENTACIÓN: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420888"/>
            <a:ext cx="8519864" cy="4114800"/>
          </a:xfrm>
        </p:spPr>
        <p:txBody>
          <a:bodyPr/>
          <a:lstStyle/>
          <a:p>
            <a:r>
              <a:rPr lang="es-MX" altLang="es-MX" dirty="0" smtClean="0"/>
              <a:t>Superficies </a:t>
            </a:r>
            <a:r>
              <a:rPr lang="es-MX" altLang="es-MX" dirty="0"/>
              <a:t>que difieren en apariencia de sus </a:t>
            </a:r>
            <a:r>
              <a:rPr lang="es-MX" altLang="es-MX" dirty="0" smtClean="0"/>
              <a:t>alrededores</a:t>
            </a:r>
          </a:p>
          <a:p>
            <a:endParaRPr lang="es-MX" altLang="es-MX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MX" altLang="es-MX" dirty="0" smtClean="0"/>
              <a:t>Varían </a:t>
            </a:r>
            <a:r>
              <a:rPr lang="es-MX" altLang="es-MX" dirty="0"/>
              <a:t>en tamaño, forma, tipo, heterogeneidad y características de los </a:t>
            </a:r>
            <a:r>
              <a:rPr lang="es-MX" altLang="es-MX" dirty="0" smtClean="0"/>
              <a:t>bordes</a:t>
            </a:r>
            <a:endParaRPr lang="es-MX" altLang="es-MX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MX" altLang="es-MX" dirty="0" smtClean="0"/>
          </a:p>
          <a:p>
            <a:r>
              <a:rPr lang="es-MX" altLang="es-MX" dirty="0" smtClean="0"/>
              <a:t>Están insertos </a:t>
            </a:r>
            <a:r>
              <a:rPr lang="es-MX" altLang="es-MX" dirty="0"/>
              <a:t>en una </a:t>
            </a:r>
            <a:r>
              <a:rPr lang="es-MX" altLang="es-MX" b="1" i="1" dirty="0"/>
              <a:t>matriz, </a:t>
            </a:r>
            <a:r>
              <a:rPr lang="es-MX" altLang="es-MX" dirty="0"/>
              <a:t>que es el área circundante con </a:t>
            </a:r>
            <a:r>
              <a:rPr lang="es-MX" altLang="es-MX" dirty="0" smtClean="0"/>
              <a:t>distinta </a:t>
            </a:r>
            <a:r>
              <a:rPr lang="es-MX" altLang="es-MX" dirty="0"/>
              <a:t>estructura </a:t>
            </a:r>
            <a:r>
              <a:rPr lang="es-MX" altLang="es-MX" dirty="0" smtClean="0"/>
              <a:t>y/o </a:t>
            </a:r>
            <a:r>
              <a:rPr lang="es-MX" altLang="es-MX" dirty="0"/>
              <a:t>composición de </a:t>
            </a:r>
            <a:r>
              <a:rPr lang="es-MX" altLang="es-MX" dirty="0" smtClean="0"/>
              <a:t>especies</a:t>
            </a:r>
            <a:endParaRPr lang="es-MX" altLang="es-MX" b="1" i="1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31832" cy="1492250"/>
          </a:xfrm>
        </p:spPr>
        <p:txBody>
          <a:bodyPr/>
          <a:lstStyle/>
          <a:p>
            <a:r>
              <a:rPr lang="es-MX" altLang="es-MX" dirty="0" smtClean="0"/>
              <a:t>¿QUE </a:t>
            </a:r>
            <a:r>
              <a:rPr lang="es-MX" altLang="es-MX" dirty="0"/>
              <a:t>ES UN PARCHE</a:t>
            </a:r>
            <a:r>
              <a:rPr lang="es-MX" altLang="es-MX" dirty="0" smtClean="0"/>
              <a:t>?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492896"/>
            <a:ext cx="7745505" cy="3877815"/>
          </a:xfrm>
        </p:spPr>
        <p:txBody>
          <a:bodyPr/>
          <a:lstStyle/>
          <a:p>
            <a:pPr marL="0" indent="0">
              <a:buNone/>
            </a:pPr>
            <a:r>
              <a:rPr lang="es-MX" altLang="es-MX" dirty="0"/>
              <a:t>Son franjas angostas que difieren de la matriz que existe a cada lado de </a:t>
            </a:r>
            <a:r>
              <a:rPr lang="es-MX" altLang="es-MX" dirty="0" smtClean="0"/>
              <a:t>ellos</a:t>
            </a:r>
          </a:p>
          <a:p>
            <a:pPr marL="0" indent="0">
              <a:buNone/>
            </a:pPr>
            <a:endParaRPr lang="es-MX" altLang="es-MX" dirty="0"/>
          </a:p>
          <a:p>
            <a:pPr marL="0" indent="0">
              <a:buNone/>
            </a:pPr>
            <a:r>
              <a:rPr lang="es-MX" altLang="es-MX" dirty="0" smtClean="0"/>
              <a:t>Conectan </a:t>
            </a:r>
            <a:r>
              <a:rPr lang="es-MX" altLang="es-MX" dirty="0"/>
              <a:t>nodos de hábitat </a:t>
            </a:r>
            <a:r>
              <a:rPr lang="es-MX" altLang="es-MX" dirty="0" smtClean="0"/>
              <a:t>(o fragmentos) y </a:t>
            </a:r>
            <a:r>
              <a:rPr lang="es-MX" altLang="es-MX" dirty="0"/>
              <a:t>pueden constituir los únicos remanentes de </a:t>
            </a:r>
            <a:r>
              <a:rPr lang="es-MX" altLang="es-MX" dirty="0" smtClean="0"/>
              <a:t>hábitat o vegetación original (ejemplo: los manchones con árboles de cercas vivas que limitan propiedades de tierras)</a:t>
            </a:r>
            <a:endParaRPr lang="es-MX" altLang="es-MX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519865" cy="1347787"/>
          </a:xfrm>
        </p:spPr>
        <p:txBody>
          <a:bodyPr>
            <a:normAutofit fontScale="90000"/>
          </a:bodyPr>
          <a:lstStyle/>
          <a:p>
            <a:r>
              <a:rPr lang="es-MX" altLang="es-MX" dirty="0" smtClean="0"/>
              <a:t>¿QUE SON LOS     CORREDORES?</a:t>
            </a:r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frag_MODIFICAD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96413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3000" y="6007400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Fragmentos en círculos amarillos, corredores en </a:t>
            </a:r>
            <a:r>
              <a:rPr lang="es-MX" sz="28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lineas</a:t>
            </a:r>
            <a:r>
              <a:rPr lang="es-MX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rojas</a:t>
            </a:r>
            <a:endParaRPr lang="es-MX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10603</TotalTime>
  <Words>909</Words>
  <Application>Microsoft Office PowerPoint</Application>
  <PresentationFormat>Presentación en pantalla (4:3)</PresentationFormat>
  <Paragraphs>141</Paragraphs>
  <Slides>23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Times New Roman</vt:lpstr>
      <vt:lpstr>Arial Narrow</vt:lpstr>
      <vt:lpstr>Arial</vt:lpstr>
      <vt:lpstr>Wingdings</vt:lpstr>
      <vt:lpstr>Symbol</vt:lpstr>
      <vt:lpstr>Garamond</vt:lpstr>
      <vt:lpstr>Cartoné</vt:lpstr>
      <vt:lpstr>FRAGMENTACIÓN Y CORREDORES</vt:lpstr>
      <vt:lpstr>FRAGMENTACIÓN</vt:lpstr>
      <vt:lpstr>Presentación de PowerPoint</vt:lpstr>
      <vt:lpstr>Resultados posibles con cambio de uso de suelo al 50% de la superficie</vt:lpstr>
      <vt:lpstr>  ¿Cuál de los anteriores impactaría más a las especies que habitan en la vegetación sin fragmentar?</vt:lpstr>
      <vt:lpstr>3 ELEMENTOS FRAGMENTACIÓN:</vt:lpstr>
      <vt:lpstr>¿QUE ES UN PARCHE?</vt:lpstr>
      <vt:lpstr>¿QUE SON LOS     CORREDORES?</vt:lpstr>
      <vt:lpstr>Presentación de PowerPoint</vt:lpstr>
      <vt:lpstr>CONSECUENCIAS DE FRAGMENTACIÓN</vt:lpstr>
      <vt:lpstr>Presentación de PowerPoint</vt:lpstr>
      <vt:lpstr>Ej. Germinación en ambientes fragmentados*</vt:lpstr>
      <vt:lpstr>Germinación diferencial de encinos </vt:lpstr>
      <vt:lpstr>¿Y las otras etapas del ciclo de vida de encinos?</vt:lpstr>
      <vt:lpstr>LA CONEXIÓN ENTRE FRAGMENTOS</vt:lpstr>
      <vt:lpstr>Peromyscus  leucopus   UN EJEMPLO DE APLICACIÓN DE MODELOS</vt:lpstr>
      <vt:lpstr>Antes de todo…</vt:lpstr>
      <vt:lpstr>Continua…</vt:lpstr>
      <vt:lpstr>Otro enfoque: Henein y Merriam (1990) </vt:lpstr>
      <vt:lpstr>Consideraron:</vt:lpstr>
      <vt:lpstr>Parámetros demográficos </vt:lpstr>
      <vt:lpstr>RESULTADOS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FRAGMENTACIÓN Y CORREDORES.</dc:title>
  <dc:creator>.</dc:creator>
  <cp:lastModifiedBy>Anabel</cp:lastModifiedBy>
  <cp:revision>32</cp:revision>
  <cp:lastPrinted>1601-01-01T00:00:00Z</cp:lastPrinted>
  <dcterms:created xsi:type="dcterms:W3CDTF">2004-06-03T07:01:43Z</dcterms:created>
  <dcterms:modified xsi:type="dcterms:W3CDTF">2020-05-20T23:54:25Z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