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60" r:id="rId6"/>
    <p:sldId id="261" r:id="rId7"/>
    <p:sldId id="277" r:id="rId8"/>
    <p:sldId id="262" r:id="rId9"/>
    <p:sldId id="263" r:id="rId10"/>
    <p:sldId id="278" r:id="rId11"/>
    <p:sldId id="264" r:id="rId12"/>
    <p:sldId id="27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35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15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52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42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04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48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1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44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8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24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453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C69D5-2A6A-4C09-B8AD-9F72AC8FD55E}" type="datetimeFigureOut">
              <a:rPr lang="es-MX" smtClean="0"/>
              <a:t>07/05/2020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5256-43CE-47A1-811F-2F88955DD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50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Resultado de imagen para biogeografía de is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" y="0"/>
            <a:ext cx="91888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3454" y="764704"/>
            <a:ext cx="7772400" cy="1470025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Biogeografía de islas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99254" y="4797152"/>
            <a:ext cx="6400800" cy="1752600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Ana Isabel Suárez Guerrero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2020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6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ema 14. Introducción al estudio de comunidades: La diversida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17842"/>
            <a:ext cx="4966376" cy="392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051720" y="5229199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dirty="0" smtClean="0"/>
              <a:t>Islas grandes y cercanas al continente tienen más especies y viceversa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486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Resultado de imagen para biogeografía de islas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MX" altLang="es-MX">
              <a:solidFill>
                <a:srgbClr val="000000"/>
              </a:solidFill>
            </a:endParaRPr>
          </a:p>
        </p:txBody>
      </p:sp>
      <p:sp>
        <p:nvSpPr>
          <p:cNvPr id="18435" name="AutoShape 4" descr="Resultado de imagen para biogeografía de islas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MX" altLang="es-MX">
              <a:solidFill>
                <a:srgbClr val="000000"/>
              </a:solidFill>
            </a:endParaRPr>
          </a:p>
        </p:txBody>
      </p:sp>
      <p:pic>
        <p:nvPicPr>
          <p:cNvPr id="18436" name="Picture 7" descr="Resultado de imagen para biogeografía de is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4533470" cy="260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9" descr="Resultado de imagen para biogeografía de is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628800"/>
            <a:ext cx="328984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25475" y="274638"/>
            <a:ext cx="7618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Aplicación de Biogeografía de islas para la conservación</a:t>
            </a:r>
            <a:endParaRPr lang="es-MX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8275" y="4880554"/>
            <a:ext cx="813975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MX" sz="2400" dirty="0" smtClean="0"/>
              <a:t>Hay áreas en tierra que presentan características de ambientes insulares y su riqueza se mantien</a:t>
            </a:r>
            <a:r>
              <a:rPr lang="es-MX" sz="2400" dirty="0"/>
              <a:t>e</a:t>
            </a:r>
            <a:r>
              <a:rPr lang="es-MX" sz="2400" dirty="0" smtClean="0"/>
              <a:t> igual que en las islas</a:t>
            </a:r>
          </a:p>
          <a:p>
            <a:pPr>
              <a:spcBef>
                <a:spcPts val="600"/>
              </a:spcBef>
            </a:pPr>
            <a:r>
              <a:rPr lang="es-MX" sz="2400" dirty="0" smtClean="0"/>
              <a:t>Ejemplo: fragmentos, o parches de vegetación natural, rodeados por áreas alteradas de potreros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280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al manejo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Mantener áreas naturales grandes favorece la existencia de más cantidad de especies</a:t>
            </a:r>
          </a:p>
          <a:p>
            <a:r>
              <a:rPr lang="es-MX" dirty="0" smtClean="0"/>
              <a:t>Fragmentos cercanos a áreas extensas de vegetación presentan más especies</a:t>
            </a:r>
          </a:p>
          <a:p>
            <a:r>
              <a:rPr lang="es-MX" dirty="0" smtClean="0"/>
              <a:t>Fragmentos más heterogéneos, más riqueza</a:t>
            </a:r>
          </a:p>
          <a:p>
            <a:r>
              <a:rPr lang="es-MX" dirty="0" smtClean="0"/>
              <a:t>Fragmentos a latitudes más altas, menos especies</a:t>
            </a:r>
          </a:p>
          <a:p>
            <a:r>
              <a:rPr lang="es-MX" dirty="0" smtClean="0"/>
              <a:t>….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677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Biodiversidad de especies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Variedad de especies de un sitio</a:t>
            </a:r>
          </a:p>
          <a:p>
            <a:r>
              <a:rPr lang="es-MX" dirty="0"/>
              <a:t>R</a:t>
            </a:r>
            <a:r>
              <a:rPr lang="es-MX" dirty="0" smtClean="0"/>
              <a:t>eferida también como riqueza (cantidad de especies) de una comunidad</a:t>
            </a:r>
          </a:p>
          <a:p>
            <a:r>
              <a:rPr lang="es-MX" dirty="0" smtClean="0"/>
              <a:t>Comunidades contienen un número variable de especies</a:t>
            </a:r>
          </a:p>
          <a:p>
            <a:r>
              <a:rPr lang="es-MX" dirty="0" smtClean="0"/>
              <a:t>Hay comunidades muy ricas, como las selvas tropicales húmedas</a:t>
            </a:r>
          </a:p>
          <a:p>
            <a:r>
              <a:rPr lang="es-MX" dirty="0" smtClean="0"/>
              <a:t>Otras muy pobres, como los bosques de pinos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45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factores determinan la riqueza de una comunidad?</a:t>
            </a:r>
            <a:endParaRPr lang="es-MX" dirty="0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1376305"/>
            <a:ext cx="8229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Latitud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Altitud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Productividad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Heterogeneidad espacial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Antigüedad del área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Alteraciones del medio: naturales y </a:t>
            </a:r>
            <a:r>
              <a:rPr lang="es-ES_tradnl" alt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antrópicas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Fluctuaciones climáticas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Tiempo evolutivo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Área 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Etapa </a:t>
            </a:r>
            <a:r>
              <a:rPr lang="es-ES_tradnl" altLang="es-MX" sz="2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sucesional</a:t>
            </a:r>
            <a:r>
              <a:rPr lang="es-ES_tradnl" alt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………………………….. entre otros</a:t>
            </a:r>
            <a:endParaRPr lang="es-ES" altLang="es-MX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Hipótesis del disturbio intermedio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5904656" cy="468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5536" y="1700808"/>
            <a:ext cx="2304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Durante el proceso de recuperación de una comunidad (sucesión s. </a:t>
            </a:r>
            <a:r>
              <a:rPr lang="es-MX" dirty="0" err="1" smtClean="0"/>
              <a:t>Clements</a:t>
            </a:r>
            <a:r>
              <a:rPr lang="es-MX" dirty="0" smtClean="0"/>
              <a:t>) el estado  estable final o clímax NO es el de mayor riqueza</a:t>
            </a:r>
          </a:p>
          <a:p>
            <a:endParaRPr lang="es-MX" dirty="0"/>
          </a:p>
          <a:p>
            <a:r>
              <a:rPr lang="es-MX" dirty="0" smtClean="0"/>
              <a:t>Esta es mayor en estados intermedios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801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39" descr="Pastiza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077" y="2660"/>
            <a:ext cx="9484730" cy="685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536" y="404664"/>
            <a:ext cx="842493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b="1" dirty="0" err="1">
                <a:solidFill>
                  <a:srgbClr val="CCECFF"/>
                </a:solidFill>
                <a:latin typeface="Comic Sans MS" pitchFamily="66" charset="0"/>
              </a:rPr>
              <a:t>TEORIAS</a:t>
            </a:r>
            <a:r>
              <a:rPr lang="es-ES_tradnl" altLang="es-MX" b="1" dirty="0">
                <a:solidFill>
                  <a:srgbClr val="CCECFF"/>
                </a:solidFill>
                <a:latin typeface="Comic Sans MS" pitchFamily="66" charset="0"/>
              </a:rPr>
              <a:t> QUE EXPLICAN EL ORIGEN </a:t>
            </a:r>
            <a:r>
              <a:rPr lang="es-ES_tradnl" altLang="es-MX" b="1" dirty="0" smtClean="0">
                <a:solidFill>
                  <a:srgbClr val="CCECFF"/>
                </a:solidFill>
                <a:latin typeface="Comic Sans MS" pitchFamily="66" charset="0"/>
              </a:rPr>
              <a:t>Y MANTENIMIENTO DE </a:t>
            </a:r>
            <a:r>
              <a:rPr lang="es-ES_tradnl" altLang="es-MX" b="1" dirty="0">
                <a:solidFill>
                  <a:srgbClr val="CCECFF"/>
                </a:solidFill>
                <a:latin typeface="Comic Sans MS" pitchFamily="66" charset="0"/>
              </a:rPr>
              <a:t>LA DIVERSIDAD</a:t>
            </a:r>
            <a:endParaRPr lang="es-ES" altLang="es-MX" b="1" dirty="0">
              <a:solidFill>
                <a:srgbClr val="CCECFF"/>
              </a:solidFill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63688" y="2922497"/>
            <a:ext cx="61926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b="1" i="1" dirty="0">
                <a:solidFill>
                  <a:srgbClr val="FFCCFF"/>
                </a:solidFill>
                <a:latin typeface="Comic Sans MS" pitchFamily="66" charset="0"/>
              </a:rPr>
              <a:t>Teorías de </a:t>
            </a:r>
            <a:r>
              <a:rPr lang="es-ES_tradnl" altLang="es-MX" b="1" i="1" dirty="0" smtClean="0">
                <a:solidFill>
                  <a:srgbClr val="FFCCFF"/>
                </a:solidFill>
                <a:latin typeface="Comic Sans MS" pitchFamily="66" charset="0"/>
              </a:rPr>
              <a:t>equilibrio *</a:t>
            </a:r>
            <a:endParaRPr lang="es-ES_tradnl" altLang="es-MX" b="1" i="1" dirty="0">
              <a:solidFill>
                <a:srgbClr val="FFCC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_tradnl" altLang="es-MX" b="1" i="1" dirty="0">
                <a:solidFill>
                  <a:srgbClr val="FFCCFF"/>
                </a:solidFill>
                <a:latin typeface="Comic Sans MS" pitchFamily="66" charset="0"/>
              </a:rPr>
              <a:t>Teorías de no equilibrio</a:t>
            </a:r>
            <a:endParaRPr lang="es-ES" altLang="es-MX" b="1" i="1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004048" y="5276712"/>
            <a:ext cx="335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>* Sólo revisaremos ésta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IMG_18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82571"/>
            <a:ext cx="2733700" cy="29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4684" y="332656"/>
            <a:ext cx="76222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b="1" dirty="0">
                <a:solidFill>
                  <a:srgbClr val="CCECFF"/>
                </a:solidFill>
                <a:latin typeface="Comic Sans MS" pitchFamily="66" charset="0"/>
              </a:rPr>
              <a:t>EQUILIBRIO, NO QUIERE DECIR NO CAMBIO</a:t>
            </a:r>
            <a:endParaRPr lang="es-ES" altLang="es-MX" b="1" dirty="0">
              <a:solidFill>
                <a:srgbClr val="CCECFF"/>
              </a:solidFill>
              <a:latin typeface="Comic Sans MS" pitchFamily="66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38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sz="2000" b="1" i="1" dirty="0">
                <a:solidFill>
                  <a:srgbClr val="99FFCC"/>
                </a:solidFill>
                <a:latin typeface="Comic Sans MS" pitchFamily="66" charset="0"/>
              </a:rPr>
              <a:t>EL EQUILIBRIO A NIVEL </a:t>
            </a:r>
            <a:r>
              <a:rPr lang="es-ES_tradnl" altLang="es-MX" sz="2000" b="1" i="1" dirty="0" err="1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POBLACION</a:t>
            </a:r>
            <a:r>
              <a:rPr lang="es-ES_tradnl" altLang="es-MX" sz="2000" b="1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_tradnl" altLang="es-MX" sz="2000" b="1" i="1" dirty="0">
                <a:solidFill>
                  <a:srgbClr val="99FFCC"/>
                </a:solidFill>
                <a:latin typeface="Comic Sans MS" pitchFamily="66" charset="0"/>
              </a:rPr>
              <a:t>SE MANTIENE POR:</a:t>
            </a:r>
            <a:endParaRPr lang="es-ES" altLang="es-MX" sz="2000" b="1" i="1" dirty="0">
              <a:solidFill>
                <a:srgbClr val="99FFCC"/>
              </a:solidFill>
              <a:latin typeface="Comic Sans MS" pitchFamily="66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9329" y="22098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b="1" dirty="0">
                <a:solidFill>
                  <a:srgbClr val="FFCCFF"/>
                </a:solidFill>
              </a:rPr>
              <a:t>N = b + d + e + i</a:t>
            </a:r>
            <a:endParaRPr lang="es-ES" altLang="es-MX" b="1" dirty="0">
              <a:solidFill>
                <a:srgbClr val="FFCCFF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sz="2000" b="1" i="1" dirty="0">
                <a:solidFill>
                  <a:srgbClr val="99FFCC"/>
                </a:solidFill>
                <a:latin typeface="Comic Sans MS" pitchFamily="66" charset="0"/>
              </a:rPr>
              <a:t>EL EQUILIBRIO A NIVEL </a:t>
            </a:r>
            <a:r>
              <a:rPr lang="es-ES_tradnl" altLang="es-MX" sz="2000" b="1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COMUNIDAD</a:t>
            </a:r>
            <a:r>
              <a:rPr lang="es-ES_tradnl" altLang="es-MX" sz="2000" b="1" i="1" dirty="0">
                <a:solidFill>
                  <a:srgbClr val="99FFCC"/>
                </a:solidFill>
                <a:latin typeface="Comic Sans MS" pitchFamily="66" charset="0"/>
              </a:rPr>
              <a:t> SE MANTIENE POR:</a:t>
            </a:r>
            <a:endParaRPr lang="es-ES" altLang="es-MX" sz="2000" b="1" i="1" dirty="0">
              <a:solidFill>
                <a:srgbClr val="99FFCC"/>
              </a:solidFill>
              <a:latin typeface="Comic Sans MS" pitchFamily="66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24662" y="3882571"/>
            <a:ext cx="3715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b="1" dirty="0">
                <a:solidFill>
                  <a:srgbClr val="FFCCFF"/>
                </a:solidFill>
              </a:rPr>
              <a:t>D = E + I + X + Y</a:t>
            </a:r>
            <a:endParaRPr lang="es-ES" altLang="es-MX" b="1" dirty="0">
              <a:solidFill>
                <a:srgbClr val="FFCCFF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59329" y="4633002"/>
            <a:ext cx="2362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s-ES_tradnl" altLang="es-MX" sz="2400" dirty="0">
                <a:solidFill>
                  <a:schemeClr val="accent1">
                    <a:lumMod val="75000"/>
                  </a:schemeClr>
                </a:solidFill>
              </a:rPr>
              <a:t>Donde: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s-ES_tradnl" altLang="es-MX" sz="2400" dirty="0" smtClean="0">
                <a:solidFill>
                  <a:schemeClr val="accent1">
                    <a:lumMod val="75000"/>
                  </a:schemeClr>
                </a:solidFill>
              </a:rPr>
              <a:t>X:   </a:t>
            </a:r>
            <a:r>
              <a:rPr lang="es-ES_tradnl" altLang="es-MX" sz="2400" dirty="0">
                <a:solidFill>
                  <a:schemeClr val="accent1">
                    <a:lumMod val="75000"/>
                  </a:schemeClr>
                </a:solidFill>
              </a:rPr>
              <a:t>extinciones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s-ES_tradnl" altLang="es-MX" sz="2400" dirty="0" smtClean="0">
                <a:solidFill>
                  <a:schemeClr val="accent1">
                    <a:lumMod val="75000"/>
                  </a:schemeClr>
                </a:solidFill>
              </a:rPr>
              <a:t>Y:   especiación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s-ES_tradnl" altLang="es-MX" sz="2400" dirty="0" smtClean="0">
                <a:solidFill>
                  <a:schemeClr val="accent1">
                    <a:lumMod val="75000"/>
                  </a:schemeClr>
                </a:solidFill>
              </a:rPr>
              <a:t>E:   emigración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s-ES_tradnl" altLang="es-MX" sz="2400" dirty="0" smtClean="0">
                <a:solidFill>
                  <a:schemeClr val="accent1">
                    <a:lumMod val="75000"/>
                  </a:schemeClr>
                </a:solidFill>
              </a:rPr>
              <a:t>I:    inmigración</a:t>
            </a:r>
            <a:endParaRPr lang="es-ES" alt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>
            <a:off x="3410857" y="5134768"/>
            <a:ext cx="304800" cy="1617663"/>
          </a:xfrm>
          <a:prstGeom prst="rightBrace">
            <a:avLst>
              <a:gd name="adj1" fmla="val 29167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MX" sz="2400">
              <a:solidFill>
                <a:schemeClr val="bg1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06371" y="5592761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sz="2000" i="1" dirty="0">
                <a:solidFill>
                  <a:schemeClr val="bg1"/>
                </a:solidFill>
                <a:latin typeface="Comic Sans MS" pitchFamily="66" charset="0"/>
              </a:rPr>
              <a:t>Elementos de equilibrio</a:t>
            </a:r>
            <a:endParaRPr lang="es-ES" altLang="es-MX" sz="20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010400" y="5943600"/>
            <a:ext cx="1981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sz="1600" b="1" dirty="0" err="1">
                <a:latin typeface="Trebuchet MS" pitchFamily="34" charset="0"/>
              </a:rPr>
              <a:t>Huston</a:t>
            </a:r>
            <a:r>
              <a:rPr lang="es-ES_tradnl" altLang="es-MX" sz="1600" b="1" dirty="0">
                <a:latin typeface="Trebuchet MS" pitchFamily="34" charset="0"/>
              </a:rPr>
              <a:t>, 1994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MX" sz="1600" b="1" dirty="0" err="1">
                <a:latin typeface="Trebuchet MS" pitchFamily="34" charset="0"/>
              </a:rPr>
              <a:t>Begon</a:t>
            </a:r>
            <a:r>
              <a:rPr lang="es-ES_tradnl" altLang="es-MX" sz="1600" b="1" dirty="0">
                <a:latin typeface="Trebuchet MS" pitchFamily="34" charset="0"/>
              </a:rPr>
              <a:t> </a:t>
            </a:r>
            <a:r>
              <a:rPr lang="es-ES_tradnl" altLang="es-MX" sz="1600" b="1" i="1" dirty="0">
                <a:latin typeface="Trebuchet MS" pitchFamily="34" charset="0"/>
              </a:rPr>
              <a:t>et </a:t>
            </a:r>
            <a:r>
              <a:rPr lang="es-ES_tradnl" altLang="es-MX" sz="1600" b="1" i="1" dirty="0" smtClean="0">
                <a:latin typeface="Trebuchet MS" pitchFamily="34" charset="0"/>
              </a:rPr>
              <a:t>al.</a:t>
            </a:r>
            <a:r>
              <a:rPr lang="es-ES_tradnl" altLang="es-MX" sz="1600" b="1" dirty="0" smtClean="0">
                <a:latin typeface="Trebuchet MS" pitchFamily="34" charset="0"/>
              </a:rPr>
              <a:t>, </a:t>
            </a:r>
            <a:r>
              <a:rPr lang="es-ES_tradnl" altLang="es-MX" sz="1600" b="1" dirty="0">
                <a:latin typeface="Trebuchet MS" pitchFamily="34" charset="0"/>
              </a:rPr>
              <a:t>1987</a:t>
            </a:r>
            <a:endParaRPr lang="es-ES" altLang="es-MX" sz="1600" b="1" dirty="0">
              <a:latin typeface="Trebuchet MS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562600" y="2073275"/>
            <a:ext cx="3429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s-ES_tradnl" altLang="es-MX" sz="2000" b="1" dirty="0">
                <a:solidFill>
                  <a:schemeClr val="accent1">
                    <a:lumMod val="75000"/>
                  </a:schemeClr>
                </a:solidFill>
              </a:rPr>
              <a:t>Donde: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s-ES_tradnl" altLang="es-MX" sz="2000" b="1" dirty="0" smtClean="0">
                <a:solidFill>
                  <a:schemeClr val="accent1">
                    <a:lumMod val="75000"/>
                  </a:schemeClr>
                </a:solidFill>
              </a:rPr>
              <a:t>N: Tamaño poblacional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s-ES_tradnl" altLang="es-MX" sz="2000" b="1" dirty="0" smtClean="0">
                <a:solidFill>
                  <a:schemeClr val="accent1">
                    <a:lumMod val="75000"/>
                  </a:schemeClr>
                </a:solidFill>
              </a:rPr>
              <a:t>b: </a:t>
            </a:r>
            <a:r>
              <a:rPr lang="es-ES_tradnl" altLang="es-MX" sz="2000" b="1" dirty="0" err="1" smtClean="0">
                <a:solidFill>
                  <a:schemeClr val="accent1">
                    <a:lumMod val="75000"/>
                  </a:schemeClr>
                </a:solidFill>
              </a:rPr>
              <a:t>births</a:t>
            </a:r>
            <a:r>
              <a:rPr lang="es-ES_tradnl" altLang="es-MX" sz="2000" b="1" dirty="0" smtClean="0">
                <a:solidFill>
                  <a:schemeClr val="accent1">
                    <a:lumMod val="75000"/>
                  </a:schemeClr>
                </a:solidFill>
              </a:rPr>
              <a:t> (nacimientos) etc.</a:t>
            </a:r>
            <a:endParaRPr lang="es-ES" altLang="es-MX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 CAMBIO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Equilibro representa una condición en que el número de especies se mantiene constante, aunque las especies no sean las mismas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Mac Arthur y Wilson se percataron de que en islas la cantidad de especies permanece constante</a:t>
            </a:r>
          </a:p>
          <a:p>
            <a:r>
              <a:rPr lang="es-MX" dirty="0" smtClean="0"/>
              <a:t>Aunque haya constantemente un flujo de entrada (especiación e inmigraciones) y salida (extinción y emigración) de especies a la isla</a:t>
            </a:r>
            <a:endParaRPr lang="es-MX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699792" y="2953784"/>
            <a:ext cx="3715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 = E + I + X + Y</a:t>
            </a:r>
            <a:endParaRPr lang="es-ES" alt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536" y="6165304"/>
            <a:ext cx="8619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MacArthur, R. H. y Wilson, E. O. 1967. La teoría de la biogeografía de la </a:t>
            </a:r>
            <a:r>
              <a:rPr lang="es-MX" altLang="es-MX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islas. </a:t>
            </a:r>
            <a:r>
              <a:rPr lang="es-MX" altLang="es-MX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Princeton, New Jersey. Universidad de Princeton</a:t>
            </a:r>
            <a:endParaRPr lang="es-ES" altLang="es-MX" sz="1600" b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5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99592" y="4581128"/>
            <a:ext cx="77048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Modelo que relaciona la riqueza de especies </a:t>
            </a:r>
            <a:r>
              <a:rPr lang="es-ES_tradnl" alt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con la </a:t>
            </a:r>
            <a:r>
              <a:rPr lang="es-ES_tradnl" alt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distancia de las </a:t>
            </a:r>
            <a:r>
              <a:rPr lang="es-ES_tradnl" alt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islas de la </a:t>
            </a:r>
            <a:r>
              <a:rPr lang="es-ES_tradnl" alt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fuente de </a:t>
            </a:r>
            <a:r>
              <a:rPr lang="es-ES_tradnl" alt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colonizadores (continente)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El </a:t>
            </a:r>
            <a:r>
              <a:rPr lang="es-ES_tradnl" alt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equilibrio refleja el balance entre la tasa de extinción y la </a:t>
            </a:r>
            <a:r>
              <a:rPr lang="es-ES_tradnl" alt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tasa </a:t>
            </a:r>
            <a:r>
              <a:rPr lang="es-ES_tradnl" alt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 inmigración.</a:t>
            </a:r>
            <a:endParaRPr lang="es-ES" alt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2308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TEORIA</a:t>
            </a:r>
            <a:r>
              <a:rPr lang="es-MX" sz="3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DE BIOGEOGRAFÍA DE ISLAS </a:t>
            </a:r>
            <a:endParaRPr lang="es-MX" sz="36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1" descr="Teoría Biogeográfica de Islas | Biología en Teor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9594"/>
            <a:ext cx="581348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030466" y="1484784"/>
            <a:ext cx="19340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Las 2 líneas azules representan inmigración en islas de 2 tamaños. </a:t>
            </a:r>
          </a:p>
          <a:p>
            <a:endParaRPr lang="es-MX" dirty="0" smtClean="0"/>
          </a:p>
          <a:p>
            <a:r>
              <a:rPr lang="es-MX" dirty="0" smtClean="0"/>
              <a:t>Islas lejanas = pocas especies (s)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07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16. El gradiente de biodiversidad. Especiación, extinción, 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6193484" cy="403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015716" y="4581128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Cantidad de especies de reptiles en islas de varios tamaños en latitudes similares. </a:t>
            </a:r>
          </a:p>
          <a:p>
            <a:r>
              <a:rPr lang="es-MX" sz="2800" dirty="0" smtClean="0"/>
              <a:t>Islas grandes, más especies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809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510</Words>
  <Application>Microsoft Office PowerPoint</Application>
  <PresentationFormat>Presentación en pantalla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Biogeografía de islas</vt:lpstr>
      <vt:lpstr>Biodiversidad de especies</vt:lpstr>
      <vt:lpstr>¿Qué factores determinan la riqueza de una comunidad?</vt:lpstr>
      <vt:lpstr>Hipótesis del disturbio intermedio</vt:lpstr>
      <vt:lpstr>Presentación de PowerPoint</vt:lpstr>
      <vt:lpstr>Presentación de PowerPoint</vt:lpstr>
      <vt:lpstr>NO CAMBIO</vt:lpstr>
      <vt:lpstr>Presentación de PowerPoint</vt:lpstr>
      <vt:lpstr>Presentación de PowerPoint</vt:lpstr>
      <vt:lpstr>Presentación de PowerPoint</vt:lpstr>
      <vt:lpstr>Presentación de PowerPoint</vt:lpstr>
      <vt:lpstr>Aplicación al manejo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Anabel</dc:creator>
  <cp:lastModifiedBy>Anabel</cp:lastModifiedBy>
  <cp:revision>25</cp:revision>
  <dcterms:created xsi:type="dcterms:W3CDTF">2020-05-06T15:52:08Z</dcterms:created>
  <dcterms:modified xsi:type="dcterms:W3CDTF">2020-05-08T22:17:37Z</dcterms:modified>
</cp:coreProperties>
</file>