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5" r:id="rId4"/>
    <p:sldId id="261" r:id="rId5"/>
    <p:sldId id="271" r:id="rId6"/>
    <p:sldId id="272" r:id="rId7"/>
    <p:sldId id="257" r:id="rId8"/>
    <p:sldId id="260" r:id="rId9"/>
    <p:sldId id="262" r:id="rId10"/>
    <p:sldId id="270" r:id="rId11"/>
    <p:sldId id="263" r:id="rId12"/>
    <p:sldId id="264" r:id="rId13"/>
    <p:sldId id="268" r:id="rId14"/>
    <p:sldId id="265" r:id="rId15"/>
    <p:sldId id="266" r:id="rId16"/>
    <p:sldId id="269" r:id="rId17"/>
    <p:sldId id="267" r:id="rId18"/>
    <p:sldId id="273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49" autoAdjust="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5E6440-B28C-44F6-B547-481821662EC0}" type="doc">
      <dgm:prSet loTypeId="urn:microsoft.com/office/officeart/2005/8/layout/rings+Icon" loCatId="relationship" qsTypeId="urn:microsoft.com/office/officeart/2005/8/quickstyle/3d2" qsCatId="3D" csTypeId="urn:microsoft.com/office/officeart/2005/8/colors/colorful4" csCatId="colorful" phldr="1"/>
      <dgm:spPr/>
    </dgm:pt>
    <dgm:pt modelId="{A5B44173-2991-4AA8-B987-AD78B176A370}">
      <dgm:prSet phldrT="[Texto]"/>
      <dgm:spPr/>
      <dgm:t>
        <a:bodyPr/>
        <a:lstStyle/>
        <a:p>
          <a:r>
            <a:rPr lang="es-MX" dirty="0" smtClean="0"/>
            <a:t>Materia prima</a:t>
          </a:r>
          <a:endParaRPr lang="es-MX" dirty="0"/>
        </a:p>
      </dgm:t>
    </dgm:pt>
    <dgm:pt modelId="{E35BEF05-3D82-411C-8384-ECA53A9AF52A}" type="parTrans" cxnId="{F765715C-6859-45D5-BC35-6678B01CA367}">
      <dgm:prSet/>
      <dgm:spPr/>
      <dgm:t>
        <a:bodyPr/>
        <a:lstStyle/>
        <a:p>
          <a:endParaRPr lang="es-MX"/>
        </a:p>
      </dgm:t>
    </dgm:pt>
    <dgm:pt modelId="{D026291A-8928-4C0B-BB39-A75957DDC6E6}" type="sibTrans" cxnId="{F765715C-6859-45D5-BC35-6678B01CA367}">
      <dgm:prSet/>
      <dgm:spPr/>
      <dgm:t>
        <a:bodyPr/>
        <a:lstStyle/>
        <a:p>
          <a:endParaRPr lang="es-MX"/>
        </a:p>
      </dgm:t>
    </dgm:pt>
    <dgm:pt modelId="{E27CE939-E19F-4A21-927B-6F43E7EA6A13}">
      <dgm:prSet phldrT="[Texto]"/>
      <dgm:spPr/>
      <dgm:t>
        <a:bodyPr/>
        <a:lstStyle/>
        <a:p>
          <a:r>
            <a:rPr lang="es-MX" dirty="0" smtClean="0"/>
            <a:t>Gastos indirectos</a:t>
          </a:r>
          <a:endParaRPr lang="es-MX" dirty="0"/>
        </a:p>
      </dgm:t>
    </dgm:pt>
    <dgm:pt modelId="{ACF7AF85-1D26-4929-B7C9-96841CF5821D}" type="parTrans" cxnId="{1A02618D-A928-45C0-A3E7-F4587C4D8CFF}">
      <dgm:prSet/>
      <dgm:spPr/>
      <dgm:t>
        <a:bodyPr/>
        <a:lstStyle/>
        <a:p>
          <a:endParaRPr lang="es-MX"/>
        </a:p>
      </dgm:t>
    </dgm:pt>
    <dgm:pt modelId="{931E9DD8-78B0-4287-AA85-0B39D75BCF8D}" type="sibTrans" cxnId="{1A02618D-A928-45C0-A3E7-F4587C4D8CFF}">
      <dgm:prSet/>
      <dgm:spPr/>
      <dgm:t>
        <a:bodyPr/>
        <a:lstStyle/>
        <a:p>
          <a:endParaRPr lang="es-MX"/>
        </a:p>
      </dgm:t>
    </dgm:pt>
    <dgm:pt modelId="{E7632BBF-CDD8-4937-B572-A71006B9E99A}">
      <dgm:prSet phldrT="[Texto]"/>
      <dgm:spPr/>
      <dgm:t>
        <a:bodyPr/>
        <a:lstStyle/>
        <a:p>
          <a:r>
            <a:rPr lang="es-MX" dirty="0" smtClean="0"/>
            <a:t>Mano de obra</a:t>
          </a:r>
          <a:endParaRPr lang="es-MX" dirty="0"/>
        </a:p>
      </dgm:t>
    </dgm:pt>
    <dgm:pt modelId="{E058F5B2-7284-4916-AE30-237B128D7133}" type="parTrans" cxnId="{4B3C727F-B4B4-4F8F-8A4C-A282ECAAAA67}">
      <dgm:prSet/>
      <dgm:spPr/>
      <dgm:t>
        <a:bodyPr/>
        <a:lstStyle/>
        <a:p>
          <a:endParaRPr lang="es-MX"/>
        </a:p>
      </dgm:t>
    </dgm:pt>
    <dgm:pt modelId="{D0D58621-3F6F-4CBD-894D-27AFFF7D62AD}" type="sibTrans" cxnId="{4B3C727F-B4B4-4F8F-8A4C-A282ECAAAA67}">
      <dgm:prSet/>
      <dgm:spPr/>
      <dgm:t>
        <a:bodyPr/>
        <a:lstStyle/>
        <a:p>
          <a:endParaRPr lang="es-MX"/>
        </a:p>
      </dgm:t>
    </dgm:pt>
    <dgm:pt modelId="{8F18F118-5D82-421A-B862-E97CBD9C6463}" type="pres">
      <dgm:prSet presAssocID="{4A5E6440-B28C-44F6-B547-481821662EC0}" presName="Name0" presStyleCnt="0">
        <dgm:presLayoutVars>
          <dgm:chMax val="7"/>
          <dgm:dir/>
          <dgm:resizeHandles val="exact"/>
        </dgm:presLayoutVars>
      </dgm:prSet>
      <dgm:spPr/>
    </dgm:pt>
    <dgm:pt modelId="{5B289A1F-1B03-4285-B007-9A2E292AD97D}" type="pres">
      <dgm:prSet presAssocID="{4A5E6440-B28C-44F6-B547-481821662EC0}" presName="ellipse1" presStyleLbl="vennNode1" presStyleIdx="0" presStyleCnt="3" custLinFactNeighborY="-33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FEA921-026C-4242-BE36-E3B2F1997D25}" type="pres">
      <dgm:prSet presAssocID="{4A5E6440-B28C-44F6-B547-481821662EC0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FDEA25F-F4AA-4434-AE75-66D799759A9C}" type="pres">
      <dgm:prSet presAssocID="{4A5E6440-B28C-44F6-B547-481821662EC0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B3C727F-B4B4-4F8F-8A4C-A282ECAAAA67}" srcId="{4A5E6440-B28C-44F6-B547-481821662EC0}" destId="{E7632BBF-CDD8-4937-B572-A71006B9E99A}" srcOrd="2" destOrd="0" parTransId="{E058F5B2-7284-4916-AE30-237B128D7133}" sibTransId="{D0D58621-3F6F-4CBD-894D-27AFFF7D62AD}"/>
    <dgm:cxn modelId="{30BE2641-E7B7-42BC-888D-F8BEDBCCC98C}" type="presOf" srcId="{E7632BBF-CDD8-4937-B572-A71006B9E99A}" destId="{7FDEA25F-F4AA-4434-AE75-66D799759A9C}" srcOrd="0" destOrd="0" presId="urn:microsoft.com/office/officeart/2005/8/layout/rings+Icon"/>
    <dgm:cxn modelId="{8B2ED800-8000-4E6D-9D7F-3ABFAEFD1875}" type="presOf" srcId="{4A5E6440-B28C-44F6-B547-481821662EC0}" destId="{8F18F118-5D82-421A-B862-E97CBD9C6463}" srcOrd="0" destOrd="0" presId="urn:microsoft.com/office/officeart/2005/8/layout/rings+Icon"/>
    <dgm:cxn modelId="{48C7E54B-B457-4C1A-B27B-10BAB1116A73}" type="presOf" srcId="{E27CE939-E19F-4A21-927B-6F43E7EA6A13}" destId="{18FEA921-026C-4242-BE36-E3B2F1997D25}" srcOrd="0" destOrd="0" presId="urn:microsoft.com/office/officeart/2005/8/layout/rings+Icon"/>
    <dgm:cxn modelId="{F765715C-6859-45D5-BC35-6678B01CA367}" srcId="{4A5E6440-B28C-44F6-B547-481821662EC0}" destId="{A5B44173-2991-4AA8-B987-AD78B176A370}" srcOrd="0" destOrd="0" parTransId="{E35BEF05-3D82-411C-8384-ECA53A9AF52A}" sibTransId="{D026291A-8928-4C0B-BB39-A75957DDC6E6}"/>
    <dgm:cxn modelId="{1A02618D-A928-45C0-A3E7-F4587C4D8CFF}" srcId="{4A5E6440-B28C-44F6-B547-481821662EC0}" destId="{E27CE939-E19F-4A21-927B-6F43E7EA6A13}" srcOrd="1" destOrd="0" parTransId="{ACF7AF85-1D26-4929-B7C9-96841CF5821D}" sibTransId="{931E9DD8-78B0-4287-AA85-0B39D75BCF8D}"/>
    <dgm:cxn modelId="{C873B2F3-1CCC-468E-B2E4-A65EA292C29D}" type="presOf" srcId="{A5B44173-2991-4AA8-B987-AD78B176A370}" destId="{5B289A1F-1B03-4285-B007-9A2E292AD97D}" srcOrd="0" destOrd="0" presId="urn:microsoft.com/office/officeart/2005/8/layout/rings+Icon"/>
    <dgm:cxn modelId="{82878578-365D-471D-9E89-A5AD221318AB}" type="presParOf" srcId="{8F18F118-5D82-421A-B862-E97CBD9C6463}" destId="{5B289A1F-1B03-4285-B007-9A2E292AD97D}" srcOrd="0" destOrd="0" presId="urn:microsoft.com/office/officeart/2005/8/layout/rings+Icon"/>
    <dgm:cxn modelId="{5E7FCA37-C5F5-4A14-80C3-D3441856E9E6}" type="presParOf" srcId="{8F18F118-5D82-421A-B862-E97CBD9C6463}" destId="{18FEA921-026C-4242-BE36-E3B2F1997D25}" srcOrd="1" destOrd="0" presId="urn:microsoft.com/office/officeart/2005/8/layout/rings+Icon"/>
    <dgm:cxn modelId="{147549F1-C201-4AA8-A62D-5AE291C2AD20}" type="presParOf" srcId="{8F18F118-5D82-421A-B862-E97CBD9C6463}" destId="{7FDEA25F-F4AA-4434-AE75-66D799759A9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73B717-AEB2-416A-BFEC-91061ADE901D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20119E8-5B93-4107-8545-6169B0F81D65}">
      <dgm:prSet phldrT="[Texto]" custT="1"/>
      <dgm:spPr/>
      <dgm:t>
        <a:bodyPr/>
        <a:lstStyle/>
        <a:p>
          <a:r>
            <a:rPr lang="es-MX" sz="3600" dirty="0" smtClean="0">
              <a:solidFill>
                <a:schemeClr val="bg1"/>
              </a:solidFill>
            </a:rPr>
            <a:t>Materiales directos</a:t>
          </a:r>
          <a:endParaRPr lang="es-MX" sz="3600" dirty="0">
            <a:solidFill>
              <a:schemeClr val="bg1"/>
            </a:solidFill>
          </a:endParaRPr>
        </a:p>
      </dgm:t>
    </dgm:pt>
    <dgm:pt modelId="{0C8924EE-B617-49F7-B073-DDC93408F9DA}" type="parTrans" cxnId="{A2A4A24F-3C26-4D19-857E-ED3A295F15A5}">
      <dgm:prSet/>
      <dgm:spPr/>
      <dgm:t>
        <a:bodyPr/>
        <a:lstStyle/>
        <a:p>
          <a:endParaRPr lang="es-MX"/>
        </a:p>
      </dgm:t>
    </dgm:pt>
    <dgm:pt modelId="{75339574-9996-41D8-A379-E8BA61D8BD3C}" type="sibTrans" cxnId="{A2A4A24F-3C26-4D19-857E-ED3A295F15A5}">
      <dgm:prSet/>
      <dgm:spPr/>
      <dgm:t>
        <a:bodyPr/>
        <a:lstStyle/>
        <a:p>
          <a:endParaRPr lang="es-MX"/>
        </a:p>
      </dgm:t>
    </dgm:pt>
    <dgm:pt modelId="{9FC64B16-768F-4520-AA79-213404358BA8}">
      <dgm:prSet phldrT="[Texto]" custT="1"/>
      <dgm:spPr/>
      <dgm:t>
        <a:bodyPr/>
        <a:lstStyle/>
        <a:p>
          <a:r>
            <a:rPr lang="es-MX" sz="2400" dirty="0" smtClean="0"/>
            <a:t>Cuando su valor y tactibilidad se relaciona con el producto elaborado.</a:t>
          </a:r>
          <a:endParaRPr lang="es-MX" sz="2400" dirty="0"/>
        </a:p>
      </dgm:t>
    </dgm:pt>
    <dgm:pt modelId="{49A40FBB-025B-432B-9C93-6D76637B6E2E}" type="parTrans" cxnId="{5D9AE4DB-0E58-4997-9FB7-6111217DC620}">
      <dgm:prSet/>
      <dgm:spPr/>
      <dgm:t>
        <a:bodyPr/>
        <a:lstStyle/>
        <a:p>
          <a:endParaRPr lang="es-MX"/>
        </a:p>
      </dgm:t>
    </dgm:pt>
    <dgm:pt modelId="{6637B2A3-B120-4850-B8BB-F023D94206F1}" type="sibTrans" cxnId="{5D9AE4DB-0E58-4997-9FB7-6111217DC620}">
      <dgm:prSet/>
      <dgm:spPr/>
      <dgm:t>
        <a:bodyPr/>
        <a:lstStyle/>
        <a:p>
          <a:endParaRPr lang="es-MX"/>
        </a:p>
      </dgm:t>
    </dgm:pt>
    <dgm:pt modelId="{AA2A0B75-D14E-46D9-8F31-6DD5CC0B833F}">
      <dgm:prSet phldrT="[Texto]" custT="1"/>
      <dgm:spPr/>
      <dgm:t>
        <a:bodyPr/>
        <a:lstStyle/>
        <a:p>
          <a:r>
            <a:rPr lang="es-MX" sz="3600" dirty="0" smtClean="0">
              <a:solidFill>
                <a:schemeClr val="bg1"/>
              </a:solidFill>
            </a:rPr>
            <a:t>Materiales indirectos</a:t>
          </a:r>
          <a:endParaRPr lang="es-MX" sz="3600" dirty="0">
            <a:solidFill>
              <a:schemeClr val="bg1"/>
            </a:solidFill>
          </a:endParaRPr>
        </a:p>
      </dgm:t>
    </dgm:pt>
    <dgm:pt modelId="{27D7DFE5-947A-4261-89CC-1439BE5F7516}" type="parTrans" cxnId="{4A0CDB11-1A31-483C-B0CF-224B75F07A68}">
      <dgm:prSet/>
      <dgm:spPr/>
      <dgm:t>
        <a:bodyPr/>
        <a:lstStyle/>
        <a:p>
          <a:endParaRPr lang="es-MX"/>
        </a:p>
      </dgm:t>
    </dgm:pt>
    <dgm:pt modelId="{917E0CB1-2041-43A7-B8B1-BD6271D3247F}" type="sibTrans" cxnId="{4A0CDB11-1A31-483C-B0CF-224B75F07A68}">
      <dgm:prSet/>
      <dgm:spPr/>
      <dgm:t>
        <a:bodyPr/>
        <a:lstStyle/>
        <a:p>
          <a:endParaRPr lang="es-MX"/>
        </a:p>
      </dgm:t>
    </dgm:pt>
    <dgm:pt modelId="{876AE808-3ED7-4ABA-8514-1DC4A4B2E476}">
      <dgm:prSet phldrT="[Texto]" custT="1"/>
      <dgm:spPr/>
      <dgm:t>
        <a:bodyPr/>
        <a:lstStyle/>
        <a:p>
          <a:r>
            <a:rPr lang="es-MX" sz="2400" dirty="0" smtClean="0"/>
            <a:t>Cuando no se puede establecer identificación o correlación directa con el producto elaborado.</a:t>
          </a:r>
          <a:endParaRPr lang="es-MX" sz="2400" dirty="0"/>
        </a:p>
      </dgm:t>
    </dgm:pt>
    <dgm:pt modelId="{E7D1CB3D-BFFF-4B51-853A-B8D544E17330}" type="parTrans" cxnId="{18FBA4DA-4F67-45E8-AAFD-1D5EE22C2594}">
      <dgm:prSet/>
      <dgm:spPr/>
      <dgm:t>
        <a:bodyPr/>
        <a:lstStyle/>
        <a:p>
          <a:endParaRPr lang="es-MX"/>
        </a:p>
      </dgm:t>
    </dgm:pt>
    <dgm:pt modelId="{3237C169-F7F4-4594-98A4-86740BF31D4F}" type="sibTrans" cxnId="{18FBA4DA-4F67-45E8-AAFD-1D5EE22C2594}">
      <dgm:prSet/>
      <dgm:spPr/>
      <dgm:t>
        <a:bodyPr/>
        <a:lstStyle/>
        <a:p>
          <a:endParaRPr lang="es-MX"/>
        </a:p>
      </dgm:t>
    </dgm:pt>
    <dgm:pt modelId="{92EBB8B2-9E01-4F28-BDCD-773DBC700EB6}">
      <dgm:prSet phldrT="[Texto]" custT="1"/>
      <dgm:spPr/>
      <dgm:t>
        <a:bodyPr/>
        <a:lstStyle/>
        <a:p>
          <a:endParaRPr lang="es-MX" sz="2400" dirty="0"/>
        </a:p>
      </dgm:t>
    </dgm:pt>
    <dgm:pt modelId="{5D8912F8-AF53-4C79-B8F9-904A6BCAD2FF}" type="parTrans" cxnId="{EB98699F-E8E6-4AAE-9ACA-A2C7897DD22B}">
      <dgm:prSet/>
      <dgm:spPr/>
      <dgm:t>
        <a:bodyPr/>
        <a:lstStyle/>
        <a:p>
          <a:endParaRPr lang="es-ES_tradnl"/>
        </a:p>
      </dgm:t>
    </dgm:pt>
    <dgm:pt modelId="{882738D2-DFD2-4FBC-A4FA-AAAED0F46872}" type="sibTrans" cxnId="{EB98699F-E8E6-4AAE-9ACA-A2C7897DD22B}">
      <dgm:prSet/>
      <dgm:spPr/>
      <dgm:t>
        <a:bodyPr/>
        <a:lstStyle/>
        <a:p>
          <a:endParaRPr lang="es-ES_tradnl"/>
        </a:p>
      </dgm:t>
    </dgm:pt>
    <dgm:pt modelId="{F973FDD5-D750-4169-AC5B-AA33E411F61B}">
      <dgm:prSet phldrT="[Texto]" custT="1"/>
      <dgm:spPr/>
      <dgm:t>
        <a:bodyPr/>
        <a:lstStyle/>
        <a:p>
          <a:endParaRPr lang="es-MX" sz="2400" dirty="0"/>
        </a:p>
      </dgm:t>
    </dgm:pt>
    <dgm:pt modelId="{C3C13576-C251-46E9-89B1-25B4EB5D7C35}" type="parTrans" cxnId="{BC9EAC16-2B40-45FE-AC46-B0B1B103C629}">
      <dgm:prSet/>
      <dgm:spPr/>
      <dgm:t>
        <a:bodyPr/>
        <a:lstStyle/>
        <a:p>
          <a:endParaRPr lang="es-ES_tradnl"/>
        </a:p>
      </dgm:t>
    </dgm:pt>
    <dgm:pt modelId="{741CAC10-28E4-40E3-A3D8-B822AD993118}" type="sibTrans" cxnId="{BC9EAC16-2B40-45FE-AC46-B0B1B103C629}">
      <dgm:prSet/>
      <dgm:spPr/>
      <dgm:t>
        <a:bodyPr/>
        <a:lstStyle/>
        <a:p>
          <a:endParaRPr lang="es-ES_tradnl"/>
        </a:p>
      </dgm:t>
    </dgm:pt>
    <dgm:pt modelId="{0CFE21EF-2A1A-4137-8E99-6DAB0646CB1B}">
      <dgm:prSet phldrT="[Texto]" custT="1"/>
      <dgm:spPr/>
      <dgm:t>
        <a:bodyPr/>
        <a:lstStyle/>
        <a:p>
          <a:endParaRPr lang="es-MX" sz="2400" dirty="0"/>
        </a:p>
      </dgm:t>
    </dgm:pt>
    <dgm:pt modelId="{BC84D4EA-31DE-46E6-8022-DA56E9B1DA4D}" type="parTrans" cxnId="{D49E43CA-3EA0-4A5E-931C-4B1CF0C17FDF}">
      <dgm:prSet/>
      <dgm:spPr/>
      <dgm:t>
        <a:bodyPr/>
        <a:lstStyle/>
        <a:p>
          <a:endParaRPr lang="es-ES_tradnl"/>
        </a:p>
      </dgm:t>
    </dgm:pt>
    <dgm:pt modelId="{1D37E88F-DD6A-4E09-B736-D82E58414DFC}" type="sibTrans" cxnId="{D49E43CA-3EA0-4A5E-931C-4B1CF0C17FDF}">
      <dgm:prSet/>
      <dgm:spPr/>
      <dgm:t>
        <a:bodyPr/>
        <a:lstStyle/>
        <a:p>
          <a:endParaRPr lang="es-ES_tradnl"/>
        </a:p>
      </dgm:t>
    </dgm:pt>
    <dgm:pt modelId="{DD60BCB6-362F-4724-A5D9-5A02E2AA30BB}" type="pres">
      <dgm:prSet presAssocID="{5A73B717-AEB2-416A-BFEC-91061ADE90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D359BCB6-3CCF-43E9-BF2B-F4F32EF81D36}" type="pres">
      <dgm:prSet presAssocID="{F20119E8-5B93-4107-8545-6169B0F81D6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F99CEE-ACFF-4D15-BEB6-DAA56541F112}" type="pres">
      <dgm:prSet presAssocID="{F20119E8-5B93-4107-8545-6169B0F81D6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194AD7-679F-4386-B337-B0C0CF245444}" type="pres">
      <dgm:prSet presAssocID="{AA2A0B75-D14E-46D9-8F31-6DD5CC0B833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FA8B40A-2390-4AC7-9FC3-7E2B441A042E}" type="pres">
      <dgm:prSet presAssocID="{AA2A0B75-D14E-46D9-8F31-6DD5CC0B833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6E8F2F6-887C-452E-BB34-19B7D5BF13C4}" type="presOf" srcId="{9FC64B16-768F-4520-AA79-213404358BA8}" destId="{3FF99CEE-ACFF-4D15-BEB6-DAA56541F112}" srcOrd="0" destOrd="1" presId="urn:microsoft.com/office/officeart/2005/8/layout/vList2"/>
    <dgm:cxn modelId="{35065B18-AB4B-4D37-A682-838500B1E742}" type="presOf" srcId="{876AE808-3ED7-4ABA-8514-1DC4A4B2E476}" destId="{6FA8B40A-2390-4AC7-9FC3-7E2B441A042E}" srcOrd="0" destOrd="1" presId="urn:microsoft.com/office/officeart/2005/8/layout/vList2"/>
    <dgm:cxn modelId="{AA94F7ED-3A71-4520-907A-A35EAD62969E}" type="presOf" srcId="{F973FDD5-D750-4169-AC5B-AA33E411F61B}" destId="{3FF99CEE-ACFF-4D15-BEB6-DAA56541F112}" srcOrd="0" destOrd="2" presId="urn:microsoft.com/office/officeart/2005/8/layout/vList2"/>
    <dgm:cxn modelId="{EB98699F-E8E6-4AAE-9ACA-A2C7897DD22B}" srcId="{AA2A0B75-D14E-46D9-8F31-6DD5CC0B833F}" destId="{92EBB8B2-9E01-4F28-BDCD-773DBC700EB6}" srcOrd="0" destOrd="0" parTransId="{5D8912F8-AF53-4C79-B8F9-904A6BCAD2FF}" sibTransId="{882738D2-DFD2-4FBC-A4FA-AAAED0F46872}"/>
    <dgm:cxn modelId="{BC9EAC16-2B40-45FE-AC46-B0B1B103C629}" srcId="{F20119E8-5B93-4107-8545-6169B0F81D65}" destId="{F973FDD5-D750-4169-AC5B-AA33E411F61B}" srcOrd="2" destOrd="0" parTransId="{C3C13576-C251-46E9-89B1-25B4EB5D7C35}" sibTransId="{741CAC10-28E4-40E3-A3D8-B822AD993118}"/>
    <dgm:cxn modelId="{A068B19B-6A4A-4C8C-A6B9-CD080658C5EC}" type="presOf" srcId="{AA2A0B75-D14E-46D9-8F31-6DD5CC0B833F}" destId="{8A194AD7-679F-4386-B337-B0C0CF245444}" srcOrd="0" destOrd="0" presId="urn:microsoft.com/office/officeart/2005/8/layout/vList2"/>
    <dgm:cxn modelId="{18FBA4DA-4F67-45E8-AAFD-1D5EE22C2594}" srcId="{AA2A0B75-D14E-46D9-8F31-6DD5CC0B833F}" destId="{876AE808-3ED7-4ABA-8514-1DC4A4B2E476}" srcOrd="1" destOrd="0" parTransId="{E7D1CB3D-BFFF-4B51-853A-B8D544E17330}" sibTransId="{3237C169-F7F4-4594-98A4-86740BF31D4F}"/>
    <dgm:cxn modelId="{2EB5E84F-840D-4370-A79A-B82F4BC5D0BD}" type="presOf" srcId="{5A73B717-AEB2-416A-BFEC-91061ADE901D}" destId="{DD60BCB6-362F-4724-A5D9-5A02E2AA30BB}" srcOrd="0" destOrd="0" presId="urn:microsoft.com/office/officeart/2005/8/layout/vList2"/>
    <dgm:cxn modelId="{A2A4A24F-3C26-4D19-857E-ED3A295F15A5}" srcId="{5A73B717-AEB2-416A-BFEC-91061ADE901D}" destId="{F20119E8-5B93-4107-8545-6169B0F81D65}" srcOrd="0" destOrd="0" parTransId="{0C8924EE-B617-49F7-B073-DDC93408F9DA}" sibTransId="{75339574-9996-41D8-A379-E8BA61D8BD3C}"/>
    <dgm:cxn modelId="{794D0D3E-E4B9-4506-B321-AFD511570938}" type="presOf" srcId="{92EBB8B2-9E01-4F28-BDCD-773DBC700EB6}" destId="{6FA8B40A-2390-4AC7-9FC3-7E2B441A042E}" srcOrd="0" destOrd="0" presId="urn:microsoft.com/office/officeart/2005/8/layout/vList2"/>
    <dgm:cxn modelId="{5D9AE4DB-0E58-4997-9FB7-6111217DC620}" srcId="{F20119E8-5B93-4107-8545-6169B0F81D65}" destId="{9FC64B16-768F-4520-AA79-213404358BA8}" srcOrd="1" destOrd="0" parTransId="{49A40FBB-025B-432B-9C93-6D76637B6E2E}" sibTransId="{6637B2A3-B120-4850-B8BB-F023D94206F1}"/>
    <dgm:cxn modelId="{4A0CDB11-1A31-483C-B0CF-224B75F07A68}" srcId="{5A73B717-AEB2-416A-BFEC-91061ADE901D}" destId="{AA2A0B75-D14E-46D9-8F31-6DD5CC0B833F}" srcOrd="1" destOrd="0" parTransId="{27D7DFE5-947A-4261-89CC-1439BE5F7516}" sibTransId="{917E0CB1-2041-43A7-B8B1-BD6271D3247F}"/>
    <dgm:cxn modelId="{D49E43CA-3EA0-4A5E-931C-4B1CF0C17FDF}" srcId="{F20119E8-5B93-4107-8545-6169B0F81D65}" destId="{0CFE21EF-2A1A-4137-8E99-6DAB0646CB1B}" srcOrd="0" destOrd="0" parTransId="{BC84D4EA-31DE-46E6-8022-DA56E9B1DA4D}" sibTransId="{1D37E88F-DD6A-4E09-B736-D82E58414DFC}"/>
    <dgm:cxn modelId="{58BCDD2C-AC6A-4B8C-8496-25CF3D09CDE8}" type="presOf" srcId="{0CFE21EF-2A1A-4137-8E99-6DAB0646CB1B}" destId="{3FF99CEE-ACFF-4D15-BEB6-DAA56541F112}" srcOrd="0" destOrd="0" presId="urn:microsoft.com/office/officeart/2005/8/layout/vList2"/>
    <dgm:cxn modelId="{053BBD5B-B852-41B3-AC7B-CB306EBA09E8}" type="presOf" srcId="{F20119E8-5B93-4107-8545-6169B0F81D65}" destId="{D359BCB6-3CCF-43E9-BF2B-F4F32EF81D36}" srcOrd="0" destOrd="0" presId="urn:microsoft.com/office/officeart/2005/8/layout/vList2"/>
    <dgm:cxn modelId="{844C8A3C-8557-473B-92CA-11AB5139A950}" type="presParOf" srcId="{DD60BCB6-362F-4724-A5D9-5A02E2AA30BB}" destId="{D359BCB6-3CCF-43E9-BF2B-F4F32EF81D36}" srcOrd="0" destOrd="0" presId="urn:microsoft.com/office/officeart/2005/8/layout/vList2"/>
    <dgm:cxn modelId="{7659BE41-9323-461C-9897-6D9D5AFB756C}" type="presParOf" srcId="{DD60BCB6-362F-4724-A5D9-5A02E2AA30BB}" destId="{3FF99CEE-ACFF-4D15-BEB6-DAA56541F112}" srcOrd="1" destOrd="0" presId="urn:microsoft.com/office/officeart/2005/8/layout/vList2"/>
    <dgm:cxn modelId="{C80DD5DB-2688-46BD-AECD-2F752034BFB1}" type="presParOf" srcId="{DD60BCB6-362F-4724-A5D9-5A02E2AA30BB}" destId="{8A194AD7-679F-4386-B337-B0C0CF245444}" srcOrd="2" destOrd="0" presId="urn:microsoft.com/office/officeart/2005/8/layout/vList2"/>
    <dgm:cxn modelId="{9C433F58-1339-4ACD-B412-3EFE9F3C1F78}" type="presParOf" srcId="{DD60BCB6-362F-4724-A5D9-5A02E2AA30BB}" destId="{6FA8B40A-2390-4AC7-9FC3-7E2B441A042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73B717-AEB2-416A-BFEC-91061ADE901D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20119E8-5B93-4107-8545-6169B0F81D65}">
      <dgm:prSet phldrT="[Texto]" custT="1"/>
      <dgm:spPr/>
      <dgm:t>
        <a:bodyPr/>
        <a:lstStyle/>
        <a:p>
          <a:r>
            <a:rPr lang="es-MX" sz="3600" dirty="0" smtClean="0">
              <a:solidFill>
                <a:schemeClr val="bg1"/>
              </a:solidFill>
            </a:rPr>
            <a:t>Mano de Obra directa</a:t>
          </a:r>
          <a:endParaRPr lang="es-MX" sz="3600" dirty="0">
            <a:solidFill>
              <a:schemeClr val="bg1"/>
            </a:solidFill>
          </a:endParaRPr>
        </a:p>
      </dgm:t>
    </dgm:pt>
    <dgm:pt modelId="{0C8924EE-B617-49F7-B073-DDC93408F9DA}" type="parTrans" cxnId="{A2A4A24F-3C26-4D19-857E-ED3A295F15A5}">
      <dgm:prSet/>
      <dgm:spPr/>
      <dgm:t>
        <a:bodyPr/>
        <a:lstStyle/>
        <a:p>
          <a:endParaRPr lang="es-MX"/>
        </a:p>
      </dgm:t>
    </dgm:pt>
    <dgm:pt modelId="{75339574-9996-41D8-A379-E8BA61D8BD3C}" type="sibTrans" cxnId="{A2A4A24F-3C26-4D19-857E-ED3A295F15A5}">
      <dgm:prSet/>
      <dgm:spPr/>
      <dgm:t>
        <a:bodyPr/>
        <a:lstStyle/>
        <a:p>
          <a:endParaRPr lang="es-MX"/>
        </a:p>
      </dgm:t>
    </dgm:pt>
    <dgm:pt modelId="{9FC64B16-768F-4520-AA79-213404358BA8}">
      <dgm:prSet phldrT="[Texto]" custT="1"/>
      <dgm:spPr/>
      <dgm:t>
        <a:bodyPr/>
        <a:lstStyle/>
        <a:p>
          <a:r>
            <a:rPr lang="es-MX" sz="2000" dirty="0" smtClean="0"/>
            <a:t>Son aquellos que </a:t>
          </a:r>
          <a:r>
            <a:rPr lang="es-MX" sz="2000" i="1" dirty="0" smtClean="0"/>
            <a:t>se identifican </a:t>
          </a:r>
          <a:r>
            <a:rPr lang="es-MX" sz="2000" dirty="0" smtClean="0"/>
            <a:t>con partidas especificas de la producción, esta constituida por el conjunto de salarios devengados por los trabajadores cuya actividad se identifica o relaciona plenamente con la elaboración de partidas especificas de productos.</a:t>
          </a:r>
          <a:endParaRPr lang="es-MX" sz="2000" dirty="0"/>
        </a:p>
      </dgm:t>
    </dgm:pt>
    <dgm:pt modelId="{49A40FBB-025B-432B-9C93-6D76637B6E2E}" type="parTrans" cxnId="{5D9AE4DB-0E58-4997-9FB7-6111217DC620}">
      <dgm:prSet/>
      <dgm:spPr/>
      <dgm:t>
        <a:bodyPr/>
        <a:lstStyle/>
        <a:p>
          <a:endParaRPr lang="es-MX"/>
        </a:p>
      </dgm:t>
    </dgm:pt>
    <dgm:pt modelId="{6637B2A3-B120-4850-B8BB-F023D94206F1}" type="sibTrans" cxnId="{5D9AE4DB-0E58-4997-9FB7-6111217DC620}">
      <dgm:prSet/>
      <dgm:spPr/>
      <dgm:t>
        <a:bodyPr/>
        <a:lstStyle/>
        <a:p>
          <a:endParaRPr lang="es-MX"/>
        </a:p>
      </dgm:t>
    </dgm:pt>
    <dgm:pt modelId="{AA2A0B75-D14E-46D9-8F31-6DD5CC0B833F}">
      <dgm:prSet phldrT="[Texto]" custT="1"/>
      <dgm:spPr/>
      <dgm:t>
        <a:bodyPr/>
        <a:lstStyle/>
        <a:p>
          <a:r>
            <a:rPr lang="es-MX" sz="3600" dirty="0" smtClean="0">
              <a:solidFill>
                <a:schemeClr val="bg1"/>
              </a:solidFill>
            </a:rPr>
            <a:t>Mano de Obra indirecta</a:t>
          </a:r>
          <a:endParaRPr lang="es-MX" sz="3600" dirty="0">
            <a:solidFill>
              <a:schemeClr val="bg1"/>
            </a:solidFill>
          </a:endParaRPr>
        </a:p>
      </dgm:t>
    </dgm:pt>
    <dgm:pt modelId="{27D7DFE5-947A-4261-89CC-1439BE5F7516}" type="parTrans" cxnId="{4A0CDB11-1A31-483C-B0CF-224B75F07A68}">
      <dgm:prSet/>
      <dgm:spPr/>
      <dgm:t>
        <a:bodyPr/>
        <a:lstStyle/>
        <a:p>
          <a:endParaRPr lang="es-MX"/>
        </a:p>
      </dgm:t>
    </dgm:pt>
    <dgm:pt modelId="{917E0CB1-2041-43A7-B8B1-BD6271D3247F}" type="sibTrans" cxnId="{4A0CDB11-1A31-483C-B0CF-224B75F07A68}">
      <dgm:prSet/>
      <dgm:spPr/>
      <dgm:t>
        <a:bodyPr/>
        <a:lstStyle/>
        <a:p>
          <a:endParaRPr lang="es-MX"/>
        </a:p>
      </dgm:t>
    </dgm:pt>
    <dgm:pt modelId="{876AE808-3ED7-4ABA-8514-1DC4A4B2E476}">
      <dgm:prSet phldrT="[Texto]" custT="1"/>
      <dgm:spPr/>
      <dgm:t>
        <a:bodyPr/>
        <a:lstStyle/>
        <a:p>
          <a:r>
            <a:rPr lang="es-MX" sz="2000" dirty="0" smtClean="0"/>
            <a:t>Se compone por los salarios y prestaciones fabriles que, por imposibilidad material, por inconveniencia practica o incosteabilidad, </a:t>
          </a:r>
          <a:r>
            <a:rPr lang="es-MX" sz="2000" i="1" u="none" dirty="0" smtClean="0"/>
            <a:t>no se identifican</a:t>
          </a:r>
          <a:r>
            <a:rPr lang="es-MX" sz="2000" dirty="0" smtClean="0"/>
            <a:t> con la elaboración de partidas concretas de productos</a:t>
          </a:r>
          <a:r>
            <a:rPr lang="es-MX" sz="2400" dirty="0" smtClean="0"/>
            <a:t>. </a:t>
          </a:r>
          <a:endParaRPr lang="es-MX" sz="2400" dirty="0"/>
        </a:p>
      </dgm:t>
    </dgm:pt>
    <dgm:pt modelId="{E7D1CB3D-BFFF-4B51-853A-B8D544E17330}" type="parTrans" cxnId="{18FBA4DA-4F67-45E8-AAFD-1D5EE22C2594}">
      <dgm:prSet/>
      <dgm:spPr/>
      <dgm:t>
        <a:bodyPr/>
        <a:lstStyle/>
        <a:p>
          <a:endParaRPr lang="es-MX"/>
        </a:p>
      </dgm:t>
    </dgm:pt>
    <dgm:pt modelId="{3237C169-F7F4-4594-98A4-86740BF31D4F}" type="sibTrans" cxnId="{18FBA4DA-4F67-45E8-AAFD-1D5EE22C2594}">
      <dgm:prSet/>
      <dgm:spPr/>
      <dgm:t>
        <a:bodyPr/>
        <a:lstStyle/>
        <a:p>
          <a:endParaRPr lang="es-MX"/>
        </a:p>
      </dgm:t>
    </dgm:pt>
    <dgm:pt modelId="{19A6BEAE-B4A8-4B3D-80CA-2D2319FDA10C}">
      <dgm:prSet phldrT="[Texto]" custT="1"/>
      <dgm:spPr/>
      <dgm:t>
        <a:bodyPr/>
        <a:lstStyle/>
        <a:p>
          <a:endParaRPr lang="es-MX" sz="2000" dirty="0"/>
        </a:p>
      </dgm:t>
    </dgm:pt>
    <dgm:pt modelId="{4F4FF8D1-77C9-4952-99BA-021F3E21E2B8}" type="parTrans" cxnId="{C6441EA7-D146-46BF-AFD7-A33A00AB2BE6}">
      <dgm:prSet/>
      <dgm:spPr/>
      <dgm:t>
        <a:bodyPr/>
        <a:lstStyle/>
        <a:p>
          <a:endParaRPr lang="es-ES_tradnl"/>
        </a:p>
      </dgm:t>
    </dgm:pt>
    <dgm:pt modelId="{48A52A93-F55B-4860-8ACC-4ADC54B126B1}" type="sibTrans" cxnId="{C6441EA7-D146-46BF-AFD7-A33A00AB2BE6}">
      <dgm:prSet/>
      <dgm:spPr/>
      <dgm:t>
        <a:bodyPr/>
        <a:lstStyle/>
        <a:p>
          <a:endParaRPr lang="es-ES_tradnl"/>
        </a:p>
      </dgm:t>
    </dgm:pt>
    <dgm:pt modelId="{DD60BCB6-362F-4724-A5D9-5A02E2AA30BB}" type="pres">
      <dgm:prSet presAssocID="{5A73B717-AEB2-416A-BFEC-91061ADE90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D359BCB6-3CCF-43E9-BF2B-F4F32EF81D36}" type="pres">
      <dgm:prSet presAssocID="{F20119E8-5B93-4107-8545-6169B0F81D65}" presName="parentText" presStyleLbl="node1" presStyleIdx="0" presStyleCnt="2" custScaleY="11639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F99CEE-ACFF-4D15-BEB6-DAA56541F112}" type="pres">
      <dgm:prSet presAssocID="{F20119E8-5B93-4107-8545-6169B0F81D6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194AD7-679F-4386-B337-B0C0CF245444}" type="pres">
      <dgm:prSet presAssocID="{AA2A0B75-D14E-46D9-8F31-6DD5CC0B833F}" presName="parentText" presStyleLbl="node1" presStyleIdx="1" presStyleCnt="2" custScaleY="12198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A8B40A-2390-4AC7-9FC3-7E2B441A042E}" type="pres">
      <dgm:prSet presAssocID="{AA2A0B75-D14E-46D9-8F31-6DD5CC0B833F}" presName="childText" presStyleLbl="revTx" presStyleIdx="1" presStyleCnt="2" custLinFactNeighborX="0" custLinFactNeighborY="61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6C9252B-2473-4EAD-8161-1B93319E24C3}" type="presOf" srcId="{876AE808-3ED7-4ABA-8514-1DC4A4B2E476}" destId="{6FA8B40A-2390-4AC7-9FC3-7E2B441A042E}" srcOrd="0" destOrd="0" presId="urn:microsoft.com/office/officeart/2005/8/layout/vList2"/>
    <dgm:cxn modelId="{5D9AE4DB-0E58-4997-9FB7-6111217DC620}" srcId="{F20119E8-5B93-4107-8545-6169B0F81D65}" destId="{9FC64B16-768F-4520-AA79-213404358BA8}" srcOrd="0" destOrd="0" parTransId="{49A40FBB-025B-432B-9C93-6D76637B6E2E}" sibTransId="{6637B2A3-B120-4850-B8BB-F023D94206F1}"/>
    <dgm:cxn modelId="{18FBA4DA-4F67-45E8-AAFD-1D5EE22C2594}" srcId="{AA2A0B75-D14E-46D9-8F31-6DD5CC0B833F}" destId="{876AE808-3ED7-4ABA-8514-1DC4A4B2E476}" srcOrd="0" destOrd="0" parTransId="{E7D1CB3D-BFFF-4B51-853A-B8D544E17330}" sibTransId="{3237C169-F7F4-4594-98A4-86740BF31D4F}"/>
    <dgm:cxn modelId="{4A0CDB11-1A31-483C-B0CF-224B75F07A68}" srcId="{5A73B717-AEB2-416A-BFEC-91061ADE901D}" destId="{AA2A0B75-D14E-46D9-8F31-6DD5CC0B833F}" srcOrd="1" destOrd="0" parTransId="{27D7DFE5-947A-4261-89CC-1439BE5F7516}" sibTransId="{917E0CB1-2041-43A7-B8B1-BD6271D3247F}"/>
    <dgm:cxn modelId="{F0FC4D55-D450-4E64-8A51-FB3430415AFD}" type="presOf" srcId="{5A73B717-AEB2-416A-BFEC-91061ADE901D}" destId="{DD60BCB6-362F-4724-A5D9-5A02E2AA30BB}" srcOrd="0" destOrd="0" presId="urn:microsoft.com/office/officeart/2005/8/layout/vList2"/>
    <dgm:cxn modelId="{FA25E796-BD57-484E-B803-8F584EA3DB67}" type="presOf" srcId="{9FC64B16-768F-4520-AA79-213404358BA8}" destId="{3FF99CEE-ACFF-4D15-BEB6-DAA56541F112}" srcOrd="0" destOrd="0" presId="urn:microsoft.com/office/officeart/2005/8/layout/vList2"/>
    <dgm:cxn modelId="{20649D0F-CDE4-4F3C-943B-CA2AE0699C60}" type="presOf" srcId="{19A6BEAE-B4A8-4B3D-80CA-2D2319FDA10C}" destId="{3FF99CEE-ACFF-4D15-BEB6-DAA56541F112}" srcOrd="0" destOrd="1" presId="urn:microsoft.com/office/officeart/2005/8/layout/vList2"/>
    <dgm:cxn modelId="{C6441EA7-D146-46BF-AFD7-A33A00AB2BE6}" srcId="{F20119E8-5B93-4107-8545-6169B0F81D65}" destId="{19A6BEAE-B4A8-4B3D-80CA-2D2319FDA10C}" srcOrd="1" destOrd="0" parTransId="{4F4FF8D1-77C9-4952-99BA-021F3E21E2B8}" sibTransId="{48A52A93-F55B-4860-8ACC-4ADC54B126B1}"/>
    <dgm:cxn modelId="{6A240201-5F1E-41B6-A605-5055E5A6AF2E}" type="presOf" srcId="{AA2A0B75-D14E-46D9-8F31-6DD5CC0B833F}" destId="{8A194AD7-679F-4386-B337-B0C0CF245444}" srcOrd="0" destOrd="0" presId="urn:microsoft.com/office/officeart/2005/8/layout/vList2"/>
    <dgm:cxn modelId="{7BA40D8E-14E0-4A86-8B61-B90641F92A6A}" type="presOf" srcId="{F20119E8-5B93-4107-8545-6169B0F81D65}" destId="{D359BCB6-3CCF-43E9-BF2B-F4F32EF81D36}" srcOrd="0" destOrd="0" presId="urn:microsoft.com/office/officeart/2005/8/layout/vList2"/>
    <dgm:cxn modelId="{A2A4A24F-3C26-4D19-857E-ED3A295F15A5}" srcId="{5A73B717-AEB2-416A-BFEC-91061ADE901D}" destId="{F20119E8-5B93-4107-8545-6169B0F81D65}" srcOrd="0" destOrd="0" parTransId="{0C8924EE-B617-49F7-B073-DDC93408F9DA}" sibTransId="{75339574-9996-41D8-A379-E8BA61D8BD3C}"/>
    <dgm:cxn modelId="{B619F761-2FD7-4420-8E6A-1966474E4FE1}" type="presParOf" srcId="{DD60BCB6-362F-4724-A5D9-5A02E2AA30BB}" destId="{D359BCB6-3CCF-43E9-BF2B-F4F32EF81D36}" srcOrd="0" destOrd="0" presId="urn:microsoft.com/office/officeart/2005/8/layout/vList2"/>
    <dgm:cxn modelId="{1467C10D-A8B0-445F-B118-E9C7C55218AF}" type="presParOf" srcId="{DD60BCB6-362F-4724-A5D9-5A02E2AA30BB}" destId="{3FF99CEE-ACFF-4D15-BEB6-DAA56541F112}" srcOrd="1" destOrd="0" presId="urn:microsoft.com/office/officeart/2005/8/layout/vList2"/>
    <dgm:cxn modelId="{9D53119B-1CDD-45B8-A08B-F88976A91173}" type="presParOf" srcId="{DD60BCB6-362F-4724-A5D9-5A02E2AA30BB}" destId="{8A194AD7-679F-4386-B337-B0C0CF245444}" srcOrd="2" destOrd="0" presId="urn:microsoft.com/office/officeart/2005/8/layout/vList2"/>
    <dgm:cxn modelId="{18F2C1AC-C3F9-46DA-A50E-5FCB927783BC}" type="presParOf" srcId="{DD60BCB6-362F-4724-A5D9-5A02E2AA30BB}" destId="{6FA8B40A-2390-4AC7-9FC3-7E2B441A042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89A1F-1B03-4285-B007-9A2E292AD97D}">
      <dsp:nvSpPr>
        <dsp:cNvPr id="0" name=""/>
        <dsp:cNvSpPr/>
      </dsp:nvSpPr>
      <dsp:spPr>
        <a:xfrm>
          <a:off x="705740" y="0"/>
          <a:ext cx="2170455" cy="217042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Materia prima</a:t>
          </a:r>
          <a:endParaRPr lang="es-MX" sz="2400" kern="1200" dirty="0"/>
        </a:p>
      </dsp:txBody>
      <dsp:txXfrm>
        <a:off x="1023596" y="317851"/>
        <a:ext cx="1534743" cy="1534722"/>
      </dsp:txXfrm>
    </dsp:sp>
    <dsp:sp modelId="{18FEA921-026C-4242-BE36-E3B2F1997D25}">
      <dsp:nvSpPr>
        <dsp:cNvPr id="0" name=""/>
        <dsp:cNvSpPr/>
      </dsp:nvSpPr>
      <dsp:spPr>
        <a:xfrm>
          <a:off x="1822893" y="1447552"/>
          <a:ext cx="2170455" cy="217042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282812"/>
                <a:satOff val="24021"/>
                <a:lumOff val="1373"/>
                <a:alphaOff val="0"/>
              </a:schemeClr>
            </a:gs>
            <a:gs pos="100000">
              <a:schemeClr val="accent4">
                <a:alpha val="50000"/>
                <a:hueOff val="-2282812"/>
                <a:satOff val="24021"/>
                <a:lumOff val="137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Gastos indirectos</a:t>
          </a:r>
          <a:endParaRPr lang="es-MX" sz="2400" kern="1200" dirty="0"/>
        </a:p>
      </dsp:txBody>
      <dsp:txXfrm>
        <a:off x="2140749" y="1765403"/>
        <a:ext cx="1534743" cy="1534722"/>
      </dsp:txXfrm>
    </dsp:sp>
    <dsp:sp modelId="{7FDEA25F-F4AA-4434-AE75-66D799759A9C}">
      <dsp:nvSpPr>
        <dsp:cNvPr id="0" name=""/>
        <dsp:cNvSpPr/>
      </dsp:nvSpPr>
      <dsp:spPr>
        <a:xfrm>
          <a:off x="2938724" y="0"/>
          <a:ext cx="2170455" cy="217042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565624"/>
                <a:satOff val="48042"/>
                <a:lumOff val="2746"/>
                <a:alphaOff val="0"/>
              </a:schemeClr>
            </a:gs>
            <a:gs pos="100000">
              <a:schemeClr val="accent4">
                <a:alpha val="50000"/>
                <a:hueOff val="-4565624"/>
                <a:satOff val="48042"/>
                <a:lumOff val="2746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Mano de obra</a:t>
          </a:r>
          <a:endParaRPr lang="es-MX" sz="2400" kern="1200" dirty="0"/>
        </a:p>
      </dsp:txBody>
      <dsp:txXfrm>
        <a:off x="3256580" y="317851"/>
        <a:ext cx="1534743" cy="1534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9BCB6-3CCF-43E9-BF2B-F4F32EF81D36}">
      <dsp:nvSpPr>
        <dsp:cNvPr id="0" name=""/>
        <dsp:cNvSpPr/>
      </dsp:nvSpPr>
      <dsp:spPr>
        <a:xfrm>
          <a:off x="0" y="3968"/>
          <a:ext cx="7560840" cy="7651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chemeClr val="bg1"/>
              </a:solidFill>
            </a:rPr>
            <a:t>Materiales directos</a:t>
          </a:r>
          <a:endParaRPr lang="es-MX" sz="3600" kern="1200" dirty="0">
            <a:solidFill>
              <a:schemeClr val="bg1"/>
            </a:solidFill>
          </a:endParaRPr>
        </a:p>
      </dsp:txBody>
      <dsp:txXfrm>
        <a:off x="37351" y="41319"/>
        <a:ext cx="7486138" cy="690443"/>
      </dsp:txXfrm>
    </dsp:sp>
    <dsp:sp modelId="{3FF99CEE-ACFF-4D15-BEB6-DAA56541F112}">
      <dsp:nvSpPr>
        <dsp:cNvPr id="0" name=""/>
        <dsp:cNvSpPr/>
      </dsp:nvSpPr>
      <dsp:spPr>
        <a:xfrm>
          <a:off x="0" y="769113"/>
          <a:ext cx="7560840" cy="13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400" kern="1200" dirty="0" smtClean="0"/>
            <a:t>Cuando su valor y tactibilidad se relaciona con el producto elaborado.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400" kern="1200" dirty="0"/>
        </a:p>
      </dsp:txBody>
      <dsp:txXfrm>
        <a:off x="0" y="769113"/>
        <a:ext cx="7560840" cy="1353718"/>
      </dsp:txXfrm>
    </dsp:sp>
    <dsp:sp modelId="{8A194AD7-679F-4386-B337-B0C0CF245444}">
      <dsp:nvSpPr>
        <dsp:cNvPr id="0" name=""/>
        <dsp:cNvSpPr/>
      </dsp:nvSpPr>
      <dsp:spPr>
        <a:xfrm>
          <a:off x="0" y="2122831"/>
          <a:ext cx="7560840" cy="765145"/>
        </a:xfrm>
        <a:prstGeom prst="roundRect">
          <a:avLst/>
        </a:prstGeom>
        <a:gradFill rotWithShape="0">
          <a:gsLst>
            <a:gs pos="0">
              <a:schemeClr val="accent2">
                <a:hueOff val="1722763"/>
                <a:satOff val="-59760"/>
                <a:lumOff val="981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2">
                <a:hueOff val="1722763"/>
                <a:satOff val="-59760"/>
                <a:lumOff val="981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2">
                <a:hueOff val="1722763"/>
                <a:satOff val="-59760"/>
                <a:lumOff val="981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chemeClr val="bg1"/>
              </a:solidFill>
            </a:rPr>
            <a:t>Materiales indirectos</a:t>
          </a:r>
          <a:endParaRPr lang="es-MX" sz="3600" kern="1200" dirty="0">
            <a:solidFill>
              <a:schemeClr val="bg1"/>
            </a:solidFill>
          </a:endParaRPr>
        </a:p>
      </dsp:txBody>
      <dsp:txXfrm>
        <a:off x="37351" y="2160182"/>
        <a:ext cx="7486138" cy="690443"/>
      </dsp:txXfrm>
    </dsp:sp>
    <dsp:sp modelId="{6FA8B40A-2390-4AC7-9FC3-7E2B441A042E}">
      <dsp:nvSpPr>
        <dsp:cNvPr id="0" name=""/>
        <dsp:cNvSpPr/>
      </dsp:nvSpPr>
      <dsp:spPr>
        <a:xfrm>
          <a:off x="0" y="2887976"/>
          <a:ext cx="7560840" cy="996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400" kern="1200" dirty="0" smtClean="0"/>
            <a:t>Cuando no se puede establecer identificación o correlación directa con el producto elaborado.</a:t>
          </a:r>
          <a:endParaRPr lang="es-MX" sz="2400" kern="1200" dirty="0"/>
        </a:p>
      </dsp:txBody>
      <dsp:txXfrm>
        <a:off x="0" y="2887976"/>
        <a:ext cx="7560840" cy="996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9BCB6-3CCF-43E9-BF2B-F4F32EF81D36}">
      <dsp:nvSpPr>
        <dsp:cNvPr id="0" name=""/>
        <dsp:cNvSpPr/>
      </dsp:nvSpPr>
      <dsp:spPr>
        <a:xfrm>
          <a:off x="0" y="175664"/>
          <a:ext cx="7560840" cy="7677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chemeClr val="bg1"/>
              </a:solidFill>
            </a:rPr>
            <a:t>Mano de Obra directa</a:t>
          </a:r>
          <a:endParaRPr lang="es-MX" sz="3600" kern="1200" dirty="0">
            <a:solidFill>
              <a:schemeClr val="bg1"/>
            </a:solidFill>
          </a:endParaRPr>
        </a:p>
      </dsp:txBody>
      <dsp:txXfrm>
        <a:off x="37478" y="213142"/>
        <a:ext cx="7485884" cy="692786"/>
      </dsp:txXfrm>
    </dsp:sp>
    <dsp:sp modelId="{3FF99CEE-ACFF-4D15-BEB6-DAA56541F112}">
      <dsp:nvSpPr>
        <dsp:cNvPr id="0" name=""/>
        <dsp:cNvSpPr/>
      </dsp:nvSpPr>
      <dsp:spPr>
        <a:xfrm>
          <a:off x="0" y="943406"/>
          <a:ext cx="7560840" cy="1621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Son aquellos que </a:t>
          </a:r>
          <a:r>
            <a:rPr lang="es-MX" sz="2000" i="1" kern="1200" dirty="0" smtClean="0"/>
            <a:t>se identifican </a:t>
          </a:r>
          <a:r>
            <a:rPr lang="es-MX" sz="2000" kern="1200" dirty="0" smtClean="0"/>
            <a:t>con partidas especificas de la producción, esta constituida por el conjunto de salarios devengados por los trabajadores cuya actividad se identifica o relaciona plenamente con la elaboración de partidas especificas de productos.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000" kern="1200" dirty="0"/>
        </a:p>
      </dsp:txBody>
      <dsp:txXfrm>
        <a:off x="0" y="943406"/>
        <a:ext cx="7560840" cy="1621222"/>
      </dsp:txXfrm>
    </dsp:sp>
    <dsp:sp modelId="{8A194AD7-679F-4386-B337-B0C0CF245444}">
      <dsp:nvSpPr>
        <dsp:cNvPr id="0" name=""/>
        <dsp:cNvSpPr/>
      </dsp:nvSpPr>
      <dsp:spPr>
        <a:xfrm>
          <a:off x="0" y="2564629"/>
          <a:ext cx="7560840" cy="804593"/>
        </a:xfrm>
        <a:prstGeom prst="roundRect">
          <a:avLst/>
        </a:prstGeom>
        <a:gradFill rotWithShape="0">
          <a:gsLst>
            <a:gs pos="0">
              <a:schemeClr val="accent2">
                <a:hueOff val="1722763"/>
                <a:satOff val="-59760"/>
                <a:lumOff val="981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2">
                <a:hueOff val="1722763"/>
                <a:satOff val="-59760"/>
                <a:lumOff val="981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2">
                <a:hueOff val="1722763"/>
                <a:satOff val="-59760"/>
                <a:lumOff val="981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chemeClr val="bg1"/>
              </a:solidFill>
            </a:rPr>
            <a:t>Mano de Obra indirecta</a:t>
          </a:r>
          <a:endParaRPr lang="es-MX" sz="3600" kern="1200" dirty="0">
            <a:solidFill>
              <a:schemeClr val="bg1"/>
            </a:solidFill>
          </a:endParaRPr>
        </a:p>
      </dsp:txBody>
      <dsp:txXfrm>
        <a:off x="39277" y="2603906"/>
        <a:ext cx="7482286" cy="726039"/>
      </dsp:txXfrm>
    </dsp:sp>
    <dsp:sp modelId="{6FA8B40A-2390-4AC7-9FC3-7E2B441A042E}">
      <dsp:nvSpPr>
        <dsp:cNvPr id="0" name=""/>
        <dsp:cNvSpPr/>
      </dsp:nvSpPr>
      <dsp:spPr>
        <a:xfrm>
          <a:off x="0" y="3409484"/>
          <a:ext cx="7560840" cy="1107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Se compone por los salarios y prestaciones fabriles que, por imposibilidad material, por inconveniencia practica o incosteabilidad, </a:t>
          </a:r>
          <a:r>
            <a:rPr lang="es-MX" sz="2000" i="1" u="none" kern="1200" dirty="0" smtClean="0"/>
            <a:t>no se identifican</a:t>
          </a:r>
          <a:r>
            <a:rPr lang="es-MX" sz="2000" kern="1200" dirty="0" smtClean="0"/>
            <a:t> con la elaboración de partidas concretas de productos</a:t>
          </a:r>
          <a:r>
            <a:rPr lang="es-MX" sz="2400" kern="1200" dirty="0" smtClean="0"/>
            <a:t>. </a:t>
          </a:r>
          <a:endParaRPr lang="es-MX" sz="2400" kern="1200" dirty="0"/>
        </a:p>
      </dsp:txBody>
      <dsp:txXfrm>
        <a:off x="0" y="3409484"/>
        <a:ext cx="7560840" cy="1107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Círculos interconectados"/>
  <dgm:desc val="Se usa para mostrar ideas o conceptos superpuestos o interconectados. Las siete primeras líneas del texto de nivel 1 se corresponden con un círculo. El texto sin usar no aparece, pero sigue estando disponible si cambia de diseño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16BC713-B088-4DE6-862C-AD59145E1933}" type="datetimeFigureOut">
              <a:rPr lang="es-MX" smtClean="0"/>
              <a:t>27/09/2014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F051F88-041F-45BE-9A9F-EDBCDC8CDF3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132856"/>
            <a:ext cx="6777318" cy="2664296"/>
          </a:xfrm>
        </p:spPr>
        <p:txBody>
          <a:bodyPr/>
          <a:lstStyle/>
          <a:p>
            <a:r>
              <a:rPr lang="es-MX" smtClean="0"/>
              <a:t>El Costo  </a:t>
            </a:r>
            <a:r>
              <a:rPr lang="es-MX" dirty="0" smtClean="0"/>
              <a:t>y  sus  Elementos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372200" y="63720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Septiembre  2014</a:t>
            </a:r>
            <a:endParaRPr lang="es-ES_trad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2204864"/>
            <a:ext cx="6552728" cy="20615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Solo los materiales directos forman el primer elemento del costo de producción, </a:t>
            </a:r>
            <a:r>
              <a:rPr lang="es-MX" sz="2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segundos forman parte del tercer elemento del costo</a:t>
            </a:r>
          </a:p>
          <a:p>
            <a:pPr algn="ctr">
              <a:lnSpc>
                <a:spcPct val="150000"/>
              </a:lnSpc>
            </a:pPr>
            <a:r>
              <a:rPr lang="es-MX" sz="2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es-MX" sz="22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68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5272" y="692697"/>
            <a:ext cx="6965245" cy="864095"/>
          </a:xfrm>
        </p:spPr>
        <p:txBody>
          <a:bodyPr>
            <a:normAutofit/>
          </a:bodyPr>
          <a:lstStyle/>
          <a:p>
            <a:r>
              <a:rPr lang="es-MX" sz="4000" dirty="0" smtClean="0"/>
              <a:t>Mano de </a:t>
            </a:r>
            <a:r>
              <a:rPr lang="es-MX" sz="4000" dirty="0"/>
              <a:t>O</a:t>
            </a:r>
            <a:r>
              <a:rPr lang="es-MX" sz="4000" dirty="0" smtClean="0"/>
              <a:t>bra </a:t>
            </a:r>
            <a:endParaRPr lang="es-MX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556792"/>
            <a:ext cx="76328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Representa el factor humano que interviene en la producción, sin el cual, por mecanizada que pudiera estar una industria, sería imposible la transformación.</a:t>
            </a:r>
          </a:p>
          <a:p>
            <a:pPr algn="just">
              <a:lnSpc>
                <a:spcPct val="150000"/>
              </a:lnSpc>
            </a:pPr>
            <a:endParaRPr lang="es-MX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Esta formado por los sueldos y salarios pagados desde obreros u operarios hasta el Director de fabrica, pasando por el mas modesto de los mozos, que intervienen en forma directa e indirecta en la manufactura del producto.</a:t>
            </a: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Todos necesarios para la realización de las actividades de la industria.</a:t>
            </a:r>
          </a:p>
        </p:txBody>
      </p:sp>
    </p:spTree>
    <p:extLst>
      <p:ext uri="{BB962C8B-B14F-4D97-AF65-F5344CB8AC3E}">
        <p14:creationId xmlns:p14="http://schemas.microsoft.com/office/powerpoint/2010/main" val="2037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692696"/>
            <a:ext cx="74168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La mano de obra también puede clasificarse en </a:t>
            </a:r>
            <a:r>
              <a:rPr lang="es-MX" sz="2800" i="1" dirty="0" smtClean="0">
                <a:solidFill>
                  <a:schemeClr val="accent2">
                    <a:lumMod val="75000"/>
                  </a:schemeClr>
                </a:solidFill>
              </a:rPr>
              <a:t>directa o indirecta</a:t>
            </a:r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29855269"/>
              </p:ext>
            </p:extLst>
          </p:nvPr>
        </p:nvGraphicFramePr>
        <p:xfrm>
          <a:off x="827584" y="1585248"/>
          <a:ext cx="7560840" cy="4652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03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39" y="2060848"/>
            <a:ext cx="6451325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Por lo tanto, al igual que la materia prima, solo la mano de obra directa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forma parte  del segundo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elemento del costo de producción, </a:t>
            </a:r>
            <a:r>
              <a:rPr lang="es-MX" sz="2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segunda forma parte del tercer elemento del costo  </a:t>
            </a:r>
            <a:endParaRPr lang="es-MX" sz="22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2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475" y="620688"/>
            <a:ext cx="7458941" cy="1054250"/>
          </a:xfrm>
        </p:spPr>
        <p:txBody>
          <a:bodyPr>
            <a:normAutofit fontScale="90000"/>
          </a:bodyPr>
          <a:lstStyle/>
          <a:p>
            <a:r>
              <a:rPr lang="es-MX" sz="4400" dirty="0" smtClean="0"/>
              <a:t>Gastos indirectos de Fabricación</a:t>
            </a:r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1700808"/>
            <a:ext cx="746700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No existe una definición que denote el tipo de costo que se analiza. </a:t>
            </a:r>
          </a:p>
          <a:p>
            <a:pPr algn="just">
              <a:lnSpc>
                <a:spcPct val="150000"/>
              </a:lnSpc>
            </a:pPr>
            <a:endParaRPr lang="es-MX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Representa el tercer elemento del costo de producción y engloba erogaciones que no son materia prima ni mano de obra directa.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</a:rPr>
              <a:t>Incluye gastos tales como:</a:t>
            </a: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Renta del edificio</a:t>
            </a: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Energía eléctrica</a:t>
            </a:r>
          </a:p>
        </p:txBody>
      </p:sp>
    </p:spTree>
    <p:extLst>
      <p:ext uri="{BB962C8B-B14F-4D97-AF65-F5344CB8AC3E}">
        <p14:creationId xmlns:p14="http://schemas.microsoft.com/office/powerpoint/2010/main" val="17388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692696"/>
            <a:ext cx="74168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Todos los servicios fabriles, agua, calefacción, papelería,  servicio telefónico y telegráfico, correos, transporte, etc.</a:t>
            </a: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Depreciación de todos los activos fabriles sujetos a depreciación</a:t>
            </a: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Amortización de cargos diferidos y las aplicaciones de gastos pagados por anticipado</a:t>
            </a: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Los accesorios de fabricación </a:t>
            </a: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La materia prima indirecta consumida</a:t>
            </a: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Ø"/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La mano de obra indirecta</a:t>
            </a:r>
          </a:p>
        </p:txBody>
      </p:sp>
    </p:spTree>
    <p:extLst>
      <p:ext uri="{BB962C8B-B14F-4D97-AF65-F5344CB8AC3E}">
        <p14:creationId xmlns:p14="http://schemas.microsoft.com/office/powerpoint/2010/main" val="4229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1196752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También pueden ser llamados bajo otras denominaciones</a:t>
            </a: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s-MX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MX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704850" indent="-342900">
              <a:lnSpc>
                <a:spcPct val="150000"/>
              </a:lnSpc>
              <a:buFont typeface="Symbol" pitchFamily="18" charset="2"/>
              <a:buChar char=""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Gastos de fabricación</a:t>
            </a:r>
          </a:p>
          <a:p>
            <a:pPr marL="704850" indent="-342900">
              <a:lnSpc>
                <a:spcPct val="150000"/>
              </a:lnSpc>
              <a:buFont typeface="Symbol" pitchFamily="18" charset="2"/>
              <a:buChar char=""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Gastos indirectos</a:t>
            </a:r>
          </a:p>
          <a:p>
            <a:pPr marL="704850" indent="-342900">
              <a:lnSpc>
                <a:spcPct val="150000"/>
              </a:lnSpc>
              <a:buFont typeface="Symbol" pitchFamily="18" charset="2"/>
              <a:buChar char=""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Gastos de manufactura</a:t>
            </a:r>
          </a:p>
          <a:p>
            <a:pPr marL="704850" indent="-342900">
              <a:lnSpc>
                <a:spcPct val="150000"/>
              </a:lnSpc>
              <a:buFont typeface="Symbol" pitchFamily="18" charset="2"/>
              <a:buChar char=""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Gastos de producción</a:t>
            </a:r>
          </a:p>
          <a:p>
            <a:pPr marL="704850" indent="-342900">
              <a:lnSpc>
                <a:spcPct val="150000"/>
              </a:lnSpc>
              <a:buFont typeface="Symbol" pitchFamily="18" charset="2"/>
              <a:buChar char=""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Servicios de fabrica</a:t>
            </a:r>
          </a:p>
          <a:p>
            <a:pPr marL="704850" indent="-342900">
              <a:lnSpc>
                <a:spcPct val="150000"/>
              </a:lnSpc>
              <a:buFont typeface="Symbol" pitchFamily="18" charset="2"/>
              <a:buChar char=""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Carga fabril</a:t>
            </a:r>
          </a:p>
          <a:p>
            <a:pPr marL="704850" indent="-342900">
              <a:lnSpc>
                <a:spcPct val="150000"/>
              </a:lnSpc>
              <a:buFont typeface="Symbol" pitchFamily="18" charset="2"/>
              <a:buChar char=""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Cargos indirectos de producción o simplemente cargos </a:t>
            </a: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indirectos</a:t>
            </a:r>
            <a:endParaRPr lang="es-MX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/>
          <a:lstStyle/>
          <a:p>
            <a:r>
              <a:rPr lang="es-MX" dirty="0" smtClean="0"/>
              <a:t>Costo Primo o primario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935595" y="4797152"/>
            <a:ext cx="7272808" cy="11326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FF0000"/>
                </a:solidFill>
              </a:rPr>
              <a:t>Es el conjunto de costos incurridos identificables con la elaboración de un producto.</a:t>
            </a:r>
            <a:endParaRPr lang="es-MX" sz="2000" b="1" dirty="0" smtClean="0">
              <a:solidFill>
                <a:srgbClr val="FF0000"/>
              </a:solidFill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1763688" y="1876182"/>
            <a:ext cx="5688632" cy="2128882"/>
            <a:chOff x="1763688" y="1876182"/>
            <a:chExt cx="5688632" cy="2128882"/>
          </a:xfrm>
        </p:grpSpPr>
        <p:sp>
          <p:nvSpPr>
            <p:cNvPr id="4" name="3 Elipse"/>
            <p:cNvSpPr/>
            <p:nvPr/>
          </p:nvSpPr>
          <p:spPr>
            <a:xfrm>
              <a:off x="1763688" y="2708920"/>
              <a:ext cx="2664296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>
                  <a:solidFill>
                    <a:schemeClr val="accent2">
                      <a:lumMod val="75000"/>
                    </a:schemeClr>
                  </a:solidFill>
                </a:rPr>
                <a:t>Materia Prima directa, </a:t>
              </a:r>
              <a:endParaRPr lang="es-ES_tradnl" dirty="0"/>
            </a:p>
          </p:txBody>
        </p:sp>
        <p:sp>
          <p:nvSpPr>
            <p:cNvPr id="5" name="4 Elipse"/>
            <p:cNvSpPr/>
            <p:nvPr/>
          </p:nvSpPr>
          <p:spPr>
            <a:xfrm>
              <a:off x="4788024" y="2708920"/>
              <a:ext cx="2664296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>
                  <a:solidFill>
                    <a:schemeClr val="accent2">
                      <a:lumMod val="75000"/>
                    </a:schemeClr>
                  </a:solidFill>
                </a:rPr>
                <a:t>Mano de Obra </a:t>
              </a:r>
              <a:r>
                <a:rPr lang="es-MX" b="1" dirty="0" smtClean="0">
                  <a:solidFill>
                    <a:schemeClr val="accent2">
                      <a:lumMod val="75000"/>
                    </a:schemeClr>
                  </a:solidFill>
                </a:rPr>
                <a:t>directa</a:t>
              </a:r>
              <a:r>
                <a:rPr lang="es-MX" b="1" dirty="0">
                  <a:solidFill>
                    <a:schemeClr val="accent2">
                      <a:lumMod val="75000"/>
                    </a:schemeClr>
                  </a:solidFill>
                </a:rPr>
                <a:t>, </a:t>
              </a:r>
              <a:endParaRPr lang="es-ES_tradnl" dirty="0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801980" y="1876182"/>
              <a:ext cx="1706124" cy="40011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integrado por </a:t>
              </a:r>
              <a:endParaRPr lang="es-ES_tradnl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6 Flecha abajo"/>
            <p:cNvSpPr/>
            <p:nvPr/>
          </p:nvSpPr>
          <p:spPr>
            <a:xfrm rot="2223018">
              <a:off x="3981073" y="2339497"/>
              <a:ext cx="402834" cy="576064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Flecha abajo"/>
            <p:cNvSpPr/>
            <p:nvPr/>
          </p:nvSpPr>
          <p:spPr>
            <a:xfrm rot="19401124">
              <a:off x="4848070" y="2340274"/>
              <a:ext cx="403200" cy="576000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8" name="7 Más"/>
            <p:cNvSpPr/>
            <p:nvPr/>
          </p:nvSpPr>
          <p:spPr>
            <a:xfrm>
              <a:off x="4427985" y="2979676"/>
              <a:ext cx="360040" cy="737356"/>
            </a:xfrm>
            <a:prstGeom prst="mathPl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8024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Costo de Conversión</a:t>
            </a:r>
            <a:endParaRPr lang="es-ES_tradnl" dirty="0"/>
          </a:p>
        </p:txBody>
      </p:sp>
      <p:grpSp>
        <p:nvGrpSpPr>
          <p:cNvPr id="3" name="2 Grupo"/>
          <p:cNvGrpSpPr/>
          <p:nvPr/>
        </p:nvGrpSpPr>
        <p:grpSpPr>
          <a:xfrm>
            <a:off x="1691680" y="2272471"/>
            <a:ext cx="5688632" cy="2128882"/>
            <a:chOff x="1763688" y="1876182"/>
            <a:chExt cx="5688632" cy="2128882"/>
          </a:xfrm>
        </p:grpSpPr>
        <p:sp>
          <p:nvSpPr>
            <p:cNvPr id="4" name="3 Elipse"/>
            <p:cNvSpPr/>
            <p:nvPr/>
          </p:nvSpPr>
          <p:spPr>
            <a:xfrm>
              <a:off x="1763688" y="2708920"/>
              <a:ext cx="2664296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accent2">
                      <a:lumMod val="75000"/>
                    </a:schemeClr>
                  </a:solidFill>
                </a:rPr>
                <a:t>Mano de Obra </a:t>
              </a:r>
              <a:r>
                <a:rPr lang="es-MX" b="1" dirty="0">
                  <a:solidFill>
                    <a:schemeClr val="accent2">
                      <a:lumMod val="75000"/>
                    </a:schemeClr>
                  </a:solidFill>
                </a:rPr>
                <a:t>directa, </a:t>
              </a:r>
              <a:endParaRPr lang="es-ES_tradnl" dirty="0"/>
            </a:p>
          </p:txBody>
        </p:sp>
        <p:sp>
          <p:nvSpPr>
            <p:cNvPr id="5" name="4 Elipse"/>
            <p:cNvSpPr/>
            <p:nvPr/>
          </p:nvSpPr>
          <p:spPr>
            <a:xfrm>
              <a:off x="4788024" y="2708920"/>
              <a:ext cx="2664296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accent2">
                      <a:lumMod val="75000"/>
                    </a:schemeClr>
                  </a:solidFill>
                </a:rPr>
                <a:t>Gastos Indirectos de Fabricación</a:t>
              </a:r>
              <a:endParaRPr lang="es-ES_tradnl" dirty="0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801980" y="1876182"/>
              <a:ext cx="1706124" cy="40011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integrado por </a:t>
              </a:r>
              <a:endParaRPr lang="es-ES_tradnl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6 Flecha abajo"/>
            <p:cNvSpPr/>
            <p:nvPr/>
          </p:nvSpPr>
          <p:spPr>
            <a:xfrm rot="2223018">
              <a:off x="3981073" y="2339497"/>
              <a:ext cx="402834" cy="576064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8" name="7 Flecha abajo"/>
            <p:cNvSpPr/>
            <p:nvPr/>
          </p:nvSpPr>
          <p:spPr>
            <a:xfrm rot="19401124">
              <a:off x="4848070" y="2340274"/>
              <a:ext cx="403200" cy="576000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Más"/>
            <p:cNvSpPr/>
            <p:nvPr/>
          </p:nvSpPr>
          <p:spPr>
            <a:xfrm>
              <a:off x="4427985" y="2979676"/>
              <a:ext cx="360040" cy="737356"/>
            </a:xfrm>
            <a:prstGeom prst="mathPl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10" name="9 Rectángulo"/>
          <p:cNvSpPr/>
          <p:nvPr/>
        </p:nvSpPr>
        <p:spPr>
          <a:xfrm>
            <a:off x="1115616" y="5048309"/>
            <a:ext cx="712879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2400" b="1" dirty="0">
                <a:solidFill>
                  <a:srgbClr val="FF0000"/>
                </a:solidFill>
              </a:rPr>
              <a:t>Corresponde al costo de la transformación de la materia prima directa, en producto terminado</a:t>
            </a:r>
          </a:p>
        </p:txBody>
      </p:sp>
    </p:spTree>
    <p:extLst>
      <p:ext uri="{BB962C8B-B14F-4D97-AF65-F5344CB8AC3E}">
        <p14:creationId xmlns:p14="http://schemas.microsoft.com/office/powerpoint/2010/main" val="253741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Costos</a:t>
            </a:r>
            <a:endParaRPr lang="es-ES_tradnl" dirty="0"/>
          </a:p>
        </p:txBody>
      </p:sp>
      <p:sp>
        <p:nvSpPr>
          <p:cNvPr id="3" name="2 Rectángulo"/>
          <p:cNvSpPr/>
          <p:nvPr/>
        </p:nvSpPr>
        <p:spPr>
          <a:xfrm>
            <a:off x="971600" y="1988840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s-ES_tradnl" sz="2000" dirty="0">
                <a:ea typeface="Times New Roman"/>
                <a:cs typeface="Times New Roman"/>
              </a:rPr>
              <a:t>Es el sacrificio que se debe hacer para obtener un beneficio (optimización de los recursos)</a:t>
            </a:r>
            <a:endParaRPr lang="es-ES_tradnl" sz="2000" b="1" u="sng" dirty="0"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_tradnl" sz="2000" dirty="0">
                <a:ea typeface="Times New Roman"/>
                <a:cs typeface="Times New Roman"/>
              </a:rPr>
              <a:t> </a:t>
            </a:r>
            <a:endParaRPr lang="es-ES_tradnl" sz="2000" b="1" u="sng" dirty="0">
              <a:ea typeface="Times New Roman"/>
              <a:cs typeface="Times New Roman"/>
            </a:endParaRPr>
          </a:p>
          <a:p>
            <a:pPr marL="449580" indent="-449580" algn="just">
              <a:lnSpc>
                <a:spcPct val="150000"/>
              </a:lnSpc>
              <a:spcAft>
                <a:spcPts val="0"/>
              </a:spcAft>
            </a:pPr>
            <a:r>
              <a:rPr lang="es-ES_tradnl" sz="2000" dirty="0">
                <a:ea typeface="Times New Roman"/>
                <a:cs typeface="Times New Roman"/>
              </a:rPr>
              <a:t>2.)	La suma de los desembolsos necesarios  que concurren en la fabricación de un bien o en la prestación de un servicio y en su venta.</a:t>
            </a:r>
            <a:endParaRPr lang="es-ES_tradnl" sz="2000" b="1" u="sng" dirty="0">
              <a:ea typeface="Times New Roman"/>
              <a:cs typeface="Times New Roman"/>
            </a:endParaRPr>
          </a:p>
          <a:p>
            <a:pPr marL="449580" indent="-449580" algn="just">
              <a:lnSpc>
                <a:spcPct val="150000"/>
              </a:lnSpc>
              <a:spcAft>
                <a:spcPts val="0"/>
              </a:spcAft>
            </a:pPr>
            <a:r>
              <a:rPr lang="es-ES_tradnl" sz="2000" dirty="0">
                <a:ea typeface="Times New Roman"/>
                <a:cs typeface="Times New Roman"/>
              </a:rPr>
              <a:t> </a:t>
            </a:r>
            <a:endParaRPr lang="es-ES_tradnl" sz="2000" b="1" u="sng" dirty="0">
              <a:ea typeface="Times New Roman"/>
              <a:cs typeface="Times New Roman"/>
            </a:endParaRPr>
          </a:p>
          <a:p>
            <a:pPr marL="449580" indent="-449580" algn="just">
              <a:lnSpc>
                <a:spcPct val="150000"/>
              </a:lnSpc>
              <a:spcAft>
                <a:spcPts val="0"/>
              </a:spcAft>
            </a:pPr>
            <a:r>
              <a:rPr lang="es-ES_tradnl" sz="2000" dirty="0">
                <a:ea typeface="Times New Roman"/>
                <a:cs typeface="Times New Roman"/>
              </a:rPr>
              <a:t>	El costo esta íntimamente ligado con la actividad económica. </a:t>
            </a:r>
            <a:endParaRPr lang="es-ES_tradnl" sz="2000" b="1" u="sng" dirty="0">
              <a:ea typeface="Times New Roman"/>
              <a:cs typeface="Times New Roman"/>
            </a:endParaRPr>
          </a:p>
          <a:p>
            <a:pPr marL="449580" indent="-449580" algn="just">
              <a:lnSpc>
                <a:spcPct val="150000"/>
              </a:lnSpc>
              <a:spcAft>
                <a:spcPts val="0"/>
              </a:spcAft>
            </a:pPr>
            <a:r>
              <a:rPr lang="es-ES_tradnl" sz="2000" dirty="0">
                <a:ea typeface="Times New Roman"/>
                <a:cs typeface="Times New Roman"/>
              </a:rPr>
              <a:t>	</a:t>
            </a:r>
            <a:endParaRPr lang="es-ES_tradnl" sz="2000" b="1" u="sng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22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12776" y="548680"/>
            <a:ext cx="73756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449580" algn="just">
              <a:lnSpc>
                <a:spcPct val="150000"/>
              </a:lnSpc>
              <a:spcAft>
                <a:spcPts val="0"/>
              </a:spcAft>
            </a:pPr>
            <a:r>
              <a:rPr lang="es-ES_tradnl" sz="2000" b="1" dirty="0">
                <a:ea typeface="Times New Roman"/>
                <a:cs typeface="Times New Roman"/>
              </a:rPr>
              <a:t>Actividad económica:</a:t>
            </a:r>
            <a:r>
              <a:rPr lang="es-ES_tradnl" sz="2000" dirty="0">
                <a:ea typeface="Times New Roman"/>
                <a:cs typeface="Times New Roman"/>
              </a:rPr>
              <a:t> </a:t>
            </a:r>
            <a:r>
              <a:rPr lang="es-ES_tradnl" sz="20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asignar recursos limitados, a usos alternativos con un propósito definido, también esta estrechamente relacionado con el costo de oportunidad</a:t>
            </a:r>
            <a:r>
              <a:rPr lang="es-ES_tradnl" sz="2000" dirty="0">
                <a:ea typeface="Times New Roman"/>
                <a:cs typeface="Times New Roman"/>
              </a:rPr>
              <a:t>.</a:t>
            </a:r>
            <a:endParaRPr lang="es-ES_tradnl" sz="2000" b="1" u="sng" dirty="0">
              <a:ea typeface="Times New Roman"/>
              <a:cs typeface="Times New Roman"/>
            </a:endParaRPr>
          </a:p>
          <a:p>
            <a:pPr marL="449580" indent="-449580" algn="just">
              <a:spcAft>
                <a:spcPts val="0"/>
              </a:spcAft>
            </a:pPr>
            <a:r>
              <a:rPr lang="es-ES_tradnl" sz="2400" b="1" dirty="0">
                <a:latin typeface="Tahoma"/>
                <a:ea typeface="Times New Roman"/>
                <a:cs typeface="Times New Roman"/>
              </a:rPr>
              <a:t> </a:t>
            </a:r>
            <a:endParaRPr lang="es-ES_tradnl" sz="2400" b="1" u="sng" dirty="0">
              <a:latin typeface="Tahoma"/>
              <a:ea typeface="Times New Roman"/>
              <a:cs typeface="Times New Roman"/>
            </a:endParaRPr>
          </a:p>
          <a:p>
            <a:pPr marL="449580" indent="-449580" algn="just">
              <a:spcAft>
                <a:spcPts val="0"/>
              </a:spcAft>
            </a:pPr>
            <a:r>
              <a:rPr lang="es-ES_tradnl" sz="2000" b="1" dirty="0" smtClean="0">
                <a:ea typeface="Times New Roman"/>
                <a:cs typeface="Times New Roman"/>
              </a:rPr>
              <a:t>Costo </a:t>
            </a:r>
            <a:r>
              <a:rPr lang="es-ES_tradnl" sz="2000" b="1" dirty="0">
                <a:ea typeface="Times New Roman"/>
                <a:cs typeface="Times New Roman"/>
              </a:rPr>
              <a:t>de oportunidad</a:t>
            </a:r>
            <a:r>
              <a:rPr lang="es-ES_tradnl" sz="2000" dirty="0">
                <a:ea typeface="Times New Roman"/>
                <a:cs typeface="Times New Roman"/>
              </a:rPr>
              <a:t>: </a:t>
            </a:r>
            <a:endParaRPr lang="es-ES_tradnl" sz="2000" dirty="0" smtClean="0"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ES_tradnl" sz="20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elegir </a:t>
            </a:r>
            <a:r>
              <a:rPr lang="es-ES_tradnl" sz="20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una entre varias alternativas.</a:t>
            </a:r>
            <a:endParaRPr lang="es-ES_tradnl" sz="2000" b="1" u="sng" dirty="0">
              <a:solidFill>
                <a:schemeClr val="accent2">
                  <a:lumMod val="75000"/>
                </a:schemeClr>
              </a:solidFill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ES_tradnl" sz="20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dejar </a:t>
            </a:r>
            <a:r>
              <a:rPr lang="es-ES_tradnl" sz="20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de hacer algo por hacer otra </a:t>
            </a:r>
            <a:r>
              <a:rPr lang="es-ES_tradnl" sz="20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cosa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ES_tradnl" sz="20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la </a:t>
            </a:r>
            <a:r>
              <a:rPr lang="es-ES_tradnl" sz="20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mejor alternativa desechada (esta es la que usa en economía</a:t>
            </a:r>
            <a:r>
              <a:rPr lang="es-ES_tradnl" sz="20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)</a:t>
            </a:r>
            <a:r>
              <a:rPr lang="es-ES_tradnl" sz="2000" dirty="0">
                <a:ea typeface="Times New Roman"/>
                <a:cs typeface="Times New Roman"/>
              </a:rPr>
              <a:t> </a:t>
            </a:r>
            <a:endParaRPr lang="es-ES_tradnl" sz="2000" dirty="0" smtClean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s-ES_tradnl" sz="2000" b="1" u="sng" dirty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_tradnl" sz="2000" b="1" dirty="0">
                <a:ea typeface="Times New Roman"/>
                <a:cs typeface="Times New Roman"/>
              </a:rPr>
              <a:t>para que exista Costo de oportunidad se deben dar 2 condiciones</a:t>
            </a:r>
            <a:r>
              <a:rPr lang="es-ES_tradnl" sz="2000" b="1" dirty="0" smtClean="0">
                <a:ea typeface="Times New Roman"/>
                <a:cs typeface="Times New Roman"/>
              </a:rPr>
              <a:t>:</a:t>
            </a:r>
          </a:p>
          <a:p>
            <a:pPr marL="449580" indent="-449580" algn="just">
              <a:lnSpc>
                <a:spcPct val="150000"/>
              </a:lnSpc>
              <a:spcAft>
                <a:spcPts val="0"/>
              </a:spcAft>
            </a:pPr>
            <a:r>
              <a:rPr lang="es-ES_tradnl" sz="2000" b="1" dirty="0" smtClean="0">
                <a:ea typeface="Times New Roman"/>
                <a:cs typeface="Times New Roman"/>
              </a:rPr>
              <a:t>a</a:t>
            </a:r>
            <a:r>
              <a:rPr lang="es-ES_tradnl" sz="2000" b="1" dirty="0">
                <a:ea typeface="Times New Roman"/>
                <a:cs typeface="Times New Roman"/>
              </a:rPr>
              <a:t>.-</a:t>
            </a:r>
            <a:r>
              <a:rPr lang="es-ES_tradnl" sz="2000" dirty="0">
                <a:ea typeface="Times New Roman"/>
                <a:cs typeface="Times New Roman"/>
              </a:rPr>
              <a:t> </a:t>
            </a:r>
            <a:r>
              <a:rPr lang="es-ES_tradnl" sz="20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que el recurso sea limitado</a:t>
            </a:r>
            <a:endParaRPr lang="es-ES_tradnl" sz="2000" b="1" u="sng" dirty="0">
              <a:solidFill>
                <a:schemeClr val="accent2">
                  <a:lumMod val="75000"/>
                </a:schemeClr>
              </a:solidFill>
              <a:ea typeface="Times New Roman"/>
              <a:cs typeface="Times New Roman"/>
            </a:endParaRPr>
          </a:p>
          <a:p>
            <a:pPr marL="449580" indent="-449580" algn="just">
              <a:lnSpc>
                <a:spcPct val="150000"/>
              </a:lnSpc>
              <a:spcAft>
                <a:spcPts val="0"/>
              </a:spcAft>
            </a:pPr>
            <a:r>
              <a:rPr lang="es-ES_tradnl" sz="20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b.- </a:t>
            </a:r>
            <a:r>
              <a:rPr lang="es-ES_tradnl" sz="20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que el recurso sea susceptible de usos alternativos</a:t>
            </a:r>
            <a:endParaRPr lang="es-ES_tradnl" sz="2000" b="1" u="sng" dirty="0">
              <a:solidFill>
                <a:schemeClr val="accent2">
                  <a:lumMod val="7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55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/>
          <a:lstStyle/>
          <a:p>
            <a:r>
              <a:rPr lang="es-MX" dirty="0" smtClean="0"/>
              <a:t>Concepto de Costo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91683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Los costos pueden clasificarse en formas muy diversas, de acuerdo con la perspectiva bajo la cual se les contemple, para la contabilidad de costos podemos entender:</a:t>
            </a:r>
          </a:p>
          <a:p>
            <a:pPr>
              <a:lnSpc>
                <a:spcPct val="150000"/>
              </a:lnSpc>
            </a:pPr>
            <a:endParaRPr lang="es-MX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</a:rPr>
              <a:t>“el conjunto de pagos, obligaciones contraídas, consumos, depreciaciones, amortizaciones y aplicaciones atribuibles a un periodo determinado, relacionadas con las funciones de producción, distribución, administración y financiamiento”</a:t>
            </a:r>
            <a:endParaRPr lang="es-MX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Clasificación inicial de los costos</a:t>
            </a:r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2780928"/>
            <a:ext cx="61057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es-ES_tradnl" sz="2800" dirty="0" smtClean="0">
                <a:solidFill>
                  <a:schemeClr val="accent2">
                    <a:lumMod val="75000"/>
                  </a:schemeClr>
                </a:solidFill>
              </a:rPr>
              <a:t>Costos de Producción</a:t>
            </a:r>
          </a:p>
          <a:p>
            <a:pPr marL="457200" indent="-457200">
              <a:buBlip>
                <a:blip r:embed="rId2"/>
              </a:buBlip>
            </a:pP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Blip>
                <a:blip r:embed="rId2"/>
              </a:buBlip>
            </a:pPr>
            <a:r>
              <a:rPr lang="es-ES_tradnl" sz="2800" dirty="0" smtClean="0">
                <a:solidFill>
                  <a:schemeClr val="accent2">
                    <a:lumMod val="75000"/>
                  </a:schemeClr>
                </a:solidFill>
              </a:rPr>
              <a:t>Costos de  Distribución, Administración    y    Financiamiento       = gastos</a:t>
            </a:r>
            <a:endParaRPr lang="es-ES_trad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5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u="sng" dirty="0" smtClean="0"/>
              <a:t>Costo </a:t>
            </a:r>
            <a:r>
              <a:rPr lang="es-ES_tradnl" b="1" u="sng" dirty="0"/>
              <a:t>y</a:t>
            </a:r>
            <a:r>
              <a:rPr lang="es-ES_tradnl" b="1" u="sng" dirty="0" smtClean="0"/>
              <a:t> Gasto</a:t>
            </a:r>
            <a:endParaRPr lang="es-ES_tradnl" dirty="0"/>
          </a:p>
        </p:txBody>
      </p:sp>
      <p:sp>
        <p:nvSpPr>
          <p:cNvPr id="3" name="2 Rectángulo"/>
          <p:cNvSpPr/>
          <p:nvPr/>
        </p:nvSpPr>
        <p:spPr>
          <a:xfrm>
            <a:off x="1187624" y="2512874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chemeClr val="accent2">
                    <a:lumMod val="75000"/>
                  </a:schemeClr>
                </a:solidFill>
              </a:rPr>
              <a:t>COSTO:</a:t>
            </a:r>
            <a:r>
              <a:rPr lang="es-ES_tradnl" sz="2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_tradnl" sz="2400" dirty="0" smtClean="0">
                <a:solidFill>
                  <a:schemeClr val="accent2">
                    <a:lumMod val="75000"/>
                  </a:schemeClr>
                </a:solidFill>
              </a:rPr>
              <a:t>produce beneficios directos</a:t>
            </a:r>
          </a:p>
          <a:p>
            <a:endParaRPr lang="es-ES_tradnl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_tradnl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_tradnl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_tradnl" sz="2400" b="1" dirty="0">
                <a:solidFill>
                  <a:schemeClr val="accent2">
                    <a:lumMod val="75000"/>
                  </a:schemeClr>
                </a:solidFill>
              </a:rPr>
              <a:t>GASTOS</a:t>
            </a:r>
            <a:r>
              <a:rPr lang="es-ES_tradnl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s-ES_tradnl" sz="2400" dirty="0">
                <a:solidFill>
                  <a:schemeClr val="accent2">
                    <a:lumMod val="75000"/>
                  </a:schemeClr>
                </a:solidFill>
              </a:rPr>
              <a:t>	produce beneficios indirectos (gasto operación y ventas</a:t>
            </a:r>
            <a:r>
              <a:rPr lang="es-ES_tradnl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endParaRPr lang="es-ES_trad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4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Elementos del Costo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44167" y="1700808"/>
            <a:ext cx="675216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Una empresa industrial para fabricar un articulo requiere:</a:t>
            </a:r>
            <a:endParaRPr lang="es-MX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963195630"/>
              </p:ext>
            </p:extLst>
          </p:nvPr>
        </p:nvGraphicFramePr>
        <p:xfrm>
          <a:off x="2645511" y="2420888"/>
          <a:ext cx="5814921" cy="3617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99592" y="372980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Integrantes del Costo de Producción </a:t>
            </a:r>
            <a:endParaRPr lang="es-ES_trad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2483768" y="2316942"/>
            <a:ext cx="648072" cy="37763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1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73920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Materia prima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3" y="1556792"/>
            <a:ext cx="74168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Representan el punto de partida de la actividad manufacturera, porque constituyen los bienes sujetos a transformación.</a:t>
            </a:r>
          </a:p>
          <a:p>
            <a:pPr algn="just">
              <a:lnSpc>
                <a:spcPct val="150000"/>
              </a:lnSpc>
            </a:pPr>
            <a:endParaRPr lang="es-MX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Comprende todos aquellos materiales en estado natural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o elaborados por otras empresas , que a través de sucesivas transformaciones o combinaciones dan lugar a un nuevo y distinto producto.</a:t>
            </a:r>
          </a:p>
          <a:p>
            <a:pPr algn="just">
              <a:lnSpc>
                <a:spcPct val="150000"/>
              </a:lnSpc>
            </a:pPr>
            <a:endParaRPr lang="es-MX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Los materiales previamente comprados y almacenados, se convierten en costo cuando son utilizados en la producción</a:t>
            </a:r>
            <a:endParaRPr lang="es-MX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836712"/>
            <a:ext cx="6942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La utilización de los materiales puede ser:</a:t>
            </a:r>
            <a:endParaRPr lang="es-MX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06350980"/>
              </p:ext>
            </p:extLst>
          </p:nvPr>
        </p:nvGraphicFramePr>
        <p:xfrm>
          <a:off x="827584" y="1916832"/>
          <a:ext cx="756084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8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1024</TotalTime>
  <Words>697</Words>
  <Application>Microsoft Office PowerPoint</Application>
  <PresentationFormat>Presentación en pantalla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Chincheta</vt:lpstr>
      <vt:lpstr>El Costo  y  sus  Elementos </vt:lpstr>
      <vt:lpstr>Costos</vt:lpstr>
      <vt:lpstr>Presentación de PowerPoint</vt:lpstr>
      <vt:lpstr>Concepto de Costo</vt:lpstr>
      <vt:lpstr>Clasificación inicial de los costos</vt:lpstr>
      <vt:lpstr>Costo y Gasto</vt:lpstr>
      <vt:lpstr>Elementos del Costo</vt:lpstr>
      <vt:lpstr>Materia prima</vt:lpstr>
      <vt:lpstr>Presentación de PowerPoint</vt:lpstr>
      <vt:lpstr>Presentación de PowerPoint</vt:lpstr>
      <vt:lpstr>Mano de Obra </vt:lpstr>
      <vt:lpstr>Presentación de PowerPoint</vt:lpstr>
      <vt:lpstr>Presentación de PowerPoint</vt:lpstr>
      <vt:lpstr>Gastos indirectos de Fabricación</vt:lpstr>
      <vt:lpstr>Presentación de PowerPoint</vt:lpstr>
      <vt:lpstr>Presentación de PowerPoint</vt:lpstr>
      <vt:lpstr>Costo Primo o primario</vt:lpstr>
      <vt:lpstr>Costo de Conversión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Costos</dc:title>
  <dc:creator>Alejandra</dc:creator>
  <cp:lastModifiedBy>Alejandra</cp:lastModifiedBy>
  <cp:revision>33</cp:revision>
  <dcterms:created xsi:type="dcterms:W3CDTF">2013-03-19T01:39:04Z</dcterms:created>
  <dcterms:modified xsi:type="dcterms:W3CDTF">2014-09-27T17:29:34Z</dcterms:modified>
</cp:coreProperties>
</file>