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5"/>
  </p:notesMasterIdLst>
  <p:sldIdLst>
    <p:sldId id="256" r:id="rId2"/>
    <p:sldId id="258" r:id="rId3"/>
    <p:sldId id="257" r:id="rId4"/>
    <p:sldId id="259" r:id="rId5"/>
    <p:sldId id="273" r:id="rId6"/>
    <p:sldId id="260" r:id="rId7"/>
    <p:sldId id="261" r:id="rId8"/>
    <p:sldId id="275" r:id="rId9"/>
    <p:sldId id="262" r:id="rId10"/>
    <p:sldId id="276" r:id="rId11"/>
    <p:sldId id="277" r:id="rId12"/>
    <p:sldId id="263" r:id="rId13"/>
    <p:sldId id="264" r:id="rId14"/>
    <p:sldId id="265" r:id="rId15"/>
    <p:sldId id="279" r:id="rId16"/>
    <p:sldId id="278" r:id="rId17"/>
    <p:sldId id="280" r:id="rId18"/>
    <p:sldId id="269" r:id="rId19"/>
    <p:sldId id="267" r:id="rId20"/>
    <p:sldId id="268" r:id="rId21"/>
    <p:sldId id="270" r:id="rId22"/>
    <p:sldId id="271" r:id="rId23"/>
    <p:sldId id="274"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660"/>
  </p:normalViewPr>
  <p:slideViewPr>
    <p:cSldViewPr>
      <p:cViewPr varScale="1">
        <p:scale>
          <a:sx n="41" d="100"/>
          <a:sy n="41" d="100"/>
        </p:scale>
        <p:origin x="-3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435100-999D-4961-9EA6-A43F3248E539}" type="datetimeFigureOut">
              <a:rPr lang="es-MX" smtClean="0"/>
              <a:t>08/09/2013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6C7491-FCDB-4418-AD2B-855D8039BA72}" type="slidenum">
              <a:rPr lang="es-MX" smtClean="0"/>
              <a:t>‹Nº›</a:t>
            </a:fld>
            <a:endParaRPr lang="es-MX"/>
          </a:p>
        </p:txBody>
      </p:sp>
    </p:spTree>
    <p:extLst>
      <p:ext uri="{BB962C8B-B14F-4D97-AF65-F5344CB8AC3E}">
        <p14:creationId xmlns:p14="http://schemas.microsoft.com/office/powerpoint/2010/main" val="1198454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D86C7491-FCDB-4418-AD2B-855D8039BA72}" type="slidenum">
              <a:rPr lang="es-MX" smtClean="0"/>
              <a:t>17</a:t>
            </a:fld>
            <a:endParaRPr lang="es-MX"/>
          </a:p>
        </p:txBody>
      </p:sp>
    </p:spTree>
    <p:extLst>
      <p:ext uri="{BB962C8B-B14F-4D97-AF65-F5344CB8AC3E}">
        <p14:creationId xmlns:p14="http://schemas.microsoft.com/office/powerpoint/2010/main" val="3832762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17" name="16 Marcador de pie de página"/>
          <p:cNvSpPr>
            <a:spLocks noGrp="1"/>
          </p:cNvSpPr>
          <p:nvPr>
            <p:ph type="ftr" sz="quarter" idx="11"/>
          </p:nvPr>
        </p:nvSpPr>
        <p:spPr/>
        <p:txBody>
          <a:bodyPr/>
          <a:lstStyle/>
          <a:p>
            <a:endParaRPr lang="es-MX"/>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9FCEC9DA-4647-46AF-9DF0-FDB3B2CBDA87}" type="slidenum">
              <a:rPr lang="es-MX" smtClean="0"/>
              <a:pPr/>
              <a:t>‹Nº›</a:t>
            </a:fld>
            <a:endParaRPr lang="es-MX"/>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FCEC9DA-4647-46AF-9DF0-FDB3B2CBDA8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FCEC9DA-4647-46AF-9DF0-FDB3B2CBDA8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FCEC9DA-4647-46AF-9DF0-FDB3B2CBDA87}" type="slidenum">
              <a:rPr lang="es-MX" smtClean="0"/>
              <a:pPr/>
              <a:t>‹Nº›</a:t>
            </a:fld>
            <a:endParaRPr lang="es-MX"/>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5" name="4 Marcador de pie de página"/>
          <p:cNvSpPr>
            <a:spLocks noGrp="1"/>
          </p:cNvSpPr>
          <p:nvPr>
            <p:ph type="ftr" sz="quarter" idx="11"/>
          </p:nvPr>
        </p:nvSpPr>
        <p:spPr>
          <a:xfrm>
            <a:off x="800100" y="6172200"/>
            <a:ext cx="4000500" cy="457200"/>
          </a:xfrm>
        </p:spPr>
        <p:txBody>
          <a:bodyPr/>
          <a:lstStyle/>
          <a:p>
            <a:endParaRPr lang="es-MX"/>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9FCEC9DA-4647-46AF-9DF0-FDB3B2CBDA87}"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FCEC9DA-4647-46AF-9DF0-FDB3B2CBDA87}" type="slidenum">
              <a:rPr lang="es-MX" smtClean="0"/>
              <a:pPr/>
              <a:t>‹Nº›</a:t>
            </a:fld>
            <a:endParaRPr lang="es-MX"/>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FCEC9DA-4647-46AF-9DF0-FDB3B2CBDA87}" type="slidenum">
              <a:rPr lang="es-MX" smtClean="0"/>
              <a:pPr/>
              <a:t>‹Nº›</a:t>
            </a:fld>
            <a:endParaRPr lang="es-MX"/>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FCEC9DA-4647-46AF-9DF0-FDB3B2CBDA8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FCEC9DA-4647-46AF-9DF0-FDB3B2CBDA8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FCEC9DA-4647-46AF-9DF0-FDB3B2CBDA87}" type="slidenum">
              <a:rPr lang="es-MX" smtClean="0"/>
              <a:pPr/>
              <a:t>‹Nº›</a:t>
            </a:fld>
            <a:endParaRPr lang="es-MX"/>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17FC642-49B4-48A7-952C-6F301BBFAFBB}" type="datetimeFigureOut">
              <a:rPr lang="es-MX" smtClean="0"/>
              <a:pPr/>
              <a:t>08/09/2013</a:t>
            </a:fld>
            <a:endParaRPr lang="es-MX"/>
          </a:p>
        </p:txBody>
      </p:sp>
      <p:sp>
        <p:nvSpPr>
          <p:cNvPr id="6" name="5 Marcador de pie de página"/>
          <p:cNvSpPr>
            <a:spLocks noGrp="1"/>
          </p:cNvSpPr>
          <p:nvPr>
            <p:ph type="ftr" sz="quarter" idx="11"/>
          </p:nvPr>
        </p:nvSpPr>
        <p:spPr>
          <a:xfrm>
            <a:off x="914400" y="6172200"/>
            <a:ext cx="3886200" cy="457200"/>
          </a:xfrm>
        </p:spPr>
        <p:txBody>
          <a:bodyPr/>
          <a:lstStyle/>
          <a:p>
            <a:endParaRPr lang="es-MX"/>
          </a:p>
        </p:txBody>
      </p:sp>
      <p:sp>
        <p:nvSpPr>
          <p:cNvPr id="7" name="6 Marcador de número de diapositiva"/>
          <p:cNvSpPr>
            <a:spLocks noGrp="1"/>
          </p:cNvSpPr>
          <p:nvPr>
            <p:ph type="sldNum" sz="quarter" idx="12"/>
          </p:nvPr>
        </p:nvSpPr>
        <p:spPr>
          <a:xfrm>
            <a:off x="146304" y="6208776"/>
            <a:ext cx="457200" cy="457200"/>
          </a:xfrm>
        </p:spPr>
        <p:txBody>
          <a:bodyPr/>
          <a:lstStyle/>
          <a:p>
            <a:fld id="{9FCEC9DA-4647-46AF-9DF0-FDB3B2CBDA87}" type="slidenum">
              <a:rPr lang="es-MX" smtClean="0"/>
              <a:pPr/>
              <a:t>‹Nº›</a:t>
            </a:fld>
            <a:endParaRPr lang="es-MX"/>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17FC642-49B4-48A7-952C-6F301BBFAFBB}" type="datetimeFigureOut">
              <a:rPr lang="es-MX" smtClean="0"/>
              <a:pPr/>
              <a:t>08/09/2013</a:t>
            </a:fld>
            <a:endParaRPr lang="es-MX"/>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MX"/>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FCEC9DA-4647-46AF-9DF0-FDB3B2CBDA8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360040"/>
            <a:ext cx="8640960" cy="908720"/>
          </a:xfrm>
        </p:spPr>
        <p:txBody>
          <a:bodyPr>
            <a:normAutofit fontScale="90000"/>
          </a:bodyPr>
          <a:lstStyle/>
          <a:p>
            <a:r>
              <a:rPr lang="es-MX" sz="2700" b="1" dirty="0">
                <a:solidFill>
                  <a:srgbClr val="FF0000"/>
                </a:solidFill>
              </a:rPr>
              <a:t>PRINCIPIOS FUNDAMENTALES EN FINANZAS CORPORATIVAS</a:t>
            </a:r>
            <a:r>
              <a:rPr lang="es-MX" dirty="0">
                <a:solidFill>
                  <a:srgbClr val="FF0000"/>
                </a:solidFill>
              </a:rPr>
              <a:t/>
            </a:r>
            <a:br>
              <a:rPr lang="es-MX" dirty="0">
                <a:solidFill>
                  <a:srgbClr val="FF0000"/>
                </a:solidFill>
              </a:rPr>
            </a:br>
            <a:endParaRPr lang="es-MX" dirty="0">
              <a:solidFill>
                <a:srgbClr val="FF0000"/>
              </a:solidFill>
            </a:endParaRPr>
          </a:p>
        </p:txBody>
      </p:sp>
      <p:pic>
        <p:nvPicPr>
          <p:cNvPr id="4" name="3 Imagen"/>
          <p:cNvPicPr/>
          <p:nvPr/>
        </p:nvPicPr>
        <p:blipFill>
          <a:blip r:embed="rId2" cstate="print"/>
          <a:srcRect/>
          <a:stretch>
            <a:fillRect/>
          </a:stretch>
        </p:blipFill>
        <p:spPr bwMode="auto">
          <a:xfrm>
            <a:off x="0" y="836712"/>
            <a:ext cx="9144000" cy="5760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332656"/>
            <a:ext cx="8784976" cy="2646878"/>
          </a:xfrm>
          <a:prstGeom prst="rect">
            <a:avLst/>
          </a:prstGeom>
          <a:noFill/>
        </p:spPr>
        <p:txBody>
          <a:bodyPr wrap="square" rtlCol="0">
            <a:spAutoFit/>
          </a:bodyPr>
          <a:lstStyle/>
          <a:p>
            <a:r>
              <a:rPr lang="es-MX" sz="3200" dirty="0" smtClean="0">
                <a:solidFill>
                  <a:srgbClr val="0000FF"/>
                </a:solidFill>
              </a:rPr>
              <a:t>Ejemplo:</a:t>
            </a:r>
          </a:p>
          <a:p>
            <a:endParaRPr lang="es-MX" sz="3200" dirty="0" smtClean="0">
              <a:solidFill>
                <a:srgbClr val="0000FF"/>
              </a:solidFill>
            </a:endParaRPr>
          </a:p>
          <a:p>
            <a:r>
              <a:rPr lang="es-MX" sz="2800" dirty="0" smtClean="0">
                <a:solidFill>
                  <a:srgbClr val="0000FF"/>
                </a:solidFill>
              </a:rPr>
              <a:t>Debby vende obligaciones a veinte años con una valor nominal de $ 1000 y una tasa de interés de cupón del 9%, por lo tanto sus ingresos netos son de $ 960. </a:t>
            </a:r>
          </a:p>
          <a:p>
            <a:endParaRPr lang="es-MX" dirty="0"/>
          </a:p>
        </p:txBody>
      </p:sp>
      <p:sp>
        <p:nvSpPr>
          <p:cNvPr id="3" name="2 Rectángulo"/>
          <p:cNvSpPr/>
          <p:nvPr/>
        </p:nvSpPr>
        <p:spPr>
          <a:xfrm>
            <a:off x="539552" y="2852936"/>
            <a:ext cx="6984776" cy="1015663"/>
          </a:xfrm>
          <a:prstGeom prst="rect">
            <a:avLst/>
          </a:prstGeom>
        </p:spPr>
        <p:txBody>
          <a:bodyPr wrap="square">
            <a:spAutoFit/>
          </a:bodyPr>
          <a:lstStyle/>
          <a:p>
            <a:r>
              <a:rPr lang="es-MX" sz="2400" i="1" dirty="0" smtClean="0">
                <a:solidFill>
                  <a:srgbClr val="0000FF"/>
                </a:solidFill>
              </a:rPr>
              <a:t>Costos componentes (</a:t>
            </a:r>
            <a:r>
              <a:rPr lang="es-MX" sz="3600" dirty="0" err="1" smtClean="0">
                <a:solidFill>
                  <a:srgbClr val="0000FF"/>
                </a:solidFill>
              </a:rPr>
              <a:t>K</a:t>
            </a:r>
            <a:r>
              <a:rPr lang="es-MX" dirty="0" err="1" smtClean="0">
                <a:solidFill>
                  <a:srgbClr val="0000FF"/>
                </a:solidFill>
              </a:rPr>
              <a:t>d</a:t>
            </a:r>
            <a:r>
              <a:rPr lang="es-MX" dirty="0" smtClean="0">
                <a:solidFill>
                  <a:srgbClr val="0000FF"/>
                </a:solidFill>
              </a:rPr>
              <a:t> </a:t>
            </a:r>
            <a:r>
              <a:rPr lang="es-MX" sz="2400" dirty="0" smtClean="0">
                <a:solidFill>
                  <a:srgbClr val="0000FF"/>
                </a:solidFill>
              </a:rPr>
              <a:t>)</a:t>
            </a:r>
            <a:r>
              <a:rPr lang="es-MX" sz="2400" i="1" dirty="0" smtClean="0">
                <a:solidFill>
                  <a:srgbClr val="0000FF"/>
                </a:solidFill>
              </a:rPr>
              <a:t>=  I + </a:t>
            </a:r>
            <a:r>
              <a:rPr lang="es-MX" sz="2400" i="1" dirty="0" smtClean="0">
                <a:solidFill>
                  <a:srgbClr val="0000FF"/>
                </a:solidFill>
              </a:rPr>
              <a:t>(N-Nd </a:t>
            </a:r>
            <a:r>
              <a:rPr lang="es-MX" sz="2400" i="1" dirty="0" smtClean="0">
                <a:solidFill>
                  <a:srgbClr val="0000FF"/>
                </a:solidFill>
              </a:rPr>
              <a:t>/ </a:t>
            </a:r>
            <a:r>
              <a:rPr lang="es-MX" sz="2400" i="1" dirty="0" smtClean="0">
                <a:solidFill>
                  <a:srgbClr val="0000FF"/>
                </a:solidFill>
              </a:rPr>
              <a:t>n)</a:t>
            </a:r>
            <a:endParaRPr lang="es-MX" sz="2400" i="1" dirty="0" smtClean="0">
              <a:solidFill>
                <a:srgbClr val="0000FF"/>
              </a:solidFill>
            </a:endParaRPr>
          </a:p>
          <a:p>
            <a:r>
              <a:rPr lang="es-MX" sz="2400" i="1" dirty="0" smtClean="0">
                <a:solidFill>
                  <a:srgbClr val="0000FF"/>
                </a:solidFill>
              </a:rPr>
              <a:t>			              Nd + VN /  2</a:t>
            </a:r>
          </a:p>
        </p:txBody>
      </p:sp>
      <p:cxnSp>
        <p:nvCxnSpPr>
          <p:cNvPr id="5" name="4 Conector recto"/>
          <p:cNvCxnSpPr/>
          <p:nvPr/>
        </p:nvCxnSpPr>
        <p:spPr>
          <a:xfrm>
            <a:off x="4572000" y="3429000"/>
            <a:ext cx="18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611560" y="4221088"/>
            <a:ext cx="7272808" cy="1015663"/>
          </a:xfrm>
          <a:prstGeom prst="rect">
            <a:avLst/>
          </a:prstGeom>
        </p:spPr>
        <p:txBody>
          <a:bodyPr wrap="square">
            <a:spAutoFit/>
          </a:bodyPr>
          <a:lstStyle/>
          <a:p>
            <a:r>
              <a:rPr lang="es-MX" sz="2400" i="1" dirty="0" smtClean="0">
                <a:solidFill>
                  <a:srgbClr val="0000FF"/>
                </a:solidFill>
              </a:rPr>
              <a:t>Costos componentes (</a:t>
            </a:r>
            <a:r>
              <a:rPr lang="es-MX" sz="3600" dirty="0" err="1" smtClean="0">
                <a:solidFill>
                  <a:srgbClr val="0000FF"/>
                </a:solidFill>
              </a:rPr>
              <a:t>K</a:t>
            </a:r>
            <a:r>
              <a:rPr lang="es-MX" dirty="0" err="1" smtClean="0">
                <a:solidFill>
                  <a:srgbClr val="0000FF"/>
                </a:solidFill>
              </a:rPr>
              <a:t>d</a:t>
            </a:r>
            <a:r>
              <a:rPr lang="es-MX" dirty="0" smtClean="0">
                <a:solidFill>
                  <a:srgbClr val="0000FF"/>
                </a:solidFill>
              </a:rPr>
              <a:t> </a:t>
            </a:r>
            <a:r>
              <a:rPr lang="es-MX" sz="2400" dirty="0" smtClean="0">
                <a:solidFill>
                  <a:srgbClr val="0000FF"/>
                </a:solidFill>
              </a:rPr>
              <a:t>)</a:t>
            </a:r>
            <a:r>
              <a:rPr lang="es-MX" sz="2400" i="1" dirty="0" smtClean="0">
                <a:solidFill>
                  <a:srgbClr val="0000FF"/>
                </a:solidFill>
              </a:rPr>
              <a:t>=   90 + </a:t>
            </a:r>
            <a:r>
              <a:rPr lang="es-MX" sz="2400" i="1" dirty="0" smtClean="0">
                <a:solidFill>
                  <a:srgbClr val="0000FF"/>
                </a:solidFill>
              </a:rPr>
              <a:t>(1000-960 </a:t>
            </a:r>
            <a:r>
              <a:rPr lang="es-MX" sz="2400" i="1" dirty="0" smtClean="0">
                <a:solidFill>
                  <a:srgbClr val="0000FF"/>
                </a:solidFill>
              </a:rPr>
              <a:t>/</a:t>
            </a:r>
            <a:r>
              <a:rPr lang="es-MX" sz="2400" i="1" dirty="0" smtClean="0">
                <a:solidFill>
                  <a:srgbClr val="0000FF"/>
                </a:solidFill>
              </a:rPr>
              <a:t>20)</a:t>
            </a:r>
            <a:endParaRPr lang="es-MX" sz="2400" i="1" dirty="0" smtClean="0">
              <a:solidFill>
                <a:srgbClr val="0000FF"/>
              </a:solidFill>
            </a:endParaRPr>
          </a:p>
          <a:p>
            <a:r>
              <a:rPr lang="es-MX" sz="2400" i="1" dirty="0" smtClean="0">
                <a:solidFill>
                  <a:srgbClr val="0000FF"/>
                </a:solidFill>
              </a:rPr>
              <a:t>			                 </a:t>
            </a:r>
            <a:r>
              <a:rPr lang="es-MX" sz="2400" i="1" dirty="0" smtClean="0">
                <a:solidFill>
                  <a:srgbClr val="0000FF"/>
                </a:solidFill>
              </a:rPr>
              <a:t>(960 </a:t>
            </a:r>
            <a:r>
              <a:rPr lang="es-MX" sz="2400" i="1" dirty="0" smtClean="0">
                <a:solidFill>
                  <a:srgbClr val="0000FF"/>
                </a:solidFill>
              </a:rPr>
              <a:t>+ </a:t>
            </a:r>
            <a:r>
              <a:rPr lang="es-MX" sz="2400" i="1" dirty="0" smtClean="0">
                <a:solidFill>
                  <a:srgbClr val="0000FF"/>
                </a:solidFill>
              </a:rPr>
              <a:t>1000) </a:t>
            </a:r>
            <a:r>
              <a:rPr lang="es-MX" sz="2400" i="1" dirty="0" smtClean="0">
                <a:solidFill>
                  <a:srgbClr val="0000FF"/>
                </a:solidFill>
              </a:rPr>
              <a:t>/  2</a:t>
            </a:r>
          </a:p>
        </p:txBody>
      </p:sp>
      <p:cxnSp>
        <p:nvCxnSpPr>
          <p:cNvPr id="7" name="6 Conector recto"/>
          <p:cNvCxnSpPr/>
          <p:nvPr/>
        </p:nvCxnSpPr>
        <p:spPr>
          <a:xfrm>
            <a:off x="4740886" y="4797152"/>
            <a:ext cx="237626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8 Rectángulo"/>
          <p:cNvSpPr/>
          <p:nvPr/>
        </p:nvSpPr>
        <p:spPr>
          <a:xfrm>
            <a:off x="691456" y="5418562"/>
            <a:ext cx="7840984" cy="1015663"/>
          </a:xfrm>
          <a:prstGeom prst="rect">
            <a:avLst/>
          </a:prstGeom>
        </p:spPr>
        <p:txBody>
          <a:bodyPr wrap="square">
            <a:spAutoFit/>
          </a:bodyPr>
          <a:lstStyle/>
          <a:p>
            <a:r>
              <a:rPr lang="es-MX" sz="2400" i="1" dirty="0" smtClean="0">
                <a:solidFill>
                  <a:srgbClr val="0000FF"/>
                </a:solidFill>
              </a:rPr>
              <a:t>Costos componentes (</a:t>
            </a:r>
            <a:r>
              <a:rPr lang="es-MX" sz="3600" dirty="0" err="1" smtClean="0">
                <a:solidFill>
                  <a:srgbClr val="0000FF"/>
                </a:solidFill>
              </a:rPr>
              <a:t>K</a:t>
            </a:r>
            <a:r>
              <a:rPr lang="es-MX" dirty="0" err="1" smtClean="0">
                <a:solidFill>
                  <a:srgbClr val="0000FF"/>
                </a:solidFill>
              </a:rPr>
              <a:t>d</a:t>
            </a:r>
            <a:r>
              <a:rPr lang="es-MX" dirty="0" smtClean="0">
                <a:solidFill>
                  <a:srgbClr val="0000FF"/>
                </a:solidFill>
              </a:rPr>
              <a:t> </a:t>
            </a:r>
            <a:r>
              <a:rPr lang="es-MX" sz="2400" dirty="0" smtClean="0">
                <a:solidFill>
                  <a:srgbClr val="0000FF"/>
                </a:solidFill>
              </a:rPr>
              <a:t>)</a:t>
            </a:r>
            <a:r>
              <a:rPr lang="es-MX" sz="2400" i="1" dirty="0" smtClean="0">
                <a:solidFill>
                  <a:srgbClr val="0000FF"/>
                </a:solidFill>
              </a:rPr>
              <a:t>=  92      = 0.0939  =  9.4%</a:t>
            </a:r>
          </a:p>
          <a:p>
            <a:r>
              <a:rPr lang="es-MX" sz="2400" i="1" dirty="0" smtClean="0">
                <a:solidFill>
                  <a:srgbClr val="0000FF"/>
                </a:solidFill>
              </a:rPr>
              <a:t>			              980 </a:t>
            </a:r>
          </a:p>
        </p:txBody>
      </p:sp>
      <p:cxnSp>
        <p:nvCxnSpPr>
          <p:cNvPr id="11" name="10 Conector recto"/>
          <p:cNvCxnSpPr/>
          <p:nvPr/>
        </p:nvCxnSpPr>
        <p:spPr>
          <a:xfrm>
            <a:off x="4680012" y="6021288"/>
            <a:ext cx="79208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620688"/>
            <a:ext cx="8568952" cy="5386090"/>
          </a:xfrm>
          <a:prstGeom prst="rect">
            <a:avLst/>
          </a:prstGeom>
        </p:spPr>
        <p:txBody>
          <a:bodyPr wrap="square">
            <a:spAutoFit/>
          </a:bodyPr>
          <a:lstStyle/>
          <a:p>
            <a:r>
              <a:rPr lang="es-MX" sz="2800" i="1" dirty="0" smtClean="0">
                <a:solidFill>
                  <a:srgbClr val="0000FF"/>
                </a:solidFill>
              </a:rPr>
              <a:t>Ahora, el costo de la deuda después de impuestos será:</a:t>
            </a:r>
          </a:p>
          <a:p>
            <a:endParaRPr lang="es-MX" sz="2800" i="1" dirty="0" smtClean="0">
              <a:solidFill>
                <a:srgbClr val="0000FF"/>
              </a:solidFill>
            </a:endParaRPr>
          </a:p>
          <a:p>
            <a:r>
              <a:rPr lang="es-MX" sz="2400" i="1" dirty="0" smtClean="0">
                <a:solidFill>
                  <a:srgbClr val="0000FF"/>
                </a:solidFill>
              </a:rPr>
              <a:t>Suponiendo que </a:t>
            </a:r>
            <a:r>
              <a:rPr lang="es-MX" sz="2400" i="1" dirty="0" err="1" smtClean="0">
                <a:solidFill>
                  <a:srgbClr val="0000FF"/>
                </a:solidFill>
              </a:rPr>
              <a:t>Debby</a:t>
            </a:r>
            <a:r>
              <a:rPr lang="es-MX" sz="2400" i="1" dirty="0" smtClean="0">
                <a:solidFill>
                  <a:srgbClr val="0000FF"/>
                </a:solidFill>
              </a:rPr>
              <a:t> tiene una tasa de impuestos del 40%</a:t>
            </a:r>
          </a:p>
          <a:p>
            <a:endParaRPr lang="es-MX" sz="3600" i="1" dirty="0" smtClean="0">
              <a:solidFill>
                <a:srgbClr val="0000FF"/>
              </a:solidFill>
            </a:endParaRPr>
          </a:p>
          <a:p>
            <a:r>
              <a:rPr lang="es-MX" sz="3200" i="1" dirty="0" smtClean="0">
                <a:solidFill>
                  <a:srgbClr val="0000FF"/>
                </a:solidFill>
              </a:rPr>
              <a:t>Costos componentes (</a:t>
            </a:r>
            <a:r>
              <a:rPr lang="es-MX" sz="4400" dirty="0" err="1" smtClean="0">
                <a:solidFill>
                  <a:srgbClr val="0000FF"/>
                </a:solidFill>
              </a:rPr>
              <a:t>K</a:t>
            </a:r>
            <a:r>
              <a:rPr lang="es-MX" sz="2400" dirty="0" err="1" smtClean="0">
                <a:solidFill>
                  <a:srgbClr val="0000FF"/>
                </a:solidFill>
              </a:rPr>
              <a:t>dT</a:t>
            </a:r>
            <a:r>
              <a:rPr lang="es-MX" sz="2400" dirty="0" smtClean="0">
                <a:solidFill>
                  <a:srgbClr val="0000FF"/>
                </a:solidFill>
              </a:rPr>
              <a:t> </a:t>
            </a:r>
            <a:r>
              <a:rPr lang="es-MX" sz="3200" dirty="0" smtClean="0">
                <a:solidFill>
                  <a:srgbClr val="0000FF"/>
                </a:solidFill>
              </a:rPr>
              <a:t>)</a:t>
            </a:r>
            <a:r>
              <a:rPr lang="es-MX" sz="3200" i="1" dirty="0" smtClean="0">
                <a:solidFill>
                  <a:srgbClr val="0000FF"/>
                </a:solidFill>
              </a:rPr>
              <a:t>= </a:t>
            </a:r>
            <a:r>
              <a:rPr lang="es-MX" sz="2400" i="1" dirty="0" smtClean="0">
                <a:solidFill>
                  <a:srgbClr val="0000FF"/>
                </a:solidFill>
              </a:rPr>
              <a:t>tasa de interés – ahorros en impuestos de la deuda después de impuestos </a:t>
            </a:r>
            <a:endParaRPr lang="es-MX" sz="3600" i="1" dirty="0" smtClean="0">
              <a:solidFill>
                <a:srgbClr val="0000FF"/>
              </a:solidFill>
            </a:endParaRPr>
          </a:p>
          <a:p>
            <a:endParaRPr lang="es-MX" sz="3200" dirty="0" smtClean="0">
              <a:solidFill>
                <a:srgbClr val="0000FF"/>
              </a:solidFill>
            </a:endParaRPr>
          </a:p>
          <a:p>
            <a:r>
              <a:rPr lang="es-MX" sz="3200" dirty="0" err="1" smtClean="0">
                <a:solidFill>
                  <a:srgbClr val="0000FF"/>
                </a:solidFill>
              </a:rPr>
              <a:t>K</a:t>
            </a:r>
            <a:r>
              <a:rPr lang="es-MX" sz="2000" dirty="0" err="1" smtClean="0">
                <a:solidFill>
                  <a:srgbClr val="0000FF"/>
                </a:solidFill>
              </a:rPr>
              <a:t>dT</a:t>
            </a:r>
            <a:r>
              <a:rPr lang="es-MX" sz="3200" dirty="0" smtClean="0">
                <a:solidFill>
                  <a:srgbClr val="0000FF"/>
                </a:solidFill>
              </a:rPr>
              <a:t> = </a:t>
            </a:r>
            <a:r>
              <a:rPr lang="es-MX" sz="3200" dirty="0" err="1" smtClean="0">
                <a:solidFill>
                  <a:srgbClr val="0000FF"/>
                </a:solidFill>
              </a:rPr>
              <a:t>K</a:t>
            </a:r>
            <a:r>
              <a:rPr lang="es-MX" sz="2000" dirty="0" err="1" smtClean="0">
                <a:solidFill>
                  <a:srgbClr val="0000FF"/>
                </a:solidFill>
              </a:rPr>
              <a:t>d</a:t>
            </a:r>
            <a:r>
              <a:rPr lang="es-MX" sz="2000" dirty="0" smtClean="0">
                <a:solidFill>
                  <a:srgbClr val="0000FF"/>
                </a:solidFill>
              </a:rPr>
              <a:t> </a:t>
            </a:r>
            <a:r>
              <a:rPr lang="es-MX" sz="3200" dirty="0" smtClean="0">
                <a:solidFill>
                  <a:srgbClr val="0000FF"/>
                </a:solidFill>
              </a:rPr>
              <a:t>(1 – T) </a:t>
            </a:r>
          </a:p>
          <a:p>
            <a:r>
              <a:rPr lang="es-MX" sz="3200" dirty="0" smtClean="0">
                <a:solidFill>
                  <a:srgbClr val="0000FF"/>
                </a:solidFill>
              </a:rPr>
              <a:t>      = 9.4 (1- 0.40)</a:t>
            </a:r>
          </a:p>
          <a:p>
            <a:r>
              <a:rPr lang="es-MX" sz="3200" dirty="0" smtClean="0">
                <a:solidFill>
                  <a:srgbClr val="0000FF"/>
                </a:solidFill>
              </a:rPr>
              <a:t>      =  9.4 (0.60) = 5.64%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052736"/>
            <a:ext cx="8712968" cy="4770537"/>
          </a:xfrm>
          <a:prstGeom prst="rect">
            <a:avLst/>
          </a:prstGeom>
        </p:spPr>
        <p:txBody>
          <a:bodyPr wrap="square">
            <a:spAutoFit/>
          </a:bodyPr>
          <a:lstStyle/>
          <a:p>
            <a:r>
              <a:rPr lang="es-MX" sz="3200" b="1" dirty="0" smtClean="0">
                <a:solidFill>
                  <a:srgbClr val="0000FF"/>
                </a:solidFill>
              </a:rPr>
              <a:t>Costo de las Acciones Preferentes </a:t>
            </a:r>
          </a:p>
          <a:p>
            <a:endParaRPr lang="es-MX" sz="3200" b="1" dirty="0" smtClean="0">
              <a:solidFill>
                <a:srgbClr val="0000FF"/>
              </a:solidFill>
            </a:endParaRPr>
          </a:p>
          <a:p>
            <a:pPr algn="just"/>
            <a:r>
              <a:rPr lang="es-MX" sz="2400" dirty="0" smtClean="0">
                <a:solidFill>
                  <a:srgbClr val="0000FF"/>
                </a:solidFill>
              </a:rPr>
              <a:t>El costo componente de las acciones preferentes también se utiliza para calcular el costo promedio ponderado de capital. </a:t>
            </a:r>
          </a:p>
          <a:p>
            <a:pPr algn="just"/>
            <a:endParaRPr lang="es-MX" sz="2400" dirty="0" smtClean="0">
              <a:solidFill>
                <a:srgbClr val="0000FF"/>
              </a:solidFill>
            </a:endParaRPr>
          </a:p>
          <a:p>
            <a:pPr algn="just"/>
            <a:r>
              <a:rPr lang="es-MX" sz="2400" i="1" dirty="0" smtClean="0">
                <a:solidFill>
                  <a:srgbClr val="0000FF"/>
                </a:solidFill>
              </a:rPr>
              <a:t>Es la tasa de rendimiento que los inversionistas requieren y es igual a dividir el dividendo preferente entre el precio neto de la emisión o el precio que la empresa recibirá después de deducir los costos de flotación. </a:t>
            </a:r>
          </a:p>
          <a:p>
            <a:endParaRPr lang="es-MX" sz="2400" dirty="0" smtClean="0">
              <a:solidFill>
                <a:srgbClr val="0000FF"/>
              </a:solidFill>
            </a:endParaRPr>
          </a:p>
          <a:p>
            <a:r>
              <a:rPr lang="es-MX" sz="2400" dirty="0" err="1" smtClean="0">
                <a:solidFill>
                  <a:srgbClr val="0000FF"/>
                </a:solidFill>
              </a:rPr>
              <a:t>k</a:t>
            </a:r>
            <a:r>
              <a:rPr lang="es-MX" sz="2000" dirty="0" err="1" smtClean="0">
                <a:solidFill>
                  <a:srgbClr val="0000FF"/>
                </a:solidFill>
              </a:rPr>
              <a:t>p</a:t>
            </a:r>
            <a:r>
              <a:rPr lang="es-MX" sz="2400" dirty="0" smtClean="0">
                <a:solidFill>
                  <a:srgbClr val="0000FF"/>
                </a:solidFill>
              </a:rPr>
              <a:t>  =        </a:t>
            </a:r>
            <a:r>
              <a:rPr lang="es-MX" sz="2400" dirty="0" err="1" smtClean="0">
                <a:solidFill>
                  <a:srgbClr val="0000FF"/>
                </a:solidFill>
              </a:rPr>
              <a:t>D</a:t>
            </a:r>
            <a:r>
              <a:rPr lang="es-MX" dirty="0" err="1" smtClean="0">
                <a:solidFill>
                  <a:srgbClr val="0000FF"/>
                </a:solidFill>
              </a:rPr>
              <a:t>ps</a:t>
            </a:r>
            <a:endParaRPr lang="es-MX" dirty="0" smtClean="0">
              <a:solidFill>
                <a:srgbClr val="0000FF"/>
              </a:solidFill>
            </a:endParaRPr>
          </a:p>
          <a:p>
            <a:r>
              <a:rPr lang="es-MX" dirty="0" smtClean="0">
                <a:solidFill>
                  <a:srgbClr val="0000FF"/>
                </a:solidFill>
              </a:rPr>
              <a:t>	</a:t>
            </a:r>
            <a:r>
              <a:rPr lang="es-MX" sz="2400" dirty="0" smtClean="0">
                <a:solidFill>
                  <a:srgbClr val="0000FF"/>
                </a:solidFill>
              </a:rPr>
              <a:t> P</a:t>
            </a:r>
            <a:r>
              <a:rPr lang="es-MX" sz="1600" dirty="0" smtClean="0">
                <a:solidFill>
                  <a:srgbClr val="0000FF"/>
                </a:solidFill>
              </a:rPr>
              <a:t>0</a:t>
            </a:r>
            <a:r>
              <a:rPr lang="es-MX" sz="2400" dirty="0" smtClean="0">
                <a:solidFill>
                  <a:srgbClr val="0000FF"/>
                </a:solidFill>
              </a:rPr>
              <a:t> (1 – f) </a:t>
            </a:r>
            <a:endParaRPr lang="es-MX" sz="2400" dirty="0">
              <a:solidFill>
                <a:srgbClr val="0000FF"/>
              </a:solidFill>
            </a:endParaRPr>
          </a:p>
        </p:txBody>
      </p:sp>
      <p:cxnSp>
        <p:nvCxnSpPr>
          <p:cNvPr id="4" name="3 Conector recto"/>
          <p:cNvCxnSpPr/>
          <p:nvPr/>
        </p:nvCxnSpPr>
        <p:spPr>
          <a:xfrm>
            <a:off x="1187624" y="5373216"/>
            <a:ext cx="144016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4 Rectángulo"/>
          <p:cNvSpPr/>
          <p:nvPr/>
        </p:nvSpPr>
        <p:spPr>
          <a:xfrm>
            <a:off x="467544" y="188640"/>
            <a:ext cx="7776864" cy="369332"/>
          </a:xfrm>
          <a:prstGeom prst="rect">
            <a:avLst/>
          </a:prstGeom>
        </p:spPr>
        <p:txBody>
          <a:bodyPr wrap="square">
            <a:spAutoFit/>
          </a:bodyPr>
          <a:lstStyle/>
          <a:p>
            <a:pPr algn="ctr"/>
            <a:r>
              <a:rPr lang="es-MX" b="1" dirty="0" smtClean="0">
                <a:solidFill>
                  <a:srgbClr val="7030A0"/>
                </a:solidFill>
              </a:rPr>
              <a:t>COSTO DE LAS DIVERSAS FUENTES DE FINANCIAMIENTO A LARGO PLAZO </a:t>
            </a:r>
            <a:endParaRPr lang="es-MX" b="1"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404664"/>
            <a:ext cx="8568952" cy="5262979"/>
          </a:xfrm>
          <a:prstGeom prst="rect">
            <a:avLst/>
          </a:prstGeom>
        </p:spPr>
        <p:txBody>
          <a:bodyPr wrap="square">
            <a:spAutoFit/>
          </a:bodyPr>
          <a:lstStyle/>
          <a:p>
            <a:r>
              <a:rPr lang="es-MX" sz="2800" b="1" dirty="0" smtClean="0">
                <a:solidFill>
                  <a:srgbClr val="0000FF"/>
                </a:solidFill>
              </a:rPr>
              <a:t>Costo de acciones preferentes </a:t>
            </a:r>
          </a:p>
          <a:p>
            <a:endParaRPr lang="es-MX" sz="2800" b="1" dirty="0" smtClean="0">
              <a:solidFill>
                <a:srgbClr val="0000FF"/>
              </a:solidFill>
            </a:endParaRPr>
          </a:p>
          <a:p>
            <a:r>
              <a:rPr lang="es-MX" sz="2800" dirty="0" smtClean="0">
                <a:solidFill>
                  <a:srgbClr val="0000FF"/>
                </a:solidFill>
              </a:rPr>
              <a:t>Ejemplo: </a:t>
            </a:r>
          </a:p>
          <a:p>
            <a:pPr algn="just"/>
            <a:r>
              <a:rPr lang="es-MX" sz="2800" dirty="0" smtClean="0">
                <a:solidFill>
                  <a:srgbClr val="0000FF"/>
                </a:solidFill>
              </a:rPr>
              <a:t>La acción preferente tiene un valor a la par de $100, paga un dividendo anual de $10 , la colocación de las acciones preferentes tienen costos de flotación de 2.5% del valor a la par.</a:t>
            </a:r>
          </a:p>
          <a:p>
            <a:pPr algn="just"/>
            <a:r>
              <a:rPr lang="es-MX" sz="2800" dirty="0" smtClean="0">
                <a:solidFill>
                  <a:srgbClr val="0000FF"/>
                </a:solidFill>
              </a:rPr>
              <a:t>¿ Cuál es el costo de las acciones preferentes ? </a:t>
            </a:r>
          </a:p>
          <a:p>
            <a:pPr algn="just"/>
            <a:endParaRPr lang="es-MX" sz="2800" dirty="0" smtClean="0">
              <a:solidFill>
                <a:srgbClr val="0000FF"/>
              </a:solidFill>
            </a:endParaRPr>
          </a:p>
          <a:p>
            <a:pPr algn="just"/>
            <a:r>
              <a:rPr lang="es-MX" sz="2800" dirty="0" smtClean="0">
                <a:solidFill>
                  <a:srgbClr val="0000FF"/>
                </a:solidFill>
              </a:rPr>
              <a:t>k p =        10</a:t>
            </a:r>
          </a:p>
          <a:p>
            <a:pPr algn="just"/>
            <a:r>
              <a:rPr lang="es-MX" sz="2800" dirty="0" smtClean="0">
                <a:solidFill>
                  <a:srgbClr val="0000FF"/>
                </a:solidFill>
              </a:rPr>
              <a:t>        100 ( 1 – 0.025) </a:t>
            </a:r>
          </a:p>
          <a:p>
            <a:pPr algn="just"/>
            <a:endParaRPr lang="es-MX" sz="2800" dirty="0" smtClean="0">
              <a:solidFill>
                <a:srgbClr val="0000FF"/>
              </a:solidFill>
            </a:endParaRPr>
          </a:p>
          <a:p>
            <a:pPr algn="just"/>
            <a:r>
              <a:rPr lang="es-MX" sz="2800" dirty="0" smtClean="0">
                <a:solidFill>
                  <a:srgbClr val="0000FF"/>
                </a:solidFill>
              </a:rPr>
              <a:t>k p = 10.20% </a:t>
            </a:r>
            <a:endParaRPr lang="es-MX" sz="2800" dirty="0">
              <a:solidFill>
                <a:srgbClr val="0000FF"/>
              </a:solidFill>
            </a:endParaRPr>
          </a:p>
        </p:txBody>
      </p:sp>
      <p:cxnSp>
        <p:nvCxnSpPr>
          <p:cNvPr id="4" name="3 Conector recto"/>
          <p:cNvCxnSpPr/>
          <p:nvPr/>
        </p:nvCxnSpPr>
        <p:spPr>
          <a:xfrm>
            <a:off x="1259632" y="4725144"/>
            <a:ext cx="237626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404664"/>
            <a:ext cx="8568952" cy="6555641"/>
          </a:xfrm>
          <a:prstGeom prst="rect">
            <a:avLst/>
          </a:prstGeom>
        </p:spPr>
        <p:txBody>
          <a:bodyPr wrap="square">
            <a:spAutoFit/>
          </a:bodyPr>
          <a:lstStyle/>
          <a:p>
            <a:r>
              <a:rPr lang="es-MX" sz="2800" b="1" dirty="0" smtClean="0">
                <a:solidFill>
                  <a:srgbClr val="0000FF"/>
                </a:solidFill>
              </a:rPr>
              <a:t>Costo de acciones preferentes </a:t>
            </a:r>
          </a:p>
          <a:p>
            <a:endParaRPr lang="es-MX" sz="2800" b="1" dirty="0" smtClean="0">
              <a:solidFill>
                <a:srgbClr val="0000FF"/>
              </a:solidFill>
            </a:endParaRPr>
          </a:p>
          <a:p>
            <a:r>
              <a:rPr lang="es-MX" sz="2800" dirty="0" smtClean="0">
                <a:solidFill>
                  <a:srgbClr val="0000FF"/>
                </a:solidFill>
              </a:rPr>
              <a:t>Ejemplo: </a:t>
            </a:r>
          </a:p>
          <a:p>
            <a:endParaRPr lang="es-MX" sz="2800" dirty="0" smtClean="0">
              <a:solidFill>
                <a:srgbClr val="0000FF"/>
              </a:solidFill>
            </a:endParaRPr>
          </a:p>
          <a:p>
            <a:pPr algn="just"/>
            <a:r>
              <a:rPr lang="es-MX" sz="2800" dirty="0" smtClean="0">
                <a:solidFill>
                  <a:srgbClr val="0000FF"/>
                </a:solidFill>
              </a:rPr>
              <a:t>Debbo contempla la emisión de acciones preferentes a una tasa de dividendos del 10%, espera venderlas a un valor nomina de $ 87 por acción. El costo de la emisión y la venta de estas acciones es de $ 5 por acción.</a:t>
            </a:r>
          </a:p>
          <a:p>
            <a:pPr algn="just"/>
            <a:r>
              <a:rPr lang="es-MX" sz="2800" dirty="0" smtClean="0">
                <a:solidFill>
                  <a:srgbClr val="0000FF"/>
                </a:solidFill>
              </a:rPr>
              <a:t>¿ Cuál es el costo de las acciones preferentes ? </a:t>
            </a:r>
          </a:p>
          <a:p>
            <a:pPr algn="just"/>
            <a:endParaRPr lang="es-MX" sz="2800" dirty="0" smtClean="0">
              <a:solidFill>
                <a:srgbClr val="0000FF"/>
              </a:solidFill>
            </a:endParaRPr>
          </a:p>
          <a:p>
            <a:pPr algn="just"/>
            <a:r>
              <a:rPr lang="es-MX" sz="2800" dirty="0" smtClean="0">
                <a:solidFill>
                  <a:srgbClr val="0000FF"/>
                </a:solidFill>
              </a:rPr>
              <a:t>k p =   8.70</a:t>
            </a:r>
          </a:p>
          <a:p>
            <a:pPr algn="just"/>
            <a:r>
              <a:rPr lang="es-MX" sz="2800" dirty="0" smtClean="0">
                <a:solidFill>
                  <a:srgbClr val="0000FF"/>
                </a:solidFill>
              </a:rPr>
              <a:t>          87 -5 </a:t>
            </a:r>
          </a:p>
          <a:p>
            <a:pPr algn="just"/>
            <a:endParaRPr lang="es-MX" sz="2800" dirty="0" smtClean="0">
              <a:solidFill>
                <a:srgbClr val="0000FF"/>
              </a:solidFill>
            </a:endParaRPr>
          </a:p>
          <a:p>
            <a:pPr algn="just"/>
            <a:r>
              <a:rPr lang="es-MX" sz="2800" dirty="0" smtClean="0">
                <a:solidFill>
                  <a:srgbClr val="0000FF"/>
                </a:solidFill>
              </a:rPr>
              <a:t>k p = 10.61% </a:t>
            </a:r>
            <a:endParaRPr lang="es-MX" sz="2800" dirty="0">
              <a:solidFill>
                <a:srgbClr val="0000FF"/>
              </a:solidFill>
            </a:endParaRPr>
          </a:p>
        </p:txBody>
      </p:sp>
      <p:cxnSp>
        <p:nvCxnSpPr>
          <p:cNvPr id="4" name="3 Conector recto"/>
          <p:cNvCxnSpPr/>
          <p:nvPr/>
        </p:nvCxnSpPr>
        <p:spPr>
          <a:xfrm>
            <a:off x="1187624" y="5589240"/>
            <a:ext cx="108012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733246"/>
            <a:ext cx="8712968" cy="5570756"/>
          </a:xfrm>
          <a:prstGeom prst="rect">
            <a:avLst/>
          </a:prstGeom>
        </p:spPr>
        <p:txBody>
          <a:bodyPr wrap="square">
            <a:spAutoFit/>
          </a:bodyPr>
          <a:lstStyle/>
          <a:p>
            <a:r>
              <a:rPr lang="es-MX" sz="3200" b="1" dirty="0" smtClean="0">
                <a:solidFill>
                  <a:srgbClr val="0000FF"/>
                </a:solidFill>
              </a:rPr>
              <a:t>Costo de las Acciones comunes</a:t>
            </a:r>
          </a:p>
          <a:p>
            <a:endParaRPr lang="es-MX" sz="3200" b="1" dirty="0" smtClean="0">
              <a:solidFill>
                <a:srgbClr val="0000FF"/>
              </a:solidFill>
            </a:endParaRPr>
          </a:p>
          <a:p>
            <a:pPr algn="just"/>
            <a:r>
              <a:rPr lang="es-MX" sz="2400" dirty="0" smtClean="0">
                <a:solidFill>
                  <a:srgbClr val="0000FF"/>
                </a:solidFill>
              </a:rPr>
              <a:t>El costo componente de las acciones comunes también se utiliza para calcular el costo promedio ponderado de capital. </a:t>
            </a:r>
          </a:p>
          <a:p>
            <a:pPr algn="just"/>
            <a:endParaRPr lang="es-MX" sz="2400" dirty="0" smtClean="0">
              <a:solidFill>
                <a:srgbClr val="0000FF"/>
              </a:solidFill>
            </a:endParaRPr>
          </a:p>
          <a:p>
            <a:pPr algn="just"/>
            <a:r>
              <a:rPr lang="es-MX" sz="2400" i="1" dirty="0" smtClean="0">
                <a:solidFill>
                  <a:srgbClr val="0000FF"/>
                </a:solidFill>
              </a:rPr>
              <a:t>Es la tasa de rendimiento que los inversores descuentan a los dividendos esperados de una empresa para determinar su valor en acciones.</a:t>
            </a:r>
            <a:endParaRPr lang="es-MX" sz="2400" dirty="0" smtClean="0">
              <a:solidFill>
                <a:srgbClr val="0000FF"/>
              </a:solidFill>
            </a:endParaRPr>
          </a:p>
          <a:p>
            <a:r>
              <a:rPr lang="es-MX" sz="2800" dirty="0" smtClean="0">
                <a:solidFill>
                  <a:srgbClr val="0000FF"/>
                </a:solidFill>
              </a:rPr>
              <a:t>P</a:t>
            </a:r>
            <a:r>
              <a:rPr lang="es-MX" sz="2000" dirty="0" smtClean="0">
                <a:solidFill>
                  <a:srgbClr val="0000FF"/>
                </a:solidFill>
              </a:rPr>
              <a:t>o</a:t>
            </a:r>
            <a:r>
              <a:rPr lang="es-MX" sz="2800" dirty="0" smtClean="0">
                <a:solidFill>
                  <a:srgbClr val="0000FF"/>
                </a:solidFill>
              </a:rPr>
              <a:t> =       D1                          </a:t>
            </a:r>
            <a:r>
              <a:rPr lang="es-MX" sz="2400" dirty="0" smtClean="0">
                <a:solidFill>
                  <a:srgbClr val="0000FF"/>
                </a:solidFill>
              </a:rPr>
              <a:t>donde: </a:t>
            </a:r>
          </a:p>
          <a:p>
            <a:r>
              <a:rPr lang="es-MX" sz="2400" dirty="0" smtClean="0">
                <a:solidFill>
                  <a:srgbClr val="0000FF"/>
                </a:solidFill>
              </a:rPr>
              <a:t>	 </a:t>
            </a:r>
            <a:r>
              <a:rPr lang="es-MX" sz="2400" dirty="0" err="1" smtClean="0">
                <a:solidFill>
                  <a:srgbClr val="0000FF"/>
                </a:solidFill>
              </a:rPr>
              <a:t>Ks</a:t>
            </a:r>
            <a:r>
              <a:rPr lang="es-MX" sz="2400" dirty="0" smtClean="0">
                <a:solidFill>
                  <a:srgbClr val="0000FF"/>
                </a:solidFill>
              </a:rPr>
              <a:t> - g) 	Po= valor de la acción común</a:t>
            </a:r>
          </a:p>
          <a:p>
            <a:r>
              <a:rPr lang="es-MX" sz="2400" dirty="0" smtClean="0">
                <a:solidFill>
                  <a:srgbClr val="0000FF"/>
                </a:solidFill>
              </a:rPr>
              <a:t>			D</a:t>
            </a:r>
            <a:r>
              <a:rPr lang="es-MX" dirty="0" smtClean="0">
                <a:solidFill>
                  <a:srgbClr val="0000FF"/>
                </a:solidFill>
              </a:rPr>
              <a:t>1 </a:t>
            </a:r>
            <a:r>
              <a:rPr lang="es-MX" sz="2400" dirty="0" smtClean="0">
                <a:solidFill>
                  <a:srgbClr val="0000FF"/>
                </a:solidFill>
              </a:rPr>
              <a:t>= dividendo esperado por acción</a:t>
            </a:r>
            <a:endParaRPr lang="es-MX" sz="2000" dirty="0" smtClean="0">
              <a:solidFill>
                <a:srgbClr val="0000FF"/>
              </a:solidFill>
            </a:endParaRPr>
          </a:p>
          <a:p>
            <a:r>
              <a:rPr lang="es-MX" sz="2000" dirty="0" smtClean="0">
                <a:solidFill>
                  <a:srgbClr val="0000FF"/>
                </a:solidFill>
              </a:rPr>
              <a:t>			</a:t>
            </a:r>
            <a:r>
              <a:rPr lang="es-MX" sz="2400" dirty="0" err="1" smtClean="0">
                <a:solidFill>
                  <a:srgbClr val="0000FF"/>
                </a:solidFill>
              </a:rPr>
              <a:t>K</a:t>
            </a:r>
            <a:r>
              <a:rPr lang="es-MX" sz="2000" dirty="0" err="1" smtClean="0">
                <a:solidFill>
                  <a:srgbClr val="0000FF"/>
                </a:solidFill>
              </a:rPr>
              <a:t>s</a:t>
            </a:r>
            <a:r>
              <a:rPr lang="es-MX" sz="2000" dirty="0" smtClean="0">
                <a:solidFill>
                  <a:srgbClr val="0000FF"/>
                </a:solidFill>
              </a:rPr>
              <a:t> = </a:t>
            </a:r>
            <a:r>
              <a:rPr lang="es-MX" sz="2400" dirty="0" smtClean="0">
                <a:solidFill>
                  <a:srgbClr val="0000FF"/>
                </a:solidFill>
              </a:rPr>
              <a:t>rendimiento requerido sobre las   						acciones comunes</a:t>
            </a:r>
          </a:p>
          <a:p>
            <a:r>
              <a:rPr lang="es-MX" sz="2400" dirty="0" smtClean="0">
                <a:solidFill>
                  <a:srgbClr val="0000FF"/>
                </a:solidFill>
              </a:rPr>
              <a:t>			g = tasa de crecimiento constante</a:t>
            </a:r>
            <a:endParaRPr lang="es-MX" sz="3200" dirty="0">
              <a:solidFill>
                <a:srgbClr val="0000FF"/>
              </a:solidFill>
            </a:endParaRPr>
          </a:p>
        </p:txBody>
      </p:sp>
      <p:sp>
        <p:nvSpPr>
          <p:cNvPr id="5" name="4 Rectángulo"/>
          <p:cNvSpPr/>
          <p:nvPr/>
        </p:nvSpPr>
        <p:spPr>
          <a:xfrm>
            <a:off x="467544" y="188640"/>
            <a:ext cx="7776864" cy="369332"/>
          </a:xfrm>
          <a:prstGeom prst="rect">
            <a:avLst/>
          </a:prstGeom>
        </p:spPr>
        <p:txBody>
          <a:bodyPr wrap="square">
            <a:spAutoFit/>
          </a:bodyPr>
          <a:lstStyle/>
          <a:p>
            <a:pPr algn="ctr"/>
            <a:r>
              <a:rPr lang="es-MX" b="1" dirty="0" smtClean="0">
                <a:solidFill>
                  <a:srgbClr val="7030A0"/>
                </a:solidFill>
              </a:rPr>
              <a:t>COSTO DE LAS DIVERSAS FUENTES DE FINANCIAMIENTO A LARGO PLAZO </a:t>
            </a:r>
            <a:endParaRPr lang="es-MX" b="1" dirty="0">
              <a:solidFill>
                <a:srgbClr val="7030A0"/>
              </a:solidFill>
            </a:endParaRPr>
          </a:p>
        </p:txBody>
      </p:sp>
      <p:cxnSp>
        <p:nvCxnSpPr>
          <p:cNvPr id="7" name="6 Conector recto"/>
          <p:cNvCxnSpPr/>
          <p:nvPr/>
        </p:nvCxnSpPr>
        <p:spPr>
          <a:xfrm>
            <a:off x="971600" y="4365104"/>
            <a:ext cx="151216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88640"/>
            <a:ext cx="8712968" cy="6247864"/>
          </a:xfrm>
          <a:prstGeom prst="rect">
            <a:avLst/>
          </a:prstGeom>
        </p:spPr>
        <p:txBody>
          <a:bodyPr wrap="square">
            <a:spAutoFit/>
          </a:bodyPr>
          <a:lstStyle/>
          <a:p>
            <a:r>
              <a:rPr lang="es-MX" sz="2800" b="1" dirty="0" smtClean="0">
                <a:solidFill>
                  <a:srgbClr val="0000FF"/>
                </a:solidFill>
              </a:rPr>
              <a:t>Costo de acciones comunes </a:t>
            </a:r>
          </a:p>
          <a:p>
            <a:r>
              <a:rPr lang="es-MX" sz="2800" dirty="0" smtClean="0">
                <a:solidFill>
                  <a:srgbClr val="0000FF"/>
                </a:solidFill>
              </a:rPr>
              <a:t> </a:t>
            </a:r>
            <a:r>
              <a:rPr lang="es-MX" sz="2400" dirty="0" smtClean="0">
                <a:solidFill>
                  <a:srgbClr val="0000FF"/>
                </a:solidFill>
              </a:rPr>
              <a:t>existen dos técnicas para calcular el costo del capital contable en acciones comunes:</a:t>
            </a:r>
          </a:p>
          <a:p>
            <a:pPr>
              <a:buClr>
                <a:srgbClr val="FF0000"/>
              </a:buClr>
              <a:buSzPct val="120000"/>
              <a:buFont typeface="Wingdings" pitchFamily="2" charset="2"/>
              <a:buChar char="ü"/>
            </a:pPr>
            <a:r>
              <a:rPr lang="es-MX" sz="2400" dirty="0" smtClean="0">
                <a:solidFill>
                  <a:srgbClr val="0000FF"/>
                </a:solidFill>
              </a:rPr>
              <a:t>Uso del modelo (Gordon) para la valuación del crecimiento constante</a:t>
            </a:r>
          </a:p>
          <a:p>
            <a:pPr>
              <a:buClr>
                <a:srgbClr val="FF0000"/>
              </a:buClr>
              <a:buSzPct val="120000"/>
              <a:buFont typeface="Wingdings" pitchFamily="2" charset="2"/>
              <a:buChar char="ü"/>
            </a:pPr>
            <a:r>
              <a:rPr lang="es-MX" sz="2400" dirty="0" smtClean="0">
                <a:solidFill>
                  <a:srgbClr val="0000FF"/>
                </a:solidFill>
              </a:rPr>
              <a:t>Uso del modelo para la valuación de activos capital (</a:t>
            </a:r>
            <a:r>
              <a:rPr lang="es-MX" sz="2400" dirty="0" err="1" smtClean="0">
                <a:solidFill>
                  <a:srgbClr val="0000FF"/>
                </a:solidFill>
              </a:rPr>
              <a:t>MVAC</a:t>
            </a:r>
            <a:r>
              <a:rPr lang="es-MX" sz="2400" dirty="0" smtClean="0">
                <a:solidFill>
                  <a:srgbClr val="0000FF"/>
                </a:solidFill>
              </a:rPr>
              <a:t>)</a:t>
            </a:r>
          </a:p>
          <a:p>
            <a:pPr>
              <a:buClr>
                <a:srgbClr val="FF0000"/>
              </a:buClr>
              <a:buSzPct val="120000"/>
            </a:pPr>
            <a:endParaRPr lang="es-MX" sz="2400" dirty="0" smtClean="0">
              <a:solidFill>
                <a:srgbClr val="0000FF"/>
              </a:solidFill>
            </a:endParaRPr>
          </a:p>
          <a:p>
            <a:pPr algn="just">
              <a:buClr>
                <a:srgbClr val="FF0000"/>
              </a:buClr>
              <a:buSzPct val="120000"/>
            </a:pPr>
            <a:r>
              <a:rPr lang="es-MX" sz="2400" dirty="0" smtClean="0">
                <a:solidFill>
                  <a:srgbClr val="0000FF"/>
                </a:solidFill>
              </a:rPr>
              <a:t>Para fines prácticos veremos la técnica de valuación del crecimiento constante, la cual se basa en la premisa ampliamente aceptada de que el valor de una acción del capital social es igual al valor presente de todos los dividendos futuros (que se supone crecerán constantes) en un periodo de tiempo indefinido.</a:t>
            </a:r>
          </a:p>
          <a:p>
            <a:pPr algn="just">
              <a:buClr>
                <a:srgbClr val="FF0000"/>
              </a:buClr>
              <a:buSzPct val="120000"/>
            </a:pPr>
            <a:endParaRPr lang="es-MX" sz="2800" dirty="0" smtClean="0">
              <a:solidFill>
                <a:srgbClr val="0000FF"/>
              </a:solidFill>
            </a:endParaRPr>
          </a:p>
          <a:p>
            <a:pPr algn="just">
              <a:buClr>
                <a:srgbClr val="FF0000"/>
              </a:buClr>
              <a:buSzPct val="120000"/>
            </a:pPr>
            <a:r>
              <a:rPr lang="es-MX" sz="2800" dirty="0" smtClean="0">
                <a:solidFill>
                  <a:srgbClr val="0000FF"/>
                </a:solidFill>
              </a:rPr>
              <a:t> Formula: P</a:t>
            </a:r>
            <a:r>
              <a:rPr lang="es-MX" sz="2000" dirty="0" smtClean="0">
                <a:solidFill>
                  <a:srgbClr val="0000FF"/>
                </a:solidFill>
              </a:rPr>
              <a:t>0  </a:t>
            </a:r>
            <a:r>
              <a:rPr lang="es-MX" sz="2400" dirty="0" smtClean="0">
                <a:solidFill>
                  <a:srgbClr val="0000FF"/>
                </a:solidFill>
              </a:rPr>
              <a:t>=     D</a:t>
            </a:r>
            <a:r>
              <a:rPr lang="es-MX" sz="2000" dirty="0" smtClean="0">
                <a:solidFill>
                  <a:srgbClr val="0000FF"/>
                </a:solidFill>
              </a:rPr>
              <a:t>1</a:t>
            </a:r>
          </a:p>
          <a:p>
            <a:pPr algn="just">
              <a:buClr>
                <a:srgbClr val="FF0000"/>
              </a:buClr>
              <a:buSzPct val="120000"/>
            </a:pPr>
            <a:r>
              <a:rPr lang="es-MX" sz="2000" dirty="0" smtClean="0">
                <a:solidFill>
                  <a:srgbClr val="0000FF"/>
                </a:solidFill>
              </a:rPr>
              <a:t>		       </a:t>
            </a:r>
            <a:r>
              <a:rPr lang="es-MX" sz="2400" dirty="0" err="1" smtClean="0">
                <a:solidFill>
                  <a:srgbClr val="0000FF"/>
                </a:solidFill>
              </a:rPr>
              <a:t>K</a:t>
            </a:r>
            <a:r>
              <a:rPr lang="es-MX" sz="2000" dirty="0" err="1" smtClean="0">
                <a:solidFill>
                  <a:srgbClr val="0000FF"/>
                </a:solidFill>
              </a:rPr>
              <a:t>s</a:t>
            </a:r>
            <a:r>
              <a:rPr lang="es-MX" sz="2000" dirty="0" smtClean="0">
                <a:solidFill>
                  <a:srgbClr val="0000FF"/>
                </a:solidFill>
              </a:rPr>
              <a:t> -</a:t>
            </a:r>
            <a:r>
              <a:rPr lang="es-MX" sz="2400" dirty="0" smtClean="0">
                <a:solidFill>
                  <a:srgbClr val="0000FF"/>
                </a:solidFill>
              </a:rPr>
              <a:t>g</a:t>
            </a:r>
            <a:endParaRPr lang="es-MX" sz="2800" dirty="0">
              <a:solidFill>
                <a:srgbClr val="0000FF"/>
              </a:solidFill>
            </a:endParaRPr>
          </a:p>
        </p:txBody>
      </p:sp>
      <p:cxnSp>
        <p:nvCxnSpPr>
          <p:cNvPr id="4" name="3 Conector recto"/>
          <p:cNvCxnSpPr/>
          <p:nvPr/>
        </p:nvCxnSpPr>
        <p:spPr>
          <a:xfrm>
            <a:off x="2771800" y="5877272"/>
            <a:ext cx="72008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8748464" cy="2369880"/>
          </a:xfrm>
          <a:prstGeom prst="rect">
            <a:avLst/>
          </a:prstGeom>
        </p:spPr>
        <p:txBody>
          <a:bodyPr wrap="square">
            <a:spAutoFit/>
          </a:bodyPr>
          <a:lstStyle/>
          <a:p>
            <a:pPr algn="just"/>
            <a:r>
              <a:rPr lang="es-MX" sz="2800" dirty="0" smtClean="0">
                <a:solidFill>
                  <a:srgbClr val="0000FF"/>
                </a:solidFill>
              </a:rPr>
              <a:t>    Ejemplo:</a:t>
            </a:r>
          </a:p>
          <a:p>
            <a:pPr algn="just"/>
            <a:r>
              <a:rPr lang="es-MX" sz="2400" dirty="0" err="1" smtClean="0">
                <a:solidFill>
                  <a:srgbClr val="0000FF"/>
                </a:solidFill>
              </a:rPr>
              <a:t>Debbo</a:t>
            </a:r>
            <a:r>
              <a:rPr lang="es-MX" sz="2400" dirty="0" smtClean="0">
                <a:solidFill>
                  <a:srgbClr val="0000FF"/>
                </a:solidFill>
              </a:rPr>
              <a:t> cía. Desea determinar el costo de su capital contable en acciones comunes, </a:t>
            </a:r>
            <a:r>
              <a:rPr lang="es-MX" sz="2400" dirty="0" err="1" smtClean="0">
                <a:solidFill>
                  <a:srgbClr val="0000FF"/>
                </a:solidFill>
              </a:rPr>
              <a:t>Ks.</a:t>
            </a:r>
            <a:r>
              <a:rPr lang="es-MX" sz="2400" dirty="0" smtClean="0">
                <a:solidFill>
                  <a:srgbClr val="0000FF"/>
                </a:solidFill>
              </a:rPr>
              <a:t> El precio en el mercado de cada una de sus acciones comunes, P</a:t>
            </a:r>
            <a:r>
              <a:rPr lang="es-MX" dirty="0" smtClean="0">
                <a:solidFill>
                  <a:srgbClr val="0000FF"/>
                </a:solidFill>
              </a:rPr>
              <a:t>0</a:t>
            </a:r>
            <a:r>
              <a:rPr lang="es-MX" sz="2400" dirty="0" smtClean="0">
                <a:solidFill>
                  <a:srgbClr val="0000FF"/>
                </a:solidFill>
              </a:rPr>
              <a:t> es de $ 50. la empresa espera pagar un dividendo, D</a:t>
            </a:r>
            <a:r>
              <a:rPr lang="es-MX" sz="1600" dirty="0" smtClean="0">
                <a:solidFill>
                  <a:srgbClr val="0000FF"/>
                </a:solidFill>
              </a:rPr>
              <a:t>1</a:t>
            </a:r>
            <a:r>
              <a:rPr lang="es-MX" sz="2400" dirty="0" smtClean="0">
                <a:solidFill>
                  <a:srgbClr val="0000FF"/>
                </a:solidFill>
              </a:rPr>
              <a:t> de $ 4 al final de este año, 2012. los dividendos pagados por las acciones en circulación durante los últimos seis años (2006-2011) fueron los siguientes:</a:t>
            </a:r>
            <a:endParaRPr lang="es-MX" sz="2800" dirty="0" smtClean="0">
              <a:solidFill>
                <a:srgbClr val="0000FF"/>
              </a:solidFill>
            </a:endParaRPr>
          </a:p>
        </p:txBody>
      </p:sp>
      <p:sp>
        <p:nvSpPr>
          <p:cNvPr id="4" name="3 Rectángulo"/>
          <p:cNvSpPr/>
          <p:nvPr/>
        </p:nvSpPr>
        <p:spPr>
          <a:xfrm>
            <a:off x="2345184" y="2564904"/>
            <a:ext cx="6798816" cy="892552"/>
          </a:xfrm>
          <a:prstGeom prst="rect">
            <a:avLst/>
          </a:prstGeom>
        </p:spPr>
        <p:txBody>
          <a:bodyPr wrap="square">
            <a:spAutoFit/>
          </a:bodyPr>
          <a:lstStyle/>
          <a:p>
            <a:pPr algn="just">
              <a:buClr>
                <a:srgbClr val="FF0000"/>
              </a:buClr>
              <a:buSzPct val="120000"/>
            </a:pPr>
            <a:r>
              <a:rPr lang="es-MX" sz="2400" dirty="0" smtClean="0">
                <a:solidFill>
                  <a:srgbClr val="0000FF"/>
                </a:solidFill>
              </a:rPr>
              <a:t>Formula:   </a:t>
            </a:r>
            <a:r>
              <a:rPr lang="es-MX" sz="2800" dirty="0" err="1" smtClean="0">
                <a:solidFill>
                  <a:srgbClr val="0000FF"/>
                </a:solidFill>
              </a:rPr>
              <a:t>K</a:t>
            </a:r>
            <a:r>
              <a:rPr lang="es-MX" sz="2400" dirty="0" err="1" smtClean="0">
                <a:solidFill>
                  <a:srgbClr val="0000FF"/>
                </a:solidFill>
              </a:rPr>
              <a:t>s</a:t>
            </a:r>
            <a:r>
              <a:rPr lang="es-MX" sz="2400" dirty="0" smtClean="0">
                <a:solidFill>
                  <a:srgbClr val="0000FF"/>
                </a:solidFill>
              </a:rPr>
              <a:t> </a:t>
            </a:r>
            <a:r>
              <a:rPr lang="es-MX" sz="2000" dirty="0" smtClean="0">
                <a:solidFill>
                  <a:srgbClr val="0000FF"/>
                </a:solidFill>
              </a:rPr>
              <a:t>=     D</a:t>
            </a:r>
            <a:r>
              <a:rPr lang="es-MX" dirty="0" smtClean="0">
                <a:solidFill>
                  <a:srgbClr val="0000FF"/>
                </a:solidFill>
              </a:rPr>
              <a:t>1  + </a:t>
            </a:r>
            <a:r>
              <a:rPr lang="es-MX" sz="2400" dirty="0" smtClean="0">
                <a:solidFill>
                  <a:srgbClr val="0000FF"/>
                </a:solidFill>
              </a:rPr>
              <a:t>g</a:t>
            </a:r>
            <a:r>
              <a:rPr lang="es-MX" dirty="0" smtClean="0">
                <a:solidFill>
                  <a:srgbClr val="0000FF"/>
                </a:solidFill>
              </a:rPr>
              <a:t>    </a:t>
            </a:r>
            <a:r>
              <a:rPr lang="es-MX" sz="2400" dirty="0" smtClean="0">
                <a:solidFill>
                  <a:srgbClr val="0000FF"/>
                </a:solidFill>
              </a:rPr>
              <a:t>=   4 +    0.050 = </a:t>
            </a:r>
            <a:r>
              <a:rPr lang="es-MX" sz="2400" u="sng" dirty="0" smtClean="0">
                <a:solidFill>
                  <a:srgbClr val="0000FF"/>
                </a:solidFill>
              </a:rPr>
              <a:t>13%        </a:t>
            </a:r>
            <a:endParaRPr lang="es-MX" u="sng" dirty="0" smtClean="0">
              <a:solidFill>
                <a:srgbClr val="0000FF"/>
              </a:solidFill>
            </a:endParaRPr>
          </a:p>
          <a:p>
            <a:pPr algn="just">
              <a:buClr>
                <a:srgbClr val="FF0000"/>
              </a:buClr>
              <a:buSzPct val="120000"/>
            </a:pPr>
            <a:r>
              <a:rPr lang="es-MX" sz="2400" dirty="0" smtClean="0">
                <a:solidFill>
                  <a:srgbClr val="0000FF"/>
                </a:solidFill>
              </a:rPr>
              <a:t>Despejada</a:t>
            </a:r>
            <a:r>
              <a:rPr lang="es-MX" dirty="0" smtClean="0">
                <a:solidFill>
                  <a:srgbClr val="0000FF"/>
                </a:solidFill>
              </a:rPr>
              <a:t>	         </a:t>
            </a:r>
            <a:r>
              <a:rPr lang="es-MX" sz="2400" dirty="0" smtClean="0">
                <a:solidFill>
                  <a:srgbClr val="0000FF"/>
                </a:solidFill>
              </a:rPr>
              <a:t>P</a:t>
            </a:r>
            <a:r>
              <a:rPr lang="es-MX" sz="1600" dirty="0" smtClean="0">
                <a:solidFill>
                  <a:srgbClr val="0000FF"/>
                </a:solidFill>
              </a:rPr>
              <a:t>0</a:t>
            </a:r>
            <a:r>
              <a:rPr lang="es-MX" sz="2400" dirty="0" smtClean="0">
                <a:solidFill>
                  <a:srgbClr val="0000FF"/>
                </a:solidFill>
              </a:rPr>
              <a:t>      	  50    </a:t>
            </a:r>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1302077520"/>
              </p:ext>
            </p:extLst>
          </p:nvPr>
        </p:nvGraphicFramePr>
        <p:xfrm>
          <a:off x="179512" y="2996952"/>
          <a:ext cx="1728192" cy="1889760"/>
        </p:xfrm>
        <a:graphic>
          <a:graphicData uri="http://schemas.openxmlformats.org/drawingml/2006/table">
            <a:tbl>
              <a:tblPr/>
              <a:tblGrid>
                <a:gridCol w="536336"/>
                <a:gridCol w="1191856"/>
              </a:tblGrid>
              <a:tr h="27816">
                <a:tc>
                  <a:txBody>
                    <a:bodyPr/>
                    <a:lstStyle/>
                    <a:p>
                      <a:pPr algn="r" fontAlgn="b"/>
                      <a:r>
                        <a:rPr lang="es-MX" sz="1600" b="1" i="0" u="none" strike="noStrike" dirty="0">
                          <a:solidFill>
                            <a:srgbClr val="0000FF"/>
                          </a:solidFill>
                          <a:latin typeface="Calibri"/>
                        </a:rPr>
                        <a:t>AÑO</a:t>
                      </a:r>
                    </a:p>
                  </a:txBody>
                  <a:tcPr marL="0" marR="0" marT="0" marB="0" anchor="b">
                    <a:lnL>
                      <a:noFill/>
                    </a:lnL>
                    <a:lnR>
                      <a:noFill/>
                    </a:lnR>
                    <a:lnT>
                      <a:noFill/>
                    </a:lnT>
                    <a:lnB>
                      <a:noFill/>
                    </a:lnB>
                  </a:tcPr>
                </a:tc>
                <a:tc>
                  <a:txBody>
                    <a:bodyPr/>
                    <a:lstStyle/>
                    <a:p>
                      <a:pPr algn="r" fontAlgn="b"/>
                      <a:r>
                        <a:rPr lang="es-MX" sz="1600" b="1" i="0" u="none" strike="noStrike" dirty="0">
                          <a:solidFill>
                            <a:srgbClr val="0000FF"/>
                          </a:solidFill>
                          <a:latin typeface="Calibri"/>
                        </a:rPr>
                        <a:t>DIVIDENDO</a:t>
                      </a:r>
                    </a:p>
                  </a:txBody>
                  <a:tcPr marL="0" marR="0" marT="0" marB="0" anchor="b">
                    <a:lnL>
                      <a:noFill/>
                    </a:lnL>
                    <a:lnR>
                      <a:noFill/>
                    </a:lnR>
                    <a:lnT>
                      <a:noFill/>
                    </a:lnT>
                    <a:lnB>
                      <a:noFill/>
                    </a:lnB>
                  </a:tcPr>
                </a:tc>
              </a:tr>
              <a:tr h="190500">
                <a:tc>
                  <a:txBody>
                    <a:bodyPr/>
                    <a:lstStyle/>
                    <a:p>
                      <a:pPr algn="r" fontAlgn="b"/>
                      <a:r>
                        <a:rPr lang="es-MX" sz="1800" b="0" i="0" u="none" strike="noStrike" dirty="0">
                          <a:solidFill>
                            <a:srgbClr val="0000FF"/>
                          </a:solidFill>
                          <a:latin typeface="Calibri"/>
                        </a:rPr>
                        <a:t>2012</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3.8</a:t>
                      </a:r>
                    </a:p>
                  </a:txBody>
                  <a:tcPr marL="0" marR="0" marT="0" marB="0" anchor="b">
                    <a:lnL>
                      <a:noFill/>
                    </a:lnL>
                    <a:lnR>
                      <a:noFill/>
                    </a:lnR>
                    <a:lnT>
                      <a:noFill/>
                    </a:lnT>
                    <a:lnB>
                      <a:noFill/>
                    </a:lnB>
                  </a:tcPr>
                </a:tc>
              </a:tr>
              <a:tr h="190500">
                <a:tc>
                  <a:txBody>
                    <a:bodyPr/>
                    <a:lstStyle/>
                    <a:p>
                      <a:pPr algn="r" fontAlgn="b"/>
                      <a:r>
                        <a:rPr lang="es-MX" sz="1800" b="0" i="0" u="none" strike="noStrike">
                          <a:solidFill>
                            <a:srgbClr val="0000FF"/>
                          </a:solidFill>
                          <a:latin typeface="Calibri"/>
                        </a:rPr>
                        <a:t>2011</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3.62</a:t>
                      </a:r>
                    </a:p>
                  </a:txBody>
                  <a:tcPr marL="0" marR="0" marT="0" marB="0" anchor="b">
                    <a:lnL>
                      <a:noFill/>
                    </a:lnL>
                    <a:lnR>
                      <a:noFill/>
                    </a:lnR>
                    <a:lnT>
                      <a:noFill/>
                    </a:lnT>
                    <a:lnB>
                      <a:noFill/>
                    </a:lnB>
                  </a:tcPr>
                </a:tc>
              </a:tr>
              <a:tr h="190500">
                <a:tc>
                  <a:txBody>
                    <a:bodyPr/>
                    <a:lstStyle/>
                    <a:p>
                      <a:pPr algn="r" fontAlgn="b"/>
                      <a:r>
                        <a:rPr lang="es-MX" sz="1800" b="0" i="0" u="none" strike="noStrike">
                          <a:solidFill>
                            <a:srgbClr val="0000FF"/>
                          </a:solidFill>
                          <a:latin typeface="Calibri"/>
                        </a:rPr>
                        <a:t>2010</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3.47</a:t>
                      </a:r>
                    </a:p>
                  </a:txBody>
                  <a:tcPr marL="0" marR="0" marT="0" marB="0" anchor="b">
                    <a:lnL>
                      <a:noFill/>
                    </a:lnL>
                    <a:lnR>
                      <a:noFill/>
                    </a:lnR>
                    <a:lnT>
                      <a:noFill/>
                    </a:lnT>
                    <a:lnB>
                      <a:noFill/>
                    </a:lnB>
                  </a:tcPr>
                </a:tc>
              </a:tr>
              <a:tr h="190500">
                <a:tc>
                  <a:txBody>
                    <a:bodyPr/>
                    <a:lstStyle/>
                    <a:p>
                      <a:pPr algn="r" fontAlgn="b"/>
                      <a:r>
                        <a:rPr lang="es-MX" sz="1800" b="0" i="0" u="none" strike="noStrike">
                          <a:solidFill>
                            <a:srgbClr val="0000FF"/>
                          </a:solidFill>
                          <a:latin typeface="Calibri"/>
                        </a:rPr>
                        <a:t>2009</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3.33</a:t>
                      </a:r>
                    </a:p>
                  </a:txBody>
                  <a:tcPr marL="0" marR="0" marT="0" marB="0" anchor="b">
                    <a:lnL>
                      <a:noFill/>
                    </a:lnL>
                    <a:lnR>
                      <a:noFill/>
                    </a:lnR>
                    <a:lnT>
                      <a:noFill/>
                    </a:lnT>
                    <a:lnB>
                      <a:noFill/>
                    </a:lnB>
                  </a:tcPr>
                </a:tc>
              </a:tr>
              <a:tr h="190500">
                <a:tc>
                  <a:txBody>
                    <a:bodyPr/>
                    <a:lstStyle/>
                    <a:p>
                      <a:pPr algn="r" fontAlgn="b"/>
                      <a:r>
                        <a:rPr lang="es-MX" sz="1800" b="0" i="0" u="none" strike="noStrike">
                          <a:solidFill>
                            <a:srgbClr val="0000FF"/>
                          </a:solidFill>
                          <a:latin typeface="Calibri"/>
                        </a:rPr>
                        <a:t>2008</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3.12</a:t>
                      </a:r>
                    </a:p>
                  </a:txBody>
                  <a:tcPr marL="0" marR="0" marT="0" marB="0" anchor="b">
                    <a:lnL>
                      <a:noFill/>
                    </a:lnL>
                    <a:lnR>
                      <a:noFill/>
                    </a:lnR>
                    <a:lnT>
                      <a:noFill/>
                    </a:lnT>
                    <a:lnB>
                      <a:noFill/>
                    </a:lnB>
                  </a:tcPr>
                </a:tc>
              </a:tr>
              <a:tr h="190500">
                <a:tc>
                  <a:txBody>
                    <a:bodyPr/>
                    <a:lstStyle/>
                    <a:p>
                      <a:pPr algn="r" fontAlgn="b"/>
                      <a:r>
                        <a:rPr lang="es-MX" sz="1800" b="0" i="0" u="none" strike="noStrike">
                          <a:solidFill>
                            <a:srgbClr val="0000FF"/>
                          </a:solidFill>
                          <a:latin typeface="Calibri"/>
                        </a:rPr>
                        <a:t>2007</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2.97</a:t>
                      </a:r>
                    </a:p>
                  </a:txBody>
                  <a:tcPr marL="0" marR="0" marT="0" marB="0" anchor="b">
                    <a:lnL>
                      <a:noFill/>
                    </a:lnL>
                    <a:lnR>
                      <a:noFill/>
                    </a:lnR>
                    <a:lnT>
                      <a:noFill/>
                    </a:lnT>
                    <a:lnB>
                      <a:noFill/>
                    </a:lnB>
                  </a:tcPr>
                </a:tc>
              </a:tr>
            </a:tbl>
          </a:graphicData>
        </a:graphic>
      </p:graphicFrame>
      <p:cxnSp>
        <p:nvCxnSpPr>
          <p:cNvPr id="8" name="7 Conector recto"/>
          <p:cNvCxnSpPr/>
          <p:nvPr/>
        </p:nvCxnSpPr>
        <p:spPr>
          <a:xfrm>
            <a:off x="4644008" y="306896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6083470" y="301118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551384" y="4797152"/>
            <a:ext cx="3384376" cy="1938992"/>
          </a:xfrm>
          <a:prstGeom prst="rect">
            <a:avLst/>
          </a:prstGeom>
          <a:noFill/>
        </p:spPr>
        <p:txBody>
          <a:bodyPr wrap="square" rtlCol="0">
            <a:spAutoFit/>
          </a:bodyPr>
          <a:lstStyle/>
          <a:p>
            <a:r>
              <a:rPr lang="es-MX" sz="2000" dirty="0" smtClean="0">
                <a:solidFill>
                  <a:srgbClr val="0000FF"/>
                </a:solidFill>
              </a:rPr>
              <a:t>El importe de 5.0% ó 0.050 se obtiene de obtener el crecimiento constante de los dividendos pagados durante  los últimos seis años</a:t>
            </a:r>
          </a:p>
        </p:txBody>
      </p:sp>
      <p:graphicFrame>
        <p:nvGraphicFramePr>
          <p:cNvPr id="13" name="12 Tabla"/>
          <p:cNvGraphicFramePr>
            <a:graphicFrameLocks noGrp="1"/>
          </p:cNvGraphicFramePr>
          <p:nvPr/>
        </p:nvGraphicFramePr>
        <p:xfrm>
          <a:off x="3851920" y="3645018"/>
          <a:ext cx="4968551" cy="2880326"/>
        </p:xfrm>
        <a:graphic>
          <a:graphicData uri="http://schemas.openxmlformats.org/drawingml/2006/table">
            <a:tbl>
              <a:tblPr/>
              <a:tblGrid>
                <a:gridCol w="846530"/>
                <a:gridCol w="1135119"/>
                <a:gridCol w="898671"/>
                <a:gridCol w="1323469"/>
                <a:gridCol w="764762"/>
              </a:tblGrid>
              <a:tr h="318268">
                <a:tc>
                  <a:txBody>
                    <a:bodyPr/>
                    <a:lstStyle/>
                    <a:p>
                      <a:pPr algn="r" fontAlgn="b"/>
                      <a:r>
                        <a:rPr lang="es-MX" sz="1800" b="0" i="0" u="none" strike="noStrike" dirty="0">
                          <a:solidFill>
                            <a:srgbClr val="0000FF"/>
                          </a:solidFill>
                          <a:latin typeface="Calibri"/>
                        </a:rPr>
                        <a:t>AÑO</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DIVIDENDO</a:t>
                      </a:r>
                    </a:p>
                  </a:txBody>
                  <a:tcPr marL="0" marR="0" marT="0" marB="0" anchor="b">
                    <a:lnL>
                      <a:noFill/>
                    </a:lnL>
                    <a:lnR>
                      <a:noFill/>
                    </a:lnR>
                    <a:lnT>
                      <a:noFill/>
                    </a:lnT>
                    <a:lnB>
                      <a:noFill/>
                    </a:lnB>
                  </a:tcPr>
                </a:tc>
                <a:tc>
                  <a:txBody>
                    <a:bodyPr/>
                    <a:lstStyle/>
                    <a:p>
                      <a:pPr algn="l" fontAlgn="b"/>
                      <a:r>
                        <a:rPr lang="es-MX" sz="1800" b="0" i="0" u="none" strike="noStrike" dirty="0" smtClean="0">
                          <a:solidFill>
                            <a:srgbClr val="0000FF"/>
                          </a:solidFill>
                          <a:latin typeface="Calibri"/>
                        </a:rPr>
                        <a:t>          DIF</a:t>
                      </a:r>
                      <a:endParaRPr lang="es-MX" sz="1800" b="0" i="0" u="none" strike="noStrike" dirty="0">
                        <a:solidFill>
                          <a:srgbClr val="0000FF"/>
                        </a:solidFill>
                        <a:latin typeface="Calibri"/>
                      </a:endParaRPr>
                    </a:p>
                  </a:txBody>
                  <a:tcPr marL="0" marR="0" marT="0" marB="0" anchor="b">
                    <a:lnL>
                      <a:noFill/>
                    </a:lnL>
                    <a:lnR>
                      <a:noFill/>
                    </a:lnR>
                    <a:lnT>
                      <a:noFill/>
                    </a:lnT>
                    <a:lnB>
                      <a:noFill/>
                    </a:lnB>
                  </a:tcPr>
                </a:tc>
                <a:tc gridSpan="2">
                  <a:txBody>
                    <a:bodyPr/>
                    <a:lstStyle/>
                    <a:p>
                      <a:pPr algn="ctr" fontAlgn="b"/>
                      <a:r>
                        <a:rPr lang="es-MX" sz="1800" b="0" i="0" u="none" strike="noStrike" dirty="0">
                          <a:solidFill>
                            <a:srgbClr val="0000FF"/>
                          </a:solidFill>
                          <a:latin typeface="Calibri"/>
                        </a:rPr>
                        <a:t>% DE CRECMTO</a:t>
                      </a:r>
                    </a:p>
                  </a:txBody>
                  <a:tcPr marL="0" marR="0" marT="0" marB="0" anchor="b">
                    <a:lnL>
                      <a:noFill/>
                    </a:lnL>
                    <a:lnR>
                      <a:noFill/>
                    </a:lnR>
                    <a:lnT>
                      <a:noFill/>
                    </a:lnT>
                    <a:lnB>
                      <a:noFill/>
                    </a:lnB>
                  </a:tcPr>
                </a:tc>
                <a:tc hMerge="1">
                  <a:txBody>
                    <a:bodyPr/>
                    <a:lstStyle/>
                    <a:p>
                      <a:endParaRPr lang="es-MX"/>
                    </a:p>
                  </a:txBody>
                  <a:tcPr/>
                </a:tc>
              </a:tr>
              <a:tr h="318268">
                <a:tc>
                  <a:txBody>
                    <a:bodyPr/>
                    <a:lstStyle/>
                    <a:p>
                      <a:pPr algn="r" fontAlgn="b"/>
                      <a:r>
                        <a:rPr lang="es-MX" sz="1800" b="0" i="0" u="none" strike="noStrike">
                          <a:solidFill>
                            <a:srgbClr val="0000FF"/>
                          </a:solidFill>
                          <a:latin typeface="Calibri"/>
                        </a:rPr>
                        <a:t>2012</a:t>
                      </a:r>
                    </a:p>
                  </a:txBody>
                  <a:tcPr marL="0" marR="0" marT="0" marB="0" anchor="b">
                    <a:lnL>
                      <a:noFill/>
                    </a:lnL>
                    <a:lnR>
                      <a:noFill/>
                    </a:lnR>
                    <a:lnT>
                      <a:noFill/>
                    </a:lnT>
                    <a:lnB>
                      <a:noFill/>
                    </a:lnB>
                  </a:tcPr>
                </a:tc>
                <a:tc>
                  <a:txBody>
                    <a:bodyPr/>
                    <a:lstStyle/>
                    <a:p>
                      <a:pPr algn="r" fontAlgn="b"/>
                      <a:r>
                        <a:rPr lang="es-MX" sz="1800" b="0" i="0" u="none" strike="noStrike" dirty="0" smtClean="0">
                          <a:solidFill>
                            <a:srgbClr val="0000FF"/>
                          </a:solidFill>
                          <a:latin typeface="Calibri"/>
                        </a:rPr>
                        <a:t>3.80</a:t>
                      </a:r>
                      <a:endParaRPr lang="es-MX" sz="1800" b="0" i="0" u="none" strike="noStrike" dirty="0">
                        <a:solidFill>
                          <a:srgbClr val="0000FF"/>
                        </a:solidFill>
                        <a:latin typeface="Calibri"/>
                      </a:endParaRPr>
                    </a:p>
                  </a:txBody>
                  <a:tcPr marL="0" marR="0" marT="0" marB="0" anchor="b">
                    <a:lnL>
                      <a:noFill/>
                    </a:lnL>
                    <a:lnR>
                      <a:noFill/>
                    </a:lnR>
                    <a:lnT>
                      <a:noFill/>
                    </a:lnT>
                    <a:lnB>
                      <a:noFill/>
                    </a:lnB>
                  </a:tcPr>
                </a:tc>
                <a:tc>
                  <a:txBody>
                    <a:bodyPr/>
                    <a:lstStyle/>
                    <a:p>
                      <a:pPr algn="l" fontAlgn="b"/>
                      <a:endParaRPr lang="es-MX" sz="1800" b="0" i="0" u="none" strike="noStrike" dirty="0">
                        <a:solidFill>
                          <a:srgbClr val="0000FF"/>
                        </a:solidFill>
                        <a:latin typeface="Calibri"/>
                      </a:endParaRPr>
                    </a:p>
                  </a:txBody>
                  <a:tcPr marL="0" marR="0" marT="0" marB="0" anchor="b">
                    <a:lnL>
                      <a:noFill/>
                    </a:lnL>
                    <a:lnR>
                      <a:noFill/>
                    </a:lnR>
                    <a:lnT>
                      <a:noFill/>
                    </a:lnT>
                    <a:lnB>
                      <a:noFill/>
                    </a:lnB>
                  </a:tcPr>
                </a:tc>
                <a:tc>
                  <a:txBody>
                    <a:bodyPr/>
                    <a:lstStyle/>
                    <a:p>
                      <a:pPr algn="l" fontAlgn="b"/>
                      <a:endParaRPr lang="es-MX" sz="1800" b="0" i="0" u="none" strike="noStrike" dirty="0">
                        <a:solidFill>
                          <a:srgbClr val="0000FF"/>
                        </a:solidFill>
                        <a:latin typeface="Calibri"/>
                      </a:endParaRPr>
                    </a:p>
                  </a:txBody>
                  <a:tcPr marL="0" marR="0" marT="0" marB="0" anchor="b">
                    <a:lnL>
                      <a:noFill/>
                    </a:lnL>
                    <a:lnR>
                      <a:noFill/>
                    </a:lnR>
                    <a:lnT>
                      <a:noFill/>
                    </a:lnT>
                    <a:lnB>
                      <a:noFill/>
                    </a:lnB>
                  </a:tcPr>
                </a:tc>
                <a:tc>
                  <a:txBody>
                    <a:bodyPr/>
                    <a:lstStyle/>
                    <a:p>
                      <a:pPr algn="l" fontAlgn="b"/>
                      <a:endParaRPr lang="es-MX" sz="1800" b="0" i="0" u="none" strike="noStrike" dirty="0">
                        <a:solidFill>
                          <a:srgbClr val="0000FF"/>
                        </a:solidFill>
                        <a:latin typeface="Calibri"/>
                      </a:endParaRPr>
                    </a:p>
                  </a:txBody>
                  <a:tcPr marL="0" marR="0" marT="0" marB="0" anchor="b">
                    <a:lnL>
                      <a:noFill/>
                    </a:lnL>
                    <a:lnR>
                      <a:noFill/>
                    </a:lnR>
                    <a:lnT>
                      <a:noFill/>
                    </a:lnT>
                    <a:lnB>
                      <a:noFill/>
                    </a:lnB>
                  </a:tcPr>
                </a:tc>
              </a:tr>
              <a:tr h="318268">
                <a:tc>
                  <a:txBody>
                    <a:bodyPr/>
                    <a:lstStyle/>
                    <a:p>
                      <a:pPr algn="r" fontAlgn="b"/>
                      <a:r>
                        <a:rPr lang="es-MX" sz="1800" b="0" i="0" u="none" strike="noStrike">
                          <a:solidFill>
                            <a:srgbClr val="0000FF"/>
                          </a:solidFill>
                          <a:latin typeface="Calibri"/>
                        </a:rPr>
                        <a:t>2011</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3.62</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0.18</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0.0497238</a:t>
                      </a:r>
                    </a:p>
                  </a:txBody>
                  <a:tcPr marL="0" marR="0" marT="0" marB="0" anchor="b">
                    <a:lnL>
                      <a:noFill/>
                    </a:lnL>
                    <a:lnR>
                      <a:noFill/>
                    </a:lnR>
                    <a:lnT>
                      <a:noFill/>
                    </a:lnT>
                    <a:lnB>
                      <a:noFill/>
                    </a:lnB>
                  </a:tcPr>
                </a:tc>
                <a:tc>
                  <a:txBody>
                    <a:bodyPr/>
                    <a:lstStyle/>
                    <a:p>
                      <a:pPr algn="l" fontAlgn="b"/>
                      <a:endParaRPr lang="es-MX" sz="1800" b="0" i="0" u="none" strike="noStrike">
                        <a:solidFill>
                          <a:srgbClr val="0000FF"/>
                        </a:solidFill>
                        <a:latin typeface="Calibri"/>
                      </a:endParaRPr>
                    </a:p>
                  </a:txBody>
                  <a:tcPr marL="0" marR="0" marT="0" marB="0" anchor="b">
                    <a:lnL>
                      <a:noFill/>
                    </a:lnL>
                    <a:lnR>
                      <a:noFill/>
                    </a:lnR>
                    <a:lnT>
                      <a:noFill/>
                    </a:lnT>
                    <a:lnB>
                      <a:noFill/>
                    </a:lnB>
                  </a:tcPr>
                </a:tc>
              </a:tr>
              <a:tr h="318268">
                <a:tc>
                  <a:txBody>
                    <a:bodyPr/>
                    <a:lstStyle/>
                    <a:p>
                      <a:pPr algn="r" fontAlgn="b"/>
                      <a:r>
                        <a:rPr lang="es-MX" sz="1800" b="0" i="0" u="none" strike="noStrike">
                          <a:solidFill>
                            <a:srgbClr val="0000FF"/>
                          </a:solidFill>
                          <a:latin typeface="Calibri"/>
                        </a:rPr>
                        <a:t>2010</a:t>
                      </a: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3.47</a:t>
                      </a: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0.15</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0.0432277</a:t>
                      </a:r>
                    </a:p>
                  </a:txBody>
                  <a:tcPr marL="0" marR="0" marT="0" marB="0" anchor="b">
                    <a:lnL>
                      <a:noFill/>
                    </a:lnL>
                    <a:lnR>
                      <a:noFill/>
                    </a:lnR>
                    <a:lnT>
                      <a:noFill/>
                    </a:lnT>
                    <a:lnB>
                      <a:noFill/>
                    </a:lnB>
                  </a:tcPr>
                </a:tc>
                <a:tc>
                  <a:txBody>
                    <a:bodyPr/>
                    <a:lstStyle/>
                    <a:p>
                      <a:pPr algn="l" fontAlgn="b"/>
                      <a:endParaRPr lang="es-MX" sz="1800" b="0" i="0" u="none" strike="noStrike" dirty="0">
                        <a:solidFill>
                          <a:srgbClr val="0000FF"/>
                        </a:solidFill>
                        <a:latin typeface="Calibri"/>
                      </a:endParaRPr>
                    </a:p>
                  </a:txBody>
                  <a:tcPr marL="0" marR="0" marT="0" marB="0" anchor="b">
                    <a:lnL>
                      <a:noFill/>
                    </a:lnL>
                    <a:lnR>
                      <a:noFill/>
                    </a:lnR>
                    <a:lnT>
                      <a:noFill/>
                    </a:lnT>
                    <a:lnB>
                      <a:noFill/>
                    </a:lnB>
                  </a:tcPr>
                </a:tc>
              </a:tr>
              <a:tr h="318268">
                <a:tc>
                  <a:txBody>
                    <a:bodyPr/>
                    <a:lstStyle/>
                    <a:p>
                      <a:pPr algn="r" fontAlgn="b"/>
                      <a:r>
                        <a:rPr lang="es-MX" sz="1800" b="0" i="0" u="none" strike="noStrike">
                          <a:solidFill>
                            <a:srgbClr val="0000FF"/>
                          </a:solidFill>
                          <a:latin typeface="Calibri"/>
                        </a:rPr>
                        <a:t>2009</a:t>
                      </a: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3.33</a:t>
                      </a: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0.14</a:t>
                      </a: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0.042042</a:t>
                      </a:r>
                    </a:p>
                  </a:txBody>
                  <a:tcPr marL="0" marR="0" marT="0" marB="0" anchor="b">
                    <a:lnL>
                      <a:noFill/>
                    </a:lnL>
                    <a:lnR>
                      <a:noFill/>
                    </a:lnR>
                    <a:lnT>
                      <a:noFill/>
                    </a:lnT>
                    <a:lnB>
                      <a:noFill/>
                    </a:lnB>
                  </a:tcPr>
                </a:tc>
                <a:tc>
                  <a:txBody>
                    <a:bodyPr/>
                    <a:lstStyle/>
                    <a:p>
                      <a:pPr algn="l" fontAlgn="b"/>
                      <a:endParaRPr lang="es-MX" sz="1800" b="0" i="0" u="none" strike="noStrike" dirty="0">
                        <a:solidFill>
                          <a:srgbClr val="0000FF"/>
                        </a:solidFill>
                        <a:latin typeface="Calibri"/>
                      </a:endParaRPr>
                    </a:p>
                  </a:txBody>
                  <a:tcPr marL="0" marR="0" marT="0" marB="0" anchor="b">
                    <a:lnL>
                      <a:noFill/>
                    </a:lnL>
                    <a:lnR>
                      <a:noFill/>
                    </a:lnR>
                    <a:lnT>
                      <a:noFill/>
                    </a:lnT>
                    <a:lnB>
                      <a:noFill/>
                    </a:lnB>
                  </a:tcPr>
                </a:tc>
              </a:tr>
              <a:tr h="318268">
                <a:tc>
                  <a:txBody>
                    <a:bodyPr/>
                    <a:lstStyle/>
                    <a:p>
                      <a:pPr algn="r" fontAlgn="b"/>
                      <a:r>
                        <a:rPr lang="es-MX" sz="1800" b="0" i="0" u="none" strike="noStrike">
                          <a:solidFill>
                            <a:srgbClr val="0000FF"/>
                          </a:solidFill>
                          <a:latin typeface="Calibri"/>
                        </a:rPr>
                        <a:t>2008</a:t>
                      </a: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3.12</a:t>
                      </a: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0.21</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0.0673077</a:t>
                      </a:r>
                    </a:p>
                  </a:txBody>
                  <a:tcPr marL="0" marR="0" marT="0" marB="0" anchor="b">
                    <a:lnL>
                      <a:noFill/>
                    </a:lnL>
                    <a:lnR>
                      <a:noFill/>
                    </a:lnR>
                    <a:lnT>
                      <a:noFill/>
                    </a:lnT>
                    <a:lnB>
                      <a:noFill/>
                    </a:lnB>
                  </a:tcPr>
                </a:tc>
                <a:tc>
                  <a:txBody>
                    <a:bodyPr/>
                    <a:lstStyle/>
                    <a:p>
                      <a:pPr algn="l" fontAlgn="b"/>
                      <a:endParaRPr lang="es-MX" sz="1800" b="0" i="0" u="none" strike="noStrike" dirty="0">
                        <a:solidFill>
                          <a:srgbClr val="0000FF"/>
                        </a:solidFill>
                        <a:latin typeface="Calibri"/>
                      </a:endParaRPr>
                    </a:p>
                  </a:txBody>
                  <a:tcPr marL="0" marR="0" marT="0" marB="0" anchor="b">
                    <a:lnL>
                      <a:noFill/>
                    </a:lnL>
                    <a:lnR>
                      <a:noFill/>
                    </a:lnR>
                    <a:lnT>
                      <a:noFill/>
                    </a:lnT>
                    <a:lnB>
                      <a:noFill/>
                    </a:lnB>
                  </a:tcPr>
                </a:tc>
              </a:tr>
              <a:tr h="318268">
                <a:tc>
                  <a:txBody>
                    <a:bodyPr/>
                    <a:lstStyle/>
                    <a:p>
                      <a:pPr algn="r" fontAlgn="b"/>
                      <a:r>
                        <a:rPr lang="es-MX" sz="1800" b="0" i="0" u="none" strike="noStrike">
                          <a:solidFill>
                            <a:srgbClr val="0000FF"/>
                          </a:solidFill>
                          <a:latin typeface="Calibri"/>
                        </a:rPr>
                        <a:t>2007</a:t>
                      </a: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2.97</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0.15</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MX" sz="1800" b="0" i="0" u="none" strike="noStrike">
                          <a:solidFill>
                            <a:srgbClr val="0000FF"/>
                          </a:solidFill>
                          <a:latin typeface="Calibri"/>
                        </a:rPr>
                        <a:t>0.0505051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800" b="0" i="0" u="none" strike="noStrike" dirty="0">
                        <a:solidFill>
                          <a:srgbClr val="0000FF"/>
                        </a:solidFill>
                        <a:latin typeface="Calibri"/>
                      </a:endParaRPr>
                    </a:p>
                  </a:txBody>
                  <a:tcPr marL="0" marR="0" marT="0" marB="0" anchor="b">
                    <a:lnL>
                      <a:noFill/>
                    </a:lnL>
                    <a:lnR>
                      <a:noFill/>
                    </a:lnR>
                    <a:lnT>
                      <a:noFill/>
                    </a:lnT>
                    <a:lnB>
                      <a:noFill/>
                    </a:lnB>
                  </a:tcPr>
                </a:tc>
              </a:tr>
              <a:tr h="318268">
                <a:tc>
                  <a:txBody>
                    <a:bodyPr/>
                    <a:lstStyle/>
                    <a:p>
                      <a:pPr algn="l" fontAlgn="b"/>
                      <a:endParaRPr lang="es-MX" sz="1800" b="0" i="0" u="none" strike="noStrike">
                        <a:solidFill>
                          <a:srgbClr val="0000FF"/>
                        </a:solidFill>
                        <a:latin typeface="Calibri"/>
                      </a:endParaRP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SUMA </a:t>
                      </a:r>
                    </a:p>
                  </a:txBody>
                  <a:tcPr marL="0" marR="0" marT="0" marB="0" anchor="b">
                    <a:lnL>
                      <a:noFill/>
                    </a:lnL>
                    <a:lnR>
                      <a:noFill/>
                    </a:lnR>
                    <a:lnT>
                      <a:noFill/>
                    </a:lnT>
                    <a:lnB>
                      <a:noFill/>
                    </a:lnB>
                  </a:tcPr>
                </a:tc>
                <a:tc>
                  <a:txBody>
                    <a:bodyPr/>
                    <a:lstStyle/>
                    <a:p>
                      <a:pPr algn="r" fontAlgn="b"/>
                      <a:r>
                        <a:rPr lang="es-MX" sz="1800" b="0" i="0" u="none" strike="noStrike">
                          <a:solidFill>
                            <a:srgbClr val="0000FF"/>
                          </a:solidFill>
                          <a:latin typeface="Calibri"/>
                        </a:rPr>
                        <a:t>0.83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MX" sz="1800" b="0" i="0" u="none" strike="noStrike">
                          <a:solidFill>
                            <a:srgbClr val="0000FF"/>
                          </a:solidFill>
                          <a:latin typeface="Calibri"/>
                        </a:rPr>
                        <a:t>0.2528062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800" b="0" i="0" u="none" strike="noStrike" dirty="0">
                        <a:solidFill>
                          <a:srgbClr val="0000FF"/>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334182">
                <a:tc>
                  <a:txBody>
                    <a:bodyPr/>
                    <a:lstStyle/>
                    <a:p>
                      <a:pPr algn="l" fontAlgn="b"/>
                      <a:endParaRPr lang="es-MX" sz="1800" b="0" i="0" u="none" strike="noStrike" dirty="0">
                        <a:solidFill>
                          <a:srgbClr val="0000FF"/>
                        </a:solidFill>
                        <a:latin typeface="Calibri"/>
                      </a:endParaRP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  AÑOS=5</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0.166</a:t>
                      </a:r>
                    </a:p>
                  </a:txBody>
                  <a:tcPr marL="0" marR="0" marT="0" marB="0" anchor="b">
                    <a:lnL>
                      <a:noFill/>
                    </a:lnL>
                    <a:lnR>
                      <a:noFill/>
                    </a:lnR>
                    <a:lnT>
                      <a:noFill/>
                    </a:lnT>
                    <a:lnB>
                      <a:noFill/>
                    </a:lnB>
                  </a:tcPr>
                </a:tc>
                <a:tc>
                  <a:txBody>
                    <a:bodyPr/>
                    <a:lstStyle/>
                    <a:p>
                      <a:pPr algn="r" fontAlgn="b"/>
                      <a:r>
                        <a:rPr lang="es-MX" sz="1800" b="0" i="0" u="none" strike="noStrike" dirty="0">
                          <a:solidFill>
                            <a:srgbClr val="0000FF"/>
                          </a:solidFill>
                          <a:latin typeface="Calibri"/>
                        </a:rPr>
                        <a:t>0.0505612</a:t>
                      </a:r>
                    </a:p>
                  </a:txBody>
                  <a:tcPr marL="0" marR="0" marT="0" marB="0" anchor="b">
                    <a:lnL>
                      <a:noFill/>
                    </a:lnL>
                    <a:lnR>
                      <a:noFill/>
                    </a:lnR>
                    <a:lnT>
                      <a:noFill/>
                    </a:lnT>
                    <a:lnB>
                      <a:noFill/>
                    </a:lnB>
                  </a:tcPr>
                </a:tc>
                <a:tc>
                  <a:txBody>
                    <a:bodyPr/>
                    <a:lstStyle/>
                    <a:p>
                      <a:pPr algn="r" fontAlgn="b"/>
                      <a:r>
                        <a:rPr lang="es-MX" sz="1800" b="1" i="0" u="none" strike="noStrike" dirty="0">
                          <a:solidFill>
                            <a:srgbClr val="0000FF"/>
                          </a:solidFill>
                          <a:latin typeface="Calibri"/>
                        </a:rPr>
                        <a:t>5.0561</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p:txBody>
          <a:bodyPr/>
          <a:lstStyle/>
          <a:p>
            <a:r>
              <a:rPr lang="es-MX" b="1" dirty="0" smtClean="0">
                <a:solidFill>
                  <a:schemeClr val="bg1"/>
                </a:solidFill>
              </a:rPr>
              <a:t>ESTRUCTURA DE CAPITAL</a:t>
            </a:r>
            <a:endParaRPr lang="es-MX"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268760"/>
            <a:ext cx="8280920" cy="4154984"/>
          </a:xfrm>
          <a:prstGeom prst="rect">
            <a:avLst/>
          </a:prstGeom>
        </p:spPr>
        <p:txBody>
          <a:bodyPr wrap="square">
            <a:spAutoFit/>
          </a:bodyPr>
          <a:lstStyle/>
          <a:p>
            <a:pPr algn="just">
              <a:lnSpc>
                <a:spcPct val="150000"/>
              </a:lnSpc>
            </a:pPr>
            <a:r>
              <a:rPr lang="es-MX" sz="2800" dirty="0" smtClean="0">
                <a:solidFill>
                  <a:srgbClr val="0000FF"/>
                </a:solidFill>
              </a:rPr>
              <a:t>La estructura de capital es aquella mezcla </a:t>
            </a:r>
            <a:r>
              <a:rPr lang="es-MX" sz="3200" i="1" dirty="0" smtClean="0">
                <a:solidFill>
                  <a:srgbClr val="FF0000"/>
                </a:solidFill>
              </a:rPr>
              <a:t>deudas</a:t>
            </a:r>
            <a:r>
              <a:rPr lang="es-MX" sz="2800" dirty="0" smtClean="0">
                <a:solidFill>
                  <a:srgbClr val="0000FF"/>
                </a:solidFill>
              </a:rPr>
              <a:t>, </a:t>
            </a:r>
            <a:r>
              <a:rPr lang="es-MX" sz="3200" i="1" dirty="0" smtClean="0">
                <a:solidFill>
                  <a:srgbClr val="FF0000"/>
                </a:solidFill>
              </a:rPr>
              <a:t>acciones preferente</a:t>
            </a:r>
            <a:r>
              <a:rPr lang="es-MX" sz="2800" dirty="0" smtClean="0">
                <a:solidFill>
                  <a:srgbClr val="FF0000"/>
                </a:solidFill>
              </a:rPr>
              <a:t>s</a:t>
            </a:r>
            <a:r>
              <a:rPr lang="es-MX" sz="2800" dirty="0" smtClean="0">
                <a:solidFill>
                  <a:srgbClr val="0000FF"/>
                </a:solidFill>
              </a:rPr>
              <a:t> y </a:t>
            </a:r>
            <a:r>
              <a:rPr lang="es-MX" sz="3200" i="1" dirty="0" smtClean="0">
                <a:solidFill>
                  <a:srgbClr val="FF0000"/>
                </a:solidFill>
              </a:rPr>
              <a:t>capital contable </a:t>
            </a:r>
            <a:r>
              <a:rPr lang="es-MX" sz="3200" i="1" dirty="0">
                <a:solidFill>
                  <a:srgbClr val="FF0000"/>
                </a:solidFill>
              </a:rPr>
              <a:t>común</a:t>
            </a:r>
            <a:r>
              <a:rPr lang="es-MX" sz="2800" dirty="0" smtClean="0">
                <a:solidFill>
                  <a:srgbClr val="0000FF"/>
                </a:solidFill>
              </a:rPr>
              <a:t> que conduce a la maximización del precio de sus acciones a través de la estructura óptima de capital financiándose para mantener sus metas.</a:t>
            </a:r>
            <a:endParaRPr lang="es-MX" sz="2800" dirty="0">
              <a:solidFill>
                <a:srgbClr val="0000FF"/>
              </a:solidFill>
            </a:endParaRPr>
          </a:p>
        </p:txBody>
      </p:sp>
      <p:sp>
        <p:nvSpPr>
          <p:cNvPr id="3" name="2 Rectángulo"/>
          <p:cNvSpPr/>
          <p:nvPr/>
        </p:nvSpPr>
        <p:spPr>
          <a:xfrm>
            <a:off x="467544" y="332656"/>
            <a:ext cx="7366568" cy="523220"/>
          </a:xfrm>
          <a:prstGeom prst="rect">
            <a:avLst/>
          </a:prstGeom>
        </p:spPr>
        <p:txBody>
          <a:bodyPr wrap="none">
            <a:spAutoFit/>
          </a:bodyPr>
          <a:lstStyle/>
          <a:p>
            <a:r>
              <a:rPr lang="es-MX" sz="2800" b="1" dirty="0" smtClean="0">
                <a:solidFill>
                  <a:srgbClr val="7030A0"/>
                </a:solidFill>
              </a:rPr>
              <a:t>Costo Promedio Ponderado de Capital (</a:t>
            </a:r>
            <a:r>
              <a:rPr lang="es-MX" sz="2800" b="1" dirty="0" err="1" smtClean="0">
                <a:solidFill>
                  <a:srgbClr val="7030A0"/>
                </a:solidFill>
              </a:rPr>
              <a:t>WACC</a:t>
            </a:r>
            <a:r>
              <a:rPr lang="es-MX" sz="2800" b="1" dirty="0" smtClean="0">
                <a:solidFill>
                  <a:srgbClr val="7030A0"/>
                </a:solidFill>
              </a:rPr>
              <a:t>) </a:t>
            </a:r>
            <a:endParaRPr lang="es-MX" sz="2800" b="1"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0"/>
            <a:ext cx="7920880" cy="648072"/>
          </a:xfrm>
        </p:spPr>
        <p:txBody>
          <a:bodyPr>
            <a:noAutofit/>
          </a:bodyPr>
          <a:lstStyle/>
          <a:p>
            <a:r>
              <a:rPr lang="es-MX" b="1" dirty="0" smtClean="0">
                <a:solidFill>
                  <a:srgbClr val="7030A0"/>
                </a:solidFill>
              </a:rPr>
              <a:t>Formas de financiamiento</a:t>
            </a:r>
            <a:endParaRPr lang="es-MX" b="1" dirty="0">
              <a:solidFill>
                <a:srgbClr val="7030A0"/>
              </a:solidFill>
            </a:endParaRPr>
          </a:p>
        </p:txBody>
      </p:sp>
      <p:grpSp>
        <p:nvGrpSpPr>
          <p:cNvPr id="9" name="8 Grupo"/>
          <p:cNvGrpSpPr/>
          <p:nvPr/>
        </p:nvGrpSpPr>
        <p:grpSpPr>
          <a:xfrm>
            <a:off x="251520" y="332656"/>
            <a:ext cx="8892480" cy="3240360"/>
            <a:chOff x="251520" y="332656"/>
            <a:chExt cx="8892480" cy="3240360"/>
          </a:xfrm>
        </p:grpSpPr>
        <p:sp>
          <p:nvSpPr>
            <p:cNvPr id="4" name="3 Rectángulo redondeado"/>
            <p:cNvSpPr/>
            <p:nvPr/>
          </p:nvSpPr>
          <p:spPr>
            <a:xfrm>
              <a:off x="251520" y="1412776"/>
              <a:ext cx="2592288" cy="864096"/>
            </a:xfrm>
            <a:prstGeom prst="roundRect">
              <a:avLst/>
            </a:prstGeom>
            <a:gradFill>
              <a:gsLst>
                <a:gs pos="0">
                  <a:srgbClr val="FF0000"/>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smtClean="0">
                  <a:solidFill>
                    <a:srgbClr val="FFFF00"/>
                  </a:solidFill>
                </a:rPr>
                <a:t>Corto Plazo</a:t>
              </a:r>
              <a:endParaRPr lang="es-MX" sz="3600" b="1" dirty="0">
                <a:solidFill>
                  <a:srgbClr val="FFFF00"/>
                </a:solidFill>
              </a:endParaRPr>
            </a:p>
          </p:txBody>
        </p:sp>
        <p:sp>
          <p:nvSpPr>
            <p:cNvPr id="5" name="4 Flecha a la derecha con bandas"/>
            <p:cNvSpPr/>
            <p:nvPr/>
          </p:nvSpPr>
          <p:spPr>
            <a:xfrm>
              <a:off x="2915816" y="1484784"/>
              <a:ext cx="936104" cy="648072"/>
            </a:xfrm>
            <a:prstGeom prst="stripedRight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redondeado"/>
            <p:cNvSpPr/>
            <p:nvPr/>
          </p:nvSpPr>
          <p:spPr>
            <a:xfrm>
              <a:off x="3923928" y="1124744"/>
              <a:ext cx="2736304" cy="1368152"/>
            </a:xfrm>
            <a:prstGeom prst="round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t>Deudas Comerciales</a:t>
              </a:r>
              <a:endParaRPr lang="es-MX" sz="3200" b="1" dirty="0"/>
            </a:p>
          </p:txBody>
        </p:sp>
        <p:sp>
          <p:nvSpPr>
            <p:cNvPr id="7" name="6 Abrir llave"/>
            <p:cNvSpPr/>
            <p:nvPr/>
          </p:nvSpPr>
          <p:spPr>
            <a:xfrm>
              <a:off x="6732240" y="332656"/>
              <a:ext cx="144016" cy="3240360"/>
            </a:xfrm>
            <a:prstGeom prst="leftBrace">
              <a:avLst/>
            </a:prstGeom>
            <a:ln w="63500" cap="rnd">
              <a:solidFill>
                <a:srgbClr val="00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8" name="7 CuadroTexto"/>
            <p:cNvSpPr txBox="1"/>
            <p:nvPr/>
          </p:nvSpPr>
          <p:spPr>
            <a:xfrm>
              <a:off x="6876256" y="361687"/>
              <a:ext cx="2267744" cy="3139321"/>
            </a:xfrm>
            <a:prstGeom prst="rect">
              <a:avLst/>
            </a:prstGeom>
            <a:noFill/>
          </p:spPr>
          <p:txBody>
            <a:bodyPr wrap="square" rtlCol="0">
              <a:spAutoFit/>
            </a:bodyPr>
            <a:lstStyle/>
            <a:p>
              <a:pPr>
                <a:buClr>
                  <a:srgbClr val="FF0000"/>
                </a:buClr>
                <a:buFont typeface="Wingdings" pitchFamily="2" charset="2"/>
                <a:buChar char="Ø"/>
              </a:pPr>
              <a:r>
                <a:rPr lang="es-MX" dirty="0" smtClean="0"/>
                <a:t>No representan una decisión gerencial</a:t>
              </a:r>
            </a:p>
            <a:p>
              <a:pPr>
                <a:buClr>
                  <a:srgbClr val="FF0000"/>
                </a:buClr>
                <a:buFont typeface="Wingdings" pitchFamily="2" charset="2"/>
                <a:buChar char="Ø"/>
              </a:pPr>
              <a:r>
                <a:rPr lang="es-MX" dirty="0" smtClean="0"/>
                <a:t>Representan una deuda en términos del capital del trabajo</a:t>
              </a:r>
            </a:p>
            <a:p>
              <a:pPr>
                <a:buClr>
                  <a:srgbClr val="FF0000"/>
                </a:buClr>
                <a:buFont typeface="Wingdings" pitchFamily="2" charset="2"/>
                <a:buChar char="Ø"/>
              </a:pPr>
              <a:r>
                <a:rPr lang="es-MX" dirty="0" smtClean="0"/>
                <a:t>Representa una deuda espontanea</a:t>
              </a:r>
            </a:p>
            <a:p>
              <a:pPr>
                <a:buClr>
                  <a:srgbClr val="FF0000"/>
                </a:buClr>
                <a:buFont typeface="Wingdings" pitchFamily="2" charset="2"/>
                <a:buChar char="Ø"/>
              </a:pPr>
              <a:r>
                <a:rPr lang="es-MX" dirty="0" smtClean="0"/>
                <a:t>Se consideran ”capital gratis”</a:t>
              </a:r>
              <a:endParaRPr lang="es-MX" dirty="0"/>
            </a:p>
          </p:txBody>
        </p:sp>
      </p:grpSp>
      <p:grpSp>
        <p:nvGrpSpPr>
          <p:cNvPr id="10" name="9 Grupo"/>
          <p:cNvGrpSpPr/>
          <p:nvPr/>
        </p:nvGrpSpPr>
        <p:grpSpPr>
          <a:xfrm>
            <a:off x="179512" y="3645024"/>
            <a:ext cx="8892480" cy="3024336"/>
            <a:chOff x="251520" y="548680"/>
            <a:chExt cx="8892480" cy="3024336"/>
          </a:xfrm>
        </p:grpSpPr>
        <p:sp>
          <p:nvSpPr>
            <p:cNvPr id="11" name="10 Rectángulo redondeado"/>
            <p:cNvSpPr/>
            <p:nvPr/>
          </p:nvSpPr>
          <p:spPr>
            <a:xfrm>
              <a:off x="251520" y="1340768"/>
              <a:ext cx="2592288" cy="864096"/>
            </a:xfrm>
            <a:prstGeom prst="roundRect">
              <a:avLst/>
            </a:prstGeom>
            <a:gradFill>
              <a:gsLst>
                <a:gs pos="0">
                  <a:srgbClr val="FF0000"/>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smtClean="0">
                  <a:solidFill>
                    <a:srgbClr val="FFFF00"/>
                  </a:solidFill>
                </a:rPr>
                <a:t>Largo Plazo</a:t>
              </a:r>
              <a:endParaRPr lang="es-MX" sz="3600" b="1" dirty="0">
                <a:solidFill>
                  <a:srgbClr val="FFFF00"/>
                </a:solidFill>
              </a:endParaRPr>
            </a:p>
          </p:txBody>
        </p:sp>
        <p:sp>
          <p:nvSpPr>
            <p:cNvPr id="12" name="11 Flecha a la derecha con bandas"/>
            <p:cNvSpPr/>
            <p:nvPr/>
          </p:nvSpPr>
          <p:spPr>
            <a:xfrm>
              <a:off x="2915816" y="1484784"/>
              <a:ext cx="936104" cy="648072"/>
            </a:xfrm>
            <a:prstGeom prst="stripedRight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redondeado"/>
            <p:cNvSpPr/>
            <p:nvPr/>
          </p:nvSpPr>
          <p:spPr>
            <a:xfrm>
              <a:off x="3923928" y="1124744"/>
              <a:ext cx="2736304" cy="1368152"/>
            </a:xfrm>
            <a:prstGeom prst="roundRect">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t>Deudas Bancarias</a:t>
              </a:r>
              <a:endParaRPr lang="es-MX" sz="3200" b="1" dirty="0"/>
            </a:p>
          </p:txBody>
        </p:sp>
        <p:sp>
          <p:nvSpPr>
            <p:cNvPr id="14" name="13 Abrir llave"/>
            <p:cNvSpPr/>
            <p:nvPr/>
          </p:nvSpPr>
          <p:spPr>
            <a:xfrm>
              <a:off x="6732240" y="548680"/>
              <a:ext cx="144016" cy="3024336"/>
            </a:xfrm>
            <a:prstGeom prst="leftBrace">
              <a:avLst/>
            </a:prstGeom>
            <a:ln w="63500" cap="rnd">
              <a:solidFill>
                <a:srgbClr val="00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5" name="14 CuadroTexto"/>
            <p:cNvSpPr txBox="1"/>
            <p:nvPr/>
          </p:nvSpPr>
          <p:spPr>
            <a:xfrm>
              <a:off x="6876256" y="620688"/>
              <a:ext cx="2267744" cy="2893100"/>
            </a:xfrm>
            <a:prstGeom prst="rect">
              <a:avLst/>
            </a:prstGeom>
            <a:noFill/>
          </p:spPr>
          <p:txBody>
            <a:bodyPr wrap="square" rtlCol="0">
              <a:spAutoFit/>
            </a:bodyPr>
            <a:lstStyle/>
            <a:p>
              <a:pPr>
                <a:buClr>
                  <a:srgbClr val="FF0000"/>
                </a:buClr>
                <a:buFont typeface="Wingdings" pitchFamily="2" charset="2"/>
                <a:buChar char="Ø"/>
              </a:pPr>
              <a:r>
                <a:rPr lang="es-MX" dirty="0" smtClean="0"/>
                <a:t>Son deudas a largo plazo</a:t>
              </a:r>
            </a:p>
            <a:p>
              <a:pPr>
                <a:buClr>
                  <a:srgbClr val="FF0000"/>
                </a:buClr>
                <a:buFont typeface="Wingdings" pitchFamily="2" charset="2"/>
                <a:buChar char="Ø"/>
              </a:pPr>
              <a:r>
                <a:rPr lang="es-MX" dirty="0" smtClean="0"/>
                <a:t>Contratadas con tasas de costo preestablecidas</a:t>
              </a:r>
            </a:p>
            <a:p>
              <a:pPr>
                <a:buClr>
                  <a:srgbClr val="FF0000"/>
                </a:buClr>
                <a:buFont typeface="Wingdings" pitchFamily="2" charset="2"/>
                <a:buChar char="Ø"/>
              </a:pPr>
              <a:r>
                <a:rPr lang="es-MX" dirty="0" smtClean="0"/>
                <a:t>Su valor nominal representa el valor exigible por el prestamista</a:t>
              </a:r>
            </a:p>
            <a:p>
              <a:pPr>
                <a:buClr>
                  <a:srgbClr val="FF0000"/>
                </a:buClr>
              </a:pPr>
              <a:endParaRPr lang="es-MX" sz="2000"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7384"/>
            <a:ext cx="8568952" cy="5170646"/>
          </a:xfrm>
          <a:prstGeom prst="rect">
            <a:avLst/>
          </a:prstGeom>
        </p:spPr>
        <p:txBody>
          <a:bodyPr wrap="square">
            <a:spAutoFit/>
          </a:bodyPr>
          <a:lstStyle/>
          <a:p>
            <a:pPr algn="just">
              <a:lnSpc>
                <a:spcPct val="150000"/>
              </a:lnSpc>
            </a:pPr>
            <a:r>
              <a:rPr lang="es-MX" sz="2400" dirty="0" smtClean="0">
                <a:solidFill>
                  <a:srgbClr val="0000FF"/>
                </a:solidFill>
              </a:rPr>
              <a:t>La </a:t>
            </a:r>
            <a:r>
              <a:rPr lang="es-MX" sz="2800" b="1" dirty="0" smtClean="0">
                <a:solidFill>
                  <a:srgbClr val="0000FF"/>
                </a:solidFill>
              </a:rPr>
              <a:t>estructura de capital </a:t>
            </a:r>
            <a:r>
              <a:rPr lang="es-MX" sz="2400" dirty="0" smtClean="0">
                <a:solidFill>
                  <a:srgbClr val="0000FF"/>
                </a:solidFill>
              </a:rPr>
              <a:t>fijada como meta es la mezcla de deudas, acciones preferentes e instrumentos de capital contable con la cual la empresa planea financiar sus inversiones. </a:t>
            </a:r>
          </a:p>
          <a:p>
            <a:pPr algn="just">
              <a:lnSpc>
                <a:spcPct val="150000"/>
              </a:lnSpc>
            </a:pPr>
            <a:r>
              <a:rPr lang="es-MX" sz="2400" dirty="0" smtClean="0">
                <a:solidFill>
                  <a:srgbClr val="0000FF"/>
                </a:solidFill>
              </a:rPr>
              <a:t>Esta política de estructura de capital implica una </a:t>
            </a:r>
            <a:r>
              <a:rPr lang="es-MX" sz="2400" b="1" dirty="0" smtClean="0">
                <a:solidFill>
                  <a:srgbClr val="CC0000"/>
                </a:solidFill>
              </a:rPr>
              <a:t>inter- compensación </a:t>
            </a:r>
            <a:r>
              <a:rPr lang="es-MX" sz="2400" dirty="0" smtClean="0">
                <a:solidFill>
                  <a:srgbClr val="0000FF"/>
                </a:solidFill>
              </a:rPr>
              <a:t>entre el </a:t>
            </a:r>
            <a:r>
              <a:rPr lang="es-MX" sz="2400" b="1" dirty="0" smtClean="0">
                <a:solidFill>
                  <a:srgbClr val="CC0000"/>
                </a:solidFill>
              </a:rPr>
              <a:t>riesgo</a:t>
            </a:r>
            <a:r>
              <a:rPr lang="es-MX" sz="2400" dirty="0" smtClean="0">
                <a:solidFill>
                  <a:srgbClr val="0000FF"/>
                </a:solidFill>
              </a:rPr>
              <a:t> y el</a:t>
            </a:r>
            <a:r>
              <a:rPr lang="es-MX" sz="2400" b="1" dirty="0" smtClean="0">
                <a:solidFill>
                  <a:srgbClr val="CC0000"/>
                </a:solidFill>
              </a:rPr>
              <a:t> rendimiento </a:t>
            </a:r>
            <a:r>
              <a:rPr lang="es-MX" sz="2400" dirty="0" smtClean="0">
                <a:solidFill>
                  <a:srgbClr val="0000FF"/>
                </a:solidFill>
              </a:rPr>
              <a:t>, ya que usar una mayor cantidad de deudas aumenta el riesgo de las utilidades de la empresa y el endeudamiento más alto conduce a una tasa más alta de rendimiento esperada. </a:t>
            </a:r>
            <a:endParaRPr lang="es-MX" sz="2400" dirty="0">
              <a:solidFill>
                <a:srgbClr val="0000FF"/>
              </a:solidFill>
            </a:endParaRPr>
          </a:p>
        </p:txBody>
      </p:sp>
      <p:pic>
        <p:nvPicPr>
          <p:cNvPr id="3" name="Picture 3"/>
          <p:cNvPicPr>
            <a:picLocks noChangeAspect="1" noChangeArrowheads="1"/>
          </p:cNvPicPr>
          <p:nvPr/>
        </p:nvPicPr>
        <p:blipFill>
          <a:blip r:embed="rId2" cstate="print"/>
          <a:srcRect/>
          <a:stretch>
            <a:fillRect/>
          </a:stretch>
        </p:blipFill>
        <p:spPr bwMode="auto">
          <a:xfrm>
            <a:off x="971600" y="5115548"/>
            <a:ext cx="6768752" cy="17424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412776"/>
            <a:ext cx="8280920" cy="1754326"/>
          </a:xfrm>
          <a:prstGeom prst="rect">
            <a:avLst/>
          </a:prstGeom>
        </p:spPr>
        <p:txBody>
          <a:bodyPr wrap="square">
            <a:spAutoFit/>
          </a:bodyPr>
          <a:lstStyle/>
          <a:p>
            <a:pPr algn="just">
              <a:lnSpc>
                <a:spcPct val="150000"/>
              </a:lnSpc>
            </a:pPr>
            <a:r>
              <a:rPr lang="es-MX" sz="2400" dirty="0" smtClean="0">
                <a:solidFill>
                  <a:srgbClr val="0000FF"/>
                </a:solidFill>
              </a:rPr>
              <a:t>Es aquella que produce un equilibrio entre el riesgo del negocio de la empresa y el rendimiento, de modo tal que se maximice el precio de las acciones.</a:t>
            </a:r>
            <a:endParaRPr lang="es-MX" sz="2400" dirty="0">
              <a:solidFill>
                <a:srgbClr val="0000FF"/>
              </a:solidFill>
            </a:endParaRPr>
          </a:p>
        </p:txBody>
      </p:sp>
      <p:sp>
        <p:nvSpPr>
          <p:cNvPr id="3" name="2 Rectángulo"/>
          <p:cNvSpPr/>
          <p:nvPr/>
        </p:nvSpPr>
        <p:spPr>
          <a:xfrm>
            <a:off x="323528" y="620688"/>
            <a:ext cx="7272808" cy="707886"/>
          </a:xfrm>
          <a:prstGeom prst="rect">
            <a:avLst/>
          </a:prstGeom>
        </p:spPr>
        <p:txBody>
          <a:bodyPr wrap="square">
            <a:spAutoFit/>
          </a:bodyPr>
          <a:lstStyle/>
          <a:p>
            <a:r>
              <a:rPr lang="es-MX" sz="4000" b="1" dirty="0" smtClean="0">
                <a:solidFill>
                  <a:srgbClr val="7030A0"/>
                </a:solidFill>
              </a:rPr>
              <a:t>Estructura de capital óptima </a:t>
            </a:r>
            <a:endParaRPr lang="es-MX" sz="4000" b="1" dirty="0">
              <a:solidFill>
                <a:srgbClr val="7030A0"/>
              </a:solidFill>
            </a:endParaRPr>
          </a:p>
        </p:txBody>
      </p:sp>
      <p:sp>
        <p:nvSpPr>
          <p:cNvPr id="4" name="3 Rectángulo"/>
          <p:cNvSpPr/>
          <p:nvPr/>
        </p:nvSpPr>
        <p:spPr>
          <a:xfrm>
            <a:off x="251520" y="4005064"/>
            <a:ext cx="8136904" cy="1754326"/>
          </a:xfrm>
          <a:prstGeom prst="rect">
            <a:avLst/>
          </a:prstGeom>
        </p:spPr>
        <p:txBody>
          <a:bodyPr wrap="square">
            <a:spAutoFit/>
          </a:bodyPr>
          <a:lstStyle/>
          <a:p>
            <a:pPr algn="just">
              <a:lnSpc>
                <a:spcPct val="150000"/>
              </a:lnSpc>
            </a:pPr>
            <a:r>
              <a:rPr lang="es-MX" sz="2400" dirty="0" smtClean="0">
                <a:solidFill>
                  <a:srgbClr val="0000FF"/>
                </a:solidFill>
              </a:rPr>
              <a:t>La forma de determinarla  es siempre:  se debe elegir la opción que permita maximizar el precio de las acciones , ya sea con deudas o con capital contable.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548680"/>
            <a:ext cx="8712968" cy="5816977"/>
          </a:xfrm>
          <a:prstGeom prst="rect">
            <a:avLst/>
          </a:prstGeom>
        </p:spPr>
        <p:txBody>
          <a:bodyPr wrap="square">
            <a:spAutoFit/>
          </a:bodyPr>
          <a:lstStyle/>
          <a:p>
            <a:r>
              <a:rPr lang="es-MX" sz="2800" dirty="0" smtClean="0">
                <a:solidFill>
                  <a:srgbClr val="0000FF"/>
                </a:solidFill>
              </a:rPr>
              <a:t>Existen 4 factores fundamentales que influyen sobre las decisiones de estructura de capital: </a:t>
            </a:r>
          </a:p>
          <a:p>
            <a:endParaRPr lang="es-MX" sz="2800" dirty="0" smtClean="0">
              <a:solidFill>
                <a:srgbClr val="0000FF"/>
              </a:solidFill>
            </a:endParaRPr>
          </a:p>
          <a:p>
            <a:pPr marL="457200" indent="-457200" algn="just">
              <a:buAutoNum type="alphaLcParenR"/>
            </a:pPr>
            <a:r>
              <a:rPr lang="es-MX" sz="2400" dirty="0" smtClean="0">
                <a:solidFill>
                  <a:srgbClr val="0000FF"/>
                </a:solidFill>
              </a:rPr>
              <a:t>El riesgo de negocio de la empresa, si no usara deudas , mientras más alto sea el riesgo del negocio, más baja será su razón óptima de endeudamiento.</a:t>
            </a:r>
          </a:p>
          <a:p>
            <a:pPr marL="457200" indent="-457200" algn="just">
              <a:buAutoNum type="alphaLcParenR"/>
            </a:pPr>
            <a:endParaRPr lang="es-MX" sz="2400" dirty="0" smtClean="0">
              <a:solidFill>
                <a:srgbClr val="0000FF"/>
              </a:solidFill>
            </a:endParaRPr>
          </a:p>
          <a:p>
            <a:pPr marL="457200" indent="-457200" algn="just">
              <a:buAutoNum type="alphaLcParenR"/>
            </a:pPr>
            <a:r>
              <a:rPr lang="es-MX" sz="2400" dirty="0" smtClean="0">
                <a:solidFill>
                  <a:srgbClr val="0000FF"/>
                </a:solidFill>
              </a:rPr>
              <a:t>La posición fiscal de la empresa , el interés es deducible, lo cual disminuye el costo efectivo de las deudas. Si tiene una tasa fiscal baja la deuda no será ventajosa. </a:t>
            </a:r>
          </a:p>
          <a:p>
            <a:pPr marL="457200" indent="-457200" algn="just">
              <a:buAutoNum type="alphaLcParenR"/>
            </a:pPr>
            <a:endParaRPr lang="es-MX" sz="2400" dirty="0" smtClean="0">
              <a:solidFill>
                <a:srgbClr val="0000FF"/>
              </a:solidFill>
            </a:endParaRPr>
          </a:p>
          <a:p>
            <a:pPr marL="457200" indent="-457200" algn="just">
              <a:buAutoNum type="alphaLcParenR"/>
            </a:pPr>
            <a:r>
              <a:rPr lang="es-MX" sz="2400" dirty="0" smtClean="0">
                <a:solidFill>
                  <a:srgbClr val="0000FF"/>
                </a:solidFill>
              </a:rPr>
              <a:t>La flexibilidad fiscal o la capacidad de obtener capital en términos razonables. </a:t>
            </a:r>
          </a:p>
          <a:p>
            <a:pPr marL="457200" indent="-457200" algn="just">
              <a:buAutoNum type="alphaLcParenR"/>
            </a:pPr>
            <a:endParaRPr lang="es-MX" sz="2400" dirty="0" smtClean="0">
              <a:solidFill>
                <a:srgbClr val="0000FF"/>
              </a:solidFill>
            </a:endParaRPr>
          </a:p>
          <a:p>
            <a:pPr marL="457200" indent="-457200" algn="just">
              <a:buAutoNum type="alphaLcParenR"/>
            </a:pPr>
            <a:r>
              <a:rPr lang="es-MX" sz="2400" dirty="0" smtClean="0">
                <a:solidFill>
                  <a:srgbClr val="0000FF"/>
                </a:solidFill>
              </a:rPr>
              <a:t>Actitudes conservadoras o agresivas de la administración. </a:t>
            </a:r>
            <a:endParaRPr lang="es-MX" sz="2400" dirty="0">
              <a:solidFill>
                <a:srgbClr val="0000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332656"/>
            <a:ext cx="8424936" cy="5632311"/>
          </a:xfrm>
          <a:prstGeom prst="rect">
            <a:avLst/>
          </a:prstGeom>
        </p:spPr>
        <p:txBody>
          <a:bodyPr wrap="square">
            <a:spAutoFit/>
          </a:bodyPr>
          <a:lstStyle/>
          <a:p>
            <a:r>
              <a:rPr lang="es-MX" sz="2400" dirty="0" smtClean="0">
                <a:solidFill>
                  <a:srgbClr val="0000FF"/>
                </a:solidFill>
              </a:rPr>
              <a:t>EJEMPLO </a:t>
            </a:r>
          </a:p>
          <a:p>
            <a:endParaRPr lang="es-MX" sz="2400" dirty="0" smtClean="0">
              <a:solidFill>
                <a:srgbClr val="0000FF"/>
              </a:solidFill>
            </a:endParaRPr>
          </a:p>
          <a:p>
            <a:r>
              <a:rPr lang="es-MX" sz="2400" dirty="0" smtClean="0">
                <a:solidFill>
                  <a:srgbClr val="0000FF"/>
                </a:solidFill>
              </a:rPr>
              <a:t>A continuación se presenta la estructura óptima de capital de la empresa </a:t>
            </a:r>
            <a:r>
              <a:rPr lang="es-MX" sz="2400" dirty="0" err="1" smtClean="0">
                <a:solidFill>
                  <a:srgbClr val="0000FF"/>
                </a:solidFill>
              </a:rPr>
              <a:t>Allied</a:t>
            </a:r>
            <a:r>
              <a:rPr lang="es-MX" sz="2400" dirty="0" smtClean="0">
                <a:solidFill>
                  <a:srgbClr val="0000FF"/>
                </a:solidFill>
              </a:rPr>
              <a:t> </a:t>
            </a:r>
            <a:r>
              <a:rPr lang="es-MX" sz="2400" dirty="0" err="1" smtClean="0">
                <a:solidFill>
                  <a:srgbClr val="0000FF"/>
                </a:solidFill>
              </a:rPr>
              <a:t>Food</a:t>
            </a:r>
            <a:r>
              <a:rPr lang="es-MX" sz="2400" dirty="0" smtClean="0">
                <a:solidFill>
                  <a:srgbClr val="0000FF"/>
                </a:solidFill>
              </a:rPr>
              <a:t> </a:t>
            </a:r>
            <a:r>
              <a:rPr lang="es-MX" sz="2400" dirty="0" err="1" smtClean="0">
                <a:solidFill>
                  <a:srgbClr val="0000FF"/>
                </a:solidFill>
              </a:rPr>
              <a:t>Products</a:t>
            </a:r>
            <a:r>
              <a:rPr lang="es-MX" sz="2400" dirty="0" smtClean="0">
                <a:solidFill>
                  <a:srgbClr val="0000FF"/>
                </a:solidFill>
              </a:rPr>
              <a:t> y otros datos: </a:t>
            </a:r>
          </a:p>
          <a:p>
            <a:r>
              <a:rPr lang="es-MX" sz="2400" dirty="0" smtClean="0">
                <a:solidFill>
                  <a:srgbClr val="0000FF"/>
                </a:solidFill>
              </a:rPr>
              <a:t>Deuda a largo plazo      $ 754,000,000     45% </a:t>
            </a:r>
          </a:p>
          <a:p>
            <a:r>
              <a:rPr lang="es-MX" sz="2400" dirty="0" smtClean="0">
                <a:solidFill>
                  <a:srgbClr val="0000FF"/>
                </a:solidFill>
              </a:rPr>
              <a:t>Acciones Preferentes    $   40,000,000      2% </a:t>
            </a:r>
          </a:p>
          <a:p>
            <a:r>
              <a:rPr lang="es-MX" sz="2400" dirty="0" smtClean="0">
                <a:solidFill>
                  <a:srgbClr val="0000FF"/>
                </a:solidFill>
              </a:rPr>
              <a:t>Fondos Propios             $ 896,000,000     53% </a:t>
            </a:r>
          </a:p>
          <a:p>
            <a:r>
              <a:rPr lang="es-MX" sz="2400" dirty="0" smtClean="0">
                <a:solidFill>
                  <a:srgbClr val="0000FF"/>
                </a:solidFill>
              </a:rPr>
              <a:t>Capital Total                $1,690,000,000     100% </a:t>
            </a:r>
          </a:p>
          <a:p>
            <a:endParaRPr lang="es-MX" sz="2400" dirty="0" smtClean="0">
              <a:solidFill>
                <a:srgbClr val="0000FF"/>
              </a:solidFill>
            </a:endParaRPr>
          </a:p>
          <a:p>
            <a:r>
              <a:rPr lang="es-MX" sz="2400" dirty="0" smtClean="0">
                <a:solidFill>
                  <a:srgbClr val="0000FF"/>
                </a:solidFill>
              </a:rPr>
              <a:t>K d =10%; K p =10.3% ; T=40% ; P 0 =$23; g=8% </a:t>
            </a:r>
          </a:p>
          <a:p>
            <a:r>
              <a:rPr lang="es-MX" sz="2400" dirty="0" smtClean="0">
                <a:solidFill>
                  <a:srgbClr val="0000FF"/>
                </a:solidFill>
              </a:rPr>
              <a:t>y se espera que el crecimiento permanezca constante D 0 =$1.15=DPA correspondientes al último período</a:t>
            </a:r>
          </a:p>
          <a:p>
            <a:endParaRPr lang="es-MX" sz="2400" dirty="0" smtClean="0">
              <a:solidFill>
                <a:srgbClr val="0000FF"/>
              </a:solidFill>
            </a:endParaRPr>
          </a:p>
          <a:p>
            <a:r>
              <a:rPr lang="es-MX" sz="2400" dirty="0" smtClean="0">
                <a:solidFill>
                  <a:srgbClr val="0000FF"/>
                </a:solidFill>
              </a:rPr>
              <a:t> D 1 =D 0 (1 + g)=$1.15(1.08)=$1.24 K s =(D 1 /P 0 ) + g= ($1.24/$23) + 0.08=13.4% </a:t>
            </a:r>
            <a:endParaRPr lang="es-MX" sz="2400" dirty="0">
              <a:solidFill>
                <a:srgbClr val="0000FF"/>
              </a:solidFill>
            </a:endParaRPr>
          </a:p>
        </p:txBody>
      </p:sp>
      <p:cxnSp>
        <p:nvCxnSpPr>
          <p:cNvPr id="4" name="3 Conector recto"/>
          <p:cNvCxnSpPr/>
          <p:nvPr/>
        </p:nvCxnSpPr>
        <p:spPr>
          <a:xfrm>
            <a:off x="2771800" y="2924944"/>
            <a:ext cx="201622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0"/>
            <a:ext cx="8229600" cy="764704"/>
          </a:xfrm>
        </p:spPr>
        <p:txBody>
          <a:bodyPr>
            <a:normAutofit/>
          </a:bodyPr>
          <a:lstStyle/>
          <a:p>
            <a:r>
              <a:rPr lang="es-MX" sz="24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Fuentes de financiamiento a largo plazo</a:t>
            </a:r>
            <a:endParaRPr lang="es-MX" sz="24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grpSp>
        <p:nvGrpSpPr>
          <p:cNvPr id="28" name="27 Grupo"/>
          <p:cNvGrpSpPr/>
          <p:nvPr/>
        </p:nvGrpSpPr>
        <p:grpSpPr>
          <a:xfrm>
            <a:off x="144016" y="1196752"/>
            <a:ext cx="8676456" cy="5661248"/>
            <a:chOff x="144016" y="1196752"/>
            <a:chExt cx="8676456" cy="5661248"/>
          </a:xfrm>
        </p:grpSpPr>
        <p:sp>
          <p:nvSpPr>
            <p:cNvPr id="5" name="4 CuadroTexto"/>
            <p:cNvSpPr txBox="1"/>
            <p:nvPr/>
          </p:nvSpPr>
          <p:spPr>
            <a:xfrm>
              <a:off x="144016" y="1844824"/>
              <a:ext cx="2555776" cy="1200329"/>
            </a:xfrm>
            <a:prstGeom prst="rect">
              <a:avLst/>
            </a:prstGeom>
            <a:noFill/>
          </p:spPr>
          <p:txBody>
            <a:bodyPr wrap="square" rtlCol="0">
              <a:spAutoFit/>
            </a:bodyPr>
            <a:lstStyle/>
            <a:p>
              <a:r>
                <a:rPr lang="es-MX" b="1" dirty="0">
                  <a:latin typeface="Calibri" pitchFamily="34" charset="0"/>
                </a:rPr>
                <a:t>FINANCIAMIENTO</a:t>
              </a:r>
            </a:p>
            <a:p>
              <a:r>
                <a:rPr lang="es-MX" b="1" dirty="0">
                  <a:latin typeface="Calibri" pitchFamily="34" charset="0"/>
                </a:rPr>
                <a:t>PROVENIENTE DE </a:t>
              </a:r>
              <a:r>
                <a:rPr lang="es-MX" b="1" dirty="0" smtClean="0">
                  <a:latin typeface="Calibri" pitchFamily="34" charset="0"/>
                </a:rPr>
                <a:t>LOS ACCIONISTAS</a:t>
              </a:r>
              <a:endParaRPr lang="es-MX" b="1" dirty="0">
                <a:latin typeface="Calibri" pitchFamily="34" charset="0"/>
              </a:endParaRPr>
            </a:p>
            <a:p>
              <a:r>
                <a:rPr lang="es-MX" b="1" dirty="0">
                  <a:latin typeface="Calibri" pitchFamily="34" charset="0"/>
                </a:rPr>
                <a:t>(PROPIETARIOS)</a:t>
              </a:r>
              <a:endParaRPr lang="es-MX" dirty="0">
                <a:latin typeface="Calibri" pitchFamily="34" charset="0"/>
              </a:endParaRPr>
            </a:p>
          </p:txBody>
        </p:sp>
        <p:sp>
          <p:nvSpPr>
            <p:cNvPr id="6" name="5 Rectángulo"/>
            <p:cNvSpPr/>
            <p:nvPr/>
          </p:nvSpPr>
          <p:spPr>
            <a:xfrm>
              <a:off x="3275856" y="1412776"/>
              <a:ext cx="1637928" cy="646331"/>
            </a:xfrm>
            <a:prstGeom prst="rect">
              <a:avLst/>
            </a:prstGeom>
          </p:spPr>
          <p:txBody>
            <a:bodyPr wrap="square">
              <a:spAutoFit/>
            </a:bodyPr>
            <a:lstStyle/>
            <a:p>
              <a:r>
                <a:rPr lang="es-MX" b="1" dirty="0">
                  <a:latin typeface="Calibri" pitchFamily="34" charset="0"/>
                </a:rPr>
                <a:t>FUENTES</a:t>
              </a:r>
            </a:p>
            <a:p>
              <a:r>
                <a:rPr lang="es-MX" b="1" dirty="0">
                  <a:latin typeface="Calibri" pitchFamily="34" charset="0"/>
                </a:rPr>
                <a:t>EXTERNAS</a:t>
              </a:r>
              <a:endParaRPr lang="es-MX" dirty="0">
                <a:latin typeface="Calibri" pitchFamily="34" charset="0"/>
              </a:endParaRPr>
            </a:p>
          </p:txBody>
        </p:sp>
        <p:sp>
          <p:nvSpPr>
            <p:cNvPr id="7" name="6 Rectángulo"/>
            <p:cNvSpPr/>
            <p:nvPr/>
          </p:nvSpPr>
          <p:spPr>
            <a:xfrm>
              <a:off x="3275856" y="2636912"/>
              <a:ext cx="1728192" cy="646331"/>
            </a:xfrm>
            <a:prstGeom prst="rect">
              <a:avLst/>
            </a:prstGeom>
          </p:spPr>
          <p:txBody>
            <a:bodyPr wrap="square">
              <a:spAutoFit/>
            </a:bodyPr>
            <a:lstStyle/>
            <a:p>
              <a:r>
                <a:rPr lang="es-MX" b="1" dirty="0">
                  <a:latin typeface="Calibri" pitchFamily="34" charset="0"/>
                </a:rPr>
                <a:t>FUENTES</a:t>
              </a:r>
            </a:p>
            <a:p>
              <a:r>
                <a:rPr lang="es-MX" b="1" dirty="0">
                  <a:latin typeface="Calibri" pitchFamily="34" charset="0"/>
                </a:rPr>
                <a:t>INTERNAS</a:t>
              </a:r>
              <a:endParaRPr lang="es-MX" dirty="0">
                <a:latin typeface="Calibri" pitchFamily="34" charset="0"/>
              </a:endParaRPr>
            </a:p>
          </p:txBody>
        </p:sp>
        <p:sp>
          <p:nvSpPr>
            <p:cNvPr id="8" name="7 Rectángulo"/>
            <p:cNvSpPr/>
            <p:nvPr/>
          </p:nvSpPr>
          <p:spPr>
            <a:xfrm>
              <a:off x="5436096" y="1196752"/>
              <a:ext cx="3168352" cy="923330"/>
            </a:xfrm>
            <a:prstGeom prst="rect">
              <a:avLst/>
            </a:prstGeom>
          </p:spPr>
          <p:txBody>
            <a:bodyPr wrap="square">
              <a:spAutoFit/>
            </a:bodyPr>
            <a:lstStyle/>
            <a:p>
              <a:r>
                <a:rPr lang="es-MX" dirty="0">
                  <a:latin typeface="Calibri" pitchFamily="34" charset="0"/>
                </a:rPr>
                <a:t>Nuevos aportes de capital:</a:t>
              </a:r>
            </a:p>
            <a:p>
              <a:r>
                <a:rPr lang="es-MX" dirty="0">
                  <a:latin typeface="Calibri" pitchFamily="34" charset="0"/>
                </a:rPr>
                <a:t>• Acciones comunes.</a:t>
              </a:r>
            </a:p>
            <a:p>
              <a:r>
                <a:rPr lang="es-MX" dirty="0">
                  <a:latin typeface="Calibri" pitchFamily="34" charset="0"/>
                </a:rPr>
                <a:t>• Acciones privilegiadas.</a:t>
              </a:r>
            </a:p>
          </p:txBody>
        </p:sp>
        <p:sp>
          <p:nvSpPr>
            <p:cNvPr id="9" name="8 Rectángulo"/>
            <p:cNvSpPr/>
            <p:nvPr/>
          </p:nvSpPr>
          <p:spPr>
            <a:xfrm>
              <a:off x="5508104" y="2492896"/>
              <a:ext cx="3312368" cy="1200329"/>
            </a:xfrm>
            <a:prstGeom prst="rect">
              <a:avLst/>
            </a:prstGeom>
          </p:spPr>
          <p:txBody>
            <a:bodyPr wrap="square">
              <a:spAutoFit/>
            </a:bodyPr>
            <a:lstStyle/>
            <a:p>
              <a:pPr>
                <a:buFont typeface="Arial" pitchFamily="34" charset="0"/>
                <a:buChar char="•"/>
              </a:pPr>
              <a:r>
                <a:rPr lang="es-MX" dirty="0">
                  <a:latin typeface="Calibri" pitchFamily="34" charset="0"/>
                </a:rPr>
                <a:t>Utilidades retenidas (no distribuidas)</a:t>
              </a:r>
            </a:p>
            <a:p>
              <a:pPr>
                <a:buFont typeface="Arial" pitchFamily="34" charset="0"/>
                <a:buChar char="•"/>
              </a:pPr>
              <a:r>
                <a:rPr lang="es-MX" dirty="0">
                  <a:latin typeface="Calibri" pitchFamily="34" charset="0"/>
                </a:rPr>
                <a:t>Decreto de dividendos en acciones</a:t>
              </a:r>
            </a:p>
          </p:txBody>
        </p:sp>
        <p:sp>
          <p:nvSpPr>
            <p:cNvPr id="10" name="9 Rectángulo"/>
            <p:cNvSpPr/>
            <p:nvPr/>
          </p:nvSpPr>
          <p:spPr>
            <a:xfrm>
              <a:off x="216024" y="4869160"/>
              <a:ext cx="2123728" cy="923330"/>
            </a:xfrm>
            <a:prstGeom prst="rect">
              <a:avLst/>
            </a:prstGeom>
          </p:spPr>
          <p:txBody>
            <a:bodyPr wrap="square">
              <a:spAutoFit/>
            </a:bodyPr>
            <a:lstStyle/>
            <a:p>
              <a:r>
                <a:rPr lang="es-MX" b="1" dirty="0">
                  <a:latin typeface="Calibri" pitchFamily="34" charset="0"/>
                </a:rPr>
                <a:t>FINANCIAMIENTO</a:t>
              </a:r>
            </a:p>
            <a:p>
              <a:r>
                <a:rPr lang="es-MX" b="1" dirty="0">
                  <a:latin typeface="Calibri" pitchFamily="34" charset="0"/>
                </a:rPr>
                <a:t>PROVENIENTE DE</a:t>
              </a:r>
            </a:p>
            <a:p>
              <a:r>
                <a:rPr lang="es-MX" b="1" dirty="0" smtClean="0">
                  <a:latin typeface="Calibri" pitchFamily="34" charset="0"/>
                </a:rPr>
                <a:t>TERCEROS</a:t>
              </a:r>
              <a:endParaRPr lang="es-MX" dirty="0">
                <a:latin typeface="Calibri" pitchFamily="34" charset="0"/>
              </a:endParaRPr>
            </a:p>
          </p:txBody>
        </p:sp>
        <p:sp>
          <p:nvSpPr>
            <p:cNvPr id="11" name="10 Rectángulo"/>
            <p:cNvSpPr/>
            <p:nvPr/>
          </p:nvSpPr>
          <p:spPr>
            <a:xfrm>
              <a:off x="3131840" y="4077072"/>
              <a:ext cx="2664296" cy="923330"/>
            </a:xfrm>
            <a:prstGeom prst="rect">
              <a:avLst/>
            </a:prstGeom>
          </p:spPr>
          <p:txBody>
            <a:bodyPr wrap="square">
              <a:spAutoFit/>
            </a:bodyPr>
            <a:lstStyle/>
            <a:p>
              <a:r>
                <a:rPr lang="es-MX" b="1" dirty="0">
                  <a:latin typeface="Calibri" pitchFamily="34" charset="0"/>
                </a:rPr>
                <a:t>FINANCIAMIENTO</a:t>
              </a:r>
            </a:p>
            <a:p>
              <a:r>
                <a:rPr lang="es-MX" b="1" dirty="0">
                  <a:latin typeface="Calibri" pitchFamily="34" charset="0"/>
                </a:rPr>
                <a:t>DE INSTITUCIONES</a:t>
              </a:r>
            </a:p>
            <a:p>
              <a:r>
                <a:rPr lang="es-MX" b="1" dirty="0" smtClean="0">
                  <a:latin typeface="Calibri" pitchFamily="34" charset="0"/>
                </a:rPr>
                <a:t>FINANCIERAS </a:t>
              </a:r>
              <a:endParaRPr lang="es-MX" dirty="0">
                <a:latin typeface="Calibri" pitchFamily="34" charset="0"/>
              </a:endParaRPr>
            </a:p>
          </p:txBody>
        </p:sp>
        <p:sp>
          <p:nvSpPr>
            <p:cNvPr id="12" name="11 Rectángulo"/>
            <p:cNvSpPr/>
            <p:nvPr/>
          </p:nvSpPr>
          <p:spPr>
            <a:xfrm>
              <a:off x="3059832" y="5445224"/>
              <a:ext cx="2592287" cy="646331"/>
            </a:xfrm>
            <a:prstGeom prst="rect">
              <a:avLst/>
            </a:prstGeom>
          </p:spPr>
          <p:txBody>
            <a:bodyPr wrap="square">
              <a:spAutoFit/>
            </a:bodyPr>
            <a:lstStyle/>
            <a:p>
              <a:r>
                <a:rPr lang="es-MX" b="1" dirty="0">
                  <a:latin typeface="Calibri" pitchFamily="34" charset="0"/>
                </a:rPr>
                <a:t>EMISIÓN </a:t>
              </a:r>
              <a:r>
                <a:rPr lang="es-MX" b="1" dirty="0" smtClean="0">
                  <a:latin typeface="Calibri" pitchFamily="34" charset="0"/>
                </a:rPr>
                <a:t>DE TÍTULOS DE DEUDA (</a:t>
              </a:r>
              <a:r>
                <a:rPr lang="es-MX" b="1" dirty="0">
                  <a:latin typeface="Calibri" pitchFamily="34" charset="0"/>
                </a:rPr>
                <a:t>OBLIGACIONES)</a:t>
              </a:r>
              <a:endParaRPr lang="es-MX" dirty="0">
                <a:latin typeface="Calibri" pitchFamily="34" charset="0"/>
              </a:endParaRPr>
            </a:p>
          </p:txBody>
        </p:sp>
        <p:sp>
          <p:nvSpPr>
            <p:cNvPr id="13" name="12 Rectángulo"/>
            <p:cNvSpPr/>
            <p:nvPr/>
          </p:nvSpPr>
          <p:spPr>
            <a:xfrm>
              <a:off x="3198167" y="6488668"/>
              <a:ext cx="1733873" cy="369332"/>
            </a:xfrm>
            <a:prstGeom prst="rect">
              <a:avLst/>
            </a:prstGeom>
          </p:spPr>
          <p:txBody>
            <a:bodyPr wrap="none">
              <a:spAutoFit/>
            </a:bodyPr>
            <a:lstStyle/>
            <a:p>
              <a:r>
                <a:rPr lang="es-MX" b="1" dirty="0">
                  <a:latin typeface="Calibri" pitchFamily="34" charset="0"/>
                </a:rPr>
                <a:t>OTRAS FUENTES</a:t>
              </a:r>
            </a:p>
          </p:txBody>
        </p:sp>
        <p:sp>
          <p:nvSpPr>
            <p:cNvPr id="15" name="AutoShape 4"/>
            <p:cNvSpPr>
              <a:spLocks/>
            </p:cNvSpPr>
            <p:nvPr/>
          </p:nvSpPr>
          <p:spPr bwMode="auto">
            <a:xfrm>
              <a:off x="2555776" y="1196752"/>
              <a:ext cx="648071" cy="2520281"/>
            </a:xfrm>
            <a:prstGeom prst="leftBrace">
              <a:avLst>
                <a:gd name="adj1" fmla="val 21212"/>
                <a:gd name="adj2" fmla="val 50000"/>
              </a:avLst>
            </a:prstGeom>
            <a:noFill/>
            <a:ln w="9525">
              <a:solidFill>
                <a:srgbClr val="C00000"/>
              </a:solidFill>
              <a:round/>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wrap="none" anchor="ctr">
              <a:flatTx/>
            </a:bodyPr>
            <a:lstStyle/>
            <a:p>
              <a:endParaRPr lang="es-MX" dirty="0">
                <a:solidFill>
                  <a:srgbClr val="FF0000"/>
                </a:solidFill>
              </a:endParaRPr>
            </a:p>
          </p:txBody>
        </p:sp>
        <p:sp>
          <p:nvSpPr>
            <p:cNvPr id="16" name="AutoShape 4"/>
            <p:cNvSpPr>
              <a:spLocks/>
            </p:cNvSpPr>
            <p:nvPr/>
          </p:nvSpPr>
          <p:spPr bwMode="auto">
            <a:xfrm>
              <a:off x="2607637" y="4158207"/>
              <a:ext cx="452195" cy="2699793"/>
            </a:xfrm>
            <a:prstGeom prst="leftBrace">
              <a:avLst>
                <a:gd name="adj1" fmla="val 21212"/>
                <a:gd name="adj2" fmla="val 50000"/>
              </a:avLst>
            </a:prstGeom>
            <a:noFill/>
            <a:ln w="9525">
              <a:solidFill>
                <a:srgbClr val="C00000"/>
              </a:solidFill>
              <a:round/>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wrap="none" anchor="ctr">
              <a:flatTx/>
            </a:bodyPr>
            <a:lstStyle/>
            <a:p>
              <a:endParaRPr lang="es-MX"/>
            </a:p>
          </p:txBody>
        </p:sp>
        <p:sp>
          <p:nvSpPr>
            <p:cNvPr id="17" name="16 Rectángulo"/>
            <p:cNvSpPr/>
            <p:nvPr/>
          </p:nvSpPr>
          <p:spPr>
            <a:xfrm>
              <a:off x="5580112" y="3933056"/>
              <a:ext cx="3150096" cy="923330"/>
            </a:xfrm>
            <a:prstGeom prst="rect">
              <a:avLst/>
            </a:prstGeom>
          </p:spPr>
          <p:txBody>
            <a:bodyPr wrap="square">
              <a:spAutoFit/>
            </a:bodyPr>
            <a:lstStyle/>
            <a:p>
              <a:pPr>
                <a:buFont typeface="Arial" pitchFamily="34" charset="0"/>
                <a:buChar char="•"/>
              </a:pPr>
              <a:r>
                <a:rPr lang="es-MX" dirty="0">
                  <a:latin typeface="Calibri" pitchFamily="34" charset="0"/>
                </a:rPr>
                <a:t>Préstamos a largo plazo.</a:t>
              </a:r>
            </a:p>
            <a:p>
              <a:pPr>
                <a:buFont typeface="Arial" pitchFamily="34" charset="0"/>
                <a:buChar char="•"/>
              </a:pPr>
              <a:r>
                <a:rPr lang="es-MX" dirty="0">
                  <a:latin typeface="Calibri" pitchFamily="34" charset="0"/>
                </a:rPr>
                <a:t>Préstamos hipotecarios.</a:t>
              </a:r>
            </a:p>
            <a:p>
              <a:pPr>
                <a:buFont typeface="Arial" pitchFamily="34" charset="0"/>
                <a:buChar char="•"/>
              </a:pPr>
              <a:r>
                <a:rPr lang="es-MX" dirty="0">
                  <a:latin typeface="Calibri" pitchFamily="34" charset="0"/>
                </a:rPr>
                <a:t>Arrendamiento financiero</a:t>
              </a:r>
            </a:p>
          </p:txBody>
        </p:sp>
        <p:sp>
          <p:nvSpPr>
            <p:cNvPr id="18" name="17 Rectángulo"/>
            <p:cNvSpPr/>
            <p:nvPr/>
          </p:nvSpPr>
          <p:spPr>
            <a:xfrm>
              <a:off x="6012160" y="5013176"/>
              <a:ext cx="2772816" cy="1200329"/>
            </a:xfrm>
            <a:prstGeom prst="rect">
              <a:avLst/>
            </a:prstGeom>
          </p:spPr>
          <p:txBody>
            <a:bodyPr wrap="square">
              <a:spAutoFit/>
            </a:bodyPr>
            <a:lstStyle/>
            <a:p>
              <a:pPr>
                <a:buFont typeface="Arial" pitchFamily="34" charset="0"/>
                <a:buChar char="•"/>
              </a:pPr>
              <a:r>
                <a:rPr lang="es-MX" dirty="0">
                  <a:latin typeface="Calibri" pitchFamily="34" charset="0"/>
                </a:rPr>
                <a:t>Bonos.</a:t>
              </a:r>
            </a:p>
            <a:p>
              <a:pPr>
                <a:buFont typeface="Arial" pitchFamily="34" charset="0"/>
                <a:buChar char="•"/>
              </a:pPr>
              <a:r>
                <a:rPr lang="es-MX" dirty="0">
                  <a:latin typeface="Calibri" pitchFamily="34" charset="0"/>
                </a:rPr>
                <a:t>Bonos convertibles.</a:t>
              </a:r>
            </a:p>
            <a:p>
              <a:pPr>
                <a:buFont typeface="Arial" pitchFamily="34" charset="0"/>
                <a:buChar char="•"/>
              </a:pPr>
              <a:r>
                <a:rPr lang="es-MX" dirty="0">
                  <a:latin typeface="Calibri" pitchFamily="34" charset="0"/>
                </a:rPr>
                <a:t>Certificados de acciones (warrants)</a:t>
              </a:r>
            </a:p>
          </p:txBody>
        </p:sp>
        <p:sp>
          <p:nvSpPr>
            <p:cNvPr id="19" name="18 Rectángulo"/>
            <p:cNvSpPr/>
            <p:nvPr/>
          </p:nvSpPr>
          <p:spPr>
            <a:xfrm>
              <a:off x="5652120" y="6381328"/>
              <a:ext cx="2625719" cy="369332"/>
            </a:xfrm>
            <a:prstGeom prst="rect">
              <a:avLst/>
            </a:prstGeom>
          </p:spPr>
          <p:txBody>
            <a:bodyPr wrap="none">
              <a:spAutoFit/>
            </a:bodyPr>
            <a:lstStyle/>
            <a:p>
              <a:r>
                <a:rPr lang="es-MX" dirty="0">
                  <a:latin typeface="Calibri" pitchFamily="34" charset="0"/>
                </a:rPr>
                <a:t>Arrendamiento operativo</a:t>
              </a:r>
              <a:r>
                <a:rPr lang="es-MX" dirty="0"/>
                <a:t>.</a:t>
              </a:r>
            </a:p>
          </p:txBody>
        </p:sp>
        <p:sp>
          <p:nvSpPr>
            <p:cNvPr id="21" name="20 Abrir llave"/>
            <p:cNvSpPr/>
            <p:nvPr/>
          </p:nvSpPr>
          <p:spPr>
            <a:xfrm>
              <a:off x="5076056" y="1196752"/>
              <a:ext cx="288032" cy="12241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2" name="21 Abrir llave"/>
            <p:cNvSpPr/>
            <p:nvPr/>
          </p:nvSpPr>
          <p:spPr>
            <a:xfrm>
              <a:off x="5436096" y="6237312"/>
              <a:ext cx="216024" cy="6206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5" name="24 Abrir llave"/>
            <p:cNvSpPr/>
            <p:nvPr/>
          </p:nvSpPr>
          <p:spPr>
            <a:xfrm>
              <a:off x="5076056" y="2492896"/>
              <a:ext cx="360040"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6" name="25 Abrir llave"/>
            <p:cNvSpPr/>
            <p:nvPr/>
          </p:nvSpPr>
          <p:spPr>
            <a:xfrm>
              <a:off x="5292080" y="3789040"/>
              <a:ext cx="288032" cy="12241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7" name="26 Abrir llave"/>
            <p:cNvSpPr/>
            <p:nvPr/>
          </p:nvSpPr>
          <p:spPr>
            <a:xfrm>
              <a:off x="5724128" y="5013176"/>
              <a:ext cx="216024"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71400"/>
            <a:ext cx="6177880" cy="1066130"/>
          </a:xfrm>
        </p:spPr>
        <p:txBody>
          <a:bodyPr>
            <a:normAutofit/>
          </a:bodyPr>
          <a:lstStyle/>
          <a:p>
            <a:r>
              <a:rPr lang="es-MX" b="1" dirty="0" smtClean="0">
                <a:solidFill>
                  <a:srgbClr val="7030A0"/>
                </a:solidFill>
              </a:rPr>
              <a:t>Costo de Capital</a:t>
            </a:r>
          </a:p>
        </p:txBody>
      </p:sp>
      <p:sp>
        <p:nvSpPr>
          <p:cNvPr id="3" name="2 Marcador de contenido"/>
          <p:cNvSpPr>
            <a:spLocks noGrp="1"/>
          </p:cNvSpPr>
          <p:nvPr>
            <p:ph sz="quarter" idx="1"/>
          </p:nvPr>
        </p:nvSpPr>
        <p:spPr>
          <a:xfrm>
            <a:off x="107504" y="1052736"/>
            <a:ext cx="8856984" cy="3024336"/>
          </a:xfrm>
          <a:solidFill>
            <a:schemeClr val="accent1">
              <a:lumMod val="60000"/>
              <a:lumOff val="40000"/>
            </a:schemeClr>
          </a:solidFill>
        </p:spPr>
        <p:txBody>
          <a:bodyPr>
            <a:normAutofit fontScale="85000" lnSpcReduction="10000"/>
          </a:bodyPr>
          <a:lstStyle/>
          <a:p>
            <a:pPr algn="just">
              <a:lnSpc>
                <a:spcPct val="150000"/>
              </a:lnSpc>
            </a:pPr>
            <a:r>
              <a:rPr lang="es-MX" dirty="0" smtClean="0">
                <a:solidFill>
                  <a:srgbClr val="0000FF"/>
                </a:solidFill>
              </a:rPr>
              <a:t>Es la mínima tasa de rendimiento requerida por la empresa, llamada también “costo de oportunidad del capital”. Este indica aquélla mínima tasa de rendimiento que permite a la empresa hacer frente al costo de los recursos financieros necesarios para acometer la inversión; pues de otra forma nadie estaría dispuesto a suscribir sus obligaciones o sus acciones. </a:t>
            </a:r>
          </a:p>
          <a:p>
            <a:endParaRPr lang="es-MX" dirty="0"/>
          </a:p>
        </p:txBody>
      </p:sp>
      <p:sp>
        <p:nvSpPr>
          <p:cNvPr id="4" name="3 Rectángulo"/>
          <p:cNvSpPr/>
          <p:nvPr/>
        </p:nvSpPr>
        <p:spPr>
          <a:xfrm>
            <a:off x="251520" y="4437112"/>
            <a:ext cx="8640960" cy="1938992"/>
          </a:xfrm>
          <a:prstGeom prst="rect">
            <a:avLst/>
          </a:prstGeom>
          <a:solidFill>
            <a:srgbClr val="FFFF00"/>
          </a:solidFill>
        </p:spPr>
        <p:txBody>
          <a:bodyPr wrap="square">
            <a:spAutoFit/>
          </a:bodyPr>
          <a:lstStyle/>
          <a:p>
            <a:pPr algn="just"/>
            <a:r>
              <a:rPr lang="es-MX" sz="2400" b="1" dirty="0" smtClean="0">
                <a:solidFill>
                  <a:srgbClr val="FF0000"/>
                </a:solidFill>
              </a:rPr>
              <a:t>Esto es, el costo del capital es la tasa de rendimiento interno que una empresa deberá pagar a los inversores para incitarles a arriesgar su dinero en la compra de los títulos emitidos por ella (acciones ordinarias, acciones preferentes, obligaciones, préstamos, etc.). </a:t>
            </a:r>
            <a:endParaRPr lang="es-MX" sz="2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76672"/>
            <a:ext cx="8712968" cy="584775"/>
          </a:xfrm>
          <a:prstGeom prst="rect">
            <a:avLst/>
          </a:prstGeom>
        </p:spPr>
        <p:txBody>
          <a:bodyPr wrap="square">
            <a:spAutoFit/>
          </a:bodyPr>
          <a:lstStyle/>
          <a:p>
            <a:r>
              <a:rPr lang="es-MX" sz="3200" b="1" dirty="0" smtClean="0">
                <a:solidFill>
                  <a:srgbClr val="0000FF"/>
                </a:solidFill>
              </a:rPr>
              <a:t>factores que determinan el costo del capital</a:t>
            </a:r>
            <a:endParaRPr lang="es-ES" sz="3200" dirty="0">
              <a:solidFill>
                <a:srgbClr val="0000FF"/>
              </a:solidFill>
            </a:endParaRPr>
          </a:p>
        </p:txBody>
      </p:sp>
      <p:sp>
        <p:nvSpPr>
          <p:cNvPr id="3" name="2 Rectángulo"/>
          <p:cNvSpPr/>
          <p:nvPr/>
        </p:nvSpPr>
        <p:spPr>
          <a:xfrm>
            <a:off x="251520" y="1772816"/>
            <a:ext cx="8424936" cy="3785652"/>
          </a:xfrm>
          <a:prstGeom prst="rect">
            <a:avLst/>
          </a:prstGeom>
        </p:spPr>
        <p:txBody>
          <a:bodyPr wrap="square">
            <a:spAutoFit/>
          </a:bodyPr>
          <a:lstStyle/>
          <a:p>
            <a:pPr algn="just">
              <a:lnSpc>
                <a:spcPct val="200000"/>
              </a:lnSpc>
              <a:buBlip>
                <a:blip r:embed="rId2"/>
              </a:buBlip>
            </a:pPr>
            <a:r>
              <a:rPr lang="es-MX" sz="2400" dirty="0" smtClean="0">
                <a:solidFill>
                  <a:srgbClr val="0000FF"/>
                </a:solidFill>
              </a:rPr>
              <a:t>las condiciones económicas,</a:t>
            </a:r>
          </a:p>
          <a:p>
            <a:pPr algn="just">
              <a:lnSpc>
                <a:spcPct val="200000"/>
              </a:lnSpc>
              <a:buBlip>
                <a:blip r:embed="rId2"/>
              </a:buBlip>
            </a:pPr>
            <a:r>
              <a:rPr lang="es-MX" sz="2400" dirty="0" smtClean="0">
                <a:solidFill>
                  <a:srgbClr val="0000FF"/>
                </a:solidFill>
              </a:rPr>
              <a:t>las condiciones del mercado, </a:t>
            </a:r>
          </a:p>
          <a:p>
            <a:pPr algn="just">
              <a:lnSpc>
                <a:spcPct val="200000"/>
              </a:lnSpc>
              <a:buBlip>
                <a:blip r:embed="rId2"/>
              </a:buBlip>
            </a:pPr>
            <a:r>
              <a:rPr lang="es-MX" sz="2400" dirty="0" smtClean="0">
                <a:solidFill>
                  <a:srgbClr val="0000FF"/>
                </a:solidFill>
              </a:rPr>
              <a:t>las condiciones financieras y operativas de la empresa, y </a:t>
            </a:r>
          </a:p>
          <a:p>
            <a:pPr algn="just">
              <a:lnSpc>
                <a:spcPct val="200000"/>
              </a:lnSpc>
              <a:buBlip>
                <a:blip r:embed="rId2"/>
              </a:buBlip>
            </a:pPr>
            <a:r>
              <a:rPr lang="es-MX" sz="2400" dirty="0" smtClean="0">
                <a:solidFill>
                  <a:srgbClr val="0000FF"/>
                </a:solidFill>
              </a:rPr>
              <a:t>la cantidad de financiación necesaria para realizar las nuevas inversiones</a:t>
            </a:r>
            <a:endParaRPr lang="es-ES" sz="2400" dirty="0">
              <a:solidFill>
                <a:srgbClr val="0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76672"/>
            <a:ext cx="8640960" cy="1846659"/>
          </a:xfrm>
          <a:prstGeom prst="rect">
            <a:avLst/>
          </a:prstGeom>
        </p:spPr>
        <p:txBody>
          <a:bodyPr wrap="square">
            <a:spAutoFit/>
          </a:bodyPr>
          <a:lstStyle/>
          <a:p>
            <a:pPr algn="just">
              <a:lnSpc>
                <a:spcPct val="150000"/>
              </a:lnSpc>
            </a:pPr>
            <a:r>
              <a:rPr lang="es-MX" sz="2400" dirty="0" smtClean="0">
                <a:solidFill>
                  <a:srgbClr val="0000FF"/>
                </a:solidFill>
              </a:rPr>
              <a:t>El </a:t>
            </a:r>
            <a:r>
              <a:rPr lang="es-MX" sz="2800" b="1" dirty="0" smtClean="0">
                <a:solidFill>
                  <a:srgbClr val="0000FF"/>
                </a:solidFill>
              </a:rPr>
              <a:t>costo promedio ponderado de capital (</a:t>
            </a:r>
            <a:r>
              <a:rPr lang="es-MX" sz="2800" b="1" dirty="0" err="1" smtClean="0">
                <a:solidFill>
                  <a:srgbClr val="0000FF"/>
                </a:solidFill>
              </a:rPr>
              <a:t>WACC</a:t>
            </a:r>
            <a:r>
              <a:rPr lang="es-MX" sz="2800" b="1" dirty="0" smtClean="0">
                <a:solidFill>
                  <a:srgbClr val="0000FF"/>
                </a:solidFill>
              </a:rPr>
              <a:t>) </a:t>
            </a:r>
            <a:r>
              <a:rPr lang="es-MX" sz="2400" dirty="0" smtClean="0">
                <a:solidFill>
                  <a:srgbClr val="0000FF"/>
                </a:solidFill>
              </a:rPr>
              <a:t>se calcula como un valor compuesto, integrado por los diversos tipos de fondos que usará, independientemente del financiamiento específico para un proyecto . </a:t>
            </a:r>
            <a:endParaRPr lang="es-MX" sz="2400" dirty="0">
              <a:solidFill>
                <a:srgbClr val="0000FF"/>
              </a:solidFill>
            </a:endParaRPr>
          </a:p>
        </p:txBody>
      </p:sp>
      <p:sp>
        <p:nvSpPr>
          <p:cNvPr id="3" name="2 Rectángulo"/>
          <p:cNvSpPr/>
          <p:nvPr/>
        </p:nvSpPr>
        <p:spPr>
          <a:xfrm>
            <a:off x="251520" y="3068960"/>
            <a:ext cx="8640960" cy="3431709"/>
          </a:xfrm>
          <a:prstGeom prst="rect">
            <a:avLst/>
          </a:prstGeom>
        </p:spPr>
        <p:txBody>
          <a:bodyPr wrap="square">
            <a:spAutoFit/>
          </a:bodyPr>
          <a:lstStyle/>
          <a:p>
            <a:r>
              <a:rPr lang="es-MX" sz="2800" dirty="0" smtClean="0">
                <a:solidFill>
                  <a:srgbClr val="0000FF"/>
                </a:solidFill>
              </a:rPr>
              <a:t>En conclusión: </a:t>
            </a:r>
          </a:p>
          <a:p>
            <a:endParaRPr lang="es-MX" sz="2400" dirty="0" smtClean="0">
              <a:solidFill>
                <a:srgbClr val="0000FF"/>
              </a:solidFill>
            </a:endParaRPr>
          </a:p>
          <a:p>
            <a:r>
              <a:rPr lang="es-MX" sz="2200" dirty="0" smtClean="0">
                <a:solidFill>
                  <a:srgbClr val="CC0000"/>
                </a:solidFill>
              </a:rPr>
              <a:t>Un costo de capital es importante por dos razones : </a:t>
            </a:r>
          </a:p>
          <a:p>
            <a:endParaRPr lang="es-MX" sz="2200" dirty="0" smtClean="0">
              <a:solidFill>
                <a:srgbClr val="CC0000"/>
              </a:solidFill>
            </a:endParaRPr>
          </a:p>
          <a:p>
            <a:pPr marL="342900" indent="-342900">
              <a:lnSpc>
                <a:spcPct val="150000"/>
              </a:lnSpc>
              <a:buAutoNum type="arabicParenR"/>
            </a:pPr>
            <a:r>
              <a:rPr lang="es-MX" sz="2200" dirty="0" smtClean="0">
                <a:solidFill>
                  <a:srgbClr val="CC0000"/>
                </a:solidFill>
              </a:rPr>
              <a:t>Minimizando el costo de capital es posible maximizar el valor de la firma. </a:t>
            </a:r>
          </a:p>
          <a:p>
            <a:pPr marL="342900" indent="-342900">
              <a:lnSpc>
                <a:spcPct val="150000"/>
              </a:lnSpc>
              <a:buAutoNum type="arabicParenR"/>
            </a:pPr>
            <a:r>
              <a:rPr lang="es-MX" sz="2200" dirty="0" smtClean="0">
                <a:solidFill>
                  <a:srgbClr val="CC0000"/>
                </a:solidFill>
              </a:rPr>
              <a:t>La realización de los presupuestos de capital requiere un estimado del costo de capital. </a:t>
            </a:r>
          </a:p>
          <a:p>
            <a:endParaRPr lang="es-MX" sz="2200" dirty="0" smtClean="0">
              <a:solidFill>
                <a:srgbClr val="CC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04248" y="4062551"/>
            <a:ext cx="2267744" cy="2616101"/>
          </a:xfrm>
          <a:prstGeom prst="rect">
            <a:avLst/>
          </a:prstGeom>
        </p:spPr>
        <p:txBody>
          <a:bodyPr wrap="square">
            <a:spAutoFit/>
          </a:bodyPr>
          <a:lstStyle/>
          <a:p>
            <a:pPr algn="ctr"/>
            <a:r>
              <a:rPr lang="es-MX" sz="2800" dirty="0" smtClean="0"/>
              <a:t>Fuentes de Financiamiento a Largo Plazo </a:t>
            </a:r>
          </a:p>
          <a:p>
            <a:endParaRPr lang="es-MX" sz="2800" dirty="0" smtClean="0"/>
          </a:p>
          <a:p>
            <a:r>
              <a:rPr lang="es-MX" sz="2400" dirty="0" smtClean="0"/>
              <a:t>(permanentes)</a:t>
            </a:r>
            <a:endParaRPr lang="es-MX" sz="2400" dirty="0"/>
          </a:p>
        </p:txBody>
      </p:sp>
      <p:sp>
        <p:nvSpPr>
          <p:cNvPr id="3" name="2 Título"/>
          <p:cNvSpPr>
            <a:spLocks noGrp="1"/>
          </p:cNvSpPr>
          <p:nvPr>
            <p:ph type="title"/>
          </p:nvPr>
        </p:nvSpPr>
        <p:spPr>
          <a:xfrm>
            <a:off x="251520" y="260648"/>
            <a:ext cx="8568952" cy="1143000"/>
          </a:xfrm>
        </p:spPr>
        <p:txBody>
          <a:bodyPr>
            <a:normAutofit fontScale="90000"/>
          </a:bodyPr>
          <a:lstStyle/>
          <a:p>
            <a:pPr algn="ctr"/>
            <a:r>
              <a:rPr lang="es-MX" sz="4400" b="1" dirty="0" smtClean="0">
                <a:solidFill>
                  <a:srgbClr val="7030A0"/>
                </a:solidFill>
              </a:rPr>
              <a:t>Estructura de Capital </a:t>
            </a:r>
            <a:br>
              <a:rPr lang="es-MX" sz="4400" b="1" dirty="0" smtClean="0">
                <a:solidFill>
                  <a:srgbClr val="7030A0"/>
                </a:solidFill>
              </a:rPr>
            </a:br>
            <a:r>
              <a:rPr lang="es-MX" sz="3100" dirty="0" smtClean="0">
                <a:solidFill>
                  <a:srgbClr val="7030A0"/>
                </a:solidFill>
              </a:rPr>
              <a:t>(Componentes de Capital )</a:t>
            </a:r>
            <a:endParaRPr lang="es-MX" sz="3100" dirty="0">
              <a:solidFill>
                <a:srgbClr val="7030A0"/>
              </a:solidFill>
            </a:endParaRPr>
          </a:p>
        </p:txBody>
      </p:sp>
      <p:sp>
        <p:nvSpPr>
          <p:cNvPr id="4" name="3 Marcador de texto"/>
          <p:cNvSpPr>
            <a:spLocks noGrp="1"/>
          </p:cNvSpPr>
          <p:nvPr>
            <p:ph type="body" idx="1"/>
          </p:nvPr>
        </p:nvSpPr>
        <p:spPr>
          <a:xfrm>
            <a:off x="683568" y="2190598"/>
            <a:ext cx="2376264" cy="1800200"/>
          </a:xfrm>
          <a:ln>
            <a:solidFill>
              <a:srgbClr val="CC0000"/>
            </a:solidFill>
          </a:ln>
        </p:spPr>
        <p:txBody>
          <a:bodyPr/>
          <a:lstStyle/>
          <a:p>
            <a:pPr algn="ctr"/>
            <a:endParaRPr lang="es-MX" sz="2800" dirty="0" smtClean="0"/>
          </a:p>
          <a:p>
            <a:pPr algn="ctr"/>
            <a:endParaRPr lang="es-MX" sz="2800" dirty="0"/>
          </a:p>
          <a:p>
            <a:pPr algn="ctr"/>
            <a:endParaRPr lang="es-MX" sz="2800" dirty="0" smtClean="0"/>
          </a:p>
          <a:p>
            <a:pPr algn="ctr"/>
            <a:endParaRPr lang="es-MX" sz="2800" dirty="0"/>
          </a:p>
          <a:p>
            <a:pPr algn="ctr"/>
            <a:endParaRPr lang="es-MX" sz="2800" dirty="0" smtClean="0"/>
          </a:p>
          <a:p>
            <a:pPr algn="ctr"/>
            <a:endParaRPr lang="es-MX" sz="2800" dirty="0"/>
          </a:p>
          <a:p>
            <a:pPr algn="ctr"/>
            <a:endParaRPr lang="es-MX" sz="2800" dirty="0" smtClean="0"/>
          </a:p>
          <a:p>
            <a:pPr algn="ctr"/>
            <a:r>
              <a:rPr lang="es-MX" sz="2800" dirty="0" smtClean="0"/>
              <a:t>ACTIVOS CIRCULANTES</a:t>
            </a:r>
          </a:p>
          <a:p>
            <a:pPr algn="ctr"/>
            <a:endParaRPr lang="es-MX" sz="2800" dirty="0"/>
          </a:p>
        </p:txBody>
      </p:sp>
      <p:sp>
        <p:nvSpPr>
          <p:cNvPr id="9" name="8 Rectángulo"/>
          <p:cNvSpPr/>
          <p:nvPr/>
        </p:nvSpPr>
        <p:spPr>
          <a:xfrm>
            <a:off x="3059832" y="1484784"/>
            <a:ext cx="2592288" cy="43204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smtClean="0">
                <a:solidFill>
                  <a:srgbClr val="0000FF"/>
                </a:solidFill>
              </a:rPr>
              <a:t>BALANCE</a:t>
            </a:r>
            <a:endParaRPr lang="es-MX" sz="3200" dirty="0">
              <a:solidFill>
                <a:srgbClr val="0000FF"/>
              </a:solidFill>
            </a:endParaRPr>
          </a:p>
        </p:txBody>
      </p:sp>
      <p:sp>
        <p:nvSpPr>
          <p:cNvPr id="11" name="3 Marcador de texto"/>
          <p:cNvSpPr>
            <a:spLocks noGrp="1"/>
          </p:cNvSpPr>
          <p:nvPr>
            <p:ph type="body" idx="1"/>
          </p:nvPr>
        </p:nvSpPr>
        <p:spPr>
          <a:xfrm>
            <a:off x="3347864" y="2204864"/>
            <a:ext cx="3168352" cy="1152128"/>
          </a:xfrm>
          <a:ln>
            <a:solidFill>
              <a:srgbClr val="CC0000"/>
            </a:solidFill>
          </a:ln>
        </p:spPr>
        <p:txBody>
          <a:bodyPr/>
          <a:lstStyle/>
          <a:p>
            <a:pPr algn="ctr"/>
            <a:r>
              <a:rPr lang="es-MX" sz="2800" dirty="0" smtClean="0"/>
              <a:t>PASIVOS CIRCULANTES</a:t>
            </a:r>
            <a:endParaRPr lang="es-MX" sz="2800" dirty="0"/>
          </a:p>
        </p:txBody>
      </p:sp>
      <p:sp>
        <p:nvSpPr>
          <p:cNvPr id="12" name="3 Marcador de texto"/>
          <p:cNvSpPr>
            <a:spLocks noGrp="1"/>
          </p:cNvSpPr>
          <p:nvPr>
            <p:ph type="body" idx="1"/>
          </p:nvPr>
        </p:nvSpPr>
        <p:spPr>
          <a:xfrm>
            <a:off x="3347864" y="3356992"/>
            <a:ext cx="3168352" cy="1080120"/>
          </a:xfrm>
          <a:ln>
            <a:solidFill>
              <a:srgbClr val="CC0000"/>
            </a:solidFill>
          </a:ln>
        </p:spPr>
        <p:txBody>
          <a:bodyPr/>
          <a:lstStyle/>
          <a:p>
            <a:pPr algn="ctr"/>
            <a:r>
              <a:rPr lang="es-MX" sz="2800" dirty="0" smtClean="0"/>
              <a:t>DEUDA A LARGO PLAZO</a:t>
            </a:r>
            <a:endParaRPr lang="es-MX" sz="2800" dirty="0"/>
          </a:p>
        </p:txBody>
      </p:sp>
      <p:sp>
        <p:nvSpPr>
          <p:cNvPr id="13" name="3 Marcador de texto"/>
          <p:cNvSpPr>
            <a:spLocks noGrp="1"/>
          </p:cNvSpPr>
          <p:nvPr>
            <p:ph type="body" idx="1"/>
          </p:nvPr>
        </p:nvSpPr>
        <p:spPr>
          <a:xfrm>
            <a:off x="755576" y="4149080"/>
            <a:ext cx="2376264" cy="1656184"/>
          </a:xfrm>
          <a:ln>
            <a:solidFill>
              <a:srgbClr val="CC0000"/>
            </a:solidFill>
          </a:ln>
        </p:spPr>
        <p:txBody>
          <a:bodyPr/>
          <a:lstStyle/>
          <a:p>
            <a:pPr algn="ctr"/>
            <a:r>
              <a:rPr lang="es-MX" sz="2800" dirty="0" smtClean="0"/>
              <a:t>ACTIVOS FIJOS</a:t>
            </a:r>
          </a:p>
          <a:p>
            <a:pPr algn="ctr"/>
            <a:endParaRPr lang="es-MX" sz="2800" dirty="0"/>
          </a:p>
        </p:txBody>
      </p:sp>
      <p:sp>
        <p:nvSpPr>
          <p:cNvPr id="14" name="3 Marcador de texto"/>
          <p:cNvSpPr>
            <a:spLocks noGrp="1"/>
          </p:cNvSpPr>
          <p:nvPr>
            <p:ph type="body" idx="1"/>
          </p:nvPr>
        </p:nvSpPr>
        <p:spPr>
          <a:xfrm>
            <a:off x="3347864" y="4509120"/>
            <a:ext cx="3168352" cy="1800200"/>
          </a:xfrm>
          <a:ln>
            <a:solidFill>
              <a:srgbClr val="CC0000"/>
            </a:solidFill>
          </a:ln>
        </p:spPr>
        <p:txBody>
          <a:bodyPr/>
          <a:lstStyle/>
          <a:p>
            <a:pPr algn="ctr"/>
            <a:r>
              <a:rPr lang="es-MX" sz="2800" dirty="0" smtClean="0"/>
              <a:t>FONDOS PROPIOS:</a:t>
            </a:r>
          </a:p>
          <a:p>
            <a:pPr algn="ctr">
              <a:buFont typeface="Arial" pitchFamily="34" charset="0"/>
              <a:buChar char="•"/>
            </a:pPr>
            <a:r>
              <a:rPr lang="es-MX" sz="1600" dirty="0" smtClean="0">
                <a:solidFill>
                  <a:srgbClr val="0000FF"/>
                </a:solidFill>
              </a:rPr>
              <a:t>Acciones Preferentes </a:t>
            </a:r>
          </a:p>
          <a:p>
            <a:pPr algn="ctr">
              <a:buFont typeface="Arial" pitchFamily="34" charset="0"/>
              <a:buChar char="•"/>
            </a:pPr>
            <a:r>
              <a:rPr lang="es-MX" sz="1600" dirty="0" smtClean="0">
                <a:solidFill>
                  <a:srgbClr val="0000FF"/>
                </a:solidFill>
              </a:rPr>
              <a:t>Capital Accionario </a:t>
            </a:r>
          </a:p>
          <a:p>
            <a:pPr algn="ctr">
              <a:buFont typeface="Arial" pitchFamily="34" charset="0"/>
              <a:buChar char="•"/>
            </a:pPr>
            <a:r>
              <a:rPr lang="es-MX" sz="1600" dirty="0" smtClean="0">
                <a:solidFill>
                  <a:srgbClr val="0000FF"/>
                </a:solidFill>
              </a:rPr>
              <a:t>Utilidades Retenidas</a:t>
            </a:r>
            <a:endParaRPr lang="es-MX" sz="2800" dirty="0">
              <a:solidFill>
                <a:srgbClr val="0000FF"/>
              </a:solidFill>
            </a:endParaRPr>
          </a:p>
        </p:txBody>
      </p:sp>
      <p:cxnSp>
        <p:nvCxnSpPr>
          <p:cNvPr id="16" name="15 Conector recto de flecha"/>
          <p:cNvCxnSpPr/>
          <p:nvPr/>
        </p:nvCxnSpPr>
        <p:spPr>
          <a:xfrm flipH="1">
            <a:off x="2555776" y="3933056"/>
            <a:ext cx="1008112" cy="792088"/>
          </a:xfrm>
          <a:prstGeom prst="straightConnector1">
            <a:avLst/>
          </a:prstGeom>
          <a:ln w="254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flipH="1" flipV="1">
            <a:off x="2411760" y="5373216"/>
            <a:ext cx="1152128" cy="504056"/>
          </a:xfrm>
          <a:prstGeom prst="straightConnector1">
            <a:avLst/>
          </a:prstGeom>
          <a:ln w="254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24 Cerrar llave"/>
          <p:cNvSpPr/>
          <p:nvPr/>
        </p:nvSpPr>
        <p:spPr>
          <a:xfrm>
            <a:off x="6660232" y="3429000"/>
            <a:ext cx="144016" cy="2880320"/>
          </a:xfrm>
          <a:prstGeom prst="rightBrace">
            <a:avLst/>
          </a:prstGeom>
          <a:ln w="38100">
            <a:solidFill>
              <a:srgbClr val="00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88640"/>
            <a:ext cx="8496944" cy="369332"/>
          </a:xfrm>
          <a:prstGeom prst="rect">
            <a:avLst/>
          </a:prstGeom>
        </p:spPr>
        <p:txBody>
          <a:bodyPr wrap="square">
            <a:spAutoFit/>
          </a:bodyPr>
          <a:lstStyle/>
          <a:p>
            <a:pPr algn="ctr"/>
            <a:r>
              <a:rPr lang="es-MX" b="1" dirty="0" smtClean="0">
                <a:solidFill>
                  <a:srgbClr val="7030A0"/>
                </a:solidFill>
              </a:rPr>
              <a:t>COSTO DE LAS DIVERSAS FUENTES DE FINANCIAMIENTO A LARGO PLAZO </a:t>
            </a:r>
            <a:endParaRPr lang="es-MX" b="1" dirty="0">
              <a:solidFill>
                <a:srgbClr val="7030A0"/>
              </a:solidFill>
            </a:endParaRPr>
          </a:p>
        </p:txBody>
      </p:sp>
      <p:sp>
        <p:nvSpPr>
          <p:cNvPr id="3" name="2 Rectángulo"/>
          <p:cNvSpPr/>
          <p:nvPr/>
        </p:nvSpPr>
        <p:spPr>
          <a:xfrm>
            <a:off x="251520" y="1273978"/>
            <a:ext cx="8640960" cy="5386090"/>
          </a:xfrm>
          <a:prstGeom prst="rect">
            <a:avLst/>
          </a:prstGeom>
        </p:spPr>
        <p:txBody>
          <a:bodyPr wrap="square">
            <a:spAutoFit/>
          </a:bodyPr>
          <a:lstStyle/>
          <a:p>
            <a:pPr algn="just"/>
            <a:r>
              <a:rPr lang="es-MX" sz="2800" b="1" dirty="0" smtClean="0">
                <a:solidFill>
                  <a:srgbClr val="0000FF"/>
                </a:solidFill>
              </a:rPr>
              <a:t>Costo de la Deuda (Bonos , Banco) </a:t>
            </a:r>
          </a:p>
          <a:p>
            <a:pPr algn="just"/>
            <a:endParaRPr lang="es-MX" sz="2800" dirty="0" smtClean="0">
              <a:solidFill>
                <a:srgbClr val="0000FF"/>
              </a:solidFill>
            </a:endParaRPr>
          </a:p>
          <a:p>
            <a:pPr algn="just"/>
            <a:r>
              <a:rPr lang="es-MX" sz="2400" u="sng" dirty="0" smtClean="0">
                <a:solidFill>
                  <a:srgbClr val="0000FF"/>
                </a:solidFill>
              </a:rPr>
              <a:t>El costo de la deuda antes de impuestos </a:t>
            </a:r>
            <a:r>
              <a:rPr lang="es-MX" sz="2400" dirty="0" smtClean="0">
                <a:solidFill>
                  <a:srgbClr val="0000FF"/>
                </a:solidFill>
              </a:rPr>
              <a:t>: es la tasa de interés sobre la deuda nueva y se utiliza para calcular el costo promedio ponderado del costo de capital. </a:t>
            </a:r>
          </a:p>
          <a:p>
            <a:endParaRPr lang="es-MX" sz="2400" dirty="0" smtClean="0">
              <a:solidFill>
                <a:srgbClr val="0000FF"/>
              </a:solidFill>
            </a:endParaRPr>
          </a:p>
          <a:p>
            <a:r>
              <a:rPr lang="es-MX" sz="2800" i="1" dirty="0" smtClean="0">
                <a:solidFill>
                  <a:srgbClr val="0000FF"/>
                </a:solidFill>
              </a:rPr>
              <a:t>Costos componentes (</a:t>
            </a:r>
            <a:r>
              <a:rPr lang="es-MX" sz="4000" dirty="0" err="1" smtClean="0">
                <a:solidFill>
                  <a:srgbClr val="0000FF"/>
                </a:solidFill>
              </a:rPr>
              <a:t>K</a:t>
            </a:r>
            <a:r>
              <a:rPr lang="es-MX" sz="2000" dirty="0" err="1" smtClean="0">
                <a:solidFill>
                  <a:srgbClr val="0000FF"/>
                </a:solidFill>
              </a:rPr>
              <a:t>d</a:t>
            </a:r>
            <a:r>
              <a:rPr lang="es-MX" sz="2000" dirty="0" smtClean="0">
                <a:solidFill>
                  <a:srgbClr val="0000FF"/>
                </a:solidFill>
              </a:rPr>
              <a:t> </a:t>
            </a:r>
            <a:r>
              <a:rPr lang="es-MX" sz="2800" dirty="0" smtClean="0">
                <a:solidFill>
                  <a:srgbClr val="0000FF"/>
                </a:solidFill>
              </a:rPr>
              <a:t>)</a:t>
            </a:r>
            <a:r>
              <a:rPr lang="es-MX" sz="2800" i="1" dirty="0" smtClean="0">
                <a:solidFill>
                  <a:srgbClr val="0000FF"/>
                </a:solidFill>
              </a:rPr>
              <a:t>= I + </a:t>
            </a:r>
            <a:r>
              <a:rPr lang="es-MX" sz="2800" i="1" dirty="0" err="1" smtClean="0">
                <a:solidFill>
                  <a:srgbClr val="0000FF"/>
                </a:solidFill>
              </a:rPr>
              <a:t>VN</a:t>
            </a:r>
            <a:r>
              <a:rPr lang="es-MX" sz="2800" i="1" dirty="0" smtClean="0">
                <a:solidFill>
                  <a:srgbClr val="0000FF"/>
                </a:solidFill>
              </a:rPr>
              <a:t>-Nd / n</a:t>
            </a:r>
          </a:p>
          <a:p>
            <a:r>
              <a:rPr lang="es-MX" sz="2800" i="1" dirty="0" smtClean="0">
                <a:solidFill>
                  <a:srgbClr val="0000FF"/>
                </a:solidFill>
              </a:rPr>
              <a:t>			                  Nd + VN /  2</a:t>
            </a:r>
          </a:p>
          <a:p>
            <a:r>
              <a:rPr lang="es-MX" sz="2800" i="1" dirty="0" smtClean="0">
                <a:solidFill>
                  <a:srgbClr val="0000FF"/>
                </a:solidFill>
              </a:rPr>
              <a:t>Donde: </a:t>
            </a:r>
          </a:p>
          <a:p>
            <a:r>
              <a:rPr lang="es-MX" sz="2400" i="1" dirty="0" smtClean="0">
                <a:solidFill>
                  <a:srgbClr val="0000FF"/>
                </a:solidFill>
              </a:rPr>
              <a:t>I= interés anual</a:t>
            </a:r>
          </a:p>
          <a:p>
            <a:r>
              <a:rPr lang="es-MX" sz="2400" i="1" dirty="0" err="1" smtClean="0">
                <a:solidFill>
                  <a:srgbClr val="0000FF"/>
                </a:solidFill>
              </a:rPr>
              <a:t>VN</a:t>
            </a:r>
            <a:r>
              <a:rPr lang="es-MX" sz="2400" i="1" dirty="0" smtClean="0">
                <a:solidFill>
                  <a:srgbClr val="0000FF"/>
                </a:solidFill>
              </a:rPr>
              <a:t>= valor nominal</a:t>
            </a:r>
          </a:p>
          <a:p>
            <a:r>
              <a:rPr lang="es-MX" sz="2400" i="1" dirty="0" smtClean="0">
                <a:solidFill>
                  <a:srgbClr val="0000FF"/>
                </a:solidFill>
              </a:rPr>
              <a:t>Nd= ingresos obtenidos de la venta de la deuda (obligación)</a:t>
            </a:r>
          </a:p>
          <a:p>
            <a:r>
              <a:rPr lang="es-MX" sz="2400" dirty="0" smtClean="0">
                <a:solidFill>
                  <a:srgbClr val="0000FF"/>
                </a:solidFill>
              </a:rPr>
              <a:t>n= numero de años hasta el vencimiento de la obligación.</a:t>
            </a:r>
            <a:endParaRPr lang="es-MX" sz="2400" dirty="0">
              <a:solidFill>
                <a:srgbClr val="0000FF"/>
              </a:solidFill>
            </a:endParaRPr>
          </a:p>
        </p:txBody>
      </p:sp>
      <p:cxnSp>
        <p:nvCxnSpPr>
          <p:cNvPr id="6" name="5 Conector recto"/>
          <p:cNvCxnSpPr/>
          <p:nvPr/>
        </p:nvCxnSpPr>
        <p:spPr>
          <a:xfrm>
            <a:off x="4788024" y="4221088"/>
            <a:ext cx="216024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1520" y="1196752"/>
            <a:ext cx="8640960" cy="4955203"/>
          </a:xfrm>
          <a:prstGeom prst="rect">
            <a:avLst/>
          </a:prstGeom>
        </p:spPr>
        <p:txBody>
          <a:bodyPr wrap="square">
            <a:spAutoFit/>
          </a:bodyPr>
          <a:lstStyle/>
          <a:p>
            <a:pPr algn="just"/>
            <a:r>
              <a:rPr lang="es-MX" sz="2800" b="1" dirty="0" smtClean="0">
                <a:solidFill>
                  <a:srgbClr val="0000FF"/>
                </a:solidFill>
              </a:rPr>
              <a:t>Costo de la Deuda (Bonos , Banco) </a:t>
            </a:r>
          </a:p>
          <a:p>
            <a:pPr algn="just"/>
            <a:endParaRPr lang="es-MX" sz="2800" dirty="0" smtClean="0">
              <a:solidFill>
                <a:srgbClr val="0000FF"/>
              </a:solidFill>
            </a:endParaRPr>
          </a:p>
          <a:p>
            <a:pPr algn="just"/>
            <a:r>
              <a:rPr lang="es-MX" sz="2400" u="sng" dirty="0" smtClean="0">
                <a:solidFill>
                  <a:srgbClr val="0000FF"/>
                </a:solidFill>
              </a:rPr>
              <a:t>El costo de la deuda después de impuestos </a:t>
            </a:r>
            <a:r>
              <a:rPr lang="es-MX" sz="2400" dirty="0" smtClean="0">
                <a:solidFill>
                  <a:srgbClr val="0000FF"/>
                </a:solidFill>
              </a:rPr>
              <a:t>: es la tasa de interés sobre la deuda nueva y se utiliza para calcular el costo promedio ponderado del costo de capital. </a:t>
            </a:r>
          </a:p>
          <a:p>
            <a:endParaRPr lang="es-MX" sz="2400" dirty="0" smtClean="0">
              <a:solidFill>
                <a:srgbClr val="0000FF"/>
              </a:solidFill>
            </a:endParaRPr>
          </a:p>
          <a:p>
            <a:r>
              <a:rPr lang="es-MX" sz="2800" i="1" dirty="0" smtClean="0">
                <a:solidFill>
                  <a:srgbClr val="0000FF"/>
                </a:solidFill>
              </a:rPr>
              <a:t>Costos componentes (</a:t>
            </a:r>
            <a:r>
              <a:rPr lang="es-MX" sz="4000" dirty="0" smtClean="0">
                <a:solidFill>
                  <a:srgbClr val="0000FF"/>
                </a:solidFill>
              </a:rPr>
              <a:t>K</a:t>
            </a:r>
            <a:r>
              <a:rPr lang="es-MX" sz="2000" dirty="0" smtClean="0">
                <a:solidFill>
                  <a:srgbClr val="0000FF"/>
                </a:solidFill>
              </a:rPr>
              <a:t>dT </a:t>
            </a:r>
            <a:r>
              <a:rPr lang="es-MX" sz="2800" dirty="0" smtClean="0">
                <a:solidFill>
                  <a:srgbClr val="0000FF"/>
                </a:solidFill>
              </a:rPr>
              <a:t>)</a:t>
            </a:r>
            <a:r>
              <a:rPr lang="es-MX" sz="2800" i="1" dirty="0" smtClean="0">
                <a:solidFill>
                  <a:srgbClr val="0000FF"/>
                </a:solidFill>
              </a:rPr>
              <a:t>= tasa de interés – ahorros en impuestos de la deuda después de impuestos </a:t>
            </a:r>
          </a:p>
          <a:p>
            <a:r>
              <a:rPr lang="es-MX" sz="2400" dirty="0" smtClean="0">
                <a:solidFill>
                  <a:srgbClr val="0000FF"/>
                </a:solidFill>
              </a:rPr>
              <a:t>K</a:t>
            </a:r>
            <a:r>
              <a:rPr lang="es-MX" sz="1600" dirty="0" smtClean="0">
                <a:solidFill>
                  <a:srgbClr val="0000FF"/>
                </a:solidFill>
              </a:rPr>
              <a:t>dT</a:t>
            </a:r>
            <a:r>
              <a:rPr lang="es-MX" sz="2400" dirty="0" smtClean="0">
                <a:solidFill>
                  <a:srgbClr val="0000FF"/>
                </a:solidFill>
              </a:rPr>
              <a:t> = </a:t>
            </a:r>
            <a:r>
              <a:rPr lang="es-MX" sz="2400" dirty="0" err="1" smtClean="0">
                <a:solidFill>
                  <a:srgbClr val="0000FF"/>
                </a:solidFill>
              </a:rPr>
              <a:t>K</a:t>
            </a:r>
            <a:r>
              <a:rPr lang="es-MX" sz="1600" dirty="0" err="1" smtClean="0">
                <a:solidFill>
                  <a:srgbClr val="0000FF"/>
                </a:solidFill>
              </a:rPr>
              <a:t>d</a:t>
            </a:r>
            <a:r>
              <a:rPr lang="es-MX" sz="1600" dirty="0" smtClean="0">
                <a:solidFill>
                  <a:srgbClr val="0000FF"/>
                </a:solidFill>
              </a:rPr>
              <a:t> </a:t>
            </a:r>
            <a:r>
              <a:rPr lang="es-MX" sz="2400" dirty="0" smtClean="0">
                <a:solidFill>
                  <a:srgbClr val="0000FF"/>
                </a:solidFill>
              </a:rPr>
              <a:t>(1 – T) </a:t>
            </a:r>
          </a:p>
          <a:p>
            <a:endParaRPr lang="es-MX" sz="2400" dirty="0" smtClean="0">
              <a:solidFill>
                <a:srgbClr val="0000FF"/>
              </a:solidFill>
            </a:endParaRPr>
          </a:p>
          <a:p>
            <a:pPr algn="just"/>
            <a:r>
              <a:rPr lang="es-MX" sz="2400" dirty="0" smtClean="0">
                <a:solidFill>
                  <a:srgbClr val="0000FF"/>
                </a:solidFill>
              </a:rPr>
              <a:t>El interés es deducible, se utiliza por que el valor de las acciones (P</a:t>
            </a:r>
            <a:r>
              <a:rPr lang="es-MX" sz="1600" dirty="0" smtClean="0">
                <a:solidFill>
                  <a:srgbClr val="0000FF"/>
                </a:solidFill>
              </a:rPr>
              <a:t>0 </a:t>
            </a:r>
            <a:r>
              <a:rPr lang="es-MX" sz="2400" dirty="0" smtClean="0">
                <a:solidFill>
                  <a:srgbClr val="0000FF"/>
                </a:solidFill>
              </a:rPr>
              <a:t>) depende de los flujos de efectivo después de impuestos. </a:t>
            </a:r>
            <a:endParaRPr lang="es-MX" sz="2400" dirty="0">
              <a:solidFill>
                <a:srgbClr val="0000FF"/>
              </a:solidFill>
            </a:endParaRPr>
          </a:p>
        </p:txBody>
      </p:sp>
      <p:sp>
        <p:nvSpPr>
          <p:cNvPr id="5" name="4 Rectángulo"/>
          <p:cNvSpPr/>
          <p:nvPr/>
        </p:nvSpPr>
        <p:spPr>
          <a:xfrm>
            <a:off x="380345" y="351021"/>
            <a:ext cx="8496944" cy="369332"/>
          </a:xfrm>
          <a:prstGeom prst="rect">
            <a:avLst/>
          </a:prstGeom>
        </p:spPr>
        <p:txBody>
          <a:bodyPr wrap="square">
            <a:spAutoFit/>
          </a:bodyPr>
          <a:lstStyle/>
          <a:p>
            <a:pPr algn="ctr"/>
            <a:r>
              <a:rPr lang="es-MX" b="1" dirty="0" smtClean="0">
                <a:solidFill>
                  <a:srgbClr val="7030A0"/>
                </a:solidFill>
              </a:rPr>
              <a:t>COSTO DE LAS DIVERSAS FUENTES DE FINANCIAMIENTO A LARGO PLAZO </a:t>
            </a:r>
            <a:endParaRPr lang="es-MX" b="1" dirty="0">
              <a:solidFill>
                <a:srgbClr val="7030A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911</TotalTime>
  <Words>1669</Words>
  <Application>Microsoft Office PowerPoint</Application>
  <PresentationFormat>Presentación en pantalla (4:3)</PresentationFormat>
  <Paragraphs>247</Paragraphs>
  <Slides>23</Slides>
  <Notes>1</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Equidad</vt:lpstr>
      <vt:lpstr>PRINCIPIOS FUNDAMENTALES EN FINANZAS CORPORATIVAS </vt:lpstr>
      <vt:lpstr>Formas de financiamiento</vt:lpstr>
      <vt:lpstr>Fuentes de financiamiento a largo plazo</vt:lpstr>
      <vt:lpstr>Costo de Capital</vt:lpstr>
      <vt:lpstr>Presentación de PowerPoint</vt:lpstr>
      <vt:lpstr>Presentación de PowerPoint</vt:lpstr>
      <vt:lpstr>Estructura de Capital  (Componentes de Capital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ESTRUCTURA DE CAPITAL</vt:lpstr>
      <vt:lpstr>Presentación de PowerPoint</vt:lpstr>
      <vt:lpstr>Presentación de PowerPoint</vt:lpstr>
      <vt:lpstr>Presentación de PowerPoint</vt:lpstr>
      <vt:lpstr>Presentación de PowerPoint</vt:lpstr>
      <vt:lpstr>Presentación de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PRINCIPIOS FUNDAMENTALES EN FINANZAS CORPORATIVAS</dc:title>
  <dc:creator>Alejandra</dc:creator>
  <cp:lastModifiedBy>Alejandra</cp:lastModifiedBy>
  <cp:revision>60</cp:revision>
  <dcterms:created xsi:type="dcterms:W3CDTF">2012-07-07T02:41:49Z</dcterms:created>
  <dcterms:modified xsi:type="dcterms:W3CDTF">2013-09-09T02:29:54Z</dcterms:modified>
</cp:coreProperties>
</file>