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8"/>
  </p:notesMasterIdLst>
  <p:sldIdLst>
    <p:sldId id="266" r:id="rId2"/>
    <p:sldId id="256" r:id="rId3"/>
    <p:sldId id="280" r:id="rId4"/>
    <p:sldId id="257" r:id="rId5"/>
    <p:sldId id="259" r:id="rId6"/>
    <p:sldId id="260" r:id="rId7"/>
    <p:sldId id="261" r:id="rId8"/>
    <p:sldId id="283" r:id="rId9"/>
    <p:sldId id="284" r:id="rId10"/>
    <p:sldId id="263" r:id="rId11"/>
    <p:sldId id="267" r:id="rId12"/>
    <p:sldId id="268" r:id="rId13"/>
    <p:sldId id="269" r:id="rId14"/>
    <p:sldId id="270" r:id="rId15"/>
    <p:sldId id="282" r:id="rId16"/>
    <p:sldId id="272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4" d="100"/>
          <a:sy n="64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F74EC-3464-4248-B9DD-1E56EAE65090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0B364-FDE5-4F5A-ACDC-D9DE89A6ED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861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0B364-FDE5-4F5A-ACDC-D9DE89A6EDD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01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5AE5B-616B-4E3A-A816-E4E356D519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FBAD8-FE46-4BBB-A2AE-2552F13C1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B6A0E-159A-4268-97EB-94921E04E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A65A04-50CA-48CE-ACCF-22C5CAF6F91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A968A-6CDA-43B8-8B2A-96B40198E4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E484-FA1A-4696-9661-DB053A62C3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46819-BA24-4FEE-A14C-53C023F8824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1EA5D-88F2-456E-B00C-B263F59F13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C0016-54BC-4F8D-A1E6-9E341D9F12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11908-CCDE-4708-909E-21FD05045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8489B2-8376-401D-8241-4B89E5D59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04709-82ED-4140-A10A-C2F40A40A00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D5E499-9692-4084-9756-05CA211AE30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10113" y="952500"/>
            <a:ext cx="3919537" cy="2190750"/>
          </a:xfrm>
        </p:spPr>
        <p:txBody>
          <a:bodyPr>
            <a:normAutofit/>
          </a:bodyPr>
          <a:lstStyle/>
          <a:p>
            <a:pPr algn="ctr"/>
            <a:r>
              <a:rPr lang="es-MX" sz="4900" b="1" dirty="0" smtClean="0"/>
              <a:t>EFECTIVO</a:t>
            </a:r>
            <a:br>
              <a:rPr lang="es-MX" sz="4900" b="1" dirty="0" smtClean="0"/>
            </a:br>
            <a:r>
              <a:rPr lang="es-MX" sz="4000" b="1" dirty="0" smtClean="0">
                <a:solidFill>
                  <a:schemeClr val="accent1">
                    <a:lumMod val="75000"/>
                  </a:schemeClr>
                </a:solidFill>
              </a:rPr>
              <a:t>NIF C-1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endParaRPr lang="es-ES" sz="4000" b="1" dirty="0"/>
          </a:p>
        </p:txBody>
      </p:sp>
      <p:pic>
        <p:nvPicPr>
          <p:cNvPr id="16397" name="Picture 13" descr="http://1.bp.blogspot.com/_yfGdF6Ocpi0/S6uz32esxSI/AAAAAAAAAAs/IvH4AKIIxyQ/s1600/dine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7475" y="4214812"/>
            <a:ext cx="2670175" cy="1702979"/>
          </a:xfrm>
          <a:prstGeom prst="rect">
            <a:avLst/>
          </a:prstGeom>
          <a:noFill/>
        </p:spPr>
      </p:pic>
      <p:pic>
        <p:nvPicPr>
          <p:cNvPr id="16401" name="Picture 17" descr="http://t3.gstatic.com/images?q=tbn:ANd9GcQOzuOJEFDTqfkUr7Pn_p3v7UhZeA4CkBVLAGux6EJ1PqIAPTQK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4675" y="3744912"/>
            <a:ext cx="2466975" cy="1847851"/>
          </a:xfrm>
          <a:prstGeom prst="rect">
            <a:avLst/>
          </a:prstGeom>
          <a:noFill/>
        </p:spPr>
      </p:pic>
      <p:pic>
        <p:nvPicPr>
          <p:cNvPr id="16403" name="Picture 19" descr="http://www.telediario.mx/images/negocios/peso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4625" y="1409700"/>
            <a:ext cx="2021211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2069" y="786177"/>
            <a:ext cx="5445125" cy="60166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Fondo de Caja Chica</a:t>
            </a:r>
            <a:endParaRPr lang="es-E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65275"/>
            <a:ext cx="7974766" cy="2167276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90000"/>
              </a:lnSpc>
              <a:buNone/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“Es una cuenta que crea la empresa a través de un cheque emitido a nombre de la persona responsable de manejar ese dinero en efectivo, cuyo objeto es cancelar PAGOS MENORES, estableciendo previamente su monto</a:t>
            </a: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  <a:endParaRPr lang="es-E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993775"/>
            <a:ext cx="6896100" cy="76835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/>
              <a:t>Procedimientos contables de la Caja Chica</a:t>
            </a:r>
            <a:endParaRPr lang="es-ES" sz="3200"/>
          </a:p>
        </p:txBody>
      </p:sp>
      <p:graphicFrame>
        <p:nvGraphicFramePr>
          <p:cNvPr id="18542" name="Group 1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42502720"/>
              </p:ext>
            </p:extLst>
          </p:nvPr>
        </p:nvGraphicFramePr>
        <p:xfrm>
          <a:off x="858838" y="2944813"/>
          <a:ext cx="7772400" cy="2706624"/>
        </p:xfrm>
        <a:graphic>
          <a:graphicData uri="http://schemas.openxmlformats.org/drawingml/2006/table">
            <a:tbl>
              <a:tblPr/>
              <a:tblGrid>
                <a:gridCol w="996950"/>
                <a:gridCol w="3471862"/>
                <a:gridCol w="706438"/>
                <a:gridCol w="1204912"/>
                <a:gridCol w="1392238"/>
              </a:tblGrid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Fecha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CUENTA Y EXPLICACION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REF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DEBE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HABER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01-MZO-12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-x-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FONDO FIJO CAJA CHICA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      Pedro López Santos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10,000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       BANCOS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10,000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Asiento de Creación de la Caja Chica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917575" y="2093913"/>
            <a:ext cx="5529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5">
                    <a:lumMod val="75000"/>
                  </a:schemeClr>
                </a:solidFill>
              </a:rPr>
              <a:t>1.- </a:t>
            </a:r>
            <a:r>
              <a:rPr lang="es-MX" sz="2800" b="1" dirty="0">
                <a:solidFill>
                  <a:schemeClr val="accent5">
                    <a:lumMod val="75000"/>
                  </a:schemeClr>
                </a:solidFill>
              </a:rPr>
              <a:t>Creación de la Caja Chica</a:t>
            </a:r>
            <a:endParaRPr lang="es-E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8544" name="Picture 112" descr="PE0189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7463" y="842963"/>
            <a:ext cx="1106487" cy="1512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6" name="Group 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6459144"/>
              </p:ext>
            </p:extLst>
          </p:nvPr>
        </p:nvGraphicFramePr>
        <p:xfrm>
          <a:off x="623888" y="1482725"/>
          <a:ext cx="7772400" cy="4857115"/>
        </p:xfrm>
        <a:graphic>
          <a:graphicData uri="http://schemas.openxmlformats.org/drawingml/2006/table">
            <a:tbl>
              <a:tblPr/>
              <a:tblGrid>
                <a:gridCol w="1204912"/>
                <a:gridCol w="3976688"/>
                <a:gridCol w="25908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FECHA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CONCEPTO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IMPORTE $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15-MZO-12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GASTO POR REPARACIÓN DE UNA COMPUTADORA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928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ARTÍCULOS DE OFICINA, HOJAS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406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COMPRA DE BOLSAS, JABÓN Y PAPEL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522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PAGO A ESTAFETA ENVÍO A CD MX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208.80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ELABORACIÓN DE NOTAS DE VENTA Y RECIBOS DE NOMINAS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1,113.60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GASTOS VARIOS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 116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3,294.40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1392238" y="831850"/>
            <a:ext cx="629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/>
              <a:t>2.- REALIZACIÓN DE LOS PAGOS</a:t>
            </a:r>
            <a:endParaRPr lang="es-ES" b="1"/>
          </a:p>
        </p:txBody>
      </p:sp>
      <p:pic>
        <p:nvPicPr>
          <p:cNvPr id="19509" name="Picture 53" descr="PE0189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8913" y="0"/>
            <a:ext cx="1106487" cy="15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3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19036"/>
              </p:ext>
            </p:extLst>
          </p:nvPr>
        </p:nvGraphicFramePr>
        <p:xfrm>
          <a:off x="712034" y="851994"/>
          <a:ext cx="7772400" cy="5800796"/>
        </p:xfrm>
        <a:graphic>
          <a:graphicData uri="http://schemas.openxmlformats.org/drawingml/2006/table">
            <a:tbl>
              <a:tblPr/>
              <a:tblGrid>
                <a:gridCol w="996950"/>
                <a:gridCol w="3698719"/>
                <a:gridCol w="869429"/>
                <a:gridCol w="1064302"/>
                <a:gridCol w="1143000"/>
              </a:tblGrid>
              <a:tr h="426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Fecha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CUENTA Y EXPLICACION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REF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DEBE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HABER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15-MZO-12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-x-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GASTOS GENERALES</a:t>
                      </a:r>
                      <a:endParaRPr kumimoji="0" lang="es-E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2,840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MTTO. DE EQUIPO DE COMP.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ARTÍCULOS DE OFICINA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ENVÍOS DE CORRESPONDENCIA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ARTÍCULOS DE LIMPIEZA</a:t>
                      </a:r>
                      <a:endParaRPr kumimoji="0" lang="es-E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MAQUILA DE PAPELERÍA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GASTOS DIVERSOS T-16%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IVA ACREDITABLE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454.40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        </a:t>
                      </a: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BANCOS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3,294.40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PARA REPONER EL FONDO FIJO DE LA CAJA CHICA SEGÚN RELACIÓN DE COMPROBANTES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62" name="Text Box 82"/>
          <p:cNvSpPr txBox="1">
            <a:spLocks noChangeArrowheads="1"/>
          </p:cNvSpPr>
          <p:nvPr/>
        </p:nvSpPr>
        <p:spPr bwMode="auto">
          <a:xfrm>
            <a:off x="1144745" y="394794"/>
            <a:ext cx="6275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/>
              <a:t>3.- Reembolso o Reposición de la Caja Chica</a:t>
            </a:r>
            <a:endParaRPr lang="es-ES" b="1" dirty="0"/>
          </a:p>
        </p:txBody>
      </p:sp>
      <p:pic>
        <p:nvPicPr>
          <p:cNvPr id="20564" name="Picture 84" descr="PE0189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374" y="233897"/>
            <a:ext cx="904120" cy="1236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2020" y="316173"/>
            <a:ext cx="5257800" cy="43656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dirty="0"/>
              <a:t>Arqueo de Caja Chica</a:t>
            </a:r>
            <a:endParaRPr lang="es-ES" sz="3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22313" y="1214438"/>
            <a:ext cx="7772400" cy="1406525"/>
          </a:xfrm>
        </p:spPr>
        <p:txBody>
          <a:bodyPr/>
          <a:lstStyle/>
          <a:p>
            <a:pPr marL="82296" indent="0">
              <a:buNone/>
            </a:pPr>
            <a:r>
              <a:rPr lang="es-MX" sz="2400" dirty="0">
                <a:solidFill>
                  <a:schemeClr val="accent5">
                    <a:lumMod val="50000"/>
                  </a:schemeClr>
                </a:solidFill>
              </a:rPr>
              <a:t>“ Consiste en una inspección de todos los fondos en poder de los custodios seleccionados en una fecha determinada”.</a:t>
            </a:r>
            <a:endParaRPr lang="es-E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24950" y="2463800"/>
            <a:ext cx="78867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Consideración:</a:t>
            </a: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*Las personas que custodian deben estar presentes durante el arqueo.</a:t>
            </a: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*En caso de no terminar el arqueo en el </a:t>
            </a:r>
            <a:r>
              <a:rPr lang="es-MX" dirty="0" err="1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dia</a:t>
            </a:r>
            <a:r>
              <a:rPr lang="es-MX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 los fondos de valores deben guardarse</a:t>
            </a: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*Regularizar los depósitos pendientes al </a:t>
            </a:r>
            <a:r>
              <a:rPr lang="es-MX" dirty="0" err="1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dia</a:t>
            </a:r>
            <a:r>
              <a:rPr lang="es-MX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 siguiente.</a:t>
            </a: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*Luego del arqueo debe comprobarse su debida contabilización</a:t>
            </a:r>
            <a:endParaRPr lang="es-ES" dirty="0">
              <a:solidFill>
                <a:schemeClr val="accent3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/>
        </p:nvSpPr>
        <p:spPr>
          <a:xfrm>
            <a:off x="1045564" y="690016"/>
            <a:ext cx="7603761" cy="5987634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s-MX" sz="1000" dirty="0"/>
              <a:t>				</a:t>
            </a:r>
            <a:r>
              <a:rPr lang="es-MX" sz="1200" dirty="0"/>
              <a:t>ARQUEO DE CAJA CHICA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				A</a:t>
            </a:r>
            <a:r>
              <a:rPr lang="es-MX" sz="1200" dirty="0" smtClean="0"/>
              <a:t>UTO </a:t>
            </a:r>
            <a:r>
              <a:rPr lang="es-MX" sz="1200" dirty="0"/>
              <a:t>HOTEL BELÉN, </a:t>
            </a:r>
            <a:r>
              <a:rPr lang="es-MX" sz="1200" dirty="0" err="1"/>
              <a:t>SA</a:t>
            </a:r>
            <a:r>
              <a:rPr lang="es-MX" sz="1200" dirty="0"/>
              <a:t> DE CV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				  </a:t>
            </a:r>
            <a:r>
              <a:rPr lang="es-MX" sz="1200" dirty="0" smtClean="0"/>
              <a:t>AL </a:t>
            </a:r>
            <a:r>
              <a:rPr lang="es-MX" sz="1200" dirty="0"/>
              <a:t>15 DE MARZO DE </a:t>
            </a:r>
            <a:r>
              <a:rPr lang="es-MX" sz="1200" dirty="0" smtClean="0"/>
              <a:t>2012</a:t>
            </a:r>
            <a:endParaRPr lang="es-MX" sz="1200" dirty="0"/>
          </a:p>
          <a:p>
            <a:pPr>
              <a:lnSpc>
                <a:spcPct val="90000"/>
              </a:lnSpc>
              <a:buFontTx/>
              <a:buNone/>
            </a:pPr>
            <a:endParaRPr lang="es-MX" sz="12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 smtClean="0"/>
              <a:t>Saldo </a:t>
            </a:r>
            <a:r>
              <a:rPr lang="es-MX" sz="1200" dirty="0"/>
              <a:t>de Caja Chica				10 000.00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12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b="1" dirty="0" smtClean="0"/>
              <a:t>Dinero </a:t>
            </a:r>
            <a:r>
              <a:rPr lang="es-MX" sz="1200" b="1" dirty="0"/>
              <a:t>en Efectivo: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__3___x 500 =	 </a:t>
            </a:r>
            <a:r>
              <a:rPr lang="es-MX" sz="1200" dirty="0" smtClean="0"/>
              <a:t>                $  1500</a:t>
            </a:r>
            <a:endParaRPr lang="es-MX" sz="1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__8___x 200 =		</a:t>
            </a:r>
            <a:r>
              <a:rPr lang="es-MX" sz="1200" dirty="0" smtClean="0"/>
              <a:t>1600</a:t>
            </a:r>
            <a:endParaRPr lang="es-MX" sz="1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__8___x 100 =		</a:t>
            </a:r>
            <a:r>
              <a:rPr lang="es-MX" sz="1200" dirty="0" smtClean="0"/>
              <a:t>  </a:t>
            </a:r>
            <a:r>
              <a:rPr lang="es-MX" sz="1200" dirty="0"/>
              <a:t>800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_12___x  50  </a:t>
            </a:r>
            <a:r>
              <a:rPr lang="es-MX" sz="1200" dirty="0" smtClean="0"/>
              <a:t>= </a:t>
            </a:r>
            <a:r>
              <a:rPr lang="es-MX" sz="1200" dirty="0"/>
              <a:t>		  600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Monedas	</a:t>
            </a:r>
            <a:r>
              <a:rPr lang="es-MX" sz="1200" dirty="0" smtClean="0"/>
              <a:t>=</a:t>
            </a:r>
            <a:r>
              <a:rPr lang="es-MX" sz="1200" dirty="0"/>
              <a:t>	</a:t>
            </a:r>
            <a:r>
              <a:rPr lang="es-MX" sz="1200" dirty="0" smtClean="0"/>
              <a:t>                        </a:t>
            </a:r>
            <a:r>
              <a:rPr lang="es-MX" sz="1200" dirty="0"/>
              <a:t>380</a:t>
            </a:r>
            <a:endParaRPr lang="es-ES" sz="12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Total Dinero en Efectivo	</a:t>
            </a:r>
            <a:r>
              <a:rPr lang="es-MX" sz="1200" dirty="0" smtClean="0"/>
              <a:t>	</a:t>
            </a:r>
            <a:r>
              <a:rPr lang="es-MX" sz="1200" dirty="0"/>
              <a:t>	</a:t>
            </a:r>
            <a:r>
              <a:rPr lang="es-MX" sz="1200" dirty="0" smtClean="0"/>
              <a:t>$  </a:t>
            </a:r>
            <a:r>
              <a:rPr lang="es-MX" sz="1200" dirty="0"/>
              <a:t>4,880</a:t>
            </a:r>
            <a:endParaRPr lang="es-ES" sz="1200" dirty="0"/>
          </a:p>
          <a:p>
            <a:pPr>
              <a:lnSpc>
                <a:spcPct val="90000"/>
              </a:lnSpc>
              <a:buFontTx/>
              <a:buNone/>
            </a:pPr>
            <a:endParaRPr lang="es-MX" sz="12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b="1" dirty="0" smtClean="0"/>
              <a:t>Facturas </a:t>
            </a:r>
            <a:r>
              <a:rPr lang="es-MX" sz="1200" b="1" dirty="0"/>
              <a:t>y Recibos: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Luz			</a:t>
            </a:r>
            <a:r>
              <a:rPr lang="es-MX" sz="1200" dirty="0" smtClean="0"/>
              <a:t>___</a:t>
            </a:r>
            <a:endParaRPr lang="es-MX" sz="1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Gastos por</a:t>
            </a:r>
            <a:r>
              <a:rPr lang="es-MX" sz="1200" baseline="0" dirty="0"/>
              <a:t> Mantenimiento</a:t>
            </a:r>
            <a:r>
              <a:rPr lang="es-MX" sz="1200" dirty="0"/>
              <a:t>		928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Papelería</a:t>
            </a:r>
            <a:r>
              <a:rPr lang="es-MX" sz="1200" baseline="0" dirty="0"/>
              <a:t>  impresa</a:t>
            </a:r>
            <a:r>
              <a:rPr lang="es-MX" sz="1200" dirty="0"/>
              <a:t>	</a:t>
            </a:r>
            <a:r>
              <a:rPr lang="es-MX" sz="1200" dirty="0" smtClean="0"/>
              <a:t> </a:t>
            </a:r>
            <a:r>
              <a:rPr lang="es-MX" sz="1200" baseline="0" dirty="0" smtClean="0"/>
              <a:t>                  </a:t>
            </a:r>
            <a:r>
              <a:rPr lang="es-MX" sz="1200" dirty="0"/>
              <a:t>1113.60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 err="1"/>
              <a:t>Articulos</a:t>
            </a:r>
            <a:r>
              <a:rPr lang="es-MX" sz="1200" dirty="0"/>
              <a:t> de </a:t>
            </a:r>
            <a:r>
              <a:rPr lang="es-MX" sz="1200" dirty="0" smtClean="0"/>
              <a:t>Oficina</a:t>
            </a:r>
            <a:r>
              <a:rPr lang="es-MX" sz="1200" dirty="0"/>
              <a:t>		406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Gastos de </a:t>
            </a:r>
            <a:r>
              <a:rPr lang="es-MX" sz="1200" dirty="0" smtClean="0"/>
              <a:t>Limpieza</a:t>
            </a:r>
            <a:r>
              <a:rPr lang="es-MX" sz="1200" dirty="0"/>
              <a:t>		522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Vales a </a:t>
            </a:r>
            <a:r>
              <a:rPr lang="es-MX" sz="1200" dirty="0" smtClean="0"/>
              <a:t>Empleados</a:t>
            </a:r>
            <a:r>
              <a:rPr lang="es-MX" sz="1200" dirty="0"/>
              <a:t>		600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Gastos Varios			</a:t>
            </a:r>
            <a:r>
              <a:rPr lang="es-MX" sz="1200" u="sng" dirty="0"/>
              <a:t>324.80</a:t>
            </a:r>
            <a:endParaRPr lang="es-ES" sz="12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Total Facturas y Recibos			</a:t>
            </a:r>
            <a:r>
              <a:rPr lang="es-MX" sz="1200" u="none" dirty="0"/>
              <a:t>4,494.40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12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b="1" dirty="0" smtClean="0"/>
              <a:t>Cheques</a:t>
            </a:r>
            <a:r>
              <a:rPr lang="es-MX" sz="1200" b="1" baseline="0" dirty="0"/>
              <a:t>:</a:t>
            </a:r>
            <a:endParaRPr lang="es-MX" sz="12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 err="1"/>
              <a:t>Chq</a:t>
            </a:r>
            <a:r>
              <a:rPr lang="es-MX" sz="1200" dirty="0"/>
              <a:t>.</a:t>
            </a:r>
            <a:r>
              <a:rPr lang="es-MX" sz="1200" baseline="0" dirty="0"/>
              <a:t> 1234 del 13-mzo-12 Bancomer 		</a:t>
            </a:r>
            <a:r>
              <a:rPr lang="es-MX" sz="1200" u="sng" baseline="0" dirty="0"/>
              <a:t>    620.00</a:t>
            </a:r>
            <a:endParaRPr lang="es-MX" sz="1200" u="sng" dirty="0"/>
          </a:p>
          <a:p>
            <a:pPr>
              <a:lnSpc>
                <a:spcPct val="90000"/>
              </a:lnSpc>
              <a:buFontTx/>
              <a:buNone/>
            </a:pPr>
            <a:endParaRPr lang="es-MX" sz="12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 smtClean="0"/>
              <a:t>Total                          </a:t>
            </a:r>
            <a:r>
              <a:rPr lang="es-MX" sz="1200" dirty="0"/>
              <a:t>				</a:t>
            </a:r>
            <a:r>
              <a:rPr lang="es-MX" sz="1200" u="sng" dirty="0"/>
              <a:t>9,994.40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Diferencia de Caja Chica		</a:t>
            </a:r>
            <a:r>
              <a:rPr lang="es-MX" sz="1200" dirty="0" smtClean="0"/>
              <a:t>  </a:t>
            </a:r>
            <a:r>
              <a:rPr lang="es-MX" sz="1200" dirty="0"/>
              <a:t>		</a:t>
            </a:r>
            <a:r>
              <a:rPr lang="es-MX" sz="1200" u="dbl" dirty="0"/>
              <a:t>       </a:t>
            </a:r>
            <a:r>
              <a:rPr lang="es-MX" sz="1200" u="dbl" dirty="0" smtClean="0"/>
              <a:t>5.60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1200" u="dbl" dirty="0"/>
          </a:p>
          <a:p>
            <a:pPr>
              <a:lnSpc>
                <a:spcPct val="90000"/>
              </a:lnSpc>
              <a:buFontTx/>
              <a:buNone/>
            </a:pPr>
            <a:endParaRPr lang="es-MX" sz="1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	                  	</a:t>
            </a:r>
            <a:r>
              <a:rPr lang="es-MX" sz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           </a:t>
            </a:r>
            <a:r>
              <a:rPr lang="es-MX" sz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________________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1200" dirty="0"/>
              <a:t>		V.B. Contador		  Firma del Cajero			</a:t>
            </a:r>
            <a:endParaRPr lang="es-ES" sz="1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2787" y="46350"/>
            <a:ext cx="5257800" cy="4365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MX" sz="2400" smtClean="0">
                <a:solidFill>
                  <a:schemeClr val="accent3">
                    <a:lumMod val="75000"/>
                  </a:schemeClr>
                </a:solidFill>
              </a:rPr>
              <a:t>Ejemplo de un Arqueo de Caja Chica</a:t>
            </a:r>
            <a:endParaRPr lang="es-E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3638" y="787400"/>
            <a:ext cx="3138487" cy="622300"/>
          </a:xfrm>
        </p:spPr>
        <p:txBody>
          <a:bodyPr>
            <a:normAutofit fontScale="90000"/>
          </a:bodyPr>
          <a:lstStyle/>
          <a:p>
            <a:r>
              <a:rPr lang="es-MX" sz="3200" b="1"/>
              <a:t>Casos Especiales</a:t>
            </a:r>
            <a:endParaRPr lang="es-ES" sz="3200" b="1"/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893763" y="1392238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/>
              <a:t>A.- SOBRANTE DE CAJA CHICA</a:t>
            </a:r>
            <a:endParaRPr lang="es-ES" b="1"/>
          </a:p>
        </p:txBody>
      </p:sp>
      <p:pic>
        <p:nvPicPr>
          <p:cNvPr id="23615" name="Picture 63" descr="PE0189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6513" y="285750"/>
            <a:ext cx="1106487" cy="1512888"/>
          </a:xfrm>
          <a:prstGeom prst="rect">
            <a:avLst/>
          </a:prstGeom>
          <a:noFill/>
        </p:spPr>
      </p:pic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935038" y="2646363"/>
            <a:ext cx="590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/>
              <a:t>B.- FALTANTE DE CAJA CHICA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063" y="425450"/>
            <a:ext cx="3716337" cy="76200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EFECTIVO</a:t>
            </a:r>
            <a:endParaRPr lang="es-E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371601" y="1466850"/>
            <a:ext cx="74676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</a:rPr>
              <a:t>“Esta constituido por monedas de curso legal o sus equivalentes,  propiedad de una entidad y disponibles para la operación”.</a:t>
            </a:r>
          </a:p>
          <a:p>
            <a:pPr>
              <a:buNone/>
            </a:pPr>
            <a:endParaRPr lang="es-MX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</a:rPr>
              <a:t>Se encuentra disponible en Caja o Bancos </a:t>
            </a:r>
            <a:endParaRPr lang="es-E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4" name="Picture 6" descr="BS0000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1" y="0"/>
            <a:ext cx="1371600" cy="1572426"/>
          </a:xfrm>
          <a:prstGeom prst="rect">
            <a:avLst/>
          </a:prstGeom>
          <a:noFill/>
        </p:spPr>
      </p:pic>
      <p:pic>
        <p:nvPicPr>
          <p:cNvPr id="2058" name="Picture 10" descr="http://eltridente.files.wordpress.com/2011/01/ahorro-seis-mes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6025" y="4199890"/>
            <a:ext cx="2784475" cy="2227580"/>
          </a:xfrm>
          <a:prstGeom prst="rect">
            <a:avLst/>
          </a:prstGeom>
          <a:noFill/>
        </p:spPr>
      </p:pic>
      <p:pic>
        <p:nvPicPr>
          <p:cNvPr id="2060" name="Picture 12" descr="http://www.opisantacruz.com.ar/home/wp-content/uploads/caja-de-banc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3674" y="4610100"/>
            <a:ext cx="3108325" cy="1899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Partidas que integran el Efectivo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085850" y="1298442"/>
            <a:ext cx="7162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sz="2800" dirty="0" smtClean="0">
                <a:latin typeface="+mn-lt"/>
              </a:rPr>
              <a:t> </a:t>
            </a: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Caja, Billetes y monedas (Dinero en efectivo en Moneda Nacional.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Depósitos bancarios en cuentas de cheques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Giros Postales, Telegráficos o bancarios.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Remesas en transito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Monedas </a:t>
            </a:r>
            <a:r>
              <a:rPr lang="es-MX" sz="2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extranjeras</a:t>
            </a: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. y</a:t>
            </a:r>
            <a:endParaRPr lang="es-MX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Metales preciosos (Oro en Barra) y/o Amonedado</a:t>
            </a:r>
            <a:r>
              <a:rPr lang="es-MX" sz="2800" dirty="0" smtClean="0">
                <a:latin typeface="+mn-lt"/>
              </a:rPr>
              <a:t>.</a:t>
            </a:r>
          </a:p>
        </p:txBody>
      </p:sp>
      <p:pic>
        <p:nvPicPr>
          <p:cNvPr id="5" name="Picture 7" descr="BD197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0775" y="3971925"/>
            <a:ext cx="1343025" cy="1112838"/>
          </a:xfrm>
          <a:prstGeom prst="rect">
            <a:avLst/>
          </a:prstGeom>
          <a:noFill/>
        </p:spPr>
      </p:pic>
      <p:pic>
        <p:nvPicPr>
          <p:cNvPr id="6" name="Picture 6" descr="BD0695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1163" y="5718175"/>
            <a:ext cx="1752600" cy="892175"/>
          </a:xfrm>
          <a:prstGeom prst="rect">
            <a:avLst/>
          </a:prstGeom>
          <a:noFill/>
        </p:spPr>
      </p:pic>
      <p:pic>
        <p:nvPicPr>
          <p:cNvPr id="162818" name="Picture 2" descr="http://t2.gstatic.com/images?q=tbn:ANd9GcRLJ1mCKGrHfXkYY0oeKPuhkSUByyPNK_KAEYv1XcAvqShK4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1" y="1931987"/>
            <a:ext cx="1190408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14400"/>
            <a:ext cx="7069138" cy="762000"/>
          </a:xfrm>
        </p:spPr>
        <p:txBody>
          <a:bodyPr>
            <a:normAutofit/>
          </a:bodyPr>
          <a:lstStyle/>
          <a:p>
            <a:r>
              <a:rPr lang="es-MX" sz="4000"/>
              <a:t>Propiedades Básicas del Efectivo</a:t>
            </a:r>
            <a:endParaRPr lang="es-ES" sz="4000"/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1030570" y="2147888"/>
            <a:ext cx="6314607" cy="21955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Disponibilidad Inmediata.</a:t>
            </a:r>
          </a:p>
          <a:p>
            <a:pPr>
              <a:lnSpc>
                <a:spcPct val="90000"/>
              </a:lnSpc>
            </a:pPr>
            <a:endParaRPr lang="es-MX" sz="28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Ninguna Limitación para </a:t>
            </a: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</a:rPr>
              <a:t>su </a:t>
            </a: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utilización.</a:t>
            </a:r>
            <a:endParaRPr lang="es-E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32" name="Picture 8" descr="BD0725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213" y="4324350"/>
            <a:ext cx="2944812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6858000" cy="6096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Que no es Efectivo</a:t>
            </a:r>
            <a:endParaRPr lang="es-E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8172450" cy="4838700"/>
          </a:xfrm>
        </p:spPr>
        <p:txBody>
          <a:bodyPr>
            <a:normAutofit fontScale="70000" lnSpcReduction="20000"/>
          </a:bodyPr>
          <a:lstStyle/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3400" dirty="0" smtClean="0">
                <a:solidFill>
                  <a:schemeClr val="accent5">
                    <a:lumMod val="75000"/>
                  </a:schemeClr>
                </a:solidFill>
              </a:rPr>
              <a:t>Cheques con Fecha Adelantada.</a:t>
            </a: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3400" dirty="0" smtClean="0">
                <a:solidFill>
                  <a:schemeClr val="accent5">
                    <a:lumMod val="75000"/>
                  </a:schemeClr>
                </a:solidFill>
              </a:rPr>
              <a:t>Cheques devueltos por falta de fondo.</a:t>
            </a: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3400" dirty="0" smtClean="0">
                <a:solidFill>
                  <a:schemeClr val="accent5">
                    <a:lumMod val="75000"/>
                  </a:schemeClr>
                </a:solidFill>
              </a:rPr>
              <a:t>Vales de cajas o adelantos a empleados</a:t>
            </a: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3400" dirty="0" smtClean="0">
                <a:solidFill>
                  <a:schemeClr val="accent5">
                    <a:lumMod val="75000"/>
                  </a:schemeClr>
                </a:solidFill>
              </a:rPr>
              <a:t>Depósitos para la creación de fondos.</a:t>
            </a: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3400" dirty="0" smtClean="0">
                <a:solidFill>
                  <a:schemeClr val="accent5">
                    <a:lumMod val="75000"/>
                  </a:schemeClr>
                </a:solidFill>
              </a:rPr>
              <a:t>Depósitos en Bancos Intervenidos.</a:t>
            </a: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3400" dirty="0" smtClean="0">
                <a:solidFill>
                  <a:schemeClr val="accent5">
                    <a:lumMod val="75000"/>
                  </a:schemeClr>
                </a:solidFill>
              </a:rPr>
              <a:t>Depósitos en un banco extranjero que de alguna forma establezca restricciones</a:t>
            </a: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3400" dirty="0" smtClean="0">
                <a:solidFill>
                  <a:schemeClr val="accent5">
                    <a:lumMod val="75000"/>
                  </a:schemeClr>
                </a:solidFill>
              </a:rPr>
              <a:t>Depósitos sujetos algún tipo de restricción (plazo fijo)</a:t>
            </a: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3400" dirty="0" smtClean="0">
                <a:solidFill>
                  <a:schemeClr val="accent5">
                    <a:lumMod val="75000"/>
                  </a:schemeClr>
                </a:solidFill>
              </a:rPr>
              <a:t>Estampillas Postales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2800" dirty="0"/>
          </a:p>
          <a:p>
            <a:pPr>
              <a:lnSpc>
                <a:spcPct val="90000"/>
              </a:lnSpc>
              <a:buFontTx/>
              <a:buNone/>
            </a:pPr>
            <a:endParaRPr lang="es-ES" sz="2400" dirty="0"/>
          </a:p>
        </p:txBody>
      </p:sp>
      <p:pic>
        <p:nvPicPr>
          <p:cNvPr id="8196" name="Picture 4" descr="BS0060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900" y="5513387"/>
            <a:ext cx="1828800" cy="1344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8075" y="342900"/>
            <a:ext cx="4783138" cy="62547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Cuenta:    Caja</a:t>
            </a:r>
            <a:endParaRPr lang="es-E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914400"/>
            <a:ext cx="8153400" cy="1657350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	“</a:t>
            </a: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</a:rPr>
              <a:t>Registra los aumentos y disminuciones que sufre el efectivo propiedad de una entidad como consecuencia de las operaciones realizadas”</a:t>
            </a:r>
            <a:endParaRPr lang="es-E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657350" y="2743200"/>
            <a:ext cx="6477000" cy="19050"/>
          </a:xfrm>
          <a:prstGeom prst="line">
            <a:avLst/>
          </a:prstGeom>
          <a:ln w="269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953000" y="2819400"/>
            <a:ext cx="19050" cy="3695700"/>
          </a:xfrm>
          <a:prstGeom prst="line">
            <a:avLst/>
          </a:prstGeom>
          <a:ln w="1174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188720" y="3215640"/>
            <a:ext cx="356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1.- Creación del fondo</a:t>
            </a:r>
          </a:p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2.- Aumento del fondo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044440" y="3276600"/>
            <a:ext cx="356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1.- Disminución del fondo</a:t>
            </a:r>
          </a:p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2.- Cancelación del fondo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1103949" y="5867401"/>
            <a:ext cx="7750492" cy="91940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2D050"/>
              </a:gs>
              <a:gs pos="100000">
                <a:srgbClr val="666633">
                  <a:alpha val="6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sy="50000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Durante el tiempo que no se modifique su monto no tendrá movimientos</a:t>
            </a:r>
            <a:endParaRPr lang="es-ES" b="1" dirty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407920" y="260604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1"/>
                </a:solidFill>
                <a:latin typeface="Trebuchet MS" pitchFamily="34" charset="0"/>
              </a:rPr>
              <a:t>Cargos, debe </a:t>
            </a:r>
            <a:endParaRPr lang="es-MX" sz="16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669280" y="2606040"/>
            <a:ext cx="1935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1"/>
                </a:solidFill>
                <a:latin typeface="Trebuchet MS" pitchFamily="34" charset="0"/>
              </a:rPr>
              <a:t>Abonos, Haber</a:t>
            </a:r>
            <a:endParaRPr lang="es-MX" sz="16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5593"/>
            <a:ext cx="5097780" cy="6445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Cuenta:     Bancos</a:t>
            </a:r>
            <a:endParaRPr lang="es-E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953" y="1005840"/>
            <a:ext cx="7791450" cy="3185160"/>
          </a:xfrm>
        </p:spPr>
        <p:txBody>
          <a:bodyPr/>
          <a:lstStyle/>
          <a:p>
            <a:pPr marL="92075" indent="-9525" algn="just">
              <a:lnSpc>
                <a:spcPct val="90000"/>
              </a:lnSpc>
              <a:buNone/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</a:rPr>
              <a:t>Esta cuenta registra los aumentos o disminuciones que sufre el efectivo de una entidad económica depositado en instituciones del sistema financiero”.</a:t>
            </a:r>
          </a:p>
          <a:p>
            <a:pPr algn="just">
              <a:lnSpc>
                <a:spcPct val="90000"/>
              </a:lnSpc>
              <a:buNone/>
            </a:pPr>
            <a:endParaRPr lang="es-MX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</a:rPr>
              <a:t>	Estas cuentas pueden ser: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</a:rPr>
              <a:t>	* Cuenta de Cheques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</a:rPr>
              <a:t>	* Cuenta de Ahorro.</a:t>
            </a:r>
          </a:p>
          <a:p>
            <a:pPr>
              <a:lnSpc>
                <a:spcPct val="90000"/>
              </a:lnSpc>
            </a:pPr>
            <a:endParaRPr lang="es-E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02480" y="4171315"/>
            <a:ext cx="4267200" cy="238918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Fichas de depósito.</a:t>
            </a: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Estado de Cuenta Bancario.</a:t>
            </a: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Tarjetas de Firmas.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Cheques.</a:t>
            </a: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Cheurón"/>
          <p:cNvSpPr/>
          <p:nvPr/>
        </p:nvSpPr>
        <p:spPr>
          <a:xfrm>
            <a:off x="3124200" y="4556760"/>
            <a:ext cx="1386840" cy="13868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9 Abrir llave"/>
          <p:cNvSpPr/>
          <p:nvPr/>
        </p:nvSpPr>
        <p:spPr>
          <a:xfrm>
            <a:off x="4404360" y="4038600"/>
            <a:ext cx="54864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033145" y="4471988"/>
            <a:ext cx="2441575" cy="13649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Documentos para Llevar un control adecuado del efectivo depositado</a:t>
            </a:r>
            <a:r>
              <a:rPr kumimoji="0" lang="es-MX" sz="1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en Bancos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8" y="930275"/>
            <a:ext cx="7772400" cy="87153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Medidas </a:t>
            </a:r>
            <a:r>
              <a:rPr lang="es-MX" dirty="0"/>
              <a:t>para llevar un buen control interno del efectivo</a:t>
            </a:r>
            <a:endParaRPr lang="es-E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9938" y="2079625"/>
            <a:ext cx="7772400" cy="4141293"/>
          </a:xfrm>
        </p:spPr>
        <p:txBody>
          <a:bodyPr>
            <a:normAutofit fontScale="85000" lnSpcReduction="20000"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Segregación adecuada de las funciones.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Aprobación por parte del gerente general las correspondiente firmas autorizadas para girar cuentas bancarias.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Controles adecuados sobre entregas diarias de dinero mediante recibos.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Depósitos integro e inmediato de la cobranza de cheques nominativos a nombre de la empresa</a:t>
            </a:r>
            <a:r>
              <a:rPr lang="es-MX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32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0542" y="885305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Reglas </a:t>
            </a:r>
            <a:r>
              <a:rPr lang="es-MX" dirty="0"/>
              <a:t>para Llevar un buen control del  efectivo</a:t>
            </a:r>
            <a:endParaRPr lang="es-E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32317" y="2263957"/>
            <a:ext cx="7772400" cy="4114800"/>
          </a:xfrm>
        </p:spPr>
        <p:txBody>
          <a:bodyPr/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Autorización previa de la salida de dinero y emisión de cheques nominativos.</a:t>
            </a:r>
            <a:endParaRPr lang="es-E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Arqueo sorpresivo de los fondos.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Revisión mensual de la conciliación bancaria.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</a:pPr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Valorización de los saldos en moneda extranjera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84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681</TotalTime>
  <Words>646</Words>
  <Application>Microsoft Office PowerPoint</Application>
  <PresentationFormat>Presentación en pantalla (4:3)</PresentationFormat>
  <Paragraphs>166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Solsticio</vt:lpstr>
      <vt:lpstr>EFECTIVO NIF C-1 </vt:lpstr>
      <vt:lpstr>EFECTIVO</vt:lpstr>
      <vt:lpstr>Partidas que integran el Efectivo</vt:lpstr>
      <vt:lpstr>Propiedades Básicas del Efectivo</vt:lpstr>
      <vt:lpstr>Que no es Efectivo</vt:lpstr>
      <vt:lpstr>Cuenta:    Caja</vt:lpstr>
      <vt:lpstr>Cuenta:     Bancos</vt:lpstr>
      <vt:lpstr>Medidas para llevar un buen control interno del efectivo</vt:lpstr>
      <vt:lpstr>Reglas para Llevar un buen control del  efectivo</vt:lpstr>
      <vt:lpstr>Fondo de Caja Chica</vt:lpstr>
      <vt:lpstr>Procedimientos contables de la Caja Chica</vt:lpstr>
      <vt:lpstr>Presentación de PowerPoint</vt:lpstr>
      <vt:lpstr>Presentación de PowerPoint</vt:lpstr>
      <vt:lpstr>Arqueo de Caja Chica</vt:lpstr>
      <vt:lpstr>Presentación de PowerPoint</vt:lpstr>
      <vt:lpstr>Casos Especiales</vt:lpstr>
    </vt:vector>
  </TitlesOfParts>
  <Company>unica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EFECTIVO</dc:title>
  <dc:creator>Personal</dc:creator>
  <cp:lastModifiedBy>Administrator</cp:lastModifiedBy>
  <cp:revision>37</cp:revision>
  <dcterms:created xsi:type="dcterms:W3CDTF">2003-08-20T03:22:00Z</dcterms:created>
  <dcterms:modified xsi:type="dcterms:W3CDTF">2012-03-17T18:39:36Z</dcterms:modified>
</cp:coreProperties>
</file>