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11"/>
  </p:notesMasterIdLst>
  <p:sldIdLst>
    <p:sldId id="256" r:id="rId2"/>
    <p:sldId id="298" r:id="rId3"/>
    <p:sldId id="293" r:id="rId4"/>
    <p:sldId id="294" r:id="rId5"/>
    <p:sldId id="295" r:id="rId6"/>
    <p:sldId id="296" r:id="rId7"/>
    <p:sldId id="297" r:id="rId8"/>
    <p:sldId id="299" r:id="rId9"/>
    <p:sldId id="300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35E"/>
    <a:srgbClr val="190688"/>
    <a:srgbClr val="CC99FF"/>
    <a:srgbClr val="FCD1CC"/>
    <a:srgbClr val="996600"/>
    <a:srgbClr val="996633"/>
    <a:srgbClr val="FDA1DE"/>
    <a:srgbClr val="2A1B2D"/>
    <a:srgbClr val="CC00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7" d="100"/>
          <a:sy n="67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1B63A-3F07-4E9D-A262-AB87506F39E4}" type="datetimeFigureOut">
              <a:rPr lang="es-MX" smtClean="0"/>
              <a:pPr/>
              <a:t>17/03/2012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71691-D44C-450F-BB20-85B799C7FA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419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71691-D44C-450F-BB20-85B799C7FA90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C47221-CB4B-41F9-8A06-371F1B0DA6C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C30DDB-C313-4BAA-AD3C-6BAF37FA7D6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19E886-53FE-49F2-9672-44170D8F13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D9C5EA-07A3-4127-900E-EE81919611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17D00D-E0E8-4319-B258-DF09C293B7F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81D8BC-D7CB-4487-9E6B-4AD86A80AC3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E461F6-5FFD-4E1C-AB99-AA57A9A6F6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133B20-CC1F-487C-85BB-C00A02F6D7E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820645-5FC8-42A1-8B24-E27609FA319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B4DB31-CBEE-43DC-89B3-BC8F2929EE9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EE67AD-85CB-4EB4-BC03-BBEBD4F6902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E42ADEB-307A-40B3-A2F8-F40F85B56EB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2"/>
          <p:cNvSpPr txBox="1">
            <a:spLocks noChangeArrowheads="1"/>
          </p:cNvSpPr>
          <p:nvPr/>
        </p:nvSpPr>
        <p:spPr>
          <a:xfrm>
            <a:off x="468313" y="1340769"/>
            <a:ext cx="8352159" cy="3383632"/>
          </a:xfrm>
          <a:prstGeom prst="ellipse">
            <a:avLst/>
          </a:prstGeom>
          <a:gradFill rotWithShape="1">
            <a:gsLst>
              <a:gs pos="0">
                <a:srgbClr val="FFCC66">
                  <a:alpha val="17000"/>
                </a:srgbClr>
              </a:gs>
              <a:gs pos="100000">
                <a:srgbClr val="996633">
                  <a:alpha val="35001"/>
                </a:srgbClr>
              </a:gs>
            </a:gsLst>
            <a:lin ang="5400000" scaled="1"/>
          </a:gradFill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ight"/>
            <a:lightRig rig="soft" dir="b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Contabilidad Intermedia I</a:t>
            </a:r>
            <a:br>
              <a:rPr kumimoji="0" lang="es-E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s-E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es-E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s-E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Ciclo financiero a Corto Plazo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139952" y="5805264"/>
            <a:ext cx="468052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MX" sz="2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LC  ALEJANDRA SALAS RAMÍREZ</a:t>
            </a:r>
          </a:p>
          <a:p>
            <a:pPr algn="r">
              <a:spcBef>
                <a:spcPct val="50000"/>
              </a:spcBef>
              <a:defRPr/>
            </a:pPr>
            <a:r>
              <a:rPr lang="es-MX" sz="2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17-MZO-2012</a:t>
            </a:r>
            <a:endParaRPr lang="es-ES" sz="2000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077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4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 Black" pitchFamily="18" charset="0"/>
              </a:rPr>
              <a:t>Contabilidad Financiera</a:t>
            </a:r>
            <a:endParaRPr lang="es-ES" sz="4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doni MT Black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552" y="1196752"/>
            <a:ext cx="84249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s-MX" dirty="0" smtClean="0">
                <a:solidFill>
                  <a:srgbClr val="190688"/>
                </a:solidFill>
                <a:latin typeface="Bodoni MT Black" pitchFamily="18" charset="0"/>
              </a:rPr>
              <a:t>Se conforma por una serie de elementos, tales como, las Normas de Información Financiera, criterios de contabilización, formas de presentación, etc. Que expresa en términos cuantitativos y monetarios  las transacciones que realiza una entidad, así como, determinados acontecimientos económicos que la afectan, con el fin d proporcionar información útil y segura a usuarios externos para la toma de decisiones.  </a:t>
            </a:r>
            <a:r>
              <a:rPr lang="es-MX" sz="1800" i="1" dirty="0" smtClean="0">
                <a:solidFill>
                  <a:srgbClr val="190688"/>
                </a:solidFill>
                <a:latin typeface="Bodoni MT Black" pitchFamily="18" charset="0"/>
              </a:rPr>
              <a:t>(Guajardo C. G, Contabilidad Financiera pp.18) </a:t>
            </a:r>
            <a:endParaRPr lang="es-ES" sz="1800" i="1" dirty="0">
              <a:solidFill>
                <a:srgbClr val="190688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077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4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 Black" pitchFamily="18" charset="0"/>
              </a:rPr>
              <a:t>La Ecuación Contable</a:t>
            </a:r>
            <a:endParaRPr lang="es-ES" sz="4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doni MT Black" pitchFamily="18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509588" y="1311275"/>
            <a:ext cx="8339137" cy="71508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33">
                  <a:alpha val="28000"/>
                </a:srgbClr>
              </a:gs>
              <a:gs pos="100000">
                <a:srgbClr val="666633">
                  <a:alpha val="6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sy="50000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3600" b="1" dirty="0">
                <a:solidFill>
                  <a:schemeClr val="bg2"/>
                </a:solidFill>
                <a:latin typeface="Arial" charset="0"/>
              </a:rPr>
              <a:t>Activo </a:t>
            </a:r>
            <a:r>
              <a:rPr lang="es-MX" sz="3600" b="1" dirty="0">
                <a:latin typeface="Arial" charset="0"/>
              </a:rPr>
              <a:t> =  </a:t>
            </a:r>
            <a:r>
              <a:rPr lang="es-MX" sz="3600" b="1" dirty="0">
                <a:solidFill>
                  <a:srgbClr val="CC0000"/>
                </a:solidFill>
                <a:latin typeface="Arial" charset="0"/>
              </a:rPr>
              <a:t>Pasivo</a:t>
            </a:r>
            <a:r>
              <a:rPr lang="es-MX" sz="3600" b="1" dirty="0">
                <a:latin typeface="Arial" charset="0"/>
              </a:rPr>
              <a:t>  +  </a:t>
            </a:r>
            <a:r>
              <a:rPr lang="es-MX" sz="3600" b="1" dirty="0">
                <a:solidFill>
                  <a:srgbClr val="FFFF00"/>
                </a:solidFill>
                <a:latin typeface="Arial" charset="0"/>
              </a:rPr>
              <a:t>Capital Contable</a:t>
            </a:r>
            <a:endParaRPr lang="es-E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42988" y="2708275"/>
            <a:ext cx="72993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Capital Contable  </a:t>
            </a:r>
            <a:r>
              <a:rPr lang="es-MX" b="1" dirty="0">
                <a:solidFill>
                  <a:srgbClr val="8B03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Capital social   +  Utilidades</a:t>
            </a:r>
          </a:p>
          <a:p>
            <a:pPr>
              <a:spcBef>
                <a:spcPct val="50000"/>
              </a:spcBef>
              <a:defRPr/>
            </a:pPr>
            <a:r>
              <a:rPr lang="es-MX" b="1" dirty="0">
                <a:solidFill>
                  <a:srgbClr val="8B03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				Retenidas</a:t>
            </a:r>
            <a:endParaRPr lang="es-ES" b="1" dirty="0">
              <a:solidFill>
                <a:srgbClr val="8B035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23850" y="3789363"/>
            <a:ext cx="86407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dirty="0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Utilidades retenidas </a:t>
            </a:r>
            <a:r>
              <a:rPr lang="es-MX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</a:t>
            </a:r>
            <a:r>
              <a:rPr lang="es-MX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Σ de Utilidades de periodos anteriores</a:t>
            </a:r>
          </a:p>
          <a:p>
            <a:pPr>
              <a:spcBef>
                <a:spcPct val="50000"/>
              </a:spcBef>
              <a:defRPr/>
            </a:pPr>
            <a:r>
              <a:rPr lang="es-MX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			 no repartidas </a:t>
            </a:r>
            <a:r>
              <a:rPr lang="es-MX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+ </a:t>
            </a:r>
            <a:r>
              <a:rPr lang="es-MX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utilidad del periodo actual</a:t>
            </a:r>
            <a:endParaRPr lang="es-E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5786100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Utilidad del periodo actual</a:t>
            </a:r>
            <a:r>
              <a:rPr lang="es-MX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s-MX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</a:t>
            </a:r>
            <a:r>
              <a:rPr lang="es-MX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Ingresos</a:t>
            </a:r>
            <a:r>
              <a:rPr lang="es-MX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- </a:t>
            </a:r>
            <a:r>
              <a:rPr lang="es-MX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Costos</a:t>
            </a:r>
            <a:r>
              <a:rPr lang="es-MX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- </a:t>
            </a:r>
            <a:r>
              <a:rPr lang="es-MX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Gastos</a:t>
            </a:r>
            <a:endParaRPr lang="es-ES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nimBg="1" autoUpdateAnimBg="0"/>
      <p:bldP spid="2054" grpId="0" autoUpdateAnimBg="0"/>
      <p:bldP spid="2055" grpId="0" autoUpdateAnimBg="0"/>
      <p:bldP spid="20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Estados Financieros Básicos</a:t>
            </a:r>
            <a:endParaRPr lang="es-E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458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</a:t>
            </a:r>
            <a:r>
              <a:rPr lang="es-MX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Estado de Posición Financiera o Balance General</a:t>
            </a:r>
            <a:r>
              <a:rPr lang="es-MX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  <a:r>
              <a:rPr lang="es-MX" sz="2200" dirty="0" smtClean="0">
                <a:latin typeface="Arial" charset="0"/>
              </a:rPr>
              <a:t> </a:t>
            </a:r>
            <a:r>
              <a:rPr lang="es-MX" sz="2200" dirty="0" smtClean="0">
                <a:solidFill>
                  <a:srgbClr val="8B035E"/>
                </a:solidFill>
                <a:latin typeface="Arial" charset="0"/>
              </a:rPr>
              <a:t>Muestra los recursos (activos) con que cuenta la empresa, las obligaciones que ha de cumplir (pasivos) y la situación que guardan los derechos de los propietarios (capital) a una fecha determinada.</a:t>
            </a:r>
            <a:endParaRPr lang="es-ES" sz="2200" dirty="0">
              <a:solidFill>
                <a:srgbClr val="8B035E"/>
              </a:solidFill>
              <a:latin typeface="Arial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2781300"/>
            <a:ext cx="8534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s-MX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El Estado de </a:t>
            </a:r>
            <a:r>
              <a:rPr lang="es-MX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Resultados o de Pérdidas o ganancias</a:t>
            </a:r>
            <a:r>
              <a:rPr lang="es-MX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  <a:r>
              <a:rPr lang="es-MX" sz="2200" dirty="0" smtClean="0">
                <a:latin typeface="Arial" charset="0"/>
              </a:rPr>
              <a:t> </a:t>
            </a:r>
            <a:r>
              <a:rPr lang="es-MX" sz="2200" dirty="0">
                <a:solidFill>
                  <a:srgbClr val="8B035E"/>
                </a:solidFill>
                <a:latin typeface="Arial" charset="0"/>
              </a:rPr>
              <a:t>Muestra los ingresos, costos y gastos, así como la utilidad o pérdida neta como resultado de las operaciones de la entidad. (Rentabilidad de la operación)</a:t>
            </a:r>
            <a:endParaRPr lang="es-ES" sz="2200" dirty="0">
              <a:solidFill>
                <a:srgbClr val="8B035E"/>
              </a:solidFill>
              <a:latin typeface="Arial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4395192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</a:t>
            </a:r>
            <a:r>
              <a:rPr lang="es-MX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Estado de Variaciones del Capital Contable</a:t>
            </a:r>
            <a:r>
              <a:rPr lang="es-MX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  <a:r>
              <a:rPr lang="es-MX" sz="2200" dirty="0">
                <a:latin typeface="Arial" charset="0"/>
              </a:rPr>
              <a:t> </a:t>
            </a:r>
            <a:r>
              <a:rPr lang="es-MX" sz="2200" dirty="0">
                <a:solidFill>
                  <a:srgbClr val="8B035E"/>
                </a:solidFill>
                <a:latin typeface="Arial" charset="0"/>
              </a:rPr>
              <a:t>Muestra los cambios en la inversión de los dueños de la empresa.</a:t>
            </a:r>
            <a:endParaRPr lang="es-ES" sz="2200" dirty="0">
              <a:solidFill>
                <a:srgbClr val="8B035E"/>
              </a:solidFill>
              <a:latin typeface="Arial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57200" y="5417348"/>
            <a:ext cx="838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</a:t>
            </a:r>
            <a:r>
              <a:rPr lang="es-MX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Estado de Origen y Aplicación de </a:t>
            </a:r>
            <a:r>
              <a:rPr lang="es-MX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Recursos</a:t>
            </a:r>
            <a:r>
              <a:rPr lang="es-MX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  <a:r>
              <a:rPr lang="es-MX" sz="2200" dirty="0" smtClean="0">
                <a:latin typeface="Arial" charset="0"/>
              </a:rPr>
              <a:t> </a:t>
            </a:r>
            <a:r>
              <a:rPr lang="es-MX" sz="2200" dirty="0">
                <a:solidFill>
                  <a:srgbClr val="8B035E"/>
                </a:solidFill>
                <a:latin typeface="Arial" charset="0"/>
              </a:rPr>
              <a:t>Muestra </a:t>
            </a:r>
            <a:r>
              <a:rPr lang="es-MX" sz="2200" dirty="0" smtClean="0">
                <a:solidFill>
                  <a:srgbClr val="8B035E"/>
                </a:solidFill>
                <a:latin typeface="Arial" charset="0"/>
              </a:rPr>
              <a:t>cuáles </a:t>
            </a:r>
            <a:r>
              <a:rPr lang="es-MX" sz="2200" dirty="0">
                <a:solidFill>
                  <a:srgbClr val="8B035E"/>
                </a:solidFill>
                <a:latin typeface="Arial" charset="0"/>
              </a:rPr>
              <a:t>fueron las fuentes y las aplicaciones de los recursos. Informa s/la liquidez del negocio.</a:t>
            </a:r>
            <a:endParaRPr lang="es-ES" sz="2200" dirty="0">
              <a:solidFill>
                <a:srgbClr val="8B035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50825" y="1401763"/>
            <a:ext cx="8686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s-MX" sz="2000" dirty="0">
                <a:solidFill>
                  <a:srgbClr val="8B035E"/>
                </a:solidFill>
                <a:latin typeface="Trebuchet MS" pitchFamily="34" charset="0"/>
              </a:rPr>
              <a:t>Los </a:t>
            </a:r>
            <a:r>
              <a:rPr lang="es-MX" sz="2000" dirty="0" err="1">
                <a:solidFill>
                  <a:srgbClr val="8B035E"/>
                </a:solidFill>
                <a:latin typeface="Trebuchet MS" pitchFamily="34" charset="0"/>
              </a:rPr>
              <a:t>EF</a:t>
            </a:r>
            <a:r>
              <a:rPr lang="es-MX" sz="2000" dirty="0">
                <a:solidFill>
                  <a:srgbClr val="8B035E"/>
                </a:solidFill>
                <a:latin typeface="Trebuchet MS" pitchFamily="34" charset="0"/>
              </a:rPr>
              <a:t> presentarán las transacciones de acuerdo con las reglas particulares que se hayan </a:t>
            </a:r>
            <a:r>
              <a:rPr lang="es-MX" sz="2000" dirty="0" smtClean="0">
                <a:solidFill>
                  <a:srgbClr val="8B035E"/>
                </a:solidFill>
                <a:latin typeface="Trebuchet MS" pitchFamily="34" charset="0"/>
              </a:rPr>
              <a:t>aplicado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endParaRPr lang="es-MX" sz="2000" dirty="0">
              <a:solidFill>
                <a:srgbClr val="8B035E"/>
              </a:solidFill>
              <a:latin typeface="Trebuchet MS" pitchFamily="34" charset="0"/>
            </a:endParaRP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s-MX" sz="2000" dirty="0">
                <a:solidFill>
                  <a:srgbClr val="8B035E"/>
                </a:solidFill>
                <a:latin typeface="Trebuchet MS" pitchFamily="34" charset="0"/>
              </a:rPr>
              <a:t>Están expresados en unidades monetarias (instrumento de medición) por tanto tiene un valor que </a:t>
            </a:r>
            <a:r>
              <a:rPr lang="es-MX" sz="2000" dirty="0" smtClean="0">
                <a:solidFill>
                  <a:srgbClr val="8B035E"/>
                </a:solidFill>
                <a:latin typeface="Trebuchet MS" pitchFamily="34" charset="0"/>
              </a:rPr>
              <a:t>cambia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endParaRPr lang="es-MX" sz="2000" dirty="0">
              <a:solidFill>
                <a:srgbClr val="8B035E"/>
              </a:solidFill>
              <a:latin typeface="Trebuchet MS" pitchFamily="34" charset="0"/>
            </a:endParaRP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s-MX" sz="2000" dirty="0">
                <a:solidFill>
                  <a:srgbClr val="8B035E"/>
                </a:solidFill>
                <a:latin typeface="Trebuchet MS" pitchFamily="34" charset="0"/>
              </a:rPr>
              <a:t>Los </a:t>
            </a:r>
            <a:r>
              <a:rPr lang="es-MX" sz="2000" dirty="0" err="1">
                <a:solidFill>
                  <a:srgbClr val="8B035E"/>
                </a:solidFill>
                <a:latin typeface="Trebuchet MS" pitchFamily="34" charset="0"/>
              </a:rPr>
              <a:t>EF</a:t>
            </a:r>
            <a:r>
              <a:rPr lang="es-MX" sz="2000" dirty="0">
                <a:solidFill>
                  <a:srgbClr val="8B035E"/>
                </a:solidFill>
                <a:latin typeface="Trebuchet MS" pitchFamily="34" charset="0"/>
              </a:rPr>
              <a:t> no representan el valor del negocio, sino el valor de los recursos y obligaciones cuantificables para el negocio, no cuantifican los recursos humanos, el producto la marca, el mercado</a:t>
            </a:r>
            <a:r>
              <a:rPr lang="es-MX" sz="2000" dirty="0" smtClean="0">
                <a:solidFill>
                  <a:srgbClr val="8B035E"/>
                </a:solidFill>
                <a:latin typeface="Trebuchet MS" pitchFamily="34" charset="0"/>
              </a:rPr>
              <a:t>.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endParaRPr lang="es-MX" sz="2000" dirty="0">
              <a:solidFill>
                <a:srgbClr val="8B035E"/>
              </a:solidFill>
              <a:latin typeface="Trebuchet MS" pitchFamily="34" charset="0"/>
            </a:endParaRP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s-MX" sz="2000" dirty="0">
                <a:solidFill>
                  <a:srgbClr val="8B035E"/>
                </a:solidFill>
                <a:latin typeface="Trebuchet MS" pitchFamily="34" charset="0"/>
              </a:rPr>
              <a:t>Los </a:t>
            </a:r>
            <a:r>
              <a:rPr lang="es-MX" sz="2000" dirty="0" err="1">
                <a:solidFill>
                  <a:srgbClr val="8B035E"/>
                </a:solidFill>
                <a:latin typeface="Trebuchet MS" pitchFamily="34" charset="0"/>
              </a:rPr>
              <a:t>EF</a:t>
            </a:r>
            <a:r>
              <a:rPr lang="es-MX" sz="2000" dirty="0">
                <a:solidFill>
                  <a:srgbClr val="8B035E"/>
                </a:solidFill>
                <a:latin typeface="Trebuchet MS" pitchFamily="34" charset="0"/>
              </a:rPr>
              <a:t> se refieren a negocios en marcha, y se basan en estimaciones y juicios personales, por tanto la información contable </a:t>
            </a:r>
            <a:r>
              <a:rPr lang="es-MX" sz="2000" dirty="0" smtClean="0">
                <a:solidFill>
                  <a:srgbClr val="8B035E"/>
                </a:solidFill>
                <a:latin typeface="Trebuchet MS" pitchFamily="34" charset="0"/>
              </a:rPr>
              <a:t> puede no </a:t>
            </a:r>
            <a:r>
              <a:rPr lang="es-MX" sz="2000" dirty="0" smtClean="0">
                <a:solidFill>
                  <a:srgbClr val="8B035E"/>
                </a:solidFill>
                <a:latin typeface="Trebuchet MS" pitchFamily="34" charset="0"/>
              </a:rPr>
              <a:t>ser </a:t>
            </a:r>
            <a:r>
              <a:rPr lang="es-MX" sz="2000" dirty="0">
                <a:solidFill>
                  <a:srgbClr val="8B035E"/>
                </a:solidFill>
                <a:latin typeface="Trebuchet MS" pitchFamily="34" charset="0"/>
              </a:rPr>
              <a:t>exacta.</a:t>
            </a:r>
            <a:endParaRPr lang="es-ES" sz="2000" dirty="0">
              <a:solidFill>
                <a:srgbClr val="8B035E"/>
              </a:solidFill>
              <a:latin typeface="Trebuchet MS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27584" y="0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3200" b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Limitaciones de los Estados Financieros</a:t>
            </a:r>
            <a:endParaRPr lang="es-ES" sz="3200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6200" y="152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>
                <a:solidFill>
                  <a:srgbClr val="FF6600"/>
                </a:solidFill>
              </a:rPr>
              <a:t>Clasificación del activo</a:t>
            </a:r>
            <a:endParaRPr lang="es-ES" b="1" dirty="0">
              <a:solidFill>
                <a:srgbClr val="FF6600"/>
              </a:solidFill>
            </a:endParaRPr>
          </a:p>
        </p:txBody>
      </p:sp>
      <p:sp>
        <p:nvSpPr>
          <p:cNvPr id="12" name="AutoShape 4"/>
          <p:cNvSpPr>
            <a:spLocks/>
          </p:cNvSpPr>
          <p:nvPr/>
        </p:nvSpPr>
        <p:spPr bwMode="auto">
          <a:xfrm>
            <a:off x="3276600" y="228600"/>
            <a:ext cx="76200" cy="3124200"/>
          </a:xfrm>
          <a:prstGeom prst="leftBrace">
            <a:avLst>
              <a:gd name="adj1" fmla="val 3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505200" y="3810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dirty="0">
                <a:solidFill>
                  <a:schemeClr val="tx2"/>
                </a:solidFill>
              </a:rPr>
              <a:t>Circulante</a:t>
            </a:r>
            <a:r>
              <a:rPr lang="es-MX" dirty="0"/>
              <a:t>, se espera obtener beneficios económicos en un periodo normal de operaciones, en un plazo menor a un año.</a:t>
            </a:r>
            <a:endParaRPr lang="es-ES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429000" y="1752600"/>
            <a:ext cx="571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dirty="0">
                <a:solidFill>
                  <a:schemeClr val="tx2"/>
                </a:solidFill>
              </a:rPr>
              <a:t>No circulante</a:t>
            </a:r>
            <a:r>
              <a:rPr lang="es-MX" dirty="0"/>
              <a:t>, beneficios en un periodo mayor al de la operación normal, o se conviertan en efectivo en un plazo mayor a un año.</a:t>
            </a:r>
            <a:endParaRPr lang="es-ES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0" y="396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PA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0" y="4772025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>
                <a:solidFill>
                  <a:srgbClr val="FF6600"/>
                </a:solidFill>
              </a:rPr>
              <a:t>Clasificación del pasivo</a:t>
            </a:r>
            <a:endParaRPr lang="es-ES" b="1" dirty="0">
              <a:solidFill>
                <a:srgbClr val="FF6600"/>
              </a:solidFill>
            </a:endParaRPr>
          </a:p>
        </p:txBody>
      </p:sp>
      <p:sp>
        <p:nvSpPr>
          <p:cNvPr id="17" name="AutoShape 11"/>
          <p:cNvSpPr>
            <a:spLocks/>
          </p:cNvSpPr>
          <p:nvPr/>
        </p:nvSpPr>
        <p:spPr bwMode="auto">
          <a:xfrm>
            <a:off x="3200400" y="3505200"/>
            <a:ext cx="76200" cy="3124200"/>
          </a:xfrm>
          <a:prstGeom prst="leftBrace">
            <a:avLst>
              <a:gd name="adj1" fmla="val 3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352800" y="3657600"/>
            <a:ext cx="579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dirty="0">
                <a:solidFill>
                  <a:schemeClr val="tx2"/>
                </a:solidFill>
              </a:rPr>
              <a:t>Pasivo a corto plazo</a:t>
            </a:r>
            <a:r>
              <a:rPr lang="es-MX" dirty="0"/>
              <a:t> (circulante), obligaciones que serán exigidas en un plazo menor a un año (o per. normal de operación)</a:t>
            </a:r>
            <a:endParaRPr lang="es-ES" dirty="0"/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3429000" y="5105400"/>
            <a:ext cx="571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dirty="0">
                <a:solidFill>
                  <a:schemeClr val="tx2"/>
                </a:solidFill>
              </a:rPr>
              <a:t>Pasivo a largo plazo</a:t>
            </a:r>
            <a:r>
              <a:rPr lang="es-MX" dirty="0"/>
              <a:t> (no circulante), obligaciones cuyo vencimiento es mayor al periodo normal de operaciones (mayor a 1 año)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6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52400" y="635000"/>
            <a:ext cx="8839200" cy="2362200"/>
            <a:chOff x="152400" y="635000"/>
            <a:chExt cx="8839200" cy="2362200"/>
          </a:xfrm>
        </p:grpSpPr>
        <p:sp>
          <p:nvSpPr>
            <p:cNvPr id="3" name="Text Box 2"/>
            <p:cNvSpPr txBox="1">
              <a:spLocks noChangeArrowheads="1"/>
            </p:cNvSpPr>
            <p:nvPr/>
          </p:nvSpPr>
          <p:spPr bwMode="auto">
            <a:xfrm>
              <a:off x="152400" y="1514475"/>
              <a:ext cx="28956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200" b="1">
                  <a:solidFill>
                    <a:srgbClr val="FF6600"/>
                  </a:solidFill>
                </a:rPr>
                <a:t>    Clasificación del 	capital</a:t>
              </a:r>
              <a:endParaRPr lang="es-ES" sz="2200" b="1">
                <a:solidFill>
                  <a:srgbClr val="FF6600"/>
                </a:solidFill>
              </a:endParaRPr>
            </a:p>
          </p:txBody>
        </p:sp>
        <p:sp>
          <p:nvSpPr>
            <p:cNvPr id="4" name="AutoShape 3"/>
            <p:cNvSpPr>
              <a:spLocks/>
            </p:cNvSpPr>
            <p:nvPr/>
          </p:nvSpPr>
          <p:spPr bwMode="auto">
            <a:xfrm>
              <a:off x="3124200" y="635000"/>
              <a:ext cx="76200" cy="2362200"/>
            </a:xfrm>
            <a:prstGeom prst="leftBrace">
              <a:avLst>
                <a:gd name="adj1" fmla="val 2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419475" y="661988"/>
              <a:ext cx="52578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>
                  <a:solidFill>
                    <a:schemeClr val="tx2"/>
                  </a:solidFill>
                </a:rPr>
                <a:t>Capital contribuido</a:t>
              </a:r>
              <a:r>
                <a:rPr lang="es-MX"/>
                <a:t>, son las aportaciones de los dueños o propietarios.</a:t>
              </a:r>
              <a:endParaRPr lang="es-E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429000" y="1809750"/>
              <a:ext cx="5562600" cy="1187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dirty="0">
                  <a:solidFill>
                    <a:schemeClr val="tx2"/>
                  </a:solidFill>
                </a:rPr>
                <a:t>Capital ganado</a:t>
              </a:r>
              <a:r>
                <a:rPr lang="es-MX" dirty="0"/>
                <a:t>, está formado por los resultados de las operaciones normales de la empresa (ganancias o pérdidas)</a:t>
              </a:r>
              <a:endParaRPr lang="es-E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536" y="18864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Activo Circulante</a:t>
            </a:r>
            <a:endParaRPr lang="es-E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90872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190688"/>
                </a:solidFill>
              </a:rPr>
              <a:t>Conjunto de bienes y derechos reales y personales sobre los que se tiene propiedad, así como cualquier costo o gasto realizado no devengado a la fecha del Estado de Situación Financiera </a:t>
            </a:r>
            <a:endParaRPr lang="es-MX" dirty="0">
              <a:solidFill>
                <a:srgbClr val="190688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3573016"/>
            <a:ext cx="21712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8B035E"/>
                </a:solidFill>
              </a:rPr>
              <a:t>Presentación conforme al orden probable de convertibilidad en efectivo</a:t>
            </a:r>
            <a:endParaRPr lang="es-MX" b="1" dirty="0">
              <a:solidFill>
                <a:srgbClr val="8B035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19872" y="2703016"/>
            <a:ext cx="5400600" cy="419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85000"/>
              <a:buBlip>
                <a:blip r:embed="rId3"/>
              </a:buBlip>
            </a:pPr>
            <a:r>
              <a:rPr lang="es-MX" sz="1800" dirty="0" smtClean="0">
                <a:solidFill>
                  <a:srgbClr val="8B035E"/>
                </a:solidFill>
              </a:rPr>
              <a:t>Efectivo en Caja o Bancos</a:t>
            </a:r>
          </a:p>
          <a:p>
            <a:pPr>
              <a:lnSpc>
                <a:spcPct val="150000"/>
              </a:lnSpc>
              <a:buSzPct val="85000"/>
              <a:buBlip>
                <a:blip r:embed="rId3"/>
              </a:buBlip>
            </a:pPr>
            <a:r>
              <a:rPr lang="es-MX" sz="1800" dirty="0" smtClean="0">
                <a:solidFill>
                  <a:srgbClr val="8B035E"/>
                </a:solidFill>
              </a:rPr>
              <a:t>Inversiones temporales</a:t>
            </a:r>
          </a:p>
          <a:p>
            <a:pPr>
              <a:lnSpc>
                <a:spcPct val="150000"/>
              </a:lnSpc>
              <a:buSzPct val="85000"/>
              <a:buBlip>
                <a:blip r:embed="rId3"/>
              </a:buBlip>
            </a:pPr>
            <a:r>
              <a:rPr lang="es-MX" sz="1800" dirty="0" smtClean="0">
                <a:solidFill>
                  <a:srgbClr val="8B035E"/>
                </a:solidFill>
              </a:rPr>
              <a:t>Documentos por cobrar</a:t>
            </a:r>
          </a:p>
          <a:p>
            <a:pPr>
              <a:lnSpc>
                <a:spcPct val="150000"/>
              </a:lnSpc>
              <a:buSzPct val="85000"/>
              <a:buBlip>
                <a:blip r:embed="rId3"/>
              </a:buBlip>
            </a:pPr>
            <a:r>
              <a:rPr lang="es-MX" sz="1800" dirty="0" smtClean="0">
                <a:solidFill>
                  <a:srgbClr val="8B035E"/>
                </a:solidFill>
              </a:rPr>
              <a:t>Cuentas por cobrar a clientes</a:t>
            </a:r>
          </a:p>
          <a:p>
            <a:pPr>
              <a:lnSpc>
                <a:spcPct val="150000"/>
              </a:lnSpc>
              <a:buSzPct val="85000"/>
              <a:buBlip>
                <a:blip r:embed="rId3"/>
              </a:buBlip>
            </a:pPr>
            <a:r>
              <a:rPr lang="es-MX" sz="1800" dirty="0" smtClean="0">
                <a:solidFill>
                  <a:srgbClr val="8B035E"/>
                </a:solidFill>
              </a:rPr>
              <a:t>Otras cuentas por cobrar</a:t>
            </a:r>
          </a:p>
          <a:p>
            <a:pPr>
              <a:lnSpc>
                <a:spcPct val="150000"/>
              </a:lnSpc>
              <a:buSzPct val="85000"/>
              <a:buBlip>
                <a:blip r:embed="rId3"/>
              </a:buBlip>
            </a:pPr>
            <a:r>
              <a:rPr lang="es-MX" sz="1800" dirty="0" smtClean="0">
                <a:solidFill>
                  <a:srgbClr val="8B035E"/>
                </a:solidFill>
              </a:rPr>
              <a:t>Inventarios (productos en proceso, mercancías para venta, materias primas, mercancías en transito </a:t>
            </a:r>
          </a:p>
          <a:p>
            <a:pPr>
              <a:lnSpc>
                <a:spcPct val="150000"/>
              </a:lnSpc>
              <a:buSzPct val="85000"/>
              <a:buBlip>
                <a:blip r:embed="rId3"/>
              </a:buBlip>
            </a:pPr>
            <a:r>
              <a:rPr lang="es-MX" sz="1800" dirty="0" smtClean="0">
                <a:solidFill>
                  <a:srgbClr val="8B035E"/>
                </a:solidFill>
              </a:rPr>
              <a:t>Gastos anticipados </a:t>
            </a:r>
          </a:p>
          <a:p>
            <a:pPr>
              <a:lnSpc>
                <a:spcPct val="150000"/>
              </a:lnSpc>
              <a:buSzPct val="85000"/>
              <a:buBlip>
                <a:blip r:embed="rId3"/>
              </a:buBlip>
            </a:pPr>
            <a:r>
              <a:rPr lang="es-MX" sz="1800" dirty="0" smtClean="0">
                <a:solidFill>
                  <a:srgbClr val="8B035E"/>
                </a:solidFill>
              </a:rPr>
              <a:t>Primas pagadas por anticipado</a:t>
            </a:r>
          </a:p>
          <a:p>
            <a:pPr>
              <a:lnSpc>
                <a:spcPct val="150000"/>
              </a:lnSpc>
              <a:buSzPct val="85000"/>
              <a:buBlip>
                <a:blip r:embed="rId3"/>
              </a:buBlip>
            </a:pPr>
            <a:r>
              <a:rPr lang="es-MX" sz="1800" dirty="0" smtClean="0">
                <a:solidFill>
                  <a:srgbClr val="8B035E"/>
                </a:solidFill>
              </a:rPr>
              <a:t>Intereses anticipados</a:t>
            </a:r>
            <a:endParaRPr lang="es-MX" sz="1800" dirty="0">
              <a:solidFill>
                <a:srgbClr val="8B035E"/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2915816" y="2636912"/>
            <a:ext cx="576064" cy="4221088"/>
          </a:xfrm>
          <a:prstGeom prst="leftBrace">
            <a:avLst>
              <a:gd name="adj1" fmla="val 8333"/>
              <a:gd name="adj2" fmla="val 47593"/>
            </a:avLst>
          </a:prstGeom>
          <a:noFill/>
          <a:ln w="63500" cmpd="sng">
            <a:solidFill>
              <a:schemeClr val="accent1">
                <a:satMod val="150000"/>
                <a:alpha val="72000"/>
              </a:schemeClr>
            </a:solidFill>
            <a:bevel/>
          </a:ln>
          <a:scene3d>
            <a:camera prst="orthographicFront">
              <a:rot lat="0" lon="0" rev="0"/>
            </a:camera>
            <a:lightRig rig="threePt" dir="t"/>
          </a:scene3d>
          <a:sp3d z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536" y="188640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Consideraciones para el Activo Circulante</a:t>
            </a:r>
            <a:endParaRPr lang="es-E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908720"/>
            <a:ext cx="79208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s-MX" dirty="0" smtClean="0">
                <a:solidFill>
                  <a:srgbClr val="8B035E"/>
                </a:solidFill>
              </a:rPr>
              <a:t>Los activos circulantes deben de transformarse en efectivo durante el término de tiempo no mayor de un año o del ciclo financiero a corto plazo de la entidad si éste es mayor a un año.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es-MX" dirty="0" smtClean="0">
              <a:solidFill>
                <a:srgbClr val="8B035E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MX" dirty="0" smtClean="0">
                <a:solidFill>
                  <a:srgbClr val="8B035E"/>
                </a:solidFill>
              </a:rPr>
              <a:t>Cuando se presentan partidas que se van a convertir en efectivo dentro del ciclo financiero a corto plazo  y éste es mayor de un año, se debe revelar la situación en notas a los EE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es-MX" dirty="0" smtClean="0">
              <a:solidFill>
                <a:srgbClr val="8B035E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MX" dirty="0" smtClean="0">
                <a:solidFill>
                  <a:srgbClr val="8B035E"/>
                </a:solidFill>
              </a:rPr>
              <a:t>En la clasificación es importante considerar el propósito con que se efectúa la inversión, si esta se hace con fines permanentes o no.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es-MX" dirty="0" smtClean="0">
              <a:solidFill>
                <a:srgbClr val="1906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1284</TotalTime>
  <Words>699</Words>
  <Application>Microsoft Office PowerPoint</Application>
  <PresentationFormat>Presentación en pantalla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Aspecto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UAM-A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JOSEFINA ROBLES</dc:creator>
  <cp:lastModifiedBy>Administrator</cp:lastModifiedBy>
  <cp:revision>78</cp:revision>
  <dcterms:created xsi:type="dcterms:W3CDTF">2005-09-28T19:09:52Z</dcterms:created>
  <dcterms:modified xsi:type="dcterms:W3CDTF">2012-03-17T18:40:09Z</dcterms:modified>
</cp:coreProperties>
</file>