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256" r:id="rId2"/>
    <p:sldId id="282" r:id="rId3"/>
    <p:sldId id="283" r:id="rId4"/>
    <p:sldId id="259" r:id="rId5"/>
    <p:sldId id="265" r:id="rId6"/>
    <p:sldId id="266" r:id="rId7"/>
    <p:sldId id="261" r:id="rId8"/>
    <p:sldId id="262" r:id="rId9"/>
    <p:sldId id="263" r:id="rId10"/>
    <p:sldId id="269" r:id="rId11"/>
    <p:sldId id="272" r:id="rId12"/>
    <p:sldId id="273" r:id="rId13"/>
    <p:sldId id="284" r:id="rId14"/>
    <p:sldId id="285" r:id="rId15"/>
    <p:sldId id="286" r:id="rId16"/>
    <p:sldId id="287" r:id="rId17"/>
    <p:sldId id="288" r:id="rId18"/>
    <p:sldId id="289" r:id="rId19"/>
    <p:sldId id="301" r:id="rId20"/>
    <p:sldId id="290" r:id="rId21"/>
    <p:sldId id="292" r:id="rId22"/>
    <p:sldId id="291" r:id="rId23"/>
    <p:sldId id="293" r:id="rId24"/>
    <p:sldId id="294" r:id="rId25"/>
    <p:sldId id="295" r:id="rId26"/>
    <p:sldId id="296" r:id="rId27"/>
    <p:sldId id="302" r:id="rId28"/>
    <p:sldId id="297" r:id="rId29"/>
    <p:sldId id="298" r:id="rId30"/>
    <p:sldId id="299" r:id="rId31"/>
    <p:sldId id="303" r:id="rId32"/>
    <p:sldId id="305" r:id="rId33"/>
    <p:sldId id="306" r:id="rId34"/>
    <p:sldId id="307" r:id="rId35"/>
    <p:sldId id="308" r:id="rId36"/>
    <p:sldId id="309" r:id="rId37"/>
    <p:sldId id="310" r:id="rId38"/>
    <p:sldId id="270" r:id="rId39"/>
    <p:sldId id="27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5294" autoAdjust="0"/>
  </p:normalViewPr>
  <p:slideViewPr>
    <p:cSldViewPr>
      <p:cViewPr varScale="1">
        <p:scale>
          <a:sx n="104" d="100"/>
          <a:sy n="104" d="100"/>
        </p:scale>
        <p:origin x="-1104" y="-90"/>
      </p:cViewPr>
      <p:guideLst>
        <p:guide orient="horz" pos="2160"/>
        <p:guide pos="2880"/>
      </p:guideLst>
    </p:cSldViewPr>
  </p:slideViewPr>
  <p:outlineViewPr>
    <p:cViewPr>
      <p:scale>
        <a:sx n="33" d="100"/>
        <a:sy n="33" d="100"/>
      </p:scale>
      <p:origin x="42" y="25512"/>
    </p:cViewPr>
  </p:outlineViewPr>
  <p:notesTextViewPr>
    <p:cViewPr>
      <p:scale>
        <a:sx n="100" d="100"/>
        <a:sy n="100" d="100"/>
      </p:scale>
      <p:origin x="0" y="0"/>
    </p:cViewPr>
  </p:notesTextViewPr>
  <p:notesViewPr>
    <p:cSldViewPr>
      <p:cViewPr varScale="1">
        <p:scale>
          <a:sx n="83" d="100"/>
          <a:sy n="83" d="100"/>
        </p:scale>
        <p:origin x="-310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7C08C9-7C7C-4084-B348-1DA7137F123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BEB0D18F-567D-40EE-8F92-3F53084D8F09}">
      <dgm:prSet phldrT="[Texto]"/>
      <dgm:spPr/>
      <dgm:t>
        <a:bodyPr/>
        <a:lstStyle/>
        <a:p>
          <a:r>
            <a:rPr lang="es-MX" dirty="0" smtClean="0"/>
            <a:t>Circulo Ideal del Software Libre</a:t>
          </a:r>
          <a:endParaRPr lang="en-US" dirty="0"/>
        </a:p>
      </dgm:t>
    </dgm:pt>
    <dgm:pt modelId="{41E56F94-9353-4E23-B3A6-8C8ECABA053A}" type="parTrans" cxnId="{773C85F6-99E5-4D47-BD6D-BCD2E4789ADE}">
      <dgm:prSet/>
      <dgm:spPr/>
      <dgm:t>
        <a:bodyPr/>
        <a:lstStyle/>
        <a:p>
          <a:endParaRPr lang="en-US"/>
        </a:p>
      </dgm:t>
    </dgm:pt>
    <dgm:pt modelId="{6BD7516F-E321-4D95-A8EF-3E24AF85EAA9}" type="sibTrans" cxnId="{773C85F6-99E5-4D47-BD6D-BCD2E4789ADE}">
      <dgm:prSet/>
      <dgm:spPr/>
      <dgm:t>
        <a:bodyPr/>
        <a:lstStyle/>
        <a:p>
          <a:endParaRPr lang="en-US"/>
        </a:p>
      </dgm:t>
    </dgm:pt>
    <dgm:pt modelId="{41AD8999-732B-4917-B5FE-197FA2075833}">
      <dgm:prSet phldrT="[Texto]" custT="1"/>
      <dgm:spPr/>
      <dgm:t>
        <a:bodyPr/>
        <a:lstStyle/>
        <a:p>
          <a:r>
            <a:rPr lang="es-MX" sz="1800" dirty="0" smtClean="0"/>
            <a:t>Sector</a:t>
          </a:r>
        </a:p>
        <a:p>
          <a:r>
            <a:rPr lang="es-MX" sz="1800" dirty="0" smtClean="0"/>
            <a:t>Educativo</a:t>
          </a:r>
        </a:p>
      </dgm:t>
    </dgm:pt>
    <dgm:pt modelId="{544802BA-4155-4A84-8EA2-53406E47E83D}" type="parTrans" cxnId="{B1B6A481-93C5-4CFD-A01D-7FEF88E2459A}">
      <dgm:prSet/>
      <dgm:spPr/>
      <dgm:t>
        <a:bodyPr/>
        <a:lstStyle/>
        <a:p>
          <a:endParaRPr lang="en-US"/>
        </a:p>
      </dgm:t>
    </dgm:pt>
    <dgm:pt modelId="{56647B71-96DF-4241-8095-366F3F8B9B69}" type="sibTrans" cxnId="{B1B6A481-93C5-4CFD-A01D-7FEF88E2459A}">
      <dgm:prSet/>
      <dgm:spPr/>
      <dgm:t>
        <a:bodyPr/>
        <a:lstStyle/>
        <a:p>
          <a:endParaRPr lang="en-US" dirty="0"/>
        </a:p>
      </dgm:t>
    </dgm:pt>
    <dgm:pt modelId="{569859D4-7459-4DBB-ACC0-BB37DC575666}">
      <dgm:prSet phldrT="[Texto]" custT="1"/>
      <dgm:spPr/>
      <dgm:t>
        <a:bodyPr/>
        <a:lstStyle/>
        <a:p>
          <a:r>
            <a:rPr lang="es-MX" sz="1800" dirty="0" smtClean="0"/>
            <a:t>Sector Productivo</a:t>
          </a:r>
        </a:p>
      </dgm:t>
    </dgm:pt>
    <dgm:pt modelId="{3ABD8C0F-0109-40FB-B490-DED46319961B}" type="parTrans" cxnId="{23585F8C-44C6-4114-A770-AAD0A5B6B6F8}">
      <dgm:prSet/>
      <dgm:spPr/>
      <dgm:t>
        <a:bodyPr/>
        <a:lstStyle/>
        <a:p>
          <a:endParaRPr lang="en-US"/>
        </a:p>
      </dgm:t>
    </dgm:pt>
    <dgm:pt modelId="{BA3C704B-1B99-4DCF-BC0B-B798C3DCFE6F}" type="sibTrans" cxnId="{23585F8C-44C6-4114-A770-AAD0A5B6B6F8}">
      <dgm:prSet/>
      <dgm:spPr/>
      <dgm:t>
        <a:bodyPr/>
        <a:lstStyle/>
        <a:p>
          <a:endParaRPr lang="en-US" dirty="0"/>
        </a:p>
      </dgm:t>
    </dgm:pt>
    <dgm:pt modelId="{96B9B0B6-CD24-41FC-ACA4-00672062833F}">
      <dgm:prSet phldrT="[Texto]" custT="1"/>
      <dgm:spPr/>
      <dgm:t>
        <a:bodyPr/>
        <a:lstStyle/>
        <a:p>
          <a:r>
            <a:rPr lang="es-MX" sz="1800" dirty="0" smtClean="0"/>
            <a:t>Sector</a:t>
          </a:r>
        </a:p>
        <a:p>
          <a:r>
            <a:rPr lang="es-MX" sz="1800" dirty="0" smtClean="0"/>
            <a:t>Gobierno</a:t>
          </a:r>
        </a:p>
      </dgm:t>
    </dgm:pt>
    <dgm:pt modelId="{2C57C023-014C-4706-8080-7F4D16C8BA69}" type="parTrans" cxnId="{465392F8-1B32-48B7-BD4D-DA6F6518F677}">
      <dgm:prSet/>
      <dgm:spPr/>
      <dgm:t>
        <a:bodyPr/>
        <a:lstStyle/>
        <a:p>
          <a:endParaRPr lang="en-US"/>
        </a:p>
      </dgm:t>
    </dgm:pt>
    <dgm:pt modelId="{980F91E3-5CE3-42BA-A174-46F0E27CADD7}" type="sibTrans" cxnId="{465392F8-1B32-48B7-BD4D-DA6F6518F677}">
      <dgm:prSet/>
      <dgm:spPr/>
      <dgm:t>
        <a:bodyPr/>
        <a:lstStyle/>
        <a:p>
          <a:endParaRPr lang="en-US" dirty="0"/>
        </a:p>
      </dgm:t>
    </dgm:pt>
    <dgm:pt modelId="{EA49F5BE-6344-4E27-8D38-7344CD2C5BE5}" type="pres">
      <dgm:prSet presAssocID="{907C08C9-7C7C-4084-B348-1DA7137F1233}" presName="Name0" presStyleCnt="0">
        <dgm:presLayoutVars>
          <dgm:chMax val="1"/>
          <dgm:dir/>
          <dgm:animLvl val="ctr"/>
          <dgm:resizeHandles val="exact"/>
        </dgm:presLayoutVars>
      </dgm:prSet>
      <dgm:spPr/>
      <dgm:t>
        <a:bodyPr/>
        <a:lstStyle/>
        <a:p>
          <a:endParaRPr lang="es-ES"/>
        </a:p>
      </dgm:t>
    </dgm:pt>
    <dgm:pt modelId="{35718795-F737-460A-A47E-B1D2EA00B1AE}" type="pres">
      <dgm:prSet presAssocID="{BEB0D18F-567D-40EE-8F92-3F53084D8F09}" presName="centerShape" presStyleLbl="node0" presStyleIdx="0" presStyleCnt="1" custLinFactNeighborX="-6489"/>
      <dgm:spPr/>
      <dgm:t>
        <a:bodyPr/>
        <a:lstStyle/>
        <a:p>
          <a:endParaRPr lang="en-US"/>
        </a:p>
      </dgm:t>
    </dgm:pt>
    <dgm:pt modelId="{298CF28A-A708-4424-BE35-0F2CF0EB6F78}" type="pres">
      <dgm:prSet presAssocID="{41AD8999-732B-4917-B5FE-197FA2075833}" presName="node" presStyleLbl="node1" presStyleIdx="0" presStyleCnt="3" custScaleX="124258" custScaleY="114772" custRadScaleRad="100838" custRadScaleInc="-18486">
        <dgm:presLayoutVars>
          <dgm:bulletEnabled val="1"/>
        </dgm:presLayoutVars>
      </dgm:prSet>
      <dgm:spPr/>
      <dgm:t>
        <a:bodyPr/>
        <a:lstStyle/>
        <a:p>
          <a:endParaRPr lang="en-US"/>
        </a:p>
      </dgm:t>
    </dgm:pt>
    <dgm:pt modelId="{BD26B153-8821-4ED8-AC4C-0930494884C8}" type="pres">
      <dgm:prSet presAssocID="{41AD8999-732B-4917-B5FE-197FA2075833}" presName="dummy" presStyleCnt="0"/>
      <dgm:spPr/>
    </dgm:pt>
    <dgm:pt modelId="{00188257-74E0-4FAE-BA32-5588803A4974}" type="pres">
      <dgm:prSet presAssocID="{56647B71-96DF-4241-8095-366F3F8B9B69}" presName="sibTrans" presStyleLbl="sibTrans2D1" presStyleIdx="0" presStyleCnt="3"/>
      <dgm:spPr/>
      <dgm:t>
        <a:bodyPr/>
        <a:lstStyle/>
        <a:p>
          <a:endParaRPr lang="es-ES"/>
        </a:p>
      </dgm:t>
    </dgm:pt>
    <dgm:pt modelId="{C46142BE-B936-47A0-998D-EAACEEC9F837}" type="pres">
      <dgm:prSet presAssocID="{569859D4-7459-4DBB-ACC0-BB37DC575666}" presName="node" presStyleLbl="node1" presStyleIdx="1" presStyleCnt="3" custScaleX="124073" custScaleY="115348" custRadScaleRad="88998" custRadScaleInc="10453">
        <dgm:presLayoutVars>
          <dgm:bulletEnabled val="1"/>
        </dgm:presLayoutVars>
      </dgm:prSet>
      <dgm:spPr/>
      <dgm:t>
        <a:bodyPr/>
        <a:lstStyle/>
        <a:p>
          <a:endParaRPr lang="en-US"/>
        </a:p>
      </dgm:t>
    </dgm:pt>
    <dgm:pt modelId="{7799F915-09B5-46BF-A598-592AB9FD701C}" type="pres">
      <dgm:prSet presAssocID="{569859D4-7459-4DBB-ACC0-BB37DC575666}" presName="dummy" presStyleCnt="0"/>
      <dgm:spPr/>
    </dgm:pt>
    <dgm:pt modelId="{C57BD0FC-9408-4296-9E34-5E93ADEB0E88}" type="pres">
      <dgm:prSet presAssocID="{BA3C704B-1B99-4DCF-BC0B-B798C3DCFE6F}" presName="sibTrans" presStyleLbl="sibTrans2D1" presStyleIdx="1" presStyleCnt="3"/>
      <dgm:spPr/>
      <dgm:t>
        <a:bodyPr/>
        <a:lstStyle/>
        <a:p>
          <a:endParaRPr lang="es-ES"/>
        </a:p>
      </dgm:t>
    </dgm:pt>
    <dgm:pt modelId="{6DCD384A-0A4C-4D97-910A-E4028BBDAF74}" type="pres">
      <dgm:prSet presAssocID="{96B9B0B6-CD24-41FC-ACA4-00672062833F}" presName="node" presStyleLbl="node1" presStyleIdx="2" presStyleCnt="3" custScaleX="124809" custScaleY="114212" custRadScaleRad="111429" custRadScaleInc="8347">
        <dgm:presLayoutVars>
          <dgm:bulletEnabled val="1"/>
        </dgm:presLayoutVars>
      </dgm:prSet>
      <dgm:spPr/>
      <dgm:t>
        <a:bodyPr/>
        <a:lstStyle/>
        <a:p>
          <a:endParaRPr lang="en-US"/>
        </a:p>
      </dgm:t>
    </dgm:pt>
    <dgm:pt modelId="{AE385E6A-DDB4-4CB3-9600-51E303F1AE9F}" type="pres">
      <dgm:prSet presAssocID="{96B9B0B6-CD24-41FC-ACA4-00672062833F}" presName="dummy" presStyleCnt="0"/>
      <dgm:spPr/>
    </dgm:pt>
    <dgm:pt modelId="{776BBDB0-2FF4-496A-A8BD-60D14E9F648B}" type="pres">
      <dgm:prSet presAssocID="{980F91E3-5CE3-42BA-A174-46F0E27CADD7}" presName="sibTrans" presStyleLbl="sibTrans2D1" presStyleIdx="2" presStyleCnt="3" custLinFactNeighborX="-2893" custRadScaleRad="200000" custRadScaleInc="-2147483648"/>
      <dgm:spPr/>
      <dgm:t>
        <a:bodyPr/>
        <a:lstStyle/>
        <a:p>
          <a:endParaRPr lang="es-ES"/>
        </a:p>
      </dgm:t>
    </dgm:pt>
  </dgm:ptLst>
  <dgm:cxnLst>
    <dgm:cxn modelId="{23585F8C-44C6-4114-A770-AAD0A5B6B6F8}" srcId="{BEB0D18F-567D-40EE-8F92-3F53084D8F09}" destId="{569859D4-7459-4DBB-ACC0-BB37DC575666}" srcOrd="1" destOrd="0" parTransId="{3ABD8C0F-0109-40FB-B490-DED46319961B}" sibTransId="{BA3C704B-1B99-4DCF-BC0B-B798C3DCFE6F}"/>
    <dgm:cxn modelId="{B1B6A481-93C5-4CFD-A01D-7FEF88E2459A}" srcId="{BEB0D18F-567D-40EE-8F92-3F53084D8F09}" destId="{41AD8999-732B-4917-B5FE-197FA2075833}" srcOrd="0" destOrd="0" parTransId="{544802BA-4155-4A84-8EA2-53406E47E83D}" sibTransId="{56647B71-96DF-4241-8095-366F3F8B9B69}"/>
    <dgm:cxn modelId="{E0722413-D6EB-4A51-A197-80539B2F31DA}" type="presOf" srcId="{980F91E3-5CE3-42BA-A174-46F0E27CADD7}" destId="{776BBDB0-2FF4-496A-A8BD-60D14E9F648B}" srcOrd="0" destOrd="0" presId="urn:microsoft.com/office/officeart/2005/8/layout/radial6"/>
    <dgm:cxn modelId="{117CEFDB-87EB-41D9-9474-76C9798DC783}" type="presOf" srcId="{907C08C9-7C7C-4084-B348-1DA7137F1233}" destId="{EA49F5BE-6344-4E27-8D38-7344CD2C5BE5}" srcOrd="0" destOrd="0" presId="urn:microsoft.com/office/officeart/2005/8/layout/radial6"/>
    <dgm:cxn modelId="{13861BE5-9932-46F3-AFE6-37300377FAD1}" type="presOf" srcId="{569859D4-7459-4DBB-ACC0-BB37DC575666}" destId="{C46142BE-B936-47A0-998D-EAACEEC9F837}" srcOrd="0" destOrd="0" presId="urn:microsoft.com/office/officeart/2005/8/layout/radial6"/>
    <dgm:cxn modelId="{773C85F6-99E5-4D47-BD6D-BCD2E4789ADE}" srcId="{907C08C9-7C7C-4084-B348-1DA7137F1233}" destId="{BEB0D18F-567D-40EE-8F92-3F53084D8F09}" srcOrd="0" destOrd="0" parTransId="{41E56F94-9353-4E23-B3A6-8C8ECABA053A}" sibTransId="{6BD7516F-E321-4D95-A8EF-3E24AF85EAA9}"/>
    <dgm:cxn modelId="{1112F5AD-9BD6-43A8-8E2A-9364B0E31050}" type="presOf" srcId="{96B9B0B6-CD24-41FC-ACA4-00672062833F}" destId="{6DCD384A-0A4C-4D97-910A-E4028BBDAF74}" srcOrd="0" destOrd="0" presId="urn:microsoft.com/office/officeart/2005/8/layout/radial6"/>
    <dgm:cxn modelId="{465392F8-1B32-48B7-BD4D-DA6F6518F677}" srcId="{BEB0D18F-567D-40EE-8F92-3F53084D8F09}" destId="{96B9B0B6-CD24-41FC-ACA4-00672062833F}" srcOrd="2" destOrd="0" parTransId="{2C57C023-014C-4706-8080-7F4D16C8BA69}" sibTransId="{980F91E3-5CE3-42BA-A174-46F0E27CADD7}"/>
    <dgm:cxn modelId="{28FF621C-8DB1-4318-BFA5-D679F5C8E198}" type="presOf" srcId="{BEB0D18F-567D-40EE-8F92-3F53084D8F09}" destId="{35718795-F737-460A-A47E-B1D2EA00B1AE}" srcOrd="0" destOrd="0" presId="urn:microsoft.com/office/officeart/2005/8/layout/radial6"/>
    <dgm:cxn modelId="{60255215-341B-40F8-8F14-964566262489}" type="presOf" srcId="{41AD8999-732B-4917-B5FE-197FA2075833}" destId="{298CF28A-A708-4424-BE35-0F2CF0EB6F78}" srcOrd="0" destOrd="0" presId="urn:microsoft.com/office/officeart/2005/8/layout/radial6"/>
    <dgm:cxn modelId="{063D0A6D-EADE-49C1-A9BA-5D158BB8CAEE}" type="presOf" srcId="{56647B71-96DF-4241-8095-366F3F8B9B69}" destId="{00188257-74E0-4FAE-BA32-5588803A4974}" srcOrd="0" destOrd="0" presId="urn:microsoft.com/office/officeart/2005/8/layout/radial6"/>
    <dgm:cxn modelId="{60A7E221-381B-4434-B8D0-D734DDCC8F1B}" type="presOf" srcId="{BA3C704B-1B99-4DCF-BC0B-B798C3DCFE6F}" destId="{C57BD0FC-9408-4296-9E34-5E93ADEB0E88}" srcOrd="0" destOrd="0" presId="urn:microsoft.com/office/officeart/2005/8/layout/radial6"/>
    <dgm:cxn modelId="{06511ABD-FE34-479C-948E-CD03862D8E65}" type="presParOf" srcId="{EA49F5BE-6344-4E27-8D38-7344CD2C5BE5}" destId="{35718795-F737-460A-A47E-B1D2EA00B1AE}" srcOrd="0" destOrd="0" presId="urn:microsoft.com/office/officeart/2005/8/layout/radial6"/>
    <dgm:cxn modelId="{DFC8AC26-5A29-41A5-90A7-FE45C57DF161}" type="presParOf" srcId="{EA49F5BE-6344-4E27-8D38-7344CD2C5BE5}" destId="{298CF28A-A708-4424-BE35-0F2CF0EB6F78}" srcOrd="1" destOrd="0" presId="urn:microsoft.com/office/officeart/2005/8/layout/radial6"/>
    <dgm:cxn modelId="{892AF04F-E138-424B-9783-A92B150413E1}" type="presParOf" srcId="{EA49F5BE-6344-4E27-8D38-7344CD2C5BE5}" destId="{BD26B153-8821-4ED8-AC4C-0930494884C8}" srcOrd="2" destOrd="0" presId="urn:microsoft.com/office/officeart/2005/8/layout/radial6"/>
    <dgm:cxn modelId="{001B6122-62FB-42C3-8481-FDD2E9B07A69}" type="presParOf" srcId="{EA49F5BE-6344-4E27-8D38-7344CD2C5BE5}" destId="{00188257-74E0-4FAE-BA32-5588803A4974}" srcOrd="3" destOrd="0" presId="urn:microsoft.com/office/officeart/2005/8/layout/radial6"/>
    <dgm:cxn modelId="{3AA5A6B8-9C75-4132-9810-04C1745F32BC}" type="presParOf" srcId="{EA49F5BE-6344-4E27-8D38-7344CD2C5BE5}" destId="{C46142BE-B936-47A0-998D-EAACEEC9F837}" srcOrd="4" destOrd="0" presId="urn:microsoft.com/office/officeart/2005/8/layout/radial6"/>
    <dgm:cxn modelId="{56DA7E27-4057-4676-8BA9-E22AB9272B45}" type="presParOf" srcId="{EA49F5BE-6344-4E27-8D38-7344CD2C5BE5}" destId="{7799F915-09B5-46BF-A598-592AB9FD701C}" srcOrd="5" destOrd="0" presId="urn:microsoft.com/office/officeart/2005/8/layout/radial6"/>
    <dgm:cxn modelId="{4B5EC8D7-C5EB-4236-B23C-CD369F8841CF}" type="presParOf" srcId="{EA49F5BE-6344-4E27-8D38-7344CD2C5BE5}" destId="{C57BD0FC-9408-4296-9E34-5E93ADEB0E88}" srcOrd="6" destOrd="0" presId="urn:microsoft.com/office/officeart/2005/8/layout/radial6"/>
    <dgm:cxn modelId="{75DAD632-DC76-4565-BD75-42CD8DD89C11}" type="presParOf" srcId="{EA49F5BE-6344-4E27-8D38-7344CD2C5BE5}" destId="{6DCD384A-0A4C-4D97-910A-E4028BBDAF74}" srcOrd="7" destOrd="0" presId="urn:microsoft.com/office/officeart/2005/8/layout/radial6"/>
    <dgm:cxn modelId="{F00186C1-9BB8-409E-A749-9225E607345E}" type="presParOf" srcId="{EA49F5BE-6344-4E27-8D38-7344CD2C5BE5}" destId="{AE385E6A-DDB4-4CB3-9600-51E303F1AE9F}" srcOrd="8" destOrd="0" presId="urn:microsoft.com/office/officeart/2005/8/layout/radial6"/>
    <dgm:cxn modelId="{1363C895-B315-4FF1-B9DF-3E83262F8FFF}" type="presParOf" srcId="{EA49F5BE-6344-4E27-8D38-7344CD2C5BE5}" destId="{776BBDB0-2FF4-496A-A8BD-60D14E9F648B}" srcOrd="9"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5 Imagen" descr="manual de indentidad (Small).bmp"/>
          <p:cNvPicPr>
            <a:picLocks noChangeAspect="1"/>
          </p:cNvPicPr>
          <p:nvPr/>
        </p:nvPicPr>
        <p:blipFill>
          <a:blip r:embed="rId2" cstate="print"/>
          <a:stretch>
            <a:fillRect/>
          </a:stretch>
        </p:blipFill>
        <p:spPr>
          <a:xfrm>
            <a:off x="1" y="0"/>
            <a:ext cx="6848474" cy="9156733"/>
          </a:xfrm>
          <a:prstGeom prst="rect">
            <a:avLst/>
          </a:prstGeom>
        </p:spPr>
      </p:pic>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dirty="0" smtClean="0"/>
              <a:t>Universidad Veracruzana, Instituto de Ingeniería: http://www.uv.mx/insting</a:t>
            </a:r>
            <a:endParaRPr lang="en-US"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10/16/2010</a:t>
            </a:r>
            <a:endParaRPr lang="en-US"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M.I. Alberto edro Lorandi Medina: alorandi@uv.mx / http://www.uv.mx/personal/alorandi </a:t>
            </a:r>
            <a:endParaRPr lang="en-US"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AB8618-F766-49E5-9264-A067107B7E4F}" type="slidenum">
              <a:rPr lang="en-US" smtClean="0"/>
              <a:pPr/>
              <a:t>‹Nº›</a:t>
            </a:fld>
            <a:endParaRPr lang="en-US" dirty="0"/>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8 Imagen" descr="manual de indentidad (Small).bmp"/>
          <p:cNvPicPr>
            <a:picLocks noChangeAspect="1"/>
          </p:cNvPicPr>
          <p:nvPr/>
        </p:nvPicPr>
        <p:blipFill>
          <a:blip r:embed="rId2"/>
          <a:stretch>
            <a:fillRect/>
          </a:stretch>
        </p:blipFill>
        <p:spPr>
          <a:xfrm>
            <a:off x="0" y="-12736"/>
            <a:ext cx="6858000" cy="9169471"/>
          </a:xfrm>
          <a:prstGeom prst="rect">
            <a:avLst/>
          </a:prstGeom>
        </p:spPr>
      </p:pic>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dirty="0" smtClean="0"/>
              <a:t>Universidad Veracruzana, Instituto de Ingeniería: http://www.uv.mx/insting</a:t>
            </a:r>
            <a:endParaRPr lang="en-U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10/16/2010</a:t>
            </a:r>
            <a:endParaRPr lang="en-U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M.I. Alberto edro Lorandi Medina: alorandi@uv.mx / http://www.uv.mx/personal/alorandi </a:t>
            </a:r>
            <a:endParaRPr lang="en-U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780488-D399-4B18-A773-058E0E78B7E8}" type="slidenum">
              <a:rPr lang="en-US" smtClean="0"/>
              <a:pPr/>
              <a:t>‹Nº›</a:t>
            </a:fld>
            <a:endParaRPr lang="en-US" dirty="0"/>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ctr"/>
            <a:r>
              <a:rPr lang="es-MX" noProof="0" dirty="0" smtClean="0"/>
              <a:t>Conferencia</a:t>
            </a:r>
            <a:r>
              <a:rPr lang="es-MX" baseline="0" noProof="0" dirty="0" smtClean="0"/>
              <a:t> para el evento:</a:t>
            </a:r>
          </a:p>
          <a:p>
            <a:pPr algn="ctr"/>
            <a:r>
              <a:rPr lang="en-US" b="1" dirty="0" smtClean="0"/>
              <a:t>FOSSD@LSCA-UV 2010</a:t>
            </a:r>
          </a:p>
          <a:p>
            <a:pPr algn="ctr"/>
            <a:r>
              <a:rPr lang="en-US" b="1" dirty="0" smtClean="0"/>
              <a:t>“ </a:t>
            </a:r>
            <a:r>
              <a:rPr lang="en-US" dirty="0" smtClean="0"/>
              <a:t>First Free and Open Source Software Day At LSCA-UV “</a:t>
            </a:r>
            <a:endParaRPr lang="en-US" b="1" dirty="0" smtClean="0"/>
          </a:p>
          <a:p>
            <a:pPr algn="ctr"/>
            <a:r>
              <a:rPr lang="en-US" b="1" dirty="0" smtClean="0"/>
              <a:t>Organizado por la Facultad de Contaduría y Administración </a:t>
            </a:r>
          </a:p>
          <a:p>
            <a:pPr algn="ctr"/>
            <a:r>
              <a:rPr lang="en-US" dirty="0" smtClean="0"/>
              <a:t>Titulada:</a:t>
            </a:r>
          </a:p>
          <a:p>
            <a:pPr algn="ctr"/>
            <a:r>
              <a:rPr lang="en-US" dirty="0" smtClean="0"/>
              <a:t>“</a:t>
            </a:r>
            <a:r>
              <a:rPr lang="es-MX" noProof="0" dirty="0" smtClean="0"/>
              <a:t>Software libre y Linux en la Educación Superior en México: Algunas Ideas y Algunas Reflexiones“</a:t>
            </a:r>
          </a:p>
          <a:p>
            <a:pPr algn="ctr"/>
            <a:r>
              <a:rPr lang="es-MX" noProof="0" dirty="0" smtClean="0"/>
              <a:t>21</a:t>
            </a:r>
            <a:r>
              <a:rPr lang="es-MX" baseline="0" noProof="0" dirty="0" smtClean="0"/>
              <a:t> de Octubre de 2010</a:t>
            </a:r>
          </a:p>
          <a:p>
            <a:pPr algn="ctr"/>
            <a:r>
              <a:rPr lang="es-MX" baseline="0" noProof="0" dirty="0" smtClean="0"/>
              <a:t>M.I. Alberto Pedro Lorandi Medina</a:t>
            </a:r>
          </a:p>
          <a:p>
            <a:pPr algn="ctr"/>
            <a:r>
              <a:rPr lang="es-MX" baseline="0" noProof="0" dirty="0" smtClean="0"/>
              <a:t>Instituto de Ingeniería</a:t>
            </a:r>
          </a:p>
          <a:p>
            <a:pPr algn="ctr"/>
            <a:r>
              <a:rPr lang="es-MX" baseline="0" noProof="0" dirty="0" smtClean="0"/>
              <a:t>Universidad Veracruzana</a:t>
            </a:r>
          </a:p>
          <a:p>
            <a:pPr algn="ctr"/>
            <a:endParaRPr lang="es-MX" baseline="0" noProof="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latin typeface="+mn-lt"/>
                <a:ea typeface="+mn-ea"/>
                <a:cs typeface="+mn-cs"/>
              </a:rPr>
              <a:t>Se trata una serie de Paradigmas y Paradojas del Software relacionadas con la enseñanza en las universidades públicas, exponiendo las diversas problemáticas que se presentan con licenciamientos, uso software ilegal, ética, software libre y  desarrollo de software, mencionando algunos nichos de oportunidades que ofrece el Software Libre para las Universidades, que en nuestro país, a diferencia de otros, han sido desaprovechadas e inclusive desconocidas por diversas causas.</a:t>
            </a:r>
            <a:endParaRPr lang="en-US" sz="1200" kern="1200" dirty="0" smtClean="0">
              <a:solidFill>
                <a:schemeClr val="tx1"/>
              </a:solidFill>
              <a:latin typeface="+mn-lt"/>
              <a:ea typeface="+mn-ea"/>
              <a:cs typeface="+mn-cs"/>
            </a:endParaRPr>
          </a:p>
          <a:p>
            <a:pPr algn="ctr"/>
            <a:endParaRPr lang="en-US" dirty="0"/>
          </a:p>
        </p:txBody>
      </p:sp>
      <p:sp>
        <p:nvSpPr>
          <p:cNvPr id="4" name="3 Marcador de encabezado"/>
          <p:cNvSpPr>
            <a:spLocks noGrp="1"/>
          </p:cNvSpPr>
          <p:nvPr>
            <p:ph type="hdr" sz="quarter" idx="10"/>
          </p:nvPr>
        </p:nvSpPr>
        <p:spPr/>
        <p:txBody>
          <a:bodyPr/>
          <a:lstStyle/>
          <a:p>
            <a:r>
              <a:rPr lang="es-ES" dirty="0" smtClean="0"/>
              <a:t>Universidad Veracruzana, Instituto de Ingeniería: http://www.uv.mx/insting</a:t>
            </a:r>
            <a:endParaRPr lang="en-US" dirty="0"/>
          </a:p>
        </p:txBody>
      </p:sp>
      <p:sp>
        <p:nvSpPr>
          <p:cNvPr id="5" name="4 Marcador de fecha"/>
          <p:cNvSpPr>
            <a:spLocks noGrp="1"/>
          </p:cNvSpPr>
          <p:nvPr>
            <p:ph type="dt" idx="11"/>
          </p:nvPr>
        </p:nvSpPr>
        <p:spPr/>
        <p:txBody>
          <a:bodyPr/>
          <a:lstStyle/>
          <a:p>
            <a:r>
              <a:rPr lang="en-US" dirty="0" smtClean="0"/>
              <a:t>10/16/2010</a:t>
            </a:r>
            <a:endParaRPr lang="en-US" dirty="0"/>
          </a:p>
        </p:txBody>
      </p:sp>
      <p:sp>
        <p:nvSpPr>
          <p:cNvPr id="6" name="5 Marcador de pie de página"/>
          <p:cNvSpPr>
            <a:spLocks noGrp="1"/>
          </p:cNvSpPr>
          <p:nvPr>
            <p:ph type="ftr" sz="quarter" idx="12"/>
          </p:nvPr>
        </p:nvSpPr>
        <p:spPr/>
        <p:txBody>
          <a:bodyPr/>
          <a:lstStyle/>
          <a:p>
            <a:r>
              <a:rPr lang="it-IT" smtClean="0"/>
              <a:t>M.I. Alberto edro Lorandi Medina: alorandi@uv.mx / http://www.uv.mx/personal/alorandi </a:t>
            </a:r>
            <a:endParaRPr lang="en-US" dirty="0"/>
          </a:p>
        </p:txBody>
      </p:sp>
      <p:sp>
        <p:nvSpPr>
          <p:cNvPr id="7" name="6 Marcador de número de diapositiva"/>
          <p:cNvSpPr>
            <a:spLocks noGrp="1"/>
          </p:cNvSpPr>
          <p:nvPr>
            <p:ph type="sldNum" sz="quarter" idx="13"/>
          </p:nvPr>
        </p:nvSpPr>
        <p:spPr/>
        <p:txBody>
          <a:bodyPr/>
          <a:lstStyle/>
          <a:p>
            <a:fld id="{CA780488-D399-4B18-A773-058E0E78B7E8}"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‹Nº›</a:t>
            </a:fld>
            <a:endParaRPr lang="en-US" dirty="0"/>
          </a:p>
        </p:txBody>
      </p:sp>
      <p:sp>
        <p:nvSpPr>
          <p:cNvPr id="12" name="AutoShape 1"/>
          <p:cNvSpPr>
            <a:spLocks noChangeArrowheads="1"/>
          </p:cNvSpPr>
          <p:nvPr userDrawn="1"/>
        </p:nvSpPr>
        <p:spPr bwMode="auto">
          <a:xfrm>
            <a:off x="7200901" y="0"/>
            <a:ext cx="1943099" cy="6894000"/>
          </a:xfrm>
          <a:prstGeom prst="roundRect">
            <a:avLst>
              <a:gd name="adj" fmla="val 51"/>
            </a:avLst>
          </a:prstGeom>
          <a:solidFill>
            <a:srgbClr val="009932"/>
          </a:solidFill>
          <a:ln w="9525">
            <a:noFill/>
            <a:round/>
            <a:headEnd/>
            <a:tailEnd/>
          </a:ln>
          <a:effectLst/>
        </p:spPr>
        <p:txBody>
          <a:bodyPr wrap="none" anchor="ctr"/>
          <a:lstStyle/>
          <a:p>
            <a:endParaRPr lang="en-US" dirty="0"/>
          </a:p>
        </p:txBody>
      </p:sp>
      <p:sp>
        <p:nvSpPr>
          <p:cNvPr id="13" name="AutoShape 2"/>
          <p:cNvSpPr>
            <a:spLocks noChangeArrowheads="1"/>
          </p:cNvSpPr>
          <p:nvPr userDrawn="1"/>
        </p:nvSpPr>
        <p:spPr bwMode="auto">
          <a:xfrm>
            <a:off x="0" y="0"/>
            <a:ext cx="7452320" cy="6894000"/>
          </a:xfrm>
          <a:prstGeom prst="roundRect">
            <a:avLst>
              <a:gd name="adj" fmla="val 19"/>
            </a:avLst>
          </a:prstGeom>
          <a:solidFill>
            <a:srgbClr val="00519E"/>
          </a:solidFill>
          <a:ln w="9525">
            <a:noFill/>
            <a:round/>
            <a:headEnd/>
            <a:tailEnd/>
          </a:ln>
          <a:effectLst/>
        </p:spPr>
        <p:txBody>
          <a:bodyPr wrap="none" anchor="ctr"/>
          <a:lstStyle/>
          <a:p>
            <a:endParaRPr lang="en-US" dirty="0"/>
          </a:p>
        </p:txBody>
      </p:sp>
      <p:pic>
        <p:nvPicPr>
          <p:cNvPr id="14" name="Picture 3"/>
          <p:cNvPicPr>
            <a:picLocks noChangeAspect="1" noChangeArrowheads="1"/>
          </p:cNvPicPr>
          <p:nvPr userDrawn="1"/>
        </p:nvPicPr>
        <p:blipFill>
          <a:blip r:embed="rId2" cstate="print"/>
          <a:stretch>
            <a:fillRect/>
          </a:stretch>
        </p:blipFill>
        <p:spPr bwMode="auto">
          <a:xfrm>
            <a:off x="7452320" y="0"/>
            <a:ext cx="1684528" cy="1620000"/>
          </a:xfrm>
          <a:prstGeom prst="rect">
            <a:avLst/>
          </a:prstGeom>
          <a:noFill/>
          <a:ln w="9525">
            <a:noFill/>
            <a:round/>
            <a:headEnd/>
            <a:tailEnd/>
          </a:ln>
          <a:effectLst/>
        </p:spPr>
      </p:pic>
      <p:sp>
        <p:nvSpPr>
          <p:cNvPr id="15" name="Text Box 5"/>
          <p:cNvSpPr txBox="1">
            <a:spLocks noChangeArrowheads="1"/>
          </p:cNvSpPr>
          <p:nvPr userDrawn="1"/>
        </p:nvSpPr>
        <p:spPr bwMode="auto">
          <a:xfrm>
            <a:off x="7452321" y="6231781"/>
            <a:ext cx="1691680" cy="509587"/>
          </a:xfrm>
          <a:prstGeom prst="rect">
            <a:avLst/>
          </a:prstGeom>
          <a:noFill/>
          <a:ln w="9525">
            <a:noFill/>
            <a:round/>
            <a:headEnd/>
            <a:tailEnd/>
          </a:ln>
          <a:effectLst/>
        </p:spPr>
        <p:txBody>
          <a:bodyPr wrap="none" lIns="90000" tIns="45000" rIns="90000" bIns="45000"/>
          <a:lstStyle/>
          <a:p>
            <a:pPr algn="ctr">
              <a:lnSpc>
                <a:spcPct val="115000"/>
              </a:lnSpc>
              <a:tabLst>
                <a:tab pos="723900" algn="l"/>
              </a:tabLst>
            </a:pPr>
            <a:r>
              <a:rPr lang="es-MX" sz="2400" dirty="0" smtClean="0">
                <a:solidFill>
                  <a:srgbClr val="FFFFFF"/>
                </a:solidFill>
                <a:latin typeface="Gill Sans MT" pitchFamily="32" charset="0"/>
                <a:cs typeface="Arial" charset="0"/>
              </a:rPr>
              <a:t>2010</a:t>
            </a:r>
            <a:endParaRPr lang="es-MX" sz="2400" dirty="0">
              <a:solidFill>
                <a:srgbClr val="FFFFFF"/>
              </a:solidFill>
              <a:latin typeface="Gill Sans MT" pitchFamily="32" charset="0"/>
              <a:cs typeface="Arial" charset="0"/>
            </a:endParaRPr>
          </a:p>
        </p:txBody>
      </p:sp>
      <p:sp>
        <p:nvSpPr>
          <p:cNvPr id="16" name="Text Box 6"/>
          <p:cNvSpPr txBox="1">
            <a:spLocks noChangeArrowheads="1"/>
          </p:cNvSpPr>
          <p:nvPr userDrawn="1"/>
        </p:nvSpPr>
        <p:spPr bwMode="auto">
          <a:xfrm>
            <a:off x="7452320" y="2348880"/>
            <a:ext cx="1691680" cy="2880320"/>
          </a:xfrm>
          <a:prstGeom prst="rect">
            <a:avLst/>
          </a:prstGeom>
          <a:noFill/>
          <a:ln w="9525">
            <a:noFill/>
            <a:round/>
            <a:headEnd/>
            <a:tailEnd/>
          </a:ln>
          <a:effectLst/>
        </p:spPr>
        <p:txBody>
          <a:bodyPr vert="vert270" wrap="none" lIns="90000" tIns="45000" rIns="90000" bIns="45000" anchor="ctr" anchorCtr="0"/>
          <a:lstStyle/>
          <a:p>
            <a:pPr algn="ctr">
              <a:lnSpc>
                <a:spcPct val="115000"/>
              </a:lnSpc>
              <a:tabLst>
                <a:tab pos="723900" algn="l"/>
                <a:tab pos="1447800" algn="l"/>
                <a:tab pos="2171700" algn="l"/>
              </a:tabLst>
            </a:pPr>
            <a:r>
              <a:rPr lang="es-MX" b="0" i="0" baseline="0" dirty="0" smtClean="0">
                <a:solidFill>
                  <a:srgbClr val="FFFFFF"/>
                </a:solidFill>
                <a:latin typeface="Gill Sans MT" pitchFamily="32" charset="0"/>
              </a:rPr>
              <a:t>Instituto </a:t>
            </a:r>
            <a:r>
              <a:rPr lang="es-MX" b="0" i="0" baseline="0" dirty="0">
                <a:solidFill>
                  <a:srgbClr val="FFFFFF"/>
                </a:solidFill>
                <a:latin typeface="Gill Sans MT" pitchFamily="32" charset="0"/>
              </a:rPr>
              <a:t>de Ingeniería</a:t>
            </a:r>
          </a:p>
          <a:p>
            <a:pPr algn="ctr">
              <a:lnSpc>
                <a:spcPct val="115000"/>
              </a:lnSpc>
              <a:tabLst>
                <a:tab pos="723900" algn="l"/>
                <a:tab pos="1447800" algn="l"/>
                <a:tab pos="2171700" algn="l"/>
              </a:tabLst>
            </a:pPr>
            <a:r>
              <a:rPr lang="es-MX" b="0" i="0" baseline="0" dirty="0">
                <a:solidFill>
                  <a:srgbClr val="FFFFFF"/>
                </a:solidFill>
                <a:latin typeface="Gill Sans MT" pitchFamily="32" charset="0"/>
              </a:rPr>
              <a:t>http://</a:t>
            </a:r>
            <a:r>
              <a:rPr lang="es-MX" b="0" i="0" baseline="0" dirty="0" smtClean="0">
                <a:solidFill>
                  <a:srgbClr val="FFFFFF"/>
                </a:solidFill>
                <a:latin typeface="Gill Sans MT" pitchFamily="32" charset="0"/>
              </a:rPr>
              <a:t>www.uv.mx/insting </a:t>
            </a:r>
            <a:endParaRPr lang="es-MX" b="0" i="0" baseline="0" dirty="0">
              <a:solidFill>
                <a:srgbClr val="FFFFFF"/>
              </a:solidFill>
              <a:latin typeface="Gill Sans MT" pitchFamily="32" charset="0"/>
            </a:endParaRPr>
          </a:p>
        </p:txBody>
      </p:sp>
      <p:sp>
        <p:nvSpPr>
          <p:cNvPr id="17" name="Text Box 8"/>
          <p:cNvSpPr txBox="1">
            <a:spLocks noChangeArrowheads="1"/>
          </p:cNvSpPr>
          <p:nvPr userDrawn="1"/>
        </p:nvSpPr>
        <p:spPr bwMode="auto">
          <a:xfrm>
            <a:off x="1043608" y="5589240"/>
            <a:ext cx="5544616" cy="1202510"/>
          </a:xfrm>
          <a:prstGeom prst="rect">
            <a:avLst/>
          </a:prstGeom>
          <a:noFill/>
          <a:ln w="9525">
            <a:noFill/>
            <a:round/>
            <a:headEnd/>
            <a:tailEnd/>
          </a:ln>
          <a:effectLst/>
        </p:spPr>
        <p:txBody>
          <a:bodyPr wrap="square" lIns="90000" tIns="46800" rIns="90000" bIns="46800">
            <a:spAutoFit/>
          </a:bodyPr>
          <a:lstStyle/>
          <a:p>
            <a:pPr algn="ctr" hangingPunct="1">
              <a:lnSpc>
                <a:spcPct val="100000"/>
              </a:lnSpc>
              <a:tabLst>
                <a:tab pos="723900" algn="l"/>
                <a:tab pos="1447800" algn="l"/>
                <a:tab pos="2171700" algn="l"/>
                <a:tab pos="2895600" algn="l"/>
                <a:tab pos="3619500" algn="l"/>
              </a:tabLst>
            </a:pPr>
            <a:r>
              <a:rPr lang="es-MX" baseline="0" dirty="0">
                <a:solidFill>
                  <a:schemeClr val="bg1"/>
                </a:solidFill>
                <a:latin typeface="Gill Sans MT" pitchFamily="32" charset="0"/>
              </a:rPr>
              <a:t>M.I. Alberto Pedro Lorandi Medina</a:t>
            </a:r>
          </a:p>
          <a:p>
            <a:pPr algn="ctr" hangingPunct="1">
              <a:lnSpc>
                <a:spcPct val="100000"/>
              </a:lnSpc>
              <a:tabLst>
                <a:tab pos="723900" algn="l"/>
                <a:tab pos="1447800" algn="l"/>
                <a:tab pos="2171700" algn="l"/>
                <a:tab pos="2895600" algn="l"/>
                <a:tab pos="3619500" algn="l"/>
              </a:tabLst>
            </a:pPr>
            <a:r>
              <a:rPr lang="es-MX" i="1" baseline="0" dirty="0" smtClean="0">
                <a:solidFill>
                  <a:schemeClr val="bg1"/>
                </a:solidFill>
                <a:latin typeface="Gill Sans MT" pitchFamily="32" charset="0"/>
              </a:rPr>
              <a:t>alorandi@uv.mx</a:t>
            </a:r>
            <a:endParaRPr lang="es-MX" i="1" baseline="0" dirty="0">
              <a:solidFill>
                <a:schemeClr val="bg1"/>
              </a:solidFill>
              <a:latin typeface="Gill Sans MT" pitchFamily="32" charset="0"/>
            </a:endParaRPr>
          </a:p>
          <a:p>
            <a:pPr algn="ctr" hangingPunct="1">
              <a:lnSpc>
                <a:spcPct val="100000"/>
              </a:lnSpc>
              <a:tabLst>
                <a:tab pos="723900" algn="l"/>
                <a:tab pos="1447800" algn="l"/>
                <a:tab pos="2171700" algn="l"/>
                <a:tab pos="2895600" algn="l"/>
                <a:tab pos="3619500" algn="l"/>
              </a:tabLst>
            </a:pPr>
            <a:r>
              <a:rPr lang="es-MX" i="1" baseline="0" dirty="0">
                <a:solidFill>
                  <a:schemeClr val="bg1"/>
                </a:solidFill>
                <a:latin typeface="Gill Sans MT" pitchFamily="32" charset="0"/>
              </a:rPr>
              <a:t>http://</a:t>
            </a:r>
            <a:r>
              <a:rPr lang="es-MX" i="1" baseline="0" dirty="0" smtClean="0">
                <a:solidFill>
                  <a:schemeClr val="bg1"/>
                </a:solidFill>
                <a:latin typeface="Gill Sans MT" pitchFamily="32" charset="0"/>
              </a:rPr>
              <a:t>www.uv.mx/alorandi </a:t>
            </a:r>
          </a:p>
          <a:p>
            <a:pPr algn="ctr" hangingPunct="1">
              <a:lnSpc>
                <a:spcPct val="100000"/>
              </a:lnSpc>
              <a:tabLst>
                <a:tab pos="723900" algn="l"/>
                <a:tab pos="1447800" algn="l"/>
                <a:tab pos="2171700" algn="l"/>
                <a:tab pos="2895600" algn="l"/>
                <a:tab pos="3619500" algn="l"/>
              </a:tabLst>
            </a:pPr>
            <a:r>
              <a:rPr lang="es-MX" i="1" baseline="0" dirty="0" smtClean="0">
                <a:solidFill>
                  <a:schemeClr val="bg1"/>
                </a:solidFill>
                <a:latin typeface="Gill Sans MT" pitchFamily="32" charset="0"/>
              </a:rPr>
              <a:t>http://www.uv.mx/personal/alorandi</a:t>
            </a:r>
            <a:endParaRPr lang="es-MX" i="1" baseline="0" dirty="0">
              <a:solidFill>
                <a:schemeClr val="bg1"/>
              </a:solidFill>
              <a:latin typeface="Gill Sans MT" pitchFamily="32" charset="0"/>
            </a:endParaRPr>
          </a:p>
        </p:txBody>
      </p:sp>
      <p:sp>
        <p:nvSpPr>
          <p:cNvPr id="2" name="1 Título"/>
          <p:cNvSpPr>
            <a:spLocks noGrp="1"/>
          </p:cNvSpPr>
          <p:nvPr>
            <p:ph type="ctrTitle"/>
          </p:nvPr>
        </p:nvSpPr>
        <p:spPr>
          <a:xfrm>
            <a:off x="323528" y="1700809"/>
            <a:ext cx="6912768" cy="1728191"/>
          </a:xfrm>
        </p:spPr>
        <p:txBody>
          <a:bodyPr/>
          <a:lstStyle/>
          <a:p>
            <a:r>
              <a:rPr lang="es-ES" smtClean="0"/>
              <a:t>Haga clic para modificar el estilo de título del patrón</a:t>
            </a:r>
            <a:endParaRPr lang="en-US" dirty="0"/>
          </a:p>
        </p:txBody>
      </p:sp>
      <p:sp>
        <p:nvSpPr>
          <p:cNvPr id="3" name="2 Subtítulo"/>
          <p:cNvSpPr>
            <a:spLocks noGrp="1"/>
          </p:cNvSpPr>
          <p:nvPr>
            <p:ph type="subTitle" idx="1"/>
          </p:nvPr>
        </p:nvSpPr>
        <p:spPr>
          <a:xfrm>
            <a:off x="1073259" y="3836640"/>
            <a:ext cx="5514965" cy="17526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18" name="17 Rectángulo"/>
          <p:cNvSpPr/>
          <p:nvPr userDrawn="1"/>
        </p:nvSpPr>
        <p:spPr>
          <a:xfrm>
            <a:off x="1259632" y="116632"/>
            <a:ext cx="5133328" cy="646331"/>
          </a:xfrm>
          <a:prstGeom prst="rect">
            <a:avLst/>
          </a:prstGeom>
        </p:spPr>
        <p:txBody>
          <a:bodyPr wrap="none">
            <a:spAutoFit/>
          </a:bodyPr>
          <a:lstStyle/>
          <a:p>
            <a:pPr algn="ctr"/>
            <a:r>
              <a:rPr lang="en-US" dirty="0" smtClean="0">
                <a:solidFill>
                  <a:schemeClr val="bg1"/>
                </a:solidFill>
              </a:rPr>
              <a:t>First Free and Open Source Software Day At LSCA-UV</a:t>
            </a:r>
          </a:p>
          <a:p>
            <a:pPr algn="ctr"/>
            <a:r>
              <a:rPr lang="en-US" dirty="0" smtClean="0">
                <a:solidFill>
                  <a:schemeClr val="bg1"/>
                </a:solidFill>
              </a:rPr>
              <a:t>http://www.uv.mx/fcays/fossd/</a:t>
            </a:r>
            <a:endParaRPr lang="en-US"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251520" y="1412776"/>
            <a:ext cx="8640960" cy="4824536"/>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r>
              <a:rPr lang="es-MX" dirty="0" smtClean="0"/>
              <a:t>10/16/2010</a:t>
            </a:r>
            <a:endParaRPr lang="en-US" dirty="0"/>
          </a:p>
        </p:txBody>
      </p:sp>
      <p:sp>
        <p:nvSpPr>
          <p:cNvPr id="6" name="5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7" name="6 Marcador de número de diapositiva"/>
          <p:cNvSpPr>
            <a:spLocks noGrp="1"/>
          </p:cNvSpPr>
          <p:nvPr>
            <p:ph type="sldNum" sz="quarter" idx="12"/>
          </p:nvPr>
        </p:nvSpPr>
        <p:spPr/>
        <p:txBody>
          <a:bodyPr/>
          <a:lstStyle/>
          <a:p>
            <a:fld id="{AF7D8B4E-9E47-49DC-B325-448D001E0DC1}"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r>
              <a:rPr lang="es-MX" dirty="0" smtClean="0"/>
              <a:t>10/16/2010</a:t>
            </a:r>
            <a:endParaRPr lang="en-US" dirty="0"/>
          </a:p>
        </p:txBody>
      </p:sp>
      <p:sp>
        <p:nvSpPr>
          <p:cNvPr id="8" name="7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9" name="8 Marcador de número de diapositiva"/>
          <p:cNvSpPr>
            <a:spLocks noGrp="1"/>
          </p:cNvSpPr>
          <p:nvPr>
            <p:ph type="sldNum" sz="quarter" idx="12"/>
          </p:nvPr>
        </p:nvSpPr>
        <p:spPr/>
        <p:txBody>
          <a:bodyPr/>
          <a:lstStyle/>
          <a:p>
            <a:fld id="{AF7D8B4E-9E47-49DC-B325-448D001E0DC1}"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r>
              <a:rPr lang="es-MX" dirty="0" smtClean="0"/>
              <a:t>10/16/2010</a:t>
            </a:r>
            <a:endParaRPr lang="en-US" dirty="0"/>
          </a:p>
        </p:txBody>
      </p:sp>
      <p:sp>
        <p:nvSpPr>
          <p:cNvPr id="4" name="3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5" name="4 Marcador de número de diapositiva"/>
          <p:cNvSpPr>
            <a:spLocks noGrp="1"/>
          </p:cNvSpPr>
          <p:nvPr>
            <p:ph type="sldNum" sz="quarter" idx="12"/>
          </p:nvPr>
        </p:nvSpPr>
        <p:spPr/>
        <p:txBody>
          <a:bodyPr/>
          <a:lstStyle/>
          <a:p>
            <a:fld id="{AF7D8B4E-9E47-49DC-B325-448D001E0DC1}"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MX" dirty="0" smtClean="0"/>
              <a:t>10/16/2010</a:t>
            </a:r>
            <a:endParaRPr lang="en-US" dirty="0"/>
          </a:p>
        </p:txBody>
      </p:sp>
      <p:sp>
        <p:nvSpPr>
          <p:cNvPr id="3" name="2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4" name="3 Marcador de número de diapositiva"/>
          <p:cNvSpPr>
            <a:spLocks noGrp="1"/>
          </p:cNvSpPr>
          <p:nvPr>
            <p:ph type="sldNum" sz="quarter" idx="12"/>
          </p:nvPr>
        </p:nvSpPr>
        <p:spPr/>
        <p:txBody>
          <a:bodyPr/>
          <a:lstStyle/>
          <a:p>
            <a:fld id="{AF7D8B4E-9E47-49DC-B325-448D001E0DC1}"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r>
              <a:rPr lang="es-MX" dirty="0" smtClean="0"/>
              <a:t>10/16/2010</a:t>
            </a:r>
            <a:endParaRPr lang="en-US" dirty="0"/>
          </a:p>
        </p:txBody>
      </p:sp>
      <p:sp>
        <p:nvSpPr>
          <p:cNvPr id="6" name="5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7" name="6 Marcador de número de diapositiva"/>
          <p:cNvSpPr>
            <a:spLocks noGrp="1"/>
          </p:cNvSpPr>
          <p:nvPr>
            <p:ph type="sldNum" sz="quarter" idx="12"/>
          </p:nvPr>
        </p:nvSpPr>
        <p:spPr/>
        <p:txBody>
          <a:bodyPr/>
          <a:lstStyle/>
          <a:p>
            <a:fld id="{AF7D8B4E-9E47-49DC-B325-448D001E0DC1}"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r>
              <a:rPr lang="es-MX" dirty="0" smtClean="0"/>
              <a:t>10/16/2010</a:t>
            </a:r>
            <a:endParaRPr lang="en-US" dirty="0"/>
          </a:p>
        </p:txBody>
      </p:sp>
      <p:sp>
        <p:nvSpPr>
          <p:cNvPr id="6" name="5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7" name="6 Marcador de número de diapositiva"/>
          <p:cNvSpPr>
            <a:spLocks noGrp="1"/>
          </p:cNvSpPr>
          <p:nvPr>
            <p:ph type="sldNum" sz="quarter" idx="12"/>
          </p:nvPr>
        </p:nvSpPr>
        <p:spPr/>
        <p:txBody>
          <a:bodyPr/>
          <a:lstStyle/>
          <a:p>
            <a:fld id="{AF7D8B4E-9E47-49DC-B325-448D001E0DC1}"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1"/>
          <p:cNvPicPr>
            <a:picLocks noChangeArrowheads="1"/>
          </p:cNvPicPr>
          <p:nvPr/>
        </p:nvPicPr>
        <p:blipFill>
          <a:blip r:embed="rId13" cstate="print"/>
          <a:srcRect/>
          <a:stretch>
            <a:fillRect/>
          </a:stretch>
        </p:blipFill>
        <p:spPr bwMode="auto">
          <a:xfrm>
            <a:off x="-1" y="-1"/>
            <a:ext cx="9144000" cy="6894000"/>
          </a:xfrm>
          <a:prstGeom prst="rect">
            <a:avLst/>
          </a:prstGeom>
          <a:noFill/>
          <a:effectLst/>
        </p:spPr>
      </p:pic>
      <p:sp>
        <p:nvSpPr>
          <p:cNvPr id="7" name="AutoShape 2"/>
          <p:cNvSpPr>
            <a:spLocks noChangeArrowheads="1"/>
          </p:cNvSpPr>
          <p:nvPr/>
        </p:nvSpPr>
        <p:spPr bwMode="auto">
          <a:xfrm>
            <a:off x="1" y="0"/>
            <a:ext cx="9144000" cy="1260475"/>
          </a:xfrm>
          <a:prstGeom prst="roundRect">
            <a:avLst>
              <a:gd name="adj" fmla="val 125"/>
            </a:avLst>
          </a:prstGeom>
          <a:solidFill>
            <a:srgbClr val="00519E"/>
          </a:solidFill>
          <a:ln w="9525">
            <a:noFill/>
            <a:round/>
            <a:headEnd/>
            <a:tailEnd/>
          </a:ln>
          <a:effectLst/>
        </p:spPr>
        <p:txBody>
          <a:bodyPr wrap="none" anchor="ctr"/>
          <a:lstStyle/>
          <a:p>
            <a:endParaRPr lang="en-US" dirty="0"/>
          </a:p>
        </p:txBody>
      </p:sp>
      <p:sp>
        <p:nvSpPr>
          <p:cNvPr id="8" name="AutoShape 4"/>
          <p:cNvSpPr>
            <a:spLocks noChangeArrowheads="1"/>
          </p:cNvSpPr>
          <p:nvPr/>
        </p:nvSpPr>
        <p:spPr bwMode="auto">
          <a:xfrm>
            <a:off x="1" y="6381328"/>
            <a:ext cx="9144000" cy="504056"/>
          </a:xfrm>
          <a:prstGeom prst="roundRect">
            <a:avLst>
              <a:gd name="adj" fmla="val 292"/>
            </a:avLst>
          </a:prstGeom>
          <a:solidFill>
            <a:srgbClr val="009932"/>
          </a:solidFill>
          <a:ln w="9525">
            <a:solidFill>
              <a:srgbClr val="000000"/>
            </a:solidFill>
            <a:round/>
            <a:headEnd/>
            <a:tailEnd/>
          </a:ln>
          <a:effectLst/>
        </p:spPr>
        <p:txBody>
          <a:bodyPr wrap="none" anchor="ctr"/>
          <a:lstStyle/>
          <a:p>
            <a:endParaRPr lang="en-US" dirty="0"/>
          </a:p>
        </p:txBody>
      </p:sp>
      <p:pic>
        <p:nvPicPr>
          <p:cNvPr id="9" name="Picture 12" descr="flor con uv en azul"/>
          <p:cNvPicPr>
            <a:picLocks noChangeArrowheads="1"/>
          </p:cNvPicPr>
          <p:nvPr/>
        </p:nvPicPr>
        <p:blipFill>
          <a:blip r:embed="rId14" cstate="print"/>
          <a:srcRect/>
          <a:stretch>
            <a:fillRect/>
          </a:stretch>
        </p:blipFill>
        <p:spPr bwMode="auto">
          <a:xfrm>
            <a:off x="7704000" y="0"/>
            <a:ext cx="1440000" cy="1260475"/>
          </a:xfrm>
          <a:prstGeom prst="rect">
            <a:avLst/>
          </a:prstGeom>
          <a:noFill/>
        </p:spPr>
      </p:pic>
      <p:sp>
        <p:nvSpPr>
          <p:cNvPr id="2" name="1 Marcador de título"/>
          <p:cNvSpPr>
            <a:spLocks noGrp="1"/>
          </p:cNvSpPr>
          <p:nvPr>
            <p:ph type="title"/>
          </p:nvPr>
        </p:nvSpPr>
        <p:spPr>
          <a:xfrm>
            <a:off x="251520" y="116632"/>
            <a:ext cx="7776864" cy="108012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251520" y="1412776"/>
            <a:ext cx="8640960" cy="4896544"/>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3 Marcador de fecha"/>
          <p:cNvSpPr>
            <a:spLocks noGrp="1"/>
          </p:cNvSpPr>
          <p:nvPr>
            <p:ph type="dt" sz="half" idx="2"/>
          </p:nvPr>
        </p:nvSpPr>
        <p:spPr>
          <a:xfrm>
            <a:off x="206152" y="6448251"/>
            <a:ext cx="2133600" cy="365125"/>
          </a:xfrm>
          <a:prstGeom prst="rect">
            <a:avLst/>
          </a:prstGeom>
        </p:spPr>
        <p:txBody>
          <a:bodyPr vert="horz" lIns="91440" tIns="45720" rIns="91440" bIns="45720" rtlCol="0" anchor="ctr"/>
          <a:lstStyle>
            <a:lvl1pPr algn="l">
              <a:defRPr sz="1200" baseline="0">
                <a:solidFill>
                  <a:schemeClr val="bg1"/>
                </a:solidFill>
              </a:defRPr>
            </a:lvl1pPr>
          </a:lstStyle>
          <a:p>
            <a:r>
              <a:rPr lang="es-MX" dirty="0" smtClean="0"/>
              <a:t>10/16/2010</a:t>
            </a:r>
            <a:endParaRPr lang="en-US" dirty="0"/>
          </a:p>
        </p:txBody>
      </p:sp>
      <p:sp>
        <p:nvSpPr>
          <p:cNvPr id="5" name="4 Marcador de pie de página"/>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it-IT" smtClean="0"/>
              <a:t>M.I. Alberto Pedro Lorandi Medina alorandi@uv.mx</a:t>
            </a:r>
            <a:endParaRPr lang="en-US" dirty="0"/>
          </a:p>
        </p:txBody>
      </p:sp>
      <p:sp>
        <p:nvSpPr>
          <p:cNvPr id="6" name="5 Marcador de número de diapositiva"/>
          <p:cNvSpPr>
            <a:spLocks noGrp="1"/>
          </p:cNvSpPr>
          <p:nvPr>
            <p:ph type="sldNum" sz="quarter" idx="4"/>
          </p:nvPr>
        </p:nvSpPr>
        <p:spPr>
          <a:xfrm>
            <a:off x="6758880" y="6448251"/>
            <a:ext cx="2133600" cy="365125"/>
          </a:xfrm>
          <a:prstGeom prst="rect">
            <a:avLst/>
          </a:prstGeom>
        </p:spPr>
        <p:txBody>
          <a:bodyPr vert="horz" lIns="91440" tIns="45720" rIns="91440" bIns="45720" rtlCol="0" anchor="ctr"/>
          <a:lstStyle>
            <a:lvl1pPr algn="r">
              <a:defRPr sz="1200" baseline="0">
                <a:solidFill>
                  <a:schemeClr val="bg1"/>
                </a:solidFill>
              </a:defRPr>
            </a:lvl1pPr>
          </a:lstStyle>
          <a:p>
            <a:fld id="{AF7D8B4E-9E47-49DC-B325-448D001E0DC1}"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0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00519E"/>
        </a:buClr>
        <a:buFont typeface="Wingdings" pitchFamily="2" charset="2"/>
        <a:buChar char="§"/>
        <a:defRPr sz="3000" kern="1200">
          <a:solidFill>
            <a:schemeClr val="tx1"/>
          </a:solidFill>
          <a:latin typeface="+mn-lt"/>
          <a:ea typeface="+mn-ea"/>
          <a:cs typeface="+mn-cs"/>
        </a:defRPr>
      </a:lvl1pPr>
      <a:lvl2pPr marL="742950" indent="-285750" algn="l" defTabSz="914400" rtl="0" eaLnBrk="1" latinLnBrk="0" hangingPunct="1">
        <a:spcBef>
          <a:spcPct val="20000"/>
        </a:spcBef>
        <a:buClr>
          <a:srgbClr val="009932"/>
        </a:buClr>
        <a:buFont typeface="Wingdings"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0519E"/>
        </a:buClr>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009932"/>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00519E"/>
        </a:buClr>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istrowatch.com/"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Hoja_de_c_lculo_de_Microsoft_Office_Excel_97-20032.xls"/></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gs.statcounter.com/#os-ww-monthly-200812-201001-bar"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noProof="0" dirty="0" smtClean="0"/>
              <a:t>Software libre y Linux en la Educación Superior en México</a:t>
            </a:r>
            <a:endParaRPr lang="es-MX" noProof="0" dirty="0"/>
          </a:p>
        </p:txBody>
      </p:sp>
      <p:sp>
        <p:nvSpPr>
          <p:cNvPr id="3" name="2 Subtítulo"/>
          <p:cNvSpPr>
            <a:spLocks noGrp="1"/>
          </p:cNvSpPr>
          <p:nvPr>
            <p:ph type="subTitle" idx="1"/>
          </p:nvPr>
        </p:nvSpPr>
        <p:spPr/>
        <p:txBody>
          <a:bodyPr/>
          <a:lstStyle/>
          <a:p>
            <a:r>
              <a:rPr lang="es-MX" noProof="0" dirty="0" smtClean="0"/>
              <a:t>Algunas Ideas y Algunas Reflexiones</a:t>
            </a:r>
            <a:endParaRPr lang="es-MX" noProof="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smtClean="0"/>
              <a:t>¿Que es Linux?</a:t>
            </a:r>
            <a:endParaRPr lang="es-MX" noProof="0"/>
          </a:p>
        </p:txBody>
      </p:sp>
      <p:sp>
        <p:nvSpPr>
          <p:cNvPr id="3" name="2 Marcador de contenido"/>
          <p:cNvSpPr>
            <a:spLocks noGrp="1"/>
          </p:cNvSpPr>
          <p:nvPr>
            <p:ph idx="1"/>
          </p:nvPr>
        </p:nvSpPr>
        <p:spPr/>
        <p:txBody>
          <a:bodyPr>
            <a:noAutofit/>
          </a:bodyPr>
          <a:lstStyle/>
          <a:p>
            <a:r>
              <a:rPr lang="es-MX" noProof="0" dirty="0" smtClean="0"/>
              <a:t>De manera equivocada se ha asociado el término Linux como sinónimo de un Sistema Operativo.</a:t>
            </a:r>
          </a:p>
          <a:p>
            <a:r>
              <a:rPr lang="es-MX" noProof="0" dirty="0" smtClean="0"/>
              <a:t>Linux es un </a:t>
            </a:r>
            <a:r>
              <a:rPr lang="es-MX" noProof="0" dirty="0" err="1" smtClean="0"/>
              <a:t>kernel</a:t>
            </a:r>
            <a:r>
              <a:rPr lang="es-MX" noProof="0" dirty="0" smtClean="0"/>
              <a:t> libre desarrollado inicialmente por </a:t>
            </a:r>
            <a:r>
              <a:rPr lang="es-MX" noProof="0" dirty="0" err="1" smtClean="0"/>
              <a:t>Linus</a:t>
            </a:r>
            <a:r>
              <a:rPr lang="es-MX" noProof="0" dirty="0" smtClean="0"/>
              <a:t> </a:t>
            </a:r>
            <a:r>
              <a:rPr lang="es-MX" noProof="0" dirty="0" err="1" smtClean="0"/>
              <a:t>Torvalds</a:t>
            </a:r>
            <a:r>
              <a:rPr lang="es-MX" noProof="0" dirty="0" smtClean="0"/>
              <a:t> en 1991  y liberado como GPL.</a:t>
            </a:r>
          </a:p>
          <a:p>
            <a:r>
              <a:rPr lang="es-MX" noProof="0" dirty="0" smtClean="0"/>
              <a:t>Algunas personas y organizaciones conjuntaron ese </a:t>
            </a:r>
            <a:r>
              <a:rPr lang="es-MX" noProof="0" dirty="0" err="1" smtClean="0"/>
              <a:t>kernel</a:t>
            </a:r>
            <a:r>
              <a:rPr lang="es-MX" noProof="0" dirty="0" smtClean="0"/>
              <a:t> con un conjunto de software y formaron con ello su propio sistema operativo. </a:t>
            </a:r>
          </a:p>
          <a:p>
            <a:r>
              <a:rPr lang="es-MX" noProof="0" dirty="0" smtClean="0"/>
              <a:t>A esos sistemas operativos se les llama “Distribuciones Linux” o “GNU/Linux”, y se les ha llamado simplemente “Linux” y de ahí la confusión.</a:t>
            </a:r>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smtClean="0"/>
              <a:t>¿Linux es Libre?</a:t>
            </a:r>
            <a:endParaRPr lang="es-MX" noProof="0"/>
          </a:p>
        </p:txBody>
      </p:sp>
      <p:sp>
        <p:nvSpPr>
          <p:cNvPr id="3" name="2 Marcador de contenido"/>
          <p:cNvSpPr>
            <a:spLocks noGrp="1"/>
          </p:cNvSpPr>
          <p:nvPr>
            <p:ph idx="1"/>
          </p:nvPr>
        </p:nvSpPr>
        <p:spPr/>
        <p:txBody>
          <a:bodyPr>
            <a:normAutofit lnSpcReduction="10000"/>
          </a:bodyPr>
          <a:lstStyle/>
          <a:p>
            <a:r>
              <a:rPr lang="es-MX" noProof="0" dirty="0" smtClean="0"/>
              <a:t>Linux (el Kernel) </a:t>
            </a:r>
            <a:r>
              <a:rPr lang="es-MX" noProof="0" dirty="0" smtClean="0"/>
              <a:t>sí </a:t>
            </a:r>
            <a:r>
              <a:rPr lang="es-MX" noProof="0" dirty="0" smtClean="0"/>
              <a:t>es libre sin embargo, una distribución de Linux puede no ser libre.</a:t>
            </a:r>
          </a:p>
          <a:p>
            <a:r>
              <a:rPr lang="es-MX" noProof="0" dirty="0" smtClean="0"/>
              <a:t>De la misma forma, una distribución Linux puede ser libre pero incluir software no libre.</a:t>
            </a:r>
          </a:p>
          <a:p>
            <a:r>
              <a:rPr lang="es-MX" noProof="0" dirty="0" smtClean="0"/>
              <a:t>En algunos casos el software no libre no se incluye pero se facilita su descarga e instalación.</a:t>
            </a:r>
          </a:p>
          <a:p>
            <a:r>
              <a:rPr lang="es-MX" noProof="0" dirty="0" smtClean="0"/>
              <a:t>Existen algunas distribuciones que se cobra por el </a:t>
            </a:r>
            <a:r>
              <a:rPr lang="es-MX" dirty="0" smtClean="0"/>
              <a:t>trabajo desarrollado en </a:t>
            </a:r>
            <a:r>
              <a:rPr lang="es-MX" noProof="0" dirty="0" smtClean="0"/>
              <a:t>ellas, pero se ofrece el código fuente de manera libre o al menos, se puede obtener una parte de este. </a:t>
            </a:r>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MX" noProof="0" dirty="0" smtClean="0"/>
              <a:t>Libertad Genera Desarrollo</a:t>
            </a:r>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12</a:t>
            </a:fld>
            <a:endParaRPr lang="en-US" dirty="0"/>
          </a:p>
        </p:txBody>
      </p:sp>
      <p:graphicFrame>
        <p:nvGraphicFramePr>
          <p:cNvPr id="8" name="7 Tabla"/>
          <p:cNvGraphicFramePr>
            <a:graphicFrameLocks noGrp="1"/>
          </p:cNvGraphicFramePr>
          <p:nvPr/>
        </p:nvGraphicFramePr>
        <p:xfrm>
          <a:off x="683568" y="1556792"/>
          <a:ext cx="8136902" cy="4213404"/>
        </p:xfrm>
        <a:graphic>
          <a:graphicData uri="http://schemas.openxmlformats.org/drawingml/2006/table">
            <a:tbl>
              <a:tblPr/>
              <a:tblGrid>
                <a:gridCol w="641626"/>
                <a:gridCol w="1140667"/>
                <a:gridCol w="1140667"/>
                <a:gridCol w="753054"/>
                <a:gridCol w="141385"/>
                <a:gridCol w="989698"/>
                <a:gridCol w="353461"/>
                <a:gridCol w="1540242"/>
                <a:gridCol w="166845"/>
                <a:gridCol w="1269257"/>
              </a:tblGrid>
              <a:tr h="267980">
                <a:tc>
                  <a:txBody>
                    <a:bodyPr/>
                    <a:lstStyle/>
                    <a:p>
                      <a:pPr marL="0" marR="0" algn="ctr">
                        <a:spcBef>
                          <a:spcPts val="0"/>
                        </a:spcBef>
                        <a:spcAft>
                          <a:spcPts val="0"/>
                        </a:spcAft>
                      </a:pPr>
                      <a:r>
                        <a:rPr lang="es-MX" sz="1800" i="1" dirty="0">
                          <a:latin typeface="Times New Roman"/>
                          <a:ea typeface="Times New Roman"/>
                        </a:rPr>
                        <a:t>Año</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0" marR="0" algn="ctr">
                        <a:spcBef>
                          <a:spcPts val="0"/>
                        </a:spcBef>
                        <a:spcAft>
                          <a:spcPts val="0"/>
                        </a:spcAft>
                      </a:pPr>
                      <a:r>
                        <a:rPr lang="es-MX" sz="1800" dirty="0">
                          <a:latin typeface="Times New Roman"/>
                          <a:ea typeface="Times New Roman"/>
                        </a:rPr>
                        <a:t>Distribución</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1744">
                <a:tc>
                  <a:txBody>
                    <a:bodyPr/>
                    <a:lstStyle/>
                    <a:p>
                      <a:pPr marL="0" marR="0" algn="just">
                        <a:spcBef>
                          <a:spcPts val="0"/>
                        </a:spcBef>
                        <a:spcAft>
                          <a:spcPts val="0"/>
                        </a:spcAft>
                      </a:pPr>
                      <a:r>
                        <a:rPr lang="es-MX" sz="1800" dirty="0">
                          <a:latin typeface="Times New Roman"/>
                          <a:ea typeface="Times New Roman"/>
                        </a:rPr>
                        <a:t>1985</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spcBef>
                          <a:spcPts val="0"/>
                        </a:spcBef>
                        <a:spcAft>
                          <a:spcPts val="0"/>
                        </a:spcAft>
                      </a:pPr>
                      <a:r>
                        <a:rPr lang="es-MX" sz="1800" dirty="0">
                          <a:latin typeface="Times New Roman"/>
                          <a:ea typeface="Times New Roman"/>
                        </a:rPr>
                        <a:t>Manifiesto</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8">
                  <a:txBody>
                    <a:bodyPr/>
                    <a:lstStyle/>
                    <a:p>
                      <a:pPr marL="0" marR="0" algn="just">
                        <a:spcBef>
                          <a:spcPts val="0"/>
                        </a:spcBef>
                        <a:spcAft>
                          <a:spcPts val="0"/>
                        </a:spcAft>
                      </a:pPr>
                      <a:r>
                        <a:rPr lang="es-MX" sz="1800" dirty="0" smtClean="0">
                          <a:latin typeface="Times New Roman"/>
                          <a:ea typeface="Times New Roman"/>
                        </a:rPr>
                        <a:t>GNU Richard Stallman</a:t>
                      </a:r>
                      <a:endParaRPr lang="en-US" sz="18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just">
                        <a:spcBef>
                          <a:spcPts val="0"/>
                        </a:spcBef>
                        <a:spcAft>
                          <a:spcPts val="0"/>
                        </a:spcAft>
                      </a:pPr>
                      <a:endParaRPr lang="en-US" sz="18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67980">
                <a:tc>
                  <a:txBody>
                    <a:bodyPr/>
                    <a:lstStyle/>
                    <a:p>
                      <a:pPr marL="0" marR="0" algn="just">
                        <a:spcBef>
                          <a:spcPts val="0"/>
                        </a:spcBef>
                        <a:spcAft>
                          <a:spcPts val="0"/>
                        </a:spcAft>
                      </a:pPr>
                      <a:r>
                        <a:rPr lang="es-MX" sz="1800" dirty="0">
                          <a:latin typeface="Times New Roman"/>
                          <a:ea typeface="Times New Roman"/>
                        </a:rPr>
                        <a:t>1991</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a:spcBef>
                          <a:spcPts val="0"/>
                        </a:spcBef>
                        <a:spcAft>
                          <a:spcPts val="0"/>
                        </a:spcAft>
                      </a:pPr>
                      <a:r>
                        <a:rPr lang="es-MX" sz="1800" dirty="0" smtClean="0">
                          <a:latin typeface="Times New Roman"/>
                          <a:ea typeface="Times New Roman"/>
                        </a:rPr>
                        <a:t>Nace Linux</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gridSpan="3">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gridSpan="2">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r>
              <a:tr h="267980">
                <a:tc>
                  <a:txBody>
                    <a:bodyPr/>
                    <a:lstStyle/>
                    <a:p>
                      <a:pPr marL="0" marR="0" algn="just">
                        <a:spcBef>
                          <a:spcPts val="0"/>
                        </a:spcBef>
                        <a:spcAft>
                          <a:spcPts val="0"/>
                        </a:spcAft>
                      </a:pPr>
                      <a:r>
                        <a:rPr lang="es-MX" sz="1800" dirty="0">
                          <a:latin typeface="Times New Roman"/>
                          <a:ea typeface="Times New Roman"/>
                        </a:rPr>
                        <a:t>1992</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spcBef>
                          <a:spcPts val="0"/>
                        </a:spcBef>
                        <a:spcAft>
                          <a:spcPts val="0"/>
                        </a:spcAft>
                      </a:pPr>
                      <a:r>
                        <a:rPr lang="es-MX" sz="1800" dirty="0">
                          <a:latin typeface="Times New Roman"/>
                          <a:ea typeface="Times New Roman"/>
                        </a:rPr>
                        <a:t>MCC</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s-MX" sz="1800" dirty="0">
                          <a:latin typeface="Times New Roman"/>
                          <a:ea typeface="Times New Roman"/>
                        </a:rPr>
                        <a:t>SLS</a:t>
                      </a:r>
                      <a:endParaRPr lang="en-US" sz="1800" dirty="0">
                        <a:latin typeface="Times New Roman"/>
                        <a:ea typeface="Times New Roman"/>
                      </a:endParaRPr>
                    </a:p>
                  </a:txBody>
                  <a:tcPr marL="68580" marR="68580" marT="0" marB="0">
                    <a:lnL>
                      <a:noFill/>
                    </a:lnL>
                    <a:lnR>
                      <a:noFill/>
                    </a:lnR>
                    <a:lnT>
                      <a:noFill/>
                    </a:lnT>
                    <a:lnB>
                      <a:noFill/>
                    </a:lnB>
                  </a:tcPr>
                </a:tc>
                <a:tc gridSpan="4">
                  <a:txBody>
                    <a:bodyPr/>
                    <a:lstStyle/>
                    <a:p>
                      <a:pPr marL="0" marR="0" algn="just">
                        <a:spcBef>
                          <a:spcPts val="0"/>
                        </a:spcBef>
                        <a:spcAft>
                          <a:spcPts val="0"/>
                        </a:spcAft>
                      </a:pPr>
                      <a:r>
                        <a:rPr lang="es-MX" sz="1800" dirty="0" smtClean="0">
                          <a:latin typeface="Times New Roman"/>
                          <a:ea typeface="Times New Roman"/>
                        </a:rPr>
                        <a:t>  Tamu</a:t>
                      </a: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gridSpan="2">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r>
              <a:tr h="267980">
                <a:tc>
                  <a:txBody>
                    <a:bodyPr/>
                    <a:lstStyle/>
                    <a:p>
                      <a:pPr marL="0" marR="0" algn="just">
                        <a:spcBef>
                          <a:spcPts val="0"/>
                        </a:spcBef>
                        <a:spcAft>
                          <a:spcPts val="0"/>
                        </a:spcAft>
                      </a:pPr>
                      <a:r>
                        <a:rPr lang="es-MX" sz="1800" dirty="0">
                          <a:latin typeface="Times New Roman"/>
                          <a:ea typeface="Times New Roman"/>
                        </a:rPr>
                        <a:t>1993</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spcBef>
                          <a:spcPts val="0"/>
                        </a:spcBef>
                        <a:spcAft>
                          <a:spcPts val="0"/>
                        </a:spcAft>
                      </a:pPr>
                      <a:r>
                        <a:rPr lang="es-MX" sz="1800" dirty="0">
                          <a:latin typeface="Times New Roman"/>
                          <a:ea typeface="Times New Roman"/>
                        </a:rPr>
                        <a:t>Yggdrasil</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s-MX" sz="1800" dirty="0">
                          <a:latin typeface="Times New Roman"/>
                          <a:ea typeface="Times New Roman"/>
                        </a:rPr>
                        <a:t>Slackware</a:t>
                      </a:r>
                      <a:endParaRPr lang="en-US" sz="1800" dirty="0">
                        <a:latin typeface="Times New Roman"/>
                        <a:ea typeface="Times New Roman"/>
                      </a:endParaRPr>
                    </a:p>
                  </a:txBody>
                  <a:tcPr marL="68580" marR="68580" marT="0" marB="0">
                    <a:lnL>
                      <a:noFill/>
                    </a:lnL>
                    <a:lnR>
                      <a:noFill/>
                    </a:lnR>
                    <a:lnT>
                      <a:noFill/>
                    </a:lnT>
                    <a:lnB>
                      <a:noFill/>
                    </a:lnB>
                  </a:tcPr>
                </a:tc>
                <a:tc gridSpan="4">
                  <a:txBody>
                    <a:bodyPr/>
                    <a:lstStyle/>
                    <a:p>
                      <a:pPr marL="0" marR="0" algn="just">
                        <a:spcBef>
                          <a:spcPts val="0"/>
                        </a:spcBef>
                        <a:spcAft>
                          <a:spcPts val="0"/>
                        </a:spcAft>
                      </a:pPr>
                      <a:r>
                        <a:rPr lang="es-MX" sz="1800" dirty="0" smtClean="0">
                          <a:latin typeface="Times New Roman"/>
                          <a:ea typeface="Times New Roman"/>
                        </a:rPr>
                        <a:t>  Debian</a:t>
                      </a: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gridSpan="2">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r>
              <a:tr h="267980">
                <a:tc>
                  <a:txBody>
                    <a:bodyPr/>
                    <a:lstStyle/>
                    <a:p>
                      <a:pPr marL="0" marR="0" algn="just">
                        <a:spcBef>
                          <a:spcPts val="0"/>
                        </a:spcBef>
                        <a:spcAft>
                          <a:spcPts val="0"/>
                        </a:spcAft>
                      </a:pPr>
                      <a:r>
                        <a:rPr lang="es-MX" sz="1800" dirty="0">
                          <a:latin typeface="Times New Roman"/>
                          <a:ea typeface="Times New Roman"/>
                        </a:rPr>
                        <a:t>1994</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spcBef>
                          <a:spcPts val="0"/>
                        </a:spcBef>
                        <a:spcAft>
                          <a:spcPts val="0"/>
                        </a:spcAft>
                      </a:pPr>
                      <a:r>
                        <a:rPr lang="es-MX" sz="1800" dirty="0">
                          <a:latin typeface="Times New Roman"/>
                          <a:ea typeface="Times New Roman"/>
                        </a:rPr>
                        <a:t>RedHat</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s-MX" sz="1800" dirty="0">
                          <a:latin typeface="Times New Roman"/>
                          <a:ea typeface="Times New Roman"/>
                        </a:rPr>
                        <a:t>Suse</a:t>
                      </a:r>
                      <a:endParaRPr lang="en-US" sz="1800" dirty="0">
                        <a:latin typeface="Times New Roman"/>
                        <a:ea typeface="Times New Roman"/>
                      </a:endParaRPr>
                    </a:p>
                  </a:txBody>
                  <a:tcPr marL="68580" marR="68580" marT="0" marB="0">
                    <a:lnL>
                      <a:noFill/>
                    </a:lnL>
                    <a:lnR>
                      <a:noFill/>
                    </a:lnR>
                    <a:lnT>
                      <a:noFill/>
                    </a:lnT>
                    <a:lnB>
                      <a:noFill/>
                    </a:lnB>
                  </a:tcPr>
                </a:tc>
                <a:tc gridSpan="3">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gridSpan="2">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r>
              <a:tr h="267980">
                <a:tc>
                  <a:txBody>
                    <a:bodyPr/>
                    <a:lstStyle/>
                    <a:p>
                      <a:pPr marL="0" marR="0" algn="just">
                        <a:spcBef>
                          <a:spcPts val="0"/>
                        </a:spcBef>
                        <a:spcAft>
                          <a:spcPts val="0"/>
                        </a:spcAft>
                      </a:pPr>
                      <a:r>
                        <a:rPr lang="es-MX" sz="1800" dirty="0">
                          <a:latin typeface="Times New Roman"/>
                          <a:ea typeface="Times New Roman"/>
                        </a:rPr>
                        <a:t>1996</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spcBef>
                          <a:spcPts val="0"/>
                        </a:spcBef>
                        <a:spcAft>
                          <a:spcPts val="0"/>
                        </a:spcAft>
                      </a:pPr>
                      <a:r>
                        <a:rPr lang="es-MX" sz="1800" dirty="0">
                          <a:latin typeface="Times New Roman"/>
                          <a:ea typeface="Times New Roman"/>
                        </a:rPr>
                        <a:t>Conectiva</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gridSpan="3">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gridSpan="2">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r>
              <a:tr h="267980">
                <a:tc>
                  <a:txBody>
                    <a:bodyPr/>
                    <a:lstStyle/>
                    <a:p>
                      <a:pPr marL="0" marR="0" algn="just">
                        <a:spcBef>
                          <a:spcPts val="0"/>
                        </a:spcBef>
                        <a:spcAft>
                          <a:spcPts val="0"/>
                        </a:spcAft>
                      </a:pPr>
                      <a:r>
                        <a:rPr lang="es-MX" sz="1800" dirty="0">
                          <a:latin typeface="Times New Roman"/>
                          <a:ea typeface="Times New Roman"/>
                        </a:rPr>
                        <a:t>1998</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spcBef>
                          <a:spcPts val="0"/>
                        </a:spcBef>
                        <a:spcAft>
                          <a:spcPts val="0"/>
                        </a:spcAft>
                      </a:pPr>
                      <a:r>
                        <a:rPr lang="es-MX" sz="1800" dirty="0">
                          <a:latin typeface="Times New Roman"/>
                          <a:ea typeface="Times New Roman"/>
                        </a:rPr>
                        <a:t>Mandrake</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gridSpan="3">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gridSpan="2">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r>
              <a:tr h="267980">
                <a:tc>
                  <a:txBody>
                    <a:bodyPr/>
                    <a:lstStyle/>
                    <a:p>
                      <a:pPr marL="0" marR="0" algn="just">
                        <a:spcBef>
                          <a:spcPts val="0"/>
                        </a:spcBef>
                        <a:spcAft>
                          <a:spcPts val="0"/>
                        </a:spcAft>
                      </a:pPr>
                      <a:r>
                        <a:rPr lang="es-MX" sz="1800" dirty="0">
                          <a:latin typeface="Times New Roman"/>
                          <a:ea typeface="Times New Roman"/>
                        </a:rPr>
                        <a:t>1999</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spcBef>
                          <a:spcPts val="0"/>
                        </a:spcBef>
                        <a:spcAft>
                          <a:spcPts val="0"/>
                        </a:spcAft>
                      </a:pPr>
                      <a:r>
                        <a:rPr lang="es-MX" sz="1800" dirty="0">
                          <a:latin typeface="Times New Roman"/>
                          <a:ea typeface="Times New Roman"/>
                        </a:rPr>
                        <a:t>Corel</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s-MX" sz="1800" dirty="0">
                          <a:latin typeface="Times New Roman"/>
                          <a:ea typeface="Times New Roman"/>
                        </a:rPr>
                        <a:t>RedFlag</a:t>
                      </a:r>
                      <a:endParaRPr lang="en-US" sz="1800" dirty="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s-MX" sz="1800" dirty="0" smtClean="0">
                          <a:latin typeface="Times New Roman"/>
                          <a:ea typeface="Times New Roman"/>
                        </a:rPr>
                        <a:t> Linux</a:t>
                      </a:r>
                      <a:endParaRPr lang="en-US" sz="1800" dirty="0">
                        <a:latin typeface="Times New Roman"/>
                        <a:ea typeface="Times New Roman"/>
                      </a:endParaRPr>
                    </a:p>
                  </a:txBody>
                  <a:tcPr marL="68580" marR="68580" marT="0" marB="0">
                    <a:lnL>
                      <a:noFill/>
                    </a:lnL>
                    <a:lnR>
                      <a:noFill/>
                    </a:lnR>
                    <a:lnT>
                      <a:noFill/>
                    </a:lnT>
                    <a:lnB>
                      <a:noFill/>
                    </a:lnB>
                  </a:tcPr>
                </a:tc>
                <a:tc gridSpan="3">
                  <a:txBody>
                    <a:bodyPr/>
                    <a:lstStyle/>
                    <a:p>
                      <a:pPr marL="0" marR="0" algn="just">
                        <a:spcBef>
                          <a:spcPts val="0"/>
                        </a:spcBef>
                        <a:spcAft>
                          <a:spcPts val="0"/>
                        </a:spcAft>
                      </a:pPr>
                      <a:r>
                        <a:rPr lang="es-MX" sz="1800" dirty="0" smtClean="0">
                          <a:latin typeface="Times New Roman"/>
                          <a:ea typeface="Times New Roman"/>
                        </a:rPr>
                        <a:t>From Scratch</a:t>
                      </a: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pPr marL="0" marR="0" algn="just">
                        <a:spcBef>
                          <a:spcPts val="0"/>
                        </a:spcBef>
                        <a:spcAft>
                          <a:spcPts val="0"/>
                        </a:spcAft>
                      </a:pP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r>
              <a:tr h="267980">
                <a:tc>
                  <a:txBody>
                    <a:bodyPr/>
                    <a:lstStyle/>
                    <a:p>
                      <a:pPr marL="0" marR="0" algn="just">
                        <a:spcBef>
                          <a:spcPts val="0"/>
                        </a:spcBef>
                        <a:spcAft>
                          <a:spcPts val="0"/>
                        </a:spcAft>
                      </a:pPr>
                      <a:r>
                        <a:rPr lang="es-MX" sz="1800" dirty="0">
                          <a:latin typeface="Times New Roman"/>
                          <a:ea typeface="Times New Roman"/>
                        </a:rPr>
                        <a:t>2001</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spcBef>
                          <a:spcPts val="0"/>
                        </a:spcBef>
                        <a:spcAft>
                          <a:spcPts val="0"/>
                        </a:spcAft>
                      </a:pPr>
                      <a:r>
                        <a:rPr lang="es-MX" sz="1800" dirty="0">
                          <a:latin typeface="Times New Roman"/>
                          <a:ea typeface="Times New Roman"/>
                        </a:rPr>
                        <a:t>Xandros</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s-MX" sz="1800" dirty="0">
                          <a:latin typeface="Times New Roman"/>
                          <a:ea typeface="Times New Roman"/>
                        </a:rPr>
                        <a:t>Lindows</a:t>
                      </a:r>
                      <a:endParaRPr lang="en-US" sz="1800" dirty="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s-MX" sz="1800" dirty="0" smtClean="0">
                          <a:latin typeface="Times New Roman"/>
                          <a:ea typeface="Times New Roman"/>
                        </a:rPr>
                        <a:t> Crux</a:t>
                      </a:r>
                      <a:endParaRPr lang="en-US" sz="1800" dirty="0">
                        <a:latin typeface="Times New Roman"/>
                        <a:ea typeface="Times New Roman"/>
                      </a:endParaRPr>
                    </a:p>
                  </a:txBody>
                  <a:tcPr marL="68580" marR="68580" marT="0" marB="0">
                    <a:lnL>
                      <a:noFill/>
                    </a:lnL>
                    <a:lnR>
                      <a:noFill/>
                    </a:lnR>
                    <a:lnT>
                      <a:noFill/>
                    </a:lnT>
                    <a:lnB>
                      <a:noFill/>
                    </a:lnB>
                  </a:tcPr>
                </a:tc>
                <a:tc gridSpan="3">
                  <a:txBody>
                    <a:bodyPr/>
                    <a:lstStyle/>
                    <a:p>
                      <a:pPr marL="0" marR="0" algn="just">
                        <a:spcBef>
                          <a:spcPts val="0"/>
                        </a:spcBef>
                        <a:spcAft>
                          <a:spcPts val="0"/>
                        </a:spcAft>
                      </a:pPr>
                      <a:r>
                        <a:rPr lang="es-MX" sz="1800" dirty="0" smtClean="0">
                          <a:latin typeface="Times New Roman"/>
                          <a:ea typeface="Times New Roman"/>
                        </a:rPr>
                        <a:t>LinuxPPP</a:t>
                      </a: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pPr marL="0" marR="0" algn="just">
                        <a:spcBef>
                          <a:spcPts val="0"/>
                        </a:spcBef>
                        <a:spcAft>
                          <a:spcPts val="0"/>
                        </a:spcAft>
                      </a:pP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pPr marL="0" marR="0" algn="just">
                        <a:spcBef>
                          <a:spcPts val="0"/>
                        </a:spcBef>
                        <a:spcAft>
                          <a:spcPts val="0"/>
                        </a:spcAft>
                      </a:pPr>
                      <a:endParaRPr lang="en-US" sz="1600" dirty="0">
                        <a:latin typeface="Times New Roman"/>
                        <a:ea typeface="Times New Roman"/>
                      </a:endParaRPr>
                    </a:p>
                  </a:txBody>
                  <a:tcPr marL="68580" marR="68580" marT="0" marB="0">
                    <a:lnL>
                      <a:noFill/>
                    </a:lnL>
                    <a:lnR>
                      <a:noFill/>
                    </a:lnR>
                    <a:lnT>
                      <a:noFill/>
                    </a:lnT>
                    <a:lnB>
                      <a:noFill/>
                    </a:lnB>
                  </a:tcPr>
                </a:tc>
                <a:tc gridSpan="2">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r>
              <a:tr h="267980">
                <a:tc>
                  <a:txBody>
                    <a:bodyPr/>
                    <a:lstStyle/>
                    <a:p>
                      <a:pPr marL="0" marR="0" algn="just">
                        <a:spcBef>
                          <a:spcPts val="0"/>
                        </a:spcBef>
                        <a:spcAft>
                          <a:spcPts val="0"/>
                        </a:spcAft>
                      </a:pPr>
                      <a:r>
                        <a:rPr lang="es-MX" sz="1800" dirty="0">
                          <a:latin typeface="Times New Roman"/>
                          <a:ea typeface="Times New Roman"/>
                        </a:rPr>
                        <a:t>2002</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spcBef>
                          <a:spcPts val="0"/>
                        </a:spcBef>
                        <a:spcAft>
                          <a:spcPts val="0"/>
                        </a:spcAft>
                      </a:pPr>
                      <a:r>
                        <a:rPr lang="es-MX" sz="1800" dirty="0">
                          <a:latin typeface="Times New Roman"/>
                          <a:ea typeface="Times New Roman"/>
                        </a:rPr>
                        <a:t>Gentoo</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s-MX" sz="1800" dirty="0">
                          <a:latin typeface="Times New Roman"/>
                          <a:ea typeface="Times New Roman"/>
                        </a:rPr>
                        <a:t>LinEx</a:t>
                      </a:r>
                      <a:endParaRPr lang="en-US" sz="1800" dirty="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s-MX" sz="1800" dirty="0" smtClean="0">
                          <a:latin typeface="Times New Roman"/>
                          <a:ea typeface="Times New Roman"/>
                        </a:rPr>
                        <a:t>Puppy</a:t>
                      </a:r>
                      <a:endParaRPr lang="en-US" sz="1800" dirty="0">
                        <a:latin typeface="Times New Roman"/>
                        <a:ea typeface="Times New Roman"/>
                      </a:endParaRPr>
                    </a:p>
                  </a:txBody>
                  <a:tcPr marL="68580" marR="68580" marT="0" marB="0">
                    <a:lnL>
                      <a:noFill/>
                    </a:lnL>
                    <a:lnR>
                      <a:noFill/>
                    </a:lnR>
                    <a:lnT>
                      <a:noFill/>
                    </a:lnT>
                    <a:lnB>
                      <a:noFill/>
                    </a:lnB>
                  </a:tcPr>
                </a:tc>
                <a:tc gridSpan="3">
                  <a:txBody>
                    <a:bodyPr/>
                    <a:lstStyle/>
                    <a:p>
                      <a:pPr marL="0" marR="0" algn="just">
                        <a:spcBef>
                          <a:spcPts val="0"/>
                        </a:spcBef>
                        <a:spcAft>
                          <a:spcPts val="0"/>
                        </a:spcAft>
                      </a:pPr>
                      <a:r>
                        <a:rPr lang="es-MX" sz="1800" dirty="0">
                          <a:latin typeface="Times New Roman"/>
                          <a:ea typeface="Times New Roman"/>
                        </a:rPr>
                        <a:t>Arch Linux</a:t>
                      </a: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pPr marL="0" marR="0" algn="just">
                        <a:spcBef>
                          <a:spcPts val="0"/>
                        </a:spcBef>
                        <a:spcAft>
                          <a:spcPts val="0"/>
                        </a:spcAft>
                      </a:pP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pPr marL="0" marR="0" algn="just">
                        <a:spcBef>
                          <a:spcPts val="0"/>
                        </a:spcBef>
                        <a:spcAft>
                          <a:spcPts val="0"/>
                        </a:spcAft>
                      </a:pPr>
                      <a:endParaRPr lang="en-US" sz="1600" dirty="0">
                        <a:latin typeface="Times New Roman"/>
                        <a:ea typeface="Times New Roman"/>
                      </a:endParaRPr>
                    </a:p>
                  </a:txBody>
                  <a:tcPr marL="68580" marR="68580" marT="0" marB="0">
                    <a:lnL>
                      <a:noFill/>
                    </a:lnL>
                    <a:lnR>
                      <a:noFill/>
                    </a:lnR>
                    <a:lnT>
                      <a:noFill/>
                    </a:lnT>
                    <a:lnB>
                      <a:noFill/>
                    </a:lnB>
                  </a:tcPr>
                </a:tc>
                <a:tc gridSpan="2">
                  <a:txBody>
                    <a:bodyPr/>
                    <a:lstStyle/>
                    <a:p>
                      <a:pPr marL="0" marR="0" algn="just">
                        <a:spcBef>
                          <a:spcPts val="0"/>
                        </a:spcBef>
                        <a:spcAft>
                          <a:spcPts val="0"/>
                        </a:spcAft>
                      </a:pPr>
                      <a:r>
                        <a:rPr lang="es-MX" sz="1800" dirty="0">
                          <a:latin typeface="Times New Roman"/>
                          <a:ea typeface="Times New Roman"/>
                        </a:rPr>
                        <a:t>Pumix</a:t>
                      </a: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r>
              <a:tr h="312629">
                <a:tc>
                  <a:txBody>
                    <a:bodyPr/>
                    <a:lstStyle/>
                    <a:p>
                      <a:pPr marL="0" marR="0" algn="just">
                        <a:spcBef>
                          <a:spcPts val="0"/>
                        </a:spcBef>
                        <a:spcAft>
                          <a:spcPts val="0"/>
                        </a:spcAft>
                      </a:pPr>
                      <a:r>
                        <a:rPr lang="es-MX" sz="1800" dirty="0">
                          <a:latin typeface="Times New Roman"/>
                          <a:ea typeface="Times New Roman"/>
                        </a:rPr>
                        <a:t>2003</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spcBef>
                          <a:spcPts val="0"/>
                        </a:spcBef>
                        <a:spcAft>
                          <a:spcPts val="0"/>
                        </a:spcAft>
                      </a:pPr>
                      <a:r>
                        <a:rPr lang="es-MX" sz="1800" dirty="0">
                          <a:latin typeface="Times New Roman"/>
                          <a:ea typeface="Times New Roman"/>
                        </a:rPr>
                        <a:t>Knoppix</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s-MX" sz="1800" dirty="0">
                          <a:latin typeface="Times New Roman"/>
                          <a:ea typeface="Times New Roman"/>
                        </a:rPr>
                        <a:t>Morphix</a:t>
                      </a:r>
                      <a:endParaRPr lang="en-US" sz="1800" dirty="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s-MX" sz="1800" dirty="0">
                          <a:latin typeface="Times New Roman"/>
                          <a:ea typeface="Times New Roman"/>
                        </a:rPr>
                        <a:t>Mepis</a:t>
                      </a:r>
                      <a:endParaRPr lang="en-US" sz="1800" dirty="0">
                        <a:latin typeface="Times New Roman"/>
                        <a:ea typeface="Times New Roman"/>
                      </a:endParaRPr>
                    </a:p>
                  </a:txBody>
                  <a:tcPr marL="68580" marR="68580" marT="0" marB="0">
                    <a:lnL>
                      <a:noFill/>
                    </a:lnL>
                    <a:lnR>
                      <a:noFill/>
                    </a:lnR>
                    <a:lnT>
                      <a:noFill/>
                    </a:lnT>
                    <a:lnB>
                      <a:noFill/>
                    </a:lnB>
                  </a:tcPr>
                </a:tc>
                <a:tc gridSpan="3">
                  <a:txBody>
                    <a:bodyPr/>
                    <a:lstStyle/>
                    <a:p>
                      <a:pPr marL="0" marR="0" algn="just">
                        <a:spcBef>
                          <a:spcPts val="0"/>
                        </a:spcBef>
                        <a:spcAft>
                          <a:spcPts val="0"/>
                        </a:spcAft>
                      </a:pPr>
                      <a:r>
                        <a:rPr lang="es-MX" sz="1800" dirty="0">
                          <a:latin typeface="Times New Roman"/>
                          <a:ea typeface="Times New Roman"/>
                        </a:rPr>
                        <a:t>Kanotix</a:t>
                      </a: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pPr marL="0" marR="0" algn="just">
                        <a:spcBef>
                          <a:spcPts val="0"/>
                        </a:spcBef>
                        <a:spcAft>
                          <a:spcPts val="0"/>
                        </a:spcAft>
                      </a:pP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pPr marL="0" marR="0" algn="just">
                        <a:spcBef>
                          <a:spcPts val="0"/>
                        </a:spcBef>
                        <a:spcAft>
                          <a:spcPts val="0"/>
                        </a:spcAft>
                      </a:pPr>
                      <a:endParaRPr lang="en-US" sz="1600" dirty="0">
                        <a:latin typeface="Times New Roman"/>
                        <a:ea typeface="Times New Roman"/>
                      </a:endParaRPr>
                    </a:p>
                  </a:txBody>
                  <a:tcPr marL="68580" marR="68580" marT="0" marB="0">
                    <a:lnL>
                      <a:noFill/>
                    </a:lnL>
                    <a:lnR>
                      <a:noFill/>
                    </a:lnR>
                    <a:lnT>
                      <a:noFill/>
                    </a:lnT>
                    <a:lnB>
                      <a:noFill/>
                    </a:lnB>
                  </a:tcPr>
                </a:tc>
                <a:tc gridSpan="2">
                  <a:txBody>
                    <a:bodyPr/>
                    <a:lstStyle/>
                    <a:p>
                      <a:pPr marL="0" marR="0" algn="just">
                        <a:spcBef>
                          <a:spcPts val="0"/>
                        </a:spcBef>
                        <a:spcAft>
                          <a:spcPts val="0"/>
                        </a:spcAft>
                      </a:pPr>
                      <a:r>
                        <a:rPr lang="es-MX" sz="1800" dirty="0">
                          <a:latin typeface="Times New Roman"/>
                          <a:ea typeface="Times New Roman"/>
                        </a:rPr>
                        <a:t>Java Desktop</a:t>
                      </a: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r>
                        <a:rPr lang="es-MX" sz="1800" dirty="0">
                          <a:latin typeface="Times New Roman"/>
                          <a:ea typeface="Times New Roman"/>
                        </a:rPr>
                        <a:t>Fedora</a:t>
                      </a:r>
                      <a:endParaRPr lang="en-US" sz="1800" dirty="0">
                        <a:latin typeface="Times New Roman"/>
                        <a:ea typeface="Times New Roman"/>
                      </a:endParaRPr>
                    </a:p>
                  </a:txBody>
                  <a:tcPr marL="68580" marR="68580" marT="0" marB="0">
                    <a:lnL>
                      <a:noFill/>
                    </a:lnL>
                    <a:lnR>
                      <a:noFill/>
                    </a:lnR>
                    <a:lnT>
                      <a:noFill/>
                    </a:lnT>
                    <a:lnB>
                      <a:noFill/>
                    </a:lnB>
                  </a:tcPr>
                </a:tc>
              </a:tr>
              <a:tr h="287075">
                <a:tc>
                  <a:txBody>
                    <a:bodyPr/>
                    <a:lstStyle/>
                    <a:p>
                      <a:pPr marL="0" marR="0" algn="just">
                        <a:spcBef>
                          <a:spcPts val="0"/>
                        </a:spcBef>
                        <a:spcAft>
                          <a:spcPts val="0"/>
                        </a:spcAft>
                      </a:pPr>
                      <a:r>
                        <a:rPr lang="es-MX" sz="1800" dirty="0">
                          <a:latin typeface="Times New Roman"/>
                          <a:ea typeface="Times New Roman"/>
                        </a:rPr>
                        <a:t>2004</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spcBef>
                          <a:spcPts val="0"/>
                        </a:spcBef>
                        <a:spcAft>
                          <a:spcPts val="0"/>
                        </a:spcAft>
                      </a:pPr>
                      <a:r>
                        <a:rPr lang="es-MX" sz="1800" dirty="0">
                          <a:latin typeface="Times New Roman"/>
                          <a:ea typeface="Times New Roman"/>
                        </a:rPr>
                        <a:t>Ubuntu</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s-MX" sz="1800" dirty="0">
                          <a:latin typeface="Times New Roman"/>
                          <a:ea typeface="Times New Roman"/>
                        </a:rPr>
                        <a:t>Centos</a:t>
                      </a:r>
                      <a:endParaRPr lang="en-US" sz="1800" dirty="0">
                        <a:latin typeface="Times New Roman"/>
                        <a:ea typeface="Times New Roman"/>
                      </a:endParaRPr>
                    </a:p>
                  </a:txBody>
                  <a:tcPr marL="68580" marR="68580" marT="0" marB="0">
                    <a:lnL>
                      <a:noFill/>
                    </a:lnL>
                    <a:lnR>
                      <a:noFill/>
                    </a:lnR>
                    <a:lnT>
                      <a:noFill/>
                    </a:lnT>
                    <a:lnB>
                      <a:noFill/>
                    </a:lnB>
                  </a:tcPr>
                </a:tc>
                <a:tc gridSpan="4">
                  <a:txBody>
                    <a:bodyPr/>
                    <a:lstStyle/>
                    <a:p>
                      <a:pPr marL="0" marR="0" algn="just">
                        <a:spcBef>
                          <a:spcPts val="0"/>
                        </a:spcBef>
                        <a:spcAft>
                          <a:spcPts val="0"/>
                        </a:spcAft>
                      </a:pPr>
                      <a:r>
                        <a:rPr lang="es-MX" sz="1800" dirty="0">
                          <a:latin typeface="Times New Roman"/>
                          <a:ea typeface="Times New Roman"/>
                        </a:rPr>
                        <a:t>Linspire</a:t>
                      </a: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dirty="0"/>
                    </a:p>
                  </a:txBody>
                  <a:tcPr marL="68580" marR="68580" marT="0" marB="0">
                    <a:lnL>
                      <a:noFill/>
                    </a:lnL>
                    <a:lnR>
                      <a:noFill/>
                    </a:lnR>
                    <a:lnT>
                      <a:noFill/>
                    </a:lnT>
                    <a:lnB>
                      <a:noFill/>
                    </a:lnB>
                  </a:tcPr>
                </a:tc>
                <a:tc hMerge="1">
                  <a:txBody>
                    <a:bodyPr/>
                    <a:lstStyle/>
                    <a:p>
                      <a:pPr marL="0" marR="0" algn="just">
                        <a:spcBef>
                          <a:spcPts val="0"/>
                        </a:spcBef>
                        <a:spcAft>
                          <a:spcPts val="0"/>
                        </a:spcAft>
                      </a:pPr>
                      <a:endParaRPr lang="es-MX" sz="1600">
                        <a:latin typeface="Times New Roman"/>
                        <a:ea typeface="Times New Roman"/>
                      </a:endParaRPr>
                    </a:p>
                  </a:txBody>
                  <a:tcPr marL="68580" marR="68580" marT="0" marB="0">
                    <a:lnL>
                      <a:noFill/>
                    </a:lnL>
                    <a:lnR>
                      <a:noFill/>
                    </a:lnR>
                    <a:lnT>
                      <a:noFill/>
                    </a:lnT>
                    <a:lnB>
                      <a:noFill/>
                    </a:lnB>
                  </a:tcPr>
                </a:tc>
                <a:tc gridSpan="2">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r>
              <a:tr h="281681">
                <a:tc>
                  <a:txBody>
                    <a:bodyPr/>
                    <a:lstStyle/>
                    <a:p>
                      <a:pPr marL="0" marR="0" algn="just">
                        <a:spcBef>
                          <a:spcPts val="0"/>
                        </a:spcBef>
                        <a:spcAft>
                          <a:spcPts val="0"/>
                        </a:spcAft>
                      </a:pPr>
                      <a:r>
                        <a:rPr lang="es-MX" sz="1800" dirty="0">
                          <a:latin typeface="Times New Roman"/>
                          <a:ea typeface="Times New Roman"/>
                        </a:rPr>
                        <a:t>2005</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spcBef>
                          <a:spcPts val="0"/>
                        </a:spcBef>
                        <a:spcAft>
                          <a:spcPts val="0"/>
                        </a:spcAft>
                      </a:pPr>
                      <a:r>
                        <a:rPr lang="es-MX" sz="1800" dirty="0">
                          <a:latin typeface="Times New Roman"/>
                          <a:ea typeface="Times New Roman"/>
                        </a:rPr>
                        <a:t>Kubuntu</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s-MX" sz="1800" dirty="0">
                          <a:latin typeface="Times New Roman"/>
                          <a:ea typeface="Times New Roman"/>
                        </a:rPr>
                        <a:t>Mandriva</a:t>
                      </a:r>
                      <a:endParaRPr lang="en-US" sz="1800" dirty="0">
                        <a:latin typeface="Times New Roman"/>
                        <a:ea typeface="Times New Roman"/>
                      </a:endParaRPr>
                    </a:p>
                  </a:txBody>
                  <a:tcPr marL="68580" marR="68580" marT="0" marB="0">
                    <a:lnL>
                      <a:noFill/>
                    </a:lnL>
                    <a:lnR>
                      <a:noFill/>
                    </a:lnR>
                    <a:lnT>
                      <a:noFill/>
                    </a:lnT>
                    <a:lnB>
                      <a:noFill/>
                    </a:lnB>
                  </a:tcPr>
                </a:tc>
                <a:tc gridSpan="2">
                  <a:txBody>
                    <a:bodyPr/>
                    <a:lstStyle/>
                    <a:p>
                      <a:pPr marL="0" marR="0" algn="l">
                        <a:spcBef>
                          <a:spcPts val="0"/>
                        </a:spcBef>
                        <a:spcAft>
                          <a:spcPts val="0"/>
                        </a:spcAft>
                      </a:pPr>
                      <a:r>
                        <a:rPr lang="es-MX" sz="1800" dirty="0" smtClean="0">
                          <a:latin typeface="Times New Roman"/>
                          <a:ea typeface="Times New Roman"/>
                        </a:rPr>
                        <a:t>Damn</a:t>
                      </a:r>
                      <a:endParaRPr lang="en-US"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gridSpan="2">
                  <a:txBody>
                    <a:bodyPr/>
                    <a:lstStyle/>
                    <a:p>
                      <a:r>
                        <a:rPr lang="es-MX" sz="1800" dirty="0" smtClean="0">
                          <a:latin typeface="Times New Roman"/>
                          <a:ea typeface="Times New Roman"/>
                        </a:rPr>
                        <a:t>Small</a:t>
                      </a:r>
                      <a:endParaRPr lang="en-US" dirty="0"/>
                    </a:p>
                  </a:txBody>
                  <a:tcPr marL="68580" marR="68580" marT="0" marB="0">
                    <a:lnL>
                      <a:noFill/>
                    </a:lnL>
                    <a:lnR>
                      <a:noFill/>
                    </a:lnR>
                    <a:lnT>
                      <a:noFill/>
                    </a:lnT>
                    <a:lnB>
                      <a:noFill/>
                    </a:lnB>
                  </a:tcPr>
                </a:tc>
                <a:tc hMerge="1">
                  <a:txBody>
                    <a:bodyPr/>
                    <a:lstStyle/>
                    <a:p>
                      <a:pPr marL="0" marR="0" algn="just">
                        <a:spcBef>
                          <a:spcPts val="0"/>
                        </a:spcBef>
                        <a:spcAft>
                          <a:spcPts val="0"/>
                        </a:spcAft>
                      </a:pPr>
                      <a:endParaRPr lang="es-MX" sz="1600">
                        <a:latin typeface="Times New Roman"/>
                        <a:ea typeface="Times New Roman"/>
                      </a:endParaRPr>
                    </a:p>
                  </a:txBody>
                  <a:tcPr marL="68580" marR="68580" marT="0" marB="0">
                    <a:lnL>
                      <a:noFill/>
                    </a:lnL>
                    <a:lnR>
                      <a:noFill/>
                    </a:lnR>
                    <a:lnT>
                      <a:noFill/>
                    </a:lnT>
                    <a:lnB>
                      <a:noFill/>
                    </a:lnB>
                  </a:tcPr>
                </a:tc>
                <a:tc gridSpan="2">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a:noFill/>
                    </a:lnB>
                  </a:tcPr>
                </a:tc>
              </a:tr>
              <a:tr h="287075">
                <a:tc>
                  <a:txBody>
                    <a:bodyPr/>
                    <a:lstStyle/>
                    <a:p>
                      <a:pPr marL="0" marR="0" algn="just">
                        <a:spcBef>
                          <a:spcPts val="0"/>
                        </a:spcBef>
                        <a:spcAft>
                          <a:spcPts val="0"/>
                        </a:spcAft>
                      </a:pPr>
                      <a:r>
                        <a:rPr lang="es-MX" sz="1800" dirty="0">
                          <a:latin typeface="Times New Roman"/>
                          <a:ea typeface="Times New Roman"/>
                        </a:rPr>
                        <a:t>2006</a:t>
                      </a:r>
                      <a:endParaRPr lang="en-US" sz="1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s-MX" sz="1800" dirty="0">
                          <a:latin typeface="Times New Roman"/>
                          <a:ea typeface="Times New Roman"/>
                        </a:rPr>
                        <a:t>Xubuntu</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gridSpan="2">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endParaRPr lang="en-US" dirty="0"/>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hMerge="1">
                  <a:txBody>
                    <a:bodyPr/>
                    <a:lstStyle/>
                    <a:p>
                      <a:pPr marL="0" marR="0" algn="just">
                        <a:spcBef>
                          <a:spcPts val="0"/>
                        </a:spcBef>
                        <a:spcAft>
                          <a:spcPts val="0"/>
                        </a:spcAft>
                      </a:pPr>
                      <a:endParaRPr lang="es-MX" sz="1600">
                        <a:latin typeface="Times New Roman"/>
                        <a:ea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gridSpan="2">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a:spcBef>
                          <a:spcPts val="0"/>
                        </a:spcBef>
                        <a:spcAft>
                          <a:spcPts val="0"/>
                        </a:spcAft>
                      </a:pPr>
                      <a:endParaRPr lang="es-MX" sz="1800" dirty="0">
                        <a:latin typeface="Times New Roman"/>
                        <a:ea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9" name="8 CuadroTexto"/>
          <p:cNvSpPr txBox="1"/>
          <p:nvPr/>
        </p:nvSpPr>
        <p:spPr>
          <a:xfrm>
            <a:off x="992549" y="5949280"/>
            <a:ext cx="7107843" cy="369332"/>
          </a:xfrm>
          <a:prstGeom prst="rect">
            <a:avLst/>
          </a:prstGeom>
          <a:noFill/>
        </p:spPr>
        <p:txBody>
          <a:bodyPr wrap="none" rtlCol="0">
            <a:spAutoFit/>
          </a:bodyPr>
          <a:lstStyle/>
          <a:p>
            <a:r>
              <a:rPr lang="es-MX" dirty="0" smtClean="0"/>
              <a:t>Actualmente existen más de 200, </a:t>
            </a:r>
            <a:r>
              <a:rPr lang="es-ES" dirty="0" smtClean="0">
                <a:hlinkClick r:id="rId2"/>
              </a:rPr>
              <a:t>distrowatch</a:t>
            </a:r>
            <a:r>
              <a:rPr lang="es-ES" dirty="0" smtClean="0"/>
              <a:t> reporta activas 214 en 2010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MX" noProof="0" smtClean="0"/>
              <a:t>El Valor del Software</a:t>
            </a:r>
            <a:endParaRPr lang="es-MX" noProof="0"/>
          </a:p>
        </p:txBody>
      </p:sp>
      <p:sp>
        <p:nvSpPr>
          <p:cNvPr id="7" name="6 Marcador de contenido"/>
          <p:cNvSpPr>
            <a:spLocks noGrp="1"/>
          </p:cNvSpPr>
          <p:nvPr>
            <p:ph idx="1"/>
          </p:nvPr>
        </p:nvSpPr>
        <p:spPr/>
        <p:txBody>
          <a:bodyPr/>
          <a:lstStyle/>
          <a:p>
            <a:r>
              <a:rPr lang="es-MX" noProof="0" smtClean="0"/>
              <a:t>Nadie niega el valor del software y lo que representa para sus desarrolladores pero este, no solo comprende aspectos económicos, comprende también aspectos ético-morales y fuertes componentes sociales.</a:t>
            </a:r>
          </a:p>
          <a:p>
            <a:r>
              <a:rPr lang="es-MX" noProof="0" smtClean="0"/>
              <a:t>En su discurso, la industria del software y quienes gestionan los derechos de autor, parecen limitar todo al aspecto monetario, olvidando otros valores inherentes a los derechos de hombre y de la sociedad.</a:t>
            </a:r>
          </a:p>
          <a:p>
            <a:endParaRPr lang="es-MX" noProof="0"/>
          </a:p>
        </p:txBody>
      </p:sp>
      <p:sp>
        <p:nvSpPr>
          <p:cNvPr id="3" name="2 Marcador de fecha"/>
          <p:cNvSpPr>
            <a:spLocks noGrp="1"/>
          </p:cNvSpPr>
          <p:nvPr>
            <p:ph type="dt" sz="half" idx="10"/>
          </p:nvPr>
        </p:nvSpPr>
        <p:spPr/>
        <p:txBody>
          <a:bodyPr/>
          <a:lstStyle/>
          <a:p>
            <a:r>
              <a:rPr lang="es-MX" dirty="0" smtClean="0"/>
              <a:t>10/16/2010</a:t>
            </a:r>
            <a:endParaRPr lang="en-US" dirty="0"/>
          </a:p>
        </p:txBody>
      </p:sp>
      <p:sp>
        <p:nvSpPr>
          <p:cNvPr id="4" name="3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5" name="4 Marcador de número de diapositiva"/>
          <p:cNvSpPr>
            <a:spLocks noGrp="1"/>
          </p:cNvSpPr>
          <p:nvPr>
            <p:ph type="sldNum" sz="quarter" idx="12"/>
          </p:nvPr>
        </p:nvSpPr>
        <p:spPr/>
        <p:txBody>
          <a:bodyPr/>
          <a:lstStyle/>
          <a:p>
            <a:fld id="{AF7D8B4E-9E47-49DC-B325-448D001E0DC1}"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smtClean="0"/>
              <a:t>Una Paradoja Interesante</a:t>
            </a:r>
            <a:endParaRPr lang="es-MX" noProof="0"/>
          </a:p>
        </p:txBody>
      </p:sp>
      <p:sp>
        <p:nvSpPr>
          <p:cNvPr id="3" name="2 Marcador de contenido"/>
          <p:cNvSpPr>
            <a:spLocks noGrp="1"/>
          </p:cNvSpPr>
          <p:nvPr>
            <p:ph idx="1"/>
          </p:nvPr>
        </p:nvSpPr>
        <p:spPr/>
        <p:txBody>
          <a:bodyPr/>
          <a:lstStyle/>
          <a:p>
            <a:r>
              <a:rPr lang="es-MX" noProof="0" smtClean="0"/>
              <a:t> En su discurso, tampoco exponen todas las dimensiones sociales y económicas del problema,  para el caso de la educación por ejemplo:</a:t>
            </a:r>
          </a:p>
          <a:p>
            <a:pPr lvl="1"/>
            <a:r>
              <a:rPr lang="es-MX" noProof="0" smtClean="0"/>
              <a:t>No se habla de las dificultades que tienen las universidades públicas, para pagar licenciamientos de software que, por el uso ilegal del mismo que tiende a incrementar su demanda, obliga de forma paradójica a estas instituciones, a tener que pagar licenciamiento para poder enseñar a usar software que, los egresados usaran ilegalmente.</a:t>
            </a:r>
          </a:p>
          <a:p>
            <a:endParaRPr lang="es-MX" noProof="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smtClean="0"/>
              <a:t>Software y Universidades</a:t>
            </a:r>
            <a:endParaRPr lang="es-MX" noProof="0"/>
          </a:p>
        </p:txBody>
      </p:sp>
      <p:sp>
        <p:nvSpPr>
          <p:cNvPr id="3" name="2 Marcador de contenido"/>
          <p:cNvSpPr>
            <a:spLocks noGrp="1"/>
          </p:cNvSpPr>
          <p:nvPr>
            <p:ph idx="1"/>
          </p:nvPr>
        </p:nvSpPr>
        <p:spPr/>
        <p:txBody>
          <a:bodyPr>
            <a:normAutofit lnSpcReduction="10000"/>
          </a:bodyPr>
          <a:lstStyle/>
          <a:p>
            <a:r>
              <a:rPr lang="es-MX" noProof="0" dirty="0" smtClean="0"/>
              <a:t>Algunas Universidades “</a:t>
            </a:r>
            <a:r>
              <a:rPr lang="es-MX" i="1" u="sng" noProof="0" dirty="0" smtClean="0"/>
              <a:t>desarrollan</a:t>
            </a:r>
            <a:r>
              <a:rPr lang="es-MX" noProof="0" dirty="0" smtClean="0"/>
              <a:t>” software abierto, software libre y software privativo.</a:t>
            </a:r>
          </a:p>
          <a:p>
            <a:r>
              <a:rPr lang="es-MX" noProof="0" dirty="0" smtClean="0"/>
              <a:t>El uso de código abierto y libre, es de carácter académico, mientras que el privativo se usa para aplicaciones administrativas o para algunos usos académicos (</a:t>
            </a:r>
            <a:r>
              <a:rPr lang="es-MX" dirty="0" smtClean="0"/>
              <a:t>educación a distancia)</a:t>
            </a:r>
            <a:r>
              <a:rPr lang="es-MX" noProof="0" dirty="0" smtClean="0"/>
              <a:t>.</a:t>
            </a:r>
          </a:p>
          <a:p>
            <a:r>
              <a:rPr lang="es-MX" noProof="0" dirty="0" smtClean="0"/>
              <a:t>El software privativo, al impedir compartir su código, resulta "anti-ético”, dado que prohibir compartir conocimiento entre seres humanos va en contra del sentido común y de la esencia misma de las universidades.</a:t>
            </a:r>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Universidades y Software</a:t>
            </a:r>
            <a:endParaRPr lang="es-MX" noProof="0" dirty="0"/>
          </a:p>
        </p:txBody>
      </p:sp>
      <p:sp>
        <p:nvSpPr>
          <p:cNvPr id="3" name="2 Marcador de contenido"/>
          <p:cNvSpPr>
            <a:spLocks noGrp="1"/>
          </p:cNvSpPr>
          <p:nvPr>
            <p:ph idx="1"/>
          </p:nvPr>
        </p:nvSpPr>
        <p:spPr/>
        <p:txBody>
          <a:bodyPr/>
          <a:lstStyle/>
          <a:p>
            <a:r>
              <a:rPr lang="es-MX" noProof="0" dirty="0" smtClean="0"/>
              <a:t>Una enorme cantidad del software existente se basa en desarrollos de universidades, basta decir que Internet no sería lo que es hoy, si no hubiera sido por aportaciones de universidades en software y protocolos de red.</a:t>
            </a:r>
          </a:p>
          <a:p>
            <a:r>
              <a:rPr lang="es-MX" noProof="0" dirty="0" smtClean="0"/>
              <a:t>Sin embargo y paradójicamente, muchas universidades pagan cada día más, por el derecho a usar y enseñar a usar software privativo a sus estudiantes, olvidando además que </a:t>
            </a:r>
            <a:r>
              <a:rPr lang="es-MX" u="sng" noProof="0" dirty="0" smtClean="0"/>
              <a:t>enseñar </a:t>
            </a:r>
            <a:r>
              <a:rPr lang="es-MX" i="1" u="sng" noProof="0" dirty="0" smtClean="0"/>
              <a:t>ciencia es diferente a enseñar a usar productos comerciales</a:t>
            </a:r>
            <a:r>
              <a:rPr lang="es-MX" noProof="0" dirty="0" smtClean="0"/>
              <a:t>.</a:t>
            </a:r>
          </a:p>
          <a:p>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¿Hacia Software Privativo?</a:t>
            </a:r>
            <a:endParaRPr lang="es-MX" noProof="0" dirty="0"/>
          </a:p>
        </p:txBody>
      </p:sp>
      <p:sp>
        <p:nvSpPr>
          <p:cNvPr id="3" name="2 Marcador de contenido"/>
          <p:cNvSpPr>
            <a:spLocks noGrp="1"/>
          </p:cNvSpPr>
          <p:nvPr>
            <p:ph idx="1"/>
          </p:nvPr>
        </p:nvSpPr>
        <p:spPr/>
        <p:txBody>
          <a:bodyPr/>
          <a:lstStyle/>
          <a:p>
            <a:r>
              <a:rPr lang="es-MX" noProof="0" dirty="0" smtClean="0"/>
              <a:t>Poco a poco, pareciera que se prefieren las aplicaciones privativas a pesar de que le cuestan a países como el nuestro, millones de dólares que pudieran mejor ser utilizados en salud, educación, investigación y seguridad.</a:t>
            </a:r>
          </a:p>
          <a:p>
            <a:r>
              <a:rPr lang="es-MX" noProof="0" dirty="0" smtClean="0"/>
              <a:t>Las universidades son causa importante de esto, al no cumplir con  su obligación social de ofrecer desarrollos propios que puedan substituir al software privativo y por fomentar y enseñar aplicaciones privativas.</a:t>
            </a:r>
          </a:p>
          <a:p>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Computación e Informática</a:t>
            </a:r>
            <a:endParaRPr lang="es-MX" noProof="0" dirty="0"/>
          </a:p>
        </p:txBody>
      </p:sp>
      <p:sp>
        <p:nvSpPr>
          <p:cNvPr id="3" name="2 Marcador de contenido"/>
          <p:cNvSpPr>
            <a:spLocks noGrp="1"/>
          </p:cNvSpPr>
          <p:nvPr>
            <p:ph idx="1"/>
          </p:nvPr>
        </p:nvSpPr>
        <p:spPr/>
        <p:txBody>
          <a:bodyPr>
            <a:noAutofit/>
          </a:bodyPr>
          <a:lstStyle/>
          <a:p>
            <a:r>
              <a:rPr lang="es-MX" noProof="0" dirty="0" smtClean="0"/>
              <a:t>La informática tiene un lugar relevante en todos los planes de estudio universitarios, prácticamente todas las carreras deben conocer algo acerca de computación.</a:t>
            </a:r>
          </a:p>
          <a:p>
            <a:r>
              <a:rPr lang="es-MX" noProof="0" dirty="0" smtClean="0"/>
              <a:t>Las habilidades informáticas son tomadas en cuenta como una competencia básica para estudiar la carrera y para obtener un empleo.</a:t>
            </a:r>
          </a:p>
          <a:p>
            <a:r>
              <a:rPr lang="es-MX" noProof="0" dirty="0" smtClean="0"/>
              <a:t>Pero poco se trata acerca de saber informática o saber computación, mas bien se trata de saber usar y certificarse en productos comerciales</a:t>
            </a:r>
            <a:r>
              <a:rPr lang="es-MX" dirty="0" smtClean="0"/>
              <a:t>.</a:t>
            </a:r>
            <a:endParaRPr lang="es-MX" noProof="0" dirty="0" smtClean="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Definiciones</a:t>
            </a:r>
            <a:endParaRPr lang="es-MX" noProof="0" dirty="0"/>
          </a:p>
        </p:txBody>
      </p:sp>
      <p:sp>
        <p:nvSpPr>
          <p:cNvPr id="3" name="2 Marcador de contenido"/>
          <p:cNvSpPr>
            <a:spLocks noGrp="1"/>
          </p:cNvSpPr>
          <p:nvPr>
            <p:ph idx="1"/>
          </p:nvPr>
        </p:nvSpPr>
        <p:spPr/>
        <p:txBody>
          <a:bodyPr>
            <a:normAutofit lnSpcReduction="10000"/>
          </a:bodyPr>
          <a:lstStyle/>
          <a:p>
            <a:r>
              <a:rPr lang="es-MX" noProof="0" dirty="0" smtClean="0"/>
              <a:t>Informática: Conjunto de conocimientos científicos y técnicas que hacen posible el tratamiento automático de la información por medio de computadoras.</a:t>
            </a:r>
          </a:p>
          <a:p>
            <a:r>
              <a:rPr lang="es-MX" noProof="0" dirty="0" smtClean="0"/>
              <a:t>Computación: es la ciencia que estudia el desarrollo de algoritmos, heurísticas y métodos que permitan a una máquina automática, ejecutar operaciones aritméticas y lógicas que, bajo el control de un programa, obtengan los resultados deseados por su creador.</a:t>
            </a:r>
          </a:p>
          <a:p>
            <a:pPr lvl="1"/>
            <a:r>
              <a:rPr lang="es-MX" u="sng" noProof="0" dirty="0" smtClean="0"/>
              <a:t>No se habla de Productos en estas definiciones.</a:t>
            </a:r>
          </a:p>
          <a:p>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Software</a:t>
            </a:r>
            <a:endParaRPr lang="es-MX" noProof="0" dirty="0"/>
          </a:p>
        </p:txBody>
      </p:sp>
      <p:sp>
        <p:nvSpPr>
          <p:cNvPr id="3" name="2 Marcador de contenido"/>
          <p:cNvSpPr>
            <a:spLocks noGrp="1"/>
          </p:cNvSpPr>
          <p:nvPr>
            <p:ph idx="1"/>
          </p:nvPr>
        </p:nvSpPr>
        <p:spPr/>
        <p:txBody>
          <a:bodyPr>
            <a:normAutofit lnSpcReduction="10000"/>
          </a:bodyPr>
          <a:lstStyle/>
          <a:p>
            <a:r>
              <a:rPr lang="es-MX" noProof="0" dirty="0" smtClean="0"/>
              <a:t>Software es el conjunto de los programas de cómputo, procedimientos, reglas, documentación y datos asociados que forman parte de las operaciones de un sistema de computación. </a:t>
            </a:r>
          </a:p>
          <a:p>
            <a:r>
              <a:rPr lang="es-MX" noProof="0" dirty="0" smtClean="0"/>
              <a:t>Prácticamente la parte intangible de una computadora que la hace útil y puede ser clasificado en dos grandes vertientes en función de las libertades que nos ofrece o nos limita:</a:t>
            </a:r>
          </a:p>
          <a:p>
            <a:pPr lvl="1"/>
            <a:r>
              <a:rPr lang="es-MX" sz="3200" noProof="0" dirty="0" smtClean="0"/>
              <a:t>Software Libre. </a:t>
            </a:r>
          </a:p>
          <a:p>
            <a:pPr lvl="1"/>
            <a:r>
              <a:rPr lang="es-MX" sz="3200" noProof="0" dirty="0" smtClean="0"/>
              <a:t>Software Privativo.</a:t>
            </a:r>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t>
            </a:r>
            <a:r>
              <a:rPr lang="es-MX" noProof="0" dirty="0" smtClean="0"/>
              <a:t>Razón Válida?</a:t>
            </a:r>
            <a:endParaRPr lang="es-MX" noProof="0" dirty="0"/>
          </a:p>
        </p:txBody>
      </p:sp>
      <p:sp>
        <p:nvSpPr>
          <p:cNvPr id="3" name="2 Marcador de contenido"/>
          <p:cNvSpPr>
            <a:spLocks noGrp="1"/>
          </p:cNvSpPr>
          <p:nvPr>
            <p:ph idx="1"/>
          </p:nvPr>
        </p:nvSpPr>
        <p:spPr/>
        <p:txBody>
          <a:bodyPr/>
          <a:lstStyle/>
          <a:p>
            <a:r>
              <a:rPr lang="es-MX" noProof="0" dirty="0" smtClean="0"/>
              <a:t>Una razón que se esgrime cuando se critica el pago de licencias, la enseñanza y la promoción de aplicaciones privativas en las universidades públicas, </a:t>
            </a:r>
            <a:r>
              <a:rPr lang="es-MX" u="sng" noProof="0" dirty="0" smtClean="0"/>
              <a:t>es que así lo demanda el mercado laboral</a:t>
            </a:r>
            <a:r>
              <a:rPr lang="es-MX" noProof="0" dirty="0" smtClean="0"/>
              <a:t>.</a:t>
            </a:r>
          </a:p>
          <a:p>
            <a:r>
              <a:rPr lang="es-MX" noProof="0" dirty="0" smtClean="0"/>
              <a:t>Se dice que los egresados deben saber usar el software que usan las empresas y organizaciones, lo cual va en contra de nuestra esencia misma, una cosa es conocimiento y otra entrenamiento en el uso de software y computadoras.</a:t>
            </a:r>
          </a:p>
          <a:p>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Para Pensar</a:t>
            </a:r>
            <a:endParaRPr lang="es-MX" noProof="0" dirty="0"/>
          </a:p>
        </p:txBody>
      </p:sp>
      <p:sp>
        <p:nvSpPr>
          <p:cNvPr id="3" name="2 Marcador de contenido"/>
          <p:cNvSpPr>
            <a:spLocks noGrp="1"/>
          </p:cNvSpPr>
          <p:nvPr>
            <p:ph idx="1"/>
          </p:nvPr>
        </p:nvSpPr>
        <p:spPr/>
        <p:txBody>
          <a:bodyPr>
            <a:normAutofit lnSpcReduction="10000"/>
          </a:bodyPr>
          <a:lstStyle/>
          <a:p>
            <a:r>
              <a:rPr lang="es-MX" noProof="0" dirty="0" smtClean="0"/>
              <a:t>Si la razón para enseñar a usar Software Privativo en las universidades públicas es que así lo demanda el mercado, algunas preguntas pertinentes serían:</a:t>
            </a:r>
          </a:p>
          <a:p>
            <a:pPr lvl="1"/>
            <a:r>
              <a:rPr lang="es-MX" noProof="0" dirty="0" smtClean="0"/>
              <a:t>¿Se debe enseñar a usar a nuestros estudiantes algo que en más del 60% de lo que se usa, se usa de forma ilegal?.</a:t>
            </a:r>
          </a:p>
          <a:p>
            <a:pPr lvl="1"/>
            <a:r>
              <a:rPr lang="es-MX" noProof="0" dirty="0" smtClean="0"/>
              <a:t>¿Un egresado que sabe usar Windows y Office está mejor preparado que uno que sabe usar Linux y OpenOffice?</a:t>
            </a:r>
          </a:p>
          <a:p>
            <a:pPr lvl="1"/>
            <a:r>
              <a:rPr lang="es-MX" noProof="0" dirty="0" smtClean="0"/>
              <a:t>¿Quién sabe usar </a:t>
            </a:r>
            <a:r>
              <a:rPr lang="es-MX" noProof="0" dirty="0" err="1" smtClean="0"/>
              <a:t>Photoshop</a:t>
            </a:r>
            <a:r>
              <a:rPr lang="es-MX" noProof="0" dirty="0" smtClean="0"/>
              <a:t> o </a:t>
            </a:r>
            <a:r>
              <a:rPr lang="es-MX" noProof="0" dirty="0" err="1" smtClean="0"/>
              <a:t>.net</a:t>
            </a:r>
            <a:r>
              <a:rPr lang="es-MX" noProof="0" dirty="0" smtClean="0"/>
              <a:t> está mejor preparado que quien sabe usar </a:t>
            </a:r>
            <a:r>
              <a:rPr lang="es-MX" noProof="0" dirty="0" err="1" smtClean="0"/>
              <a:t>Gimp</a:t>
            </a:r>
            <a:r>
              <a:rPr lang="es-MX" noProof="0" dirty="0" smtClean="0"/>
              <a:t> y mono?</a:t>
            </a:r>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Para Pensar</a:t>
            </a:r>
            <a:endParaRPr lang="es-MX" noProof="0" dirty="0"/>
          </a:p>
        </p:txBody>
      </p:sp>
      <p:sp>
        <p:nvSpPr>
          <p:cNvPr id="3" name="2 Marcador de contenido"/>
          <p:cNvSpPr>
            <a:spLocks noGrp="1"/>
          </p:cNvSpPr>
          <p:nvPr>
            <p:ph idx="1"/>
          </p:nvPr>
        </p:nvSpPr>
        <p:spPr/>
        <p:txBody>
          <a:bodyPr>
            <a:normAutofit lnSpcReduction="10000"/>
          </a:bodyPr>
          <a:lstStyle/>
          <a:p>
            <a:r>
              <a:rPr lang="es-MX" noProof="0" dirty="0" smtClean="0"/>
              <a:t>Si bien cierto que un alto porcentaje del mercado laboral en México usa aplicaciones privativas como Windows, Office, </a:t>
            </a:r>
            <a:r>
              <a:rPr lang="es-MX" noProof="0" dirty="0" err="1" smtClean="0"/>
              <a:t>PhotoShop</a:t>
            </a:r>
            <a:r>
              <a:rPr lang="es-MX" noProof="0" dirty="0" smtClean="0"/>
              <a:t>, Autocad, SolidWorks, etc., también es un hecho que estas aplicaciones, en una buena parte son usadas en forma ilegal, lo que nos lleva a contradicciones ético-legales.</a:t>
            </a:r>
          </a:p>
          <a:p>
            <a:pPr lvl="1"/>
            <a:r>
              <a:rPr lang="es-MX" noProof="0" dirty="0" smtClean="0"/>
              <a:t>¿Debemos fomentar el uso de software ilegal porque así lo requiere un mercado laboral que vive en la ilegalidad al menos en la mitad de los casos?</a:t>
            </a:r>
          </a:p>
          <a:p>
            <a:pPr lvl="1"/>
            <a:r>
              <a:rPr lang="es-MX" noProof="0" dirty="0" smtClean="0"/>
              <a:t>¿Debemos mirar hacia otro lado cuando a nuestros estudiantes les obliga a usar software ilegal?</a:t>
            </a:r>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Cuestionamientos</a:t>
            </a:r>
            <a:endParaRPr lang="es-MX" noProof="0" dirty="0"/>
          </a:p>
        </p:txBody>
      </p:sp>
      <p:sp>
        <p:nvSpPr>
          <p:cNvPr id="3" name="2 Marcador de contenido"/>
          <p:cNvSpPr>
            <a:spLocks noGrp="1"/>
          </p:cNvSpPr>
          <p:nvPr>
            <p:ph idx="1"/>
          </p:nvPr>
        </p:nvSpPr>
        <p:spPr/>
        <p:txBody>
          <a:bodyPr>
            <a:noAutofit/>
          </a:bodyPr>
          <a:lstStyle/>
          <a:p>
            <a:r>
              <a:rPr lang="es-MX" noProof="0" dirty="0" smtClean="0"/>
              <a:t>¿Debe una institución de educación pública usar su presupuesto (que proviene del pago de impuestos de la sociedad), para pagar licenciamiento y enseñar a sus estudiantes a usarlo, para que al egresar lo usen de manera ilegal y cometan además un delito?</a:t>
            </a:r>
          </a:p>
          <a:p>
            <a:r>
              <a:rPr lang="es-MX" noProof="0" dirty="0" smtClean="0"/>
              <a:t>Las respuestas a esas y otras preguntas están en el aire y pendientes de ser contestadas. </a:t>
            </a:r>
          </a:p>
          <a:p>
            <a:pPr lvl="1"/>
            <a:r>
              <a:rPr lang="es-MX" noProof="0" dirty="0" smtClean="0"/>
              <a:t>Es urgente una legislación acorde con la realidad y un consenso en las instituciones educativas.</a:t>
            </a:r>
          </a:p>
          <a:p>
            <a:pPr lvl="1"/>
            <a:r>
              <a:rPr lang="es-MX" dirty="0" smtClean="0"/>
              <a:t>Urge trabajo académico en esto.</a:t>
            </a:r>
            <a:endParaRPr lang="es-MX" noProof="0" dirty="0" smtClean="0"/>
          </a:p>
          <a:p>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¿Que Pasa Fuera de México?</a:t>
            </a:r>
            <a:endParaRPr lang="es-MX" noProof="0" dirty="0"/>
          </a:p>
        </p:txBody>
      </p:sp>
      <p:sp>
        <p:nvSpPr>
          <p:cNvPr id="3" name="2 Marcador de contenido"/>
          <p:cNvSpPr>
            <a:spLocks noGrp="1"/>
          </p:cNvSpPr>
          <p:nvPr>
            <p:ph idx="1"/>
          </p:nvPr>
        </p:nvSpPr>
        <p:spPr/>
        <p:txBody>
          <a:bodyPr/>
          <a:lstStyle/>
          <a:p>
            <a:r>
              <a:rPr lang="es-MX" noProof="0" dirty="0" smtClean="0"/>
              <a:t>No se escuchan voces en México como se escuchan, por ejemplo, en España, Perú, Argentina, Colombia, Alemania, Inglaterra, Brasil, etc., en que gobierno e instituciones educativas están cambiando a Software Libre. </a:t>
            </a:r>
          </a:p>
          <a:p>
            <a:r>
              <a:rPr lang="es-MX" noProof="0" dirty="0" smtClean="0"/>
              <a:t>Destaca por citar tan solo un ejemplo España, en donde casi todas sus provincias tienen ya una  Distribución Linux oficial, en México sólo el D.F. ha ofrecido una distribución Linux de esta manera y está prácticamente en el olvido.</a:t>
            </a:r>
          </a:p>
          <a:p>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¿Y si el Software no Existe</a:t>
            </a:r>
            <a:r>
              <a:rPr lang="es-MX" dirty="0" smtClean="0"/>
              <a:t>?</a:t>
            </a:r>
            <a:endParaRPr lang="es-MX" noProof="0" dirty="0"/>
          </a:p>
        </p:txBody>
      </p:sp>
      <p:sp>
        <p:nvSpPr>
          <p:cNvPr id="3" name="2 Marcador de contenido"/>
          <p:cNvSpPr>
            <a:spLocks noGrp="1"/>
          </p:cNvSpPr>
          <p:nvPr>
            <p:ph idx="1"/>
          </p:nvPr>
        </p:nvSpPr>
        <p:spPr/>
        <p:txBody>
          <a:bodyPr>
            <a:normAutofit lnSpcReduction="10000"/>
          </a:bodyPr>
          <a:lstStyle/>
          <a:p>
            <a:r>
              <a:rPr lang="es-MX" noProof="0" dirty="0" smtClean="0"/>
              <a:t>Es posible que algunas aplicaciones críticas tuvieran la necesidad de ser licenciadas por gobierno y universidades pero:</a:t>
            </a:r>
          </a:p>
          <a:p>
            <a:pPr lvl="1"/>
            <a:r>
              <a:rPr lang="es-MX" noProof="0" dirty="0" smtClean="0"/>
              <a:t>La respuesta lógica de las instituciones de educación pública debería ser el inicio del desarrollo de un equivalente libre para evitar el pago de licenciamiento. </a:t>
            </a:r>
          </a:p>
          <a:p>
            <a:r>
              <a:rPr lang="es-MX" noProof="0" dirty="0" smtClean="0"/>
              <a:t>Por otro lado, el uso de sistemas operativos privativos y aplicaciones de ofimática como Office, debieran estar limitado por la legislación para gobierno, escuelas y universidades públicas.</a:t>
            </a:r>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¿Qué Hacer?</a:t>
            </a:r>
            <a:endParaRPr lang="es-MX" noProof="0" dirty="0"/>
          </a:p>
        </p:txBody>
      </p:sp>
      <p:sp>
        <p:nvSpPr>
          <p:cNvPr id="3" name="2 Marcador de contenido"/>
          <p:cNvSpPr>
            <a:spLocks noGrp="1"/>
          </p:cNvSpPr>
          <p:nvPr>
            <p:ph idx="1"/>
          </p:nvPr>
        </p:nvSpPr>
        <p:spPr/>
        <p:txBody>
          <a:bodyPr/>
          <a:lstStyle/>
          <a:p>
            <a:r>
              <a:rPr lang="es-MX" noProof="0" dirty="0" smtClean="0"/>
              <a:t>En muchos casos, una computadora sólo se usa para navegar en Internet, correo electrónico, mensajería, redactar documentos, hacer presentaciones y usar hojas de cálculo, lo que una distribución GNU/Linux con OpenOffice sería más que suficiente.</a:t>
            </a:r>
          </a:p>
          <a:p>
            <a:r>
              <a:rPr lang="es-MX" noProof="0" dirty="0" smtClean="0"/>
              <a:t>También para muchas organizaciones, un egresado preparado en aplicaciones de Software Libre, podría solucionarles la mayoría de sus necesidades básicas como: Ofimática, Correo Electrónico, Servidores WEB, DNS, Firewall, Telefonía, etc. </a:t>
            </a:r>
          </a:p>
          <a:p>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¿Qué más Hacer?</a:t>
            </a:r>
            <a:endParaRPr lang="es-MX" noProof="0" dirty="0"/>
          </a:p>
        </p:txBody>
      </p:sp>
      <p:sp>
        <p:nvSpPr>
          <p:cNvPr id="3" name="2 Marcador de contenido"/>
          <p:cNvSpPr>
            <a:spLocks noGrp="1"/>
          </p:cNvSpPr>
          <p:nvPr>
            <p:ph idx="1"/>
          </p:nvPr>
        </p:nvSpPr>
        <p:spPr/>
        <p:txBody>
          <a:bodyPr>
            <a:normAutofit lnSpcReduction="10000"/>
          </a:bodyPr>
          <a:lstStyle/>
          <a:p>
            <a:r>
              <a:rPr lang="es-MX" noProof="0" dirty="0" smtClean="0"/>
              <a:t>Es urgente dejar de pedir ponencias, artículos e informes científicos en formatos privativos como MS-Office, que obligan a utilizar aplicaciones privativas indirectamente. </a:t>
            </a:r>
          </a:p>
          <a:p>
            <a:r>
              <a:rPr lang="es-MX" noProof="0" dirty="0" smtClean="0"/>
              <a:t>Es urgente fomentar entre nuestros estudiantes el uso de formatos abiertos y dejar de pedir tareas, trabajos, informes y estudios en formatos cerrados como los de Office por ejemplo.</a:t>
            </a:r>
          </a:p>
          <a:p>
            <a:r>
              <a:rPr lang="es-MX" noProof="0" dirty="0" smtClean="0"/>
              <a:t>Es urgente establecer un formato abierto como documento oficial en las universidades, es ilógico que el conocimiento generado, se guarde cerrado.</a:t>
            </a:r>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Software Ilegal</a:t>
            </a:r>
            <a:endParaRPr lang="es-MX" noProof="0" dirty="0"/>
          </a:p>
        </p:txBody>
      </p:sp>
      <p:sp>
        <p:nvSpPr>
          <p:cNvPr id="3" name="2 Marcador de contenido"/>
          <p:cNvSpPr>
            <a:spLocks noGrp="1"/>
          </p:cNvSpPr>
          <p:nvPr>
            <p:ph idx="1"/>
          </p:nvPr>
        </p:nvSpPr>
        <p:spPr/>
        <p:txBody>
          <a:bodyPr/>
          <a:lstStyle/>
          <a:p>
            <a:r>
              <a:rPr lang="es-MX" noProof="0" dirty="0" smtClean="0"/>
              <a:t>El estudio de la Business Software Alliance (B.S.A.) de 2009, dice que por cada $100 (USD) de software adquirido legalmente, la piratería les “roba” $75, lo que habla de lo poco que hacen las universidades.</a:t>
            </a:r>
          </a:p>
          <a:p>
            <a:r>
              <a:rPr lang="es-MX" noProof="0" dirty="0" smtClean="0"/>
              <a:t>Estiman que por software ilegal, en 2009, “perdieron” casi $51.4 billones de dólares, importe equivalente a casi 80 veces el presupuesto de la UNESCO para 2010 que fue de 643 millones de dólares y casi 10 veces más que el de la ONU en ese mismo año.</a:t>
            </a:r>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Algunos Números Preocupantes</a:t>
            </a:r>
            <a:endParaRPr lang="es-MX" noProof="0" dirty="0"/>
          </a:p>
        </p:txBody>
      </p:sp>
      <p:sp>
        <p:nvSpPr>
          <p:cNvPr id="3" name="2 Marcador de contenido"/>
          <p:cNvSpPr>
            <a:spLocks noGrp="1"/>
          </p:cNvSpPr>
          <p:nvPr>
            <p:ph idx="1"/>
          </p:nvPr>
        </p:nvSpPr>
        <p:spPr/>
        <p:txBody>
          <a:bodyPr/>
          <a:lstStyle/>
          <a:p>
            <a:r>
              <a:rPr lang="es-MX" noProof="0" dirty="0" smtClean="0"/>
              <a:t>Si bien el presupuesto en educación en México de 2010 fue de 211,187 millones de pesos.</a:t>
            </a:r>
          </a:p>
          <a:p>
            <a:r>
              <a:rPr lang="es-MX" noProof="0" dirty="0" smtClean="0"/>
              <a:t>Para CONACYT (en Ciencia y Tecnología) fue de 27,230 millones de pesos.</a:t>
            </a:r>
          </a:p>
          <a:p>
            <a:r>
              <a:rPr lang="es-MX" noProof="0" dirty="0" smtClean="0"/>
              <a:t>Para la UNAM fue de 24,600 millones de pesos.</a:t>
            </a:r>
          </a:p>
          <a:p>
            <a:r>
              <a:rPr lang="es-MX" noProof="0" dirty="0" smtClean="0"/>
              <a:t>Para la S.E.V., de 25,347 millones de pesos</a:t>
            </a:r>
          </a:p>
          <a:p>
            <a:r>
              <a:rPr lang="es-MX" noProof="0" dirty="0" smtClean="0"/>
              <a:t>Para la U.V. fue de 4,583 millones de pesos.</a:t>
            </a:r>
          </a:p>
          <a:p>
            <a:r>
              <a:rPr lang="es-MX" u="sng" noProof="0" dirty="0" smtClean="0"/>
              <a:t>Si el 100% del Software usado en México fuera legal, se pagarían 23,312 millones de pesos.</a:t>
            </a:r>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Definiciones</a:t>
            </a:r>
            <a:endParaRPr lang="es-MX" noProof="0" dirty="0"/>
          </a:p>
        </p:txBody>
      </p:sp>
      <p:sp>
        <p:nvSpPr>
          <p:cNvPr id="3" name="2 Marcador de contenido"/>
          <p:cNvSpPr>
            <a:spLocks noGrp="1"/>
          </p:cNvSpPr>
          <p:nvPr>
            <p:ph idx="1"/>
          </p:nvPr>
        </p:nvSpPr>
        <p:spPr/>
        <p:txBody>
          <a:bodyPr>
            <a:normAutofit fontScale="92500" lnSpcReduction="10000"/>
          </a:bodyPr>
          <a:lstStyle/>
          <a:p>
            <a:pPr marL="342900" lvl="1" indent="-342900">
              <a:buClr>
                <a:srgbClr val="00519E"/>
              </a:buClr>
            </a:pPr>
            <a:r>
              <a:rPr lang="es-MX" noProof="0" dirty="0" smtClean="0"/>
              <a:t>Software Libre es aquél que cuenta con una licencia que establece que, una vez obtenido, puede ser usado, copiado, estudiado, modificado y redistribuido libremente. Se le conoce también como Software </a:t>
            </a:r>
            <a:r>
              <a:rPr lang="es-MX" noProof="0" dirty="0" err="1" smtClean="0"/>
              <a:t>Copyleft</a:t>
            </a:r>
            <a:r>
              <a:rPr lang="es-MX" baseline="30000" noProof="0" dirty="0" smtClean="0"/>
              <a:t>*</a:t>
            </a:r>
            <a:r>
              <a:rPr lang="es-MX" noProof="0" dirty="0" smtClean="0"/>
              <a:t>  o con licencia G.P.L. </a:t>
            </a:r>
          </a:p>
          <a:p>
            <a:pPr marL="342900" lvl="1" indent="-342900">
              <a:buClr>
                <a:srgbClr val="00519E"/>
              </a:buClr>
            </a:pPr>
            <a:r>
              <a:rPr lang="es-MX" noProof="0" dirty="0" smtClean="0"/>
              <a:t>Software Privativo será aquel que tiene una licencia restrictiva que reserva la mayoría de los derechos de modificación, duplicación y redistribución, para el titular de los derechos de la llamada propiedad intelectual.</a:t>
            </a:r>
          </a:p>
          <a:p>
            <a:pPr marL="742950" lvl="2" indent="-342900"/>
            <a:r>
              <a:rPr lang="es-MX" dirty="0" smtClean="0"/>
              <a:t>De cada una de estas clasificaciones se pueden derivar todas las demás que existen</a:t>
            </a:r>
            <a:endParaRPr lang="es-MX" noProof="0" dirty="0" smtClean="0"/>
          </a:p>
          <a:p>
            <a:pPr marL="742950" lvl="2" indent="-342900"/>
            <a:endParaRPr lang="es-MX" noProof="0" dirty="0" smtClean="0"/>
          </a:p>
          <a:p>
            <a:pPr marL="742950" lvl="2" indent="-342900"/>
            <a:r>
              <a:rPr lang="es-MX" noProof="0" dirty="0" smtClean="0"/>
              <a:t>*Término definido por Richard </a:t>
            </a:r>
            <a:r>
              <a:rPr lang="es-MX" noProof="0" dirty="0" err="1" smtClean="0"/>
              <a:t>Stallman</a:t>
            </a:r>
            <a:r>
              <a:rPr lang="es-MX" noProof="0" dirty="0" smtClean="0"/>
              <a:t> opuesto a copyright</a:t>
            </a:r>
          </a:p>
          <a:p>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MX" noProof="0" dirty="0" smtClean="0"/>
              <a:t>Una Comparación Triste</a:t>
            </a:r>
            <a:endParaRPr lang="es-MX" noProof="0" dirty="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30</a:t>
            </a:fld>
            <a:endParaRPr lang="en-US" dirty="0"/>
          </a:p>
        </p:txBody>
      </p:sp>
      <p:graphicFrame>
        <p:nvGraphicFramePr>
          <p:cNvPr id="1026" name="3 Marcador de contenido"/>
          <p:cNvGraphicFramePr>
            <a:graphicFrameLocks noGrp="1"/>
          </p:cNvGraphicFramePr>
          <p:nvPr/>
        </p:nvGraphicFramePr>
        <p:xfrm>
          <a:off x="457200" y="1600200"/>
          <a:ext cx="4038600" cy="4525963"/>
        </p:xfrm>
        <a:graphic>
          <a:graphicData uri="http://schemas.openxmlformats.org/presentationml/2006/ole">
            <p:oleObj spid="_x0000_s1026" r:id="rId3" imgW="4041998" imgH="4523624" progId="Excel.Sheet.8">
              <p:embed/>
            </p:oleObj>
          </a:graphicData>
        </a:graphic>
      </p:graphicFrame>
      <p:graphicFrame>
        <p:nvGraphicFramePr>
          <p:cNvPr id="1027" name="8 Marcador de contenido"/>
          <p:cNvGraphicFramePr>
            <a:graphicFrameLocks noGrp="1"/>
          </p:cNvGraphicFramePr>
          <p:nvPr/>
        </p:nvGraphicFramePr>
        <p:xfrm>
          <a:off x="4648200" y="1600200"/>
          <a:ext cx="4038600" cy="4525963"/>
        </p:xfrm>
        <a:graphic>
          <a:graphicData uri="http://schemas.openxmlformats.org/presentationml/2006/ole">
            <p:oleObj spid="_x0000_s1027" r:id="rId4" imgW="4035902" imgH="4523624" progId="Excel.Sheet.8">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MX" noProof="0" dirty="0" smtClean="0"/>
              <a:t>El Futuro</a:t>
            </a:r>
            <a:endParaRPr lang="es-MX" noProof="0" dirty="0"/>
          </a:p>
        </p:txBody>
      </p:sp>
      <p:sp>
        <p:nvSpPr>
          <p:cNvPr id="7" name="6 Marcador de contenido"/>
          <p:cNvSpPr>
            <a:spLocks noGrp="1"/>
          </p:cNvSpPr>
          <p:nvPr>
            <p:ph idx="1"/>
          </p:nvPr>
        </p:nvSpPr>
        <p:spPr/>
        <p:txBody>
          <a:bodyPr/>
          <a:lstStyle/>
          <a:p>
            <a:r>
              <a:rPr lang="es-MX" noProof="0" dirty="0" smtClean="0"/>
              <a:t>El futuro del software abierto está condicionado a los esfuerzos que se pongan en su uso y difusión, México ha llegado tarde a muchos campos de la ciencia pero en éste, siempre podremos sentarnos a la mesa de los del primer mundo si trabajamos.</a:t>
            </a:r>
          </a:p>
          <a:p>
            <a:r>
              <a:rPr lang="es-MX" noProof="0" dirty="0" smtClean="0"/>
              <a:t>A medida que el software privativo siga aumentando de precio y requiriera renovar cada 4 años todo nuestro hardware, el software abierto será la única salida para los países en desarrollo y las universidades públicas. ¿</a:t>
            </a:r>
            <a:r>
              <a:rPr lang="es-MX" u="sng" noProof="0" dirty="0" smtClean="0"/>
              <a:t>Solo así entenderemos</a:t>
            </a:r>
            <a:r>
              <a:rPr lang="es-MX" noProof="0" dirty="0" smtClean="0"/>
              <a:t>?</a:t>
            </a:r>
          </a:p>
        </p:txBody>
      </p:sp>
      <p:sp>
        <p:nvSpPr>
          <p:cNvPr id="3" name="2 Marcador de fecha"/>
          <p:cNvSpPr>
            <a:spLocks noGrp="1"/>
          </p:cNvSpPr>
          <p:nvPr>
            <p:ph type="dt" sz="half" idx="10"/>
          </p:nvPr>
        </p:nvSpPr>
        <p:spPr/>
        <p:txBody>
          <a:bodyPr/>
          <a:lstStyle/>
          <a:p>
            <a:r>
              <a:rPr lang="es-MX" dirty="0" smtClean="0"/>
              <a:t>10/16/2010</a:t>
            </a:r>
            <a:endParaRPr lang="en-US" dirty="0"/>
          </a:p>
        </p:txBody>
      </p:sp>
      <p:sp>
        <p:nvSpPr>
          <p:cNvPr id="4" name="3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5" name="4 Marcador de número de diapositiva"/>
          <p:cNvSpPr>
            <a:spLocks noGrp="1"/>
          </p:cNvSpPr>
          <p:nvPr>
            <p:ph type="sldNum" sz="quarter" idx="12"/>
          </p:nvPr>
        </p:nvSpPr>
        <p:spPr/>
        <p:txBody>
          <a:bodyPr/>
          <a:lstStyle/>
          <a:p>
            <a:fld id="{AF7D8B4E-9E47-49DC-B325-448D001E0DC1}"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MX" noProof="0" dirty="0" smtClean="0"/>
              <a:t>El Futuro</a:t>
            </a:r>
            <a:endParaRPr lang="es-MX" noProof="0" dirty="0"/>
          </a:p>
        </p:txBody>
      </p:sp>
      <p:sp>
        <p:nvSpPr>
          <p:cNvPr id="7" name="6 Marcador de contenido"/>
          <p:cNvSpPr>
            <a:spLocks noGrp="1"/>
          </p:cNvSpPr>
          <p:nvPr>
            <p:ph idx="1"/>
          </p:nvPr>
        </p:nvSpPr>
        <p:spPr/>
        <p:txBody>
          <a:bodyPr>
            <a:noAutofit/>
          </a:bodyPr>
          <a:lstStyle/>
          <a:p>
            <a:r>
              <a:rPr lang="es-MX" noProof="0" dirty="0" smtClean="0"/>
              <a:t>Linux tiene un futuro promisorio, siempre y cuando las Universidades públicas pongan sus ojos en el software abierto y dejen de usar software privativo. Se debe enseñar ciencia, no productos comerciales, C no es Visual C, Matemáticas no es Mathematica, Bases de Datos no es Oracle, etc.</a:t>
            </a:r>
          </a:p>
          <a:p>
            <a:r>
              <a:rPr lang="es-MX" noProof="0" dirty="0" smtClean="0"/>
              <a:t>Sería mejor gastar el presupuestos para formar profesionales, en lugar de gastarlo en entrenamiento de uso de herramientas y software comercial, inclusive se debería certificar en S.L.</a:t>
            </a:r>
            <a:endParaRPr lang="es-MX" noProof="0" dirty="0"/>
          </a:p>
        </p:txBody>
      </p:sp>
      <p:sp>
        <p:nvSpPr>
          <p:cNvPr id="3" name="2 Marcador de fecha"/>
          <p:cNvSpPr>
            <a:spLocks noGrp="1"/>
          </p:cNvSpPr>
          <p:nvPr>
            <p:ph type="dt" sz="half" idx="10"/>
          </p:nvPr>
        </p:nvSpPr>
        <p:spPr/>
        <p:txBody>
          <a:bodyPr/>
          <a:lstStyle/>
          <a:p>
            <a:r>
              <a:rPr lang="es-MX" dirty="0" smtClean="0"/>
              <a:t>10/16/2010</a:t>
            </a:r>
            <a:endParaRPr lang="en-US" dirty="0"/>
          </a:p>
        </p:txBody>
      </p:sp>
      <p:sp>
        <p:nvSpPr>
          <p:cNvPr id="4" name="3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5" name="4 Marcador de número de diapositiva"/>
          <p:cNvSpPr>
            <a:spLocks noGrp="1"/>
          </p:cNvSpPr>
          <p:nvPr>
            <p:ph type="sldNum" sz="quarter" idx="12"/>
          </p:nvPr>
        </p:nvSpPr>
        <p:spPr/>
        <p:txBody>
          <a:bodyPr/>
          <a:lstStyle/>
          <a:p>
            <a:fld id="{AF7D8B4E-9E47-49DC-B325-448D001E0DC1}"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Un Círculo Virtuoso</a:t>
            </a:r>
            <a:endParaRPr lang="es-MX" noProof="0" dirty="0"/>
          </a:p>
        </p:txBody>
      </p:sp>
      <p:sp>
        <p:nvSpPr>
          <p:cNvPr id="3" name="2 Marcador de fecha"/>
          <p:cNvSpPr>
            <a:spLocks noGrp="1"/>
          </p:cNvSpPr>
          <p:nvPr>
            <p:ph type="dt" sz="half" idx="10"/>
          </p:nvPr>
        </p:nvSpPr>
        <p:spPr/>
        <p:txBody>
          <a:bodyPr/>
          <a:lstStyle/>
          <a:p>
            <a:r>
              <a:rPr lang="es-MX" dirty="0" smtClean="0"/>
              <a:t>10/16/2010</a:t>
            </a:r>
            <a:endParaRPr lang="en-US" dirty="0"/>
          </a:p>
        </p:txBody>
      </p:sp>
      <p:sp>
        <p:nvSpPr>
          <p:cNvPr id="4" name="3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5" name="4 Marcador de número de diapositiva"/>
          <p:cNvSpPr>
            <a:spLocks noGrp="1"/>
          </p:cNvSpPr>
          <p:nvPr>
            <p:ph type="sldNum" sz="quarter" idx="12"/>
          </p:nvPr>
        </p:nvSpPr>
        <p:spPr/>
        <p:txBody>
          <a:bodyPr/>
          <a:lstStyle/>
          <a:p>
            <a:fld id="{AF7D8B4E-9E47-49DC-B325-448D001E0DC1}" type="slidenum">
              <a:rPr lang="en-US" smtClean="0"/>
              <a:pPr/>
              <a:t>33</a:t>
            </a:fld>
            <a:endParaRPr lang="en-US" dirty="0"/>
          </a:p>
        </p:txBody>
      </p:sp>
      <p:graphicFrame>
        <p:nvGraphicFramePr>
          <p:cNvPr id="6" name="3 Marcador de contenido"/>
          <p:cNvGraphicFramePr>
            <a:graphicFrameLocks/>
          </p:cNvGraphicFramePr>
          <p:nvPr/>
        </p:nvGraphicFramePr>
        <p:xfrm>
          <a:off x="257175" y="1335088"/>
          <a:ext cx="8642350" cy="496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4 CuadroTexto"/>
          <p:cNvSpPr txBox="1">
            <a:spLocks noChangeArrowheads="1"/>
          </p:cNvSpPr>
          <p:nvPr/>
        </p:nvSpPr>
        <p:spPr bwMode="auto">
          <a:xfrm>
            <a:off x="250825" y="3357563"/>
            <a:ext cx="2016125" cy="1890712"/>
          </a:xfrm>
          <a:prstGeom prst="rect">
            <a:avLst/>
          </a:prstGeom>
          <a:noFill/>
          <a:ln w="9525">
            <a:noFill/>
            <a:miter lim="800000"/>
            <a:headEnd/>
            <a:tailEnd/>
          </a:ln>
        </p:spPr>
        <p:txBody>
          <a:bodyPr>
            <a:spAutoFit/>
          </a:bodyPr>
          <a:lstStyle/>
          <a:p>
            <a:pPr algn="ctr"/>
            <a:r>
              <a:rPr lang="es-MX" sz="2000" dirty="0">
                <a:latin typeface="Calibri" pitchFamily="34" charset="0"/>
              </a:rPr>
              <a:t>Legisla el uso </a:t>
            </a:r>
          </a:p>
          <a:p>
            <a:pPr algn="ctr"/>
            <a:r>
              <a:rPr lang="es-MX" sz="2000" dirty="0">
                <a:latin typeface="Calibri" pitchFamily="34" charset="0"/>
              </a:rPr>
              <a:t>de software en</a:t>
            </a:r>
          </a:p>
          <a:p>
            <a:pPr algn="ctr"/>
            <a:r>
              <a:rPr lang="es-MX" sz="2000" dirty="0">
                <a:latin typeface="Calibri" pitchFamily="34" charset="0"/>
              </a:rPr>
              <a:t>el sector público, </a:t>
            </a:r>
          </a:p>
          <a:p>
            <a:pPr algn="ctr"/>
            <a:r>
              <a:rPr lang="es-MX" sz="2000" dirty="0">
                <a:latin typeface="Calibri" pitchFamily="34" charset="0"/>
              </a:rPr>
              <a:t>educativo y </a:t>
            </a:r>
          </a:p>
          <a:p>
            <a:pPr algn="ctr"/>
            <a:r>
              <a:rPr lang="es-MX" sz="2000" dirty="0">
                <a:latin typeface="Calibri" pitchFamily="34" charset="0"/>
              </a:rPr>
              <a:t>productivo</a:t>
            </a:r>
            <a:endParaRPr lang="en-US" sz="2000" dirty="0">
              <a:latin typeface="Calibri" pitchFamily="34" charset="0"/>
            </a:endParaRPr>
          </a:p>
          <a:p>
            <a:endParaRPr lang="en-US" dirty="0">
              <a:latin typeface="Calibri" pitchFamily="34" charset="0"/>
            </a:endParaRPr>
          </a:p>
        </p:txBody>
      </p:sp>
      <p:sp>
        <p:nvSpPr>
          <p:cNvPr id="8" name="5 CuadroTexto"/>
          <p:cNvSpPr txBox="1">
            <a:spLocks noChangeArrowheads="1"/>
          </p:cNvSpPr>
          <p:nvPr/>
        </p:nvSpPr>
        <p:spPr bwMode="auto">
          <a:xfrm>
            <a:off x="5362575" y="1341438"/>
            <a:ext cx="2155825" cy="1006475"/>
          </a:xfrm>
          <a:prstGeom prst="rect">
            <a:avLst/>
          </a:prstGeom>
          <a:noFill/>
          <a:ln w="9525">
            <a:noFill/>
            <a:miter lim="800000"/>
            <a:headEnd/>
            <a:tailEnd/>
          </a:ln>
        </p:spPr>
        <p:txBody>
          <a:bodyPr wrap="none">
            <a:spAutoFit/>
          </a:bodyPr>
          <a:lstStyle/>
          <a:p>
            <a:pPr algn="ctr"/>
            <a:r>
              <a:rPr lang="es-MX" sz="2000" dirty="0">
                <a:latin typeface="Calibri" pitchFamily="34" charset="0"/>
              </a:rPr>
              <a:t>Desarrolla el </a:t>
            </a:r>
          </a:p>
          <a:p>
            <a:pPr algn="ctr"/>
            <a:r>
              <a:rPr lang="es-MX" sz="2000" dirty="0">
                <a:latin typeface="Calibri" pitchFamily="34" charset="0"/>
              </a:rPr>
              <a:t>software necesario</a:t>
            </a:r>
          </a:p>
          <a:p>
            <a:pPr algn="ctr"/>
            <a:r>
              <a:rPr lang="es-MX" sz="2000" dirty="0">
                <a:latin typeface="Calibri" pitchFamily="34" charset="0"/>
              </a:rPr>
              <a:t>y lo hace público.</a:t>
            </a:r>
            <a:endParaRPr lang="en-US" sz="2000" dirty="0">
              <a:latin typeface="Calibri" pitchFamily="34" charset="0"/>
            </a:endParaRPr>
          </a:p>
        </p:txBody>
      </p:sp>
      <p:sp>
        <p:nvSpPr>
          <p:cNvPr id="9" name="6 CuadroTexto"/>
          <p:cNvSpPr txBox="1">
            <a:spLocks noChangeArrowheads="1"/>
          </p:cNvSpPr>
          <p:nvPr/>
        </p:nvSpPr>
        <p:spPr bwMode="auto">
          <a:xfrm>
            <a:off x="6635750" y="3068638"/>
            <a:ext cx="2508250" cy="1890712"/>
          </a:xfrm>
          <a:prstGeom prst="rect">
            <a:avLst/>
          </a:prstGeom>
          <a:noFill/>
          <a:ln w="9525">
            <a:noFill/>
            <a:miter lim="800000"/>
            <a:headEnd/>
            <a:tailEnd/>
          </a:ln>
        </p:spPr>
        <p:txBody>
          <a:bodyPr wrap="none">
            <a:spAutoFit/>
          </a:bodyPr>
          <a:lstStyle/>
          <a:p>
            <a:r>
              <a:rPr lang="es-MX" sz="2000" dirty="0">
                <a:latin typeface="Calibri" pitchFamily="34" charset="0"/>
              </a:rPr>
              <a:t>Aprovecha el software</a:t>
            </a:r>
          </a:p>
          <a:p>
            <a:r>
              <a:rPr lang="es-MX" sz="2000" dirty="0">
                <a:latin typeface="Calibri" pitchFamily="34" charset="0"/>
              </a:rPr>
              <a:t>desarrollado por el </a:t>
            </a:r>
          </a:p>
          <a:p>
            <a:r>
              <a:rPr lang="es-MX" sz="2000" dirty="0">
                <a:latin typeface="Calibri" pitchFamily="34" charset="0"/>
              </a:rPr>
              <a:t>sector educativo y </a:t>
            </a:r>
          </a:p>
          <a:p>
            <a:r>
              <a:rPr lang="es-MX" sz="2000" dirty="0">
                <a:latin typeface="Calibri" pitchFamily="34" charset="0"/>
              </a:rPr>
              <a:t>apoya el desarrollo de</a:t>
            </a:r>
          </a:p>
          <a:p>
            <a:r>
              <a:rPr lang="es-MX" sz="2000" dirty="0">
                <a:latin typeface="Calibri" pitchFamily="34" charset="0"/>
              </a:rPr>
              <a:t>otros productos</a:t>
            </a:r>
            <a:endParaRPr lang="en-US" sz="2000" dirty="0">
              <a:latin typeface="Calibri" pitchFamily="34" charset="0"/>
            </a:endParaRPr>
          </a:p>
          <a:p>
            <a:endParaRPr lang="en-US" dirty="0">
              <a:latin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MX" noProof="0" dirty="0" smtClean="0"/>
              <a:t>Beneficios</a:t>
            </a:r>
            <a:endParaRPr lang="es-MX" noProof="0" dirty="0"/>
          </a:p>
        </p:txBody>
      </p:sp>
      <p:sp>
        <p:nvSpPr>
          <p:cNvPr id="7" name="6 Marcador de contenido"/>
          <p:cNvSpPr>
            <a:spLocks noGrp="1"/>
          </p:cNvSpPr>
          <p:nvPr>
            <p:ph idx="1"/>
          </p:nvPr>
        </p:nvSpPr>
        <p:spPr/>
        <p:txBody>
          <a:bodyPr>
            <a:normAutofit lnSpcReduction="10000"/>
          </a:bodyPr>
          <a:lstStyle/>
          <a:p>
            <a:r>
              <a:rPr lang="es-MX" noProof="0" smtClean="0"/>
              <a:t>Para las Universidades:</a:t>
            </a:r>
          </a:p>
          <a:p>
            <a:pPr lvl="1"/>
            <a:r>
              <a:rPr lang="es-MX" noProof="0" smtClean="0"/>
              <a:t>Ahorro de varios millones de pesos al usar Software Libre y dejar de pagar licenciamiento.</a:t>
            </a:r>
          </a:p>
          <a:p>
            <a:pPr lvl="1"/>
            <a:r>
              <a:rPr lang="es-MX" noProof="0" smtClean="0"/>
              <a:t>Desarrollo de un "know−how" importante que entregar a cambio de los impuestos que la sociedad paga y se destina a sus presupuestos.</a:t>
            </a:r>
          </a:p>
          <a:p>
            <a:pPr lvl="1"/>
            <a:r>
              <a:rPr lang="es-MX" noProof="0" smtClean="0"/>
              <a:t>Aumento de su prestigio nacional e internacional.</a:t>
            </a:r>
          </a:p>
          <a:p>
            <a:r>
              <a:rPr lang="es-MX" noProof="0" smtClean="0"/>
              <a:t>Para los académicos:</a:t>
            </a:r>
          </a:p>
          <a:p>
            <a:pPr lvl="1"/>
            <a:r>
              <a:rPr lang="es-MX" noProof="0" smtClean="0"/>
              <a:t>Recorte de la brecha de conocimientos respecto a su contraparte en el extranjero</a:t>
            </a:r>
          </a:p>
        </p:txBody>
      </p:sp>
      <p:sp>
        <p:nvSpPr>
          <p:cNvPr id="3" name="2 Marcador de fecha"/>
          <p:cNvSpPr>
            <a:spLocks noGrp="1"/>
          </p:cNvSpPr>
          <p:nvPr>
            <p:ph type="dt" sz="half" idx="10"/>
          </p:nvPr>
        </p:nvSpPr>
        <p:spPr/>
        <p:txBody>
          <a:bodyPr/>
          <a:lstStyle/>
          <a:p>
            <a:r>
              <a:rPr lang="es-MX" dirty="0" smtClean="0"/>
              <a:t>10/16/2010</a:t>
            </a:r>
            <a:endParaRPr lang="en-US" dirty="0"/>
          </a:p>
        </p:txBody>
      </p:sp>
      <p:sp>
        <p:nvSpPr>
          <p:cNvPr id="4" name="3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5" name="4 Marcador de número de diapositiva"/>
          <p:cNvSpPr>
            <a:spLocks noGrp="1"/>
          </p:cNvSpPr>
          <p:nvPr>
            <p:ph type="sldNum" sz="quarter" idx="12"/>
          </p:nvPr>
        </p:nvSpPr>
        <p:spPr/>
        <p:txBody>
          <a:bodyPr/>
          <a:lstStyle/>
          <a:p>
            <a:fld id="{AF7D8B4E-9E47-49DC-B325-448D001E0DC1}"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MX" noProof="0" dirty="0" smtClean="0"/>
              <a:t>Beneficios</a:t>
            </a:r>
            <a:endParaRPr lang="es-MX" noProof="0" dirty="0"/>
          </a:p>
        </p:txBody>
      </p:sp>
      <p:sp>
        <p:nvSpPr>
          <p:cNvPr id="7" name="6 Marcador de contenido"/>
          <p:cNvSpPr>
            <a:spLocks noGrp="1"/>
          </p:cNvSpPr>
          <p:nvPr>
            <p:ph idx="1"/>
          </p:nvPr>
        </p:nvSpPr>
        <p:spPr/>
        <p:txBody>
          <a:bodyPr>
            <a:normAutofit lnSpcReduction="10000"/>
          </a:bodyPr>
          <a:lstStyle/>
          <a:p>
            <a:pPr lvl="1"/>
            <a:r>
              <a:rPr lang="es-MX" noProof="0" smtClean="0"/>
              <a:t>Una posible mejora en sus ingresos, si se desarrolla un esquema de premio por cada desarrollo de software.</a:t>
            </a:r>
          </a:p>
          <a:p>
            <a:pPr lvl="1"/>
            <a:r>
              <a:rPr lang="es-MX" noProof="0" smtClean="0"/>
              <a:t>Oportunidades de financiamiento por concepto de consultoría.</a:t>
            </a:r>
          </a:p>
          <a:p>
            <a:pPr lvl="1"/>
            <a:r>
              <a:rPr lang="es-MX" noProof="0" smtClean="0"/>
              <a:t>Un campo amplio en donde desarrollar investigación.</a:t>
            </a:r>
          </a:p>
          <a:p>
            <a:r>
              <a:rPr lang="es-MX" noProof="0" smtClean="0"/>
              <a:t>  Para los Estudiantes:</a:t>
            </a:r>
          </a:p>
          <a:p>
            <a:pPr lvl="1"/>
            <a:r>
              <a:rPr lang="es-MX" noProof="0" smtClean="0"/>
              <a:t>Trabajo garantizado al egresar, como consultores de los productos de software que desarrollaron en la Universidad.</a:t>
            </a:r>
          </a:p>
          <a:p>
            <a:pPr lvl="1"/>
            <a:r>
              <a:rPr lang="es-MX" noProof="0" smtClean="0"/>
              <a:t>Una mejor preparación académica.</a:t>
            </a:r>
          </a:p>
        </p:txBody>
      </p:sp>
      <p:sp>
        <p:nvSpPr>
          <p:cNvPr id="3" name="2 Marcador de fecha"/>
          <p:cNvSpPr>
            <a:spLocks noGrp="1"/>
          </p:cNvSpPr>
          <p:nvPr>
            <p:ph type="dt" sz="half" idx="10"/>
          </p:nvPr>
        </p:nvSpPr>
        <p:spPr/>
        <p:txBody>
          <a:bodyPr/>
          <a:lstStyle/>
          <a:p>
            <a:r>
              <a:rPr lang="es-MX" dirty="0" smtClean="0"/>
              <a:t>10/16/2010</a:t>
            </a:r>
            <a:endParaRPr lang="en-US" dirty="0"/>
          </a:p>
        </p:txBody>
      </p:sp>
      <p:sp>
        <p:nvSpPr>
          <p:cNvPr id="4" name="3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5" name="4 Marcador de número de diapositiva"/>
          <p:cNvSpPr>
            <a:spLocks noGrp="1"/>
          </p:cNvSpPr>
          <p:nvPr>
            <p:ph type="sldNum" sz="quarter" idx="12"/>
          </p:nvPr>
        </p:nvSpPr>
        <p:spPr/>
        <p:txBody>
          <a:bodyPr/>
          <a:lstStyle/>
          <a:p>
            <a:fld id="{AF7D8B4E-9E47-49DC-B325-448D001E0DC1}"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MX" noProof="0" dirty="0" smtClean="0"/>
              <a:t>Beneficios</a:t>
            </a:r>
            <a:endParaRPr lang="es-MX" noProof="0" dirty="0"/>
          </a:p>
        </p:txBody>
      </p:sp>
      <p:sp>
        <p:nvSpPr>
          <p:cNvPr id="7" name="6 Marcador de contenido"/>
          <p:cNvSpPr>
            <a:spLocks noGrp="1"/>
          </p:cNvSpPr>
          <p:nvPr>
            <p:ph idx="1"/>
          </p:nvPr>
        </p:nvSpPr>
        <p:spPr/>
        <p:txBody>
          <a:bodyPr/>
          <a:lstStyle/>
          <a:p>
            <a:pPr>
              <a:lnSpc>
                <a:spcPct val="90000"/>
              </a:lnSpc>
            </a:pPr>
            <a:r>
              <a:rPr lang="es-MX" noProof="0" smtClean="0"/>
              <a:t>Para los Gobiernos:</a:t>
            </a:r>
          </a:p>
          <a:p>
            <a:pPr lvl="1">
              <a:lnSpc>
                <a:spcPct val="90000"/>
              </a:lnSpc>
            </a:pPr>
            <a:r>
              <a:rPr lang="es-MX" sz="2600" noProof="0" smtClean="0"/>
              <a:t>Mayor capacidad de negociación internacional, al no estar sujeto a una fuerte dependencia tecnológica.</a:t>
            </a:r>
          </a:p>
          <a:p>
            <a:pPr lvl="1">
              <a:lnSpc>
                <a:spcPct val="90000"/>
              </a:lnSpc>
            </a:pPr>
            <a:r>
              <a:rPr lang="es-MX" sz="2600" noProof="0" smtClean="0"/>
              <a:t>Reforzamiento de su posición interna, por ser quien establece los estándares nacionales de cómputo.</a:t>
            </a:r>
          </a:p>
          <a:p>
            <a:pPr>
              <a:lnSpc>
                <a:spcPct val="90000"/>
              </a:lnSpc>
            </a:pPr>
            <a:r>
              <a:rPr lang="es-MX" noProof="0" smtClean="0"/>
              <a:t>Para las empresas:</a:t>
            </a:r>
          </a:p>
          <a:p>
            <a:pPr lvl="1">
              <a:lnSpc>
                <a:spcPct val="90000"/>
              </a:lnSpc>
            </a:pPr>
            <a:r>
              <a:rPr lang="es-MX" sz="2600" noProof="0" smtClean="0"/>
              <a:t>Ahorros substanciales en software.</a:t>
            </a:r>
          </a:p>
          <a:p>
            <a:pPr lvl="1">
              <a:lnSpc>
                <a:spcPct val="90000"/>
              </a:lnSpc>
            </a:pPr>
            <a:r>
              <a:rPr lang="es-MX" sz="2600" noProof="0" smtClean="0"/>
              <a:t>Consultores que conocen las aplicaciones, porque ellos las crearon.</a:t>
            </a:r>
          </a:p>
          <a:p>
            <a:pPr lvl="1">
              <a:lnSpc>
                <a:spcPct val="90000"/>
              </a:lnSpc>
            </a:pPr>
            <a:r>
              <a:rPr lang="es-MX" sz="2600" noProof="0" smtClean="0"/>
              <a:t>Posibilidad de obtener el software que requieren, y no tener que adaptarse al que existe.</a:t>
            </a:r>
          </a:p>
        </p:txBody>
      </p:sp>
      <p:sp>
        <p:nvSpPr>
          <p:cNvPr id="3" name="2 Marcador de fecha"/>
          <p:cNvSpPr>
            <a:spLocks noGrp="1"/>
          </p:cNvSpPr>
          <p:nvPr>
            <p:ph type="dt" sz="half" idx="10"/>
          </p:nvPr>
        </p:nvSpPr>
        <p:spPr/>
        <p:txBody>
          <a:bodyPr/>
          <a:lstStyle/>
          <a:p>
            <a:r>
              <a:rPr lang="es-MX" dirty="0" smtClean="0"/>
              <a:t>10/16/2010</a:t>
            </a:r>
            <a:endParaRPr lang="en-US" dirty="0"/>
          </a:p>
        </p:txBody>
      </p:sp>
      <p:sp>
        <p:nvSpPr>
          <p:cNvPr id="4" name="3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5" name="4 Marcador de número de diapositiva"/>
          <p:cNvSpPr>
            <a:spLocks noGrp="1"/>
          </p:cNvSpPr>
          <p:nvPr>
            <p:ph type="sldNum" sz="quarter" idx="12"/>
          </p:nvPr>
        </p:nvSpPr>
        <p:spPr/>
        <p:txBody>
          <a:bodyPr/>
          <a:lstStyle/>
          <a:p>
            <a:fld id="{AF7D8B4E-9E47-49DC-B325-448D001E0DC1}"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Finalmente</a:t>
            </a:r>
            <a:endParaRPr lang="en-US" dirty="0"/>
          </a:p>
        </p:txBody>
      </p:sp>
      <p:sp>
        <p:nvSpPr>
          <p:cNvPr id="3" name="2 Marcador de contenido"/>
          <p:cNvSpPr>
            <a:spLocks noGrp="1"/>
          </p:cNvSpPr>
          <p:nvPr>
            <p:ph idx="1"/>
          </p:nvPr>
        </p:nvSpPr>
        <p:spPr/>
        <p:txBody>
          <a:bodyPr/>
          <a:lstStyle/>
          <a:p>
            <a:r>
              <a:rPr lang="es-ES" dirty="0" smtClean="0"/>
              <a:t>Linux corre en el 50% de los Clusters de Alto Rendimiento (HPC</a:t>
            </a:r>
            <a:r>
              <a:rPr lang="es-ES" dirty="0" smtClean="0"/>
              <a:t>) y ya se ofrece en los </a:t>
            </a:r>
            <a:r>
              <a:rPr lang="es-ES" dirty="0" smtClean="0"/>
              <a:t>nuevos </a:t>
            </a:r>
            <a:r>
              <a:rPr lang="es-ES" dirty="0" smtClean="0"/>
              <a:t>servidores</a:t>
            </a:r>
          </a:p>
          <a:p>
            <a:r>
              <a:rPr lang="es-ES" dirty="0" smtClean="0"/>
              <a:t>Linux posee </a:t>
            </a:r>
            <a:r>
              <a:rPr lang="es-ES" dirty="0" smtClean="0"/>
              <a:t>cerca del 3% </a:t>
            </a:r>
            <a:r>
              <a:rPr lang="es-ES" dirty="0" smtClean="0"/>
              <a:t>del mercado de </a:t>
            </a:r>
            <a:r>
              <a:rPr lang="es-ES" dirty="0" smtClean="0"/>
              <a:t>herramientas embebidas.</a:t>
            </a:r>
          </a:p>
          <a:p>
            <a:r>
              <a:rPr lang="es-ES" dirty="0" smtClean="0"/>
              <a:t>En porcentaje de uso, Linux tiene el 1.51%, </a:t>
            </a:r>
            <a:r>
              <a:rPr lang="es-ES" dirty="0" err="1" smtClean="0"/>
              <a:t>WinXP</a:t>
            </a:r>
            <a:r>
              <a:rPr lang="es-ES" dirty="0" smtClean="0"/>
              <a:t> el 69.25</a:t>
            </a:r>
            <a:r>
              <a:rPr lang="es-ES" smtClean="0"/>
              <a:t>%,  Win7 </a:t>
            </a:r>
            <a:r>
              <a:rPr lang="es-ES" dirty="0" smtClean="0"/>
              <a:t>el </a:t>
            </a:r>
            <a:r>
              <a:rPr lang="es-ES" smtClean="0"/>
              <a:t>2.45% y MAC </a:t>
            </a:r>
            <a:r>
              <a:rPr lang="es-ES" dirty="0" smtClean="0"/>
              <a:t>el 4.33% según </a:t>
            </a:r>
            <a:r>
              <a:rPr lang="es-ES" dirty="0" err="1" smtClean="0">
                <a:hlinkClick r:id="rId2"/>
              </a:rPr>
              <a:t>StatCounter</a:t>
            </a:r>
            <a:r>
              <a:rPr lang="es-ES" dirty="0" smtClean="0"/>
              <a:t>. </a:t>
            </a:r>
          </a:p>
          <a:p>
            <a:endParaRPr lang="en-US" dirty="0"/>
          </a:p>
        </p:txBody>
      </p:sp>
      <p:sp>
        <p:nvSpPr>
          <p:cNvPr id="4" name="3 Marcador de fecha"/>
          <p:cNvSpPr>
            <a:spLocks noGrp="1"/>
          </p:cNvSpPr>
          <p:nvPr>
            <p:ph type="dt" sz="half" idx="10"/>
          </p:nvPr>
        </p:nvSpPr>
        <p:spPr/>
        <p:txBody>
          <a:bodyPr/>
          <a:lstStyle/>
          <a:p>
            <a:r>
              <a:rPr lang="es-MX"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38</a:t>
            </a:fld>
            <a:endParaRPr lang="en-US" dirty="0"/>
          </a:p>
        </p:txBody>
      </p:sp>
      <p:sp>
        <p:nvSpPr>
          <p:cNvPr id="3" name="2 Marcador de contenido"/>
          <p:cNvSpPr>
            <a:spLocks noGrp="1"/>
          </p:cNvSpPr>
          <p:nvPr>
            <p:ph idx="4294967295"/>
          </p:nvPr>
        </p:nvSpPr>
        <p:spPr>
          <a:xfrm>
            <a:off x="0" y="1412875"/>
            <a:ext cx="8642350" cy="4824413"/>
          </a:xfrm>
        </p:spPr>
        <p:txBody>
          <a:bodyPr>
            <a:normAutofit fontScale="70000" lnSpcReduction="20000"/>
          </a:bodyPr>
          <a:lstStyle/>
          <a:p>
            <a:pPr algn="just"/>
            <a:r>
              <a:rPr lang="es-MX" noProof="0" smtClean="0"/>
              <a:t>Si hay algo en la Naturaleza que sea menos susceptible de propiedad exclusiva que todo lo demás, es la acción del poder intelectual llamada “idea”, la cual un individuo puede poseer exclusivamente mientras se la guarde; pero el momento en que se divulga, se convierte por fuerza en la posesión de todos, puesto que el receptor no puede desposeerse de ella. Quien recibe de mí una idea recibe instrucción sin disminuir la mía; igual que quien enciende su vela con la mía recibe luz sin oscurecerme. Que las ideas deberían difundirse libremente entre las gentes por todo el globo, para la instrucción moral y mutua de la humanidad, y la mejora de su condición, parece algo diseñado de forma peculiar y benevolente por la naturaleza cuando las hizo, como el fuego, expandibles por todo el espacio, sin perder densidad en ningún punto, y como el aire que respiramos, en el que nos movemos y tenemos nuestro ser físico, incapaces de confinamiento o apropiación exclusiva. Los inventos no pueden así, por naturaleza, ser sujetos a propiedad.</a:t>
            </a:r>
          </a:p>
          <a:p>
            <a:pPr algn="ctr"/>
            <a:r>
              <a:rPr lang="es-MX" noProof="0" smtClean="0"/>
              <a:t>Thomas Jefferson</a:t>
            </a:r>
          </a:p>
          <a:p>
            <a:endParaRPr lang="es-MX" noProof="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MX" dirty="0" smtClean="0"/>
              <a:t>10/16/2010</a:t>
            </a:r>
            <a:endParaRPr lang="en-US" dirty="0"/>
          </a:p>
        </p:txBody>
      </p:sp>
      <p:sp>
        <p:nvSpPr>
          <p:cNvPr id="3" name="2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4" name="3 Marcador de número de diapositiva"/>
          <p:cNvSpPr>
            <a:spLocks noGrp="1"/>
          </p:cNvSpPr>
          <p:nvPr>
            <p:ph type="sldNum" sz="quarter" idx="12"/>
          </p:nvPr>
        </p:nvSpPr>
        <p:spPr/>
        <p:txBody>
          <a:bodyPr/>
          <a:lstStyle/>
          <a:p>
            <a:fld id="{AF7D8B4E-9E47-49DC-B325-448D001E0DC1}" type="slidenum">
              <a:rPr lang="en-US" smtClean="0"/>
              <a:pPr/>
              <a:t>39</a:t>
            </a:fld>
            <a:endParaRPr lang="en-US" dirty="0"/>
          </a:p>
        </p:txBody>
      </p:sp>
      <p:sp>
        <p:nvSpPr>
          <p:cNvPr id="5" name="4 Título"/>
          <p:cNvSpPr>
            <a:spLocks noGrp="1"/>
          </p:cNvSpPr>
          <p:nvPr>
            <p:ph type="ctrTitle"/>
          </p:nvPr>
        </p:nvSpPr>
        <p:spPr>
          <a:xfrm>
            <a:off x="323528" y="2420889"/>
            <a:ext cx="6912768" cy="1728191"/>
          </a:xfrm>
        </p:spPr>
        <p:txBody>
          <a:bodyPr/>
          <a:lstStyle/>
          <a:p>
            <a:r>
              <a:rPr lang="es-MX" noProof="0" dirty="0" smtClean="0"/>
              <a:t>¡Muchas Gracias!</a:t>
            </a:r>
            <a:endParaRPr lang="es-MX" noProof="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smtClean="0"/>
              <a:t>¿Qué Define al Tipo de Software?</a:t>
            </a:r>
            <a:endParaRPr lang="es-MX" noProof="0"/>
          </a:p>
        </p:txBody>
      </p:sp>
      <p:sp>
        <p:nvSpPr>
          <p:cNvPr id="3" name="2 Marcador de contenido"/>
          <p:cNvSpPr>
            <a:spLocks noGrp="1"/>
          </p:cNvSpPr>
          <p:nvPr>
            <p:ph idx="1"/>
          </p:nvPr>
        </p:nvSpPr>
        <p:spPr/>
        <p:txBody>
          <a:bodyPr>
            <a:normAutofit fontScale="92500" lnSpcReduction="10000"/>
          </a:bodyPr>
          <a:lstStyle/>
          <a:p>
            <a:r>
              <a:rPr lang="es-MX" noProof="0" dirty="0" smtClean="0"/>
              <a:t>La licencia, es la que nos otorga la libertad (o la limita) para hacer uso de un  programa.</a:t>
            </a:r>
          </a:p>
          <a:p>
            <a:r>
              <a:rPr lang="es-MX" noProof="0" dirty="0" smtClean="0"/>
              <a:t>Todo el software existente tiene una licencia, que  permite saber a que tenemos derecho al adquirirlo, recibirlo, arrendarlo, descargarlo de algún sitio de Internet u obtenerlo de alguna otra forma.</a:t>
            </a:r>
          </a:p>
          <a:p>
            <a:r>
              <a:rPr lang="es-MX" noProof="0" dirty="0" smtClean="0"/>
              <a:t>Estas licencias son las que nos permiten determinar si nos conviene su uso y por lo tanto, nos van a determinar de que tipo de software en cuestión estamos hablando.</a:t>
            </a:r>
          </a:p>
          <a:p>
            <a:pPr lvl="1"/>
            <a:r>
              <a:rPr lang="es-MX" dirty="0" smtClean="0"/>
              <a:t>Una universidad debería usar solo software GPL</a:t>
            </a:r>
            <a:endParaRPr lang="es-MX" noProof="0" dirty="0" smtClean="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smtClean="0"/>
              <a:t>¿Existen más Tipos de Software?</a:t>
            </a:r>
            <a:endParaRPr lang="es-MX" noProof="0"/>
          </a:p>
        </p:txBody>
      </p:sp>
      <p:sp>
        <p:nvSpPr>
          <p:cNvPr id="3" name="2 Marcador de contenido"/>
          <p:cNvSpPr>
            <a:spLocks noGrp="1"/>
          </p:cNvSpPr>
          <p:nvPr>
            <p:ph idx="1"/>
          </p:nvPr>
        </p:nvSpPr>
        <p:spPr/>
        <p:txBody>
          <a:bodyPr>
            <a:normAutofit fontScale="92500" lnSpcReduction="10000"/>
          </a:bodyPr>
          <a:lstStyle/>
          <a:p>
            <a:r>
              <a:rPr lang="es-MX" noProof="0" smtClean="0"/>
              <a:t>Existen variantes de cada uno de los dos tipos de software mencionados, dependiendo de que tantas libertades nos otorga (o nos limita) su licencia, podemos subdividirlo en:</a:t>
            </a:r>
          </a:p>
          <a:p>
            <a:r>
              <a:rPr lang="es-MX" noProof="0" smtClean="0"/>
              <a:t>Semi-libre: El que su licencia no nos otorga las 4 libertades básicas del Software Libre, como por ejemplo Software OpenSource.</a:t>
            </a:r>
          </a:p>
          <a:p>
            <a:r>
              <a:rPr lang="es-MX" noProof="0" smtClean="0"/>
              <a:t>Semi-privativo: El que su licencia nos otorga algunas libertades que generalmente, no incluyen el código fuente como por ejemplo, el caso de software de Dominio Público, Shareware, Freeware.</a:t>
            </a:r>
          </a:p>
          <a:p>
            <a:endParaRPr lang="es-MX" noProof="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smtClean="0"/>
              <a:t>Software Open Source</a:t>
            </a:r>
            <a:endParaRPr lang="es-MX" noProof="0"/>
          </a:p>
        </p:txBody>
      </p:sp>
      <p:sp>
        <p:nvSpPr>
          <p:cNvPr id="3" name="2 Marcador de contenido"/>
          <p:cNvSpPr>
            <a:spLocks noGrp="1"/>
          </p:cNvSpPr>
          <p:nvPr>
            <p:ph idx="1"/>
          </p:nvPr>
        </p:nvSpPr>
        <p:spPr/>
        <p:txBody>
          <a:bodyPr>
            <a:normAutofit fontScale="92500" lnSpcReduction="10000"/>
          </a:bodyPr>
          <a:lstStyle/>
          <a:p>
            <a:r>
              <a:rPr lang="es-MX" noProof="0" smtClean="0"/>
              <a:t>El término Software de "Fuente Abierta'' (Open Source) es usado por algunas personas para dar a entender más o menos lo mismo que software libre. </a:t>
            </a:r>
          </a:p>
          <a:p>
            <a:r>
              <a:rPr lang="es-MX" noProof="0" smtClean="0"/>
              <a:t>El término "Open Source" se refiere a tener la libertad de acceso al código fuente pero, esto es solo un pre-requisito para dos de las cuatro libertades que definen al Software Libre. </a:t>
            </a:r>
          </a:p>
          <a:p>
            <a:r>
              <a:rPr lang="es-MX" noProof="0" smtClean="0"/>
              <a:t>Muchas personas no entienden (o no les conviene económicamente) el que acceso al código fuente, no es suficiente para garantizar nuestras libertades, el "Software Libre" evita caer en esa confusión</a:t>
            </a:r>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smtClean="0"/>
              <a:t>Las 4 Libertades del Software Libre</a:t>
            </a:r>
            <a:endParaRPr lang="es-MX" noProof="0"/>
          </a:p>
        </p:txBody>
      </p:sp>
      <p:sp>
        <p:nvSpPr>
          <p:cNvPr id="3" name="2 Marcador de contenido"/>
          <p:cNvSpPr>
            <a:spLocks noGrp="1"/>
          </p:cNvSpPr>
          <p:nvPr>
            <p:ph idx="1"/>
          </p:nvPr>
        </p:nvSpPr>
        <p:spPr/>
        <p:txBody>
          <a:bodyPr>
            <a:normAutofit lnSpcReduction="10000"/>
          </a:bodyPr>
          <a:lstStyle/>
          <a:p>
            <a:r>
              <a:rPr lang="es-MX" noProof="0" dirty="0" smtClean="0"/>
              <a:t>Libertad de usar el programa, con cualquier propósito.</a:t>
            </a:r>
          </a:p>
          <a:p>
            <a:r>
              <a:rPr lang="es-MX" noProof="0" dirty="0" smtClean="0"/>
              <a:t>Libertad de estudiar cómo funciona el programa, y adaptarlo a nuestras necesidades.</a:t>
            </a:r>
          </a:p>
          <a:p>
            <a:r>
              <a:rPr lang="es-MX" noProof="0" dirty="0" smtClean="0"/>
              <a:t>Libertad de distribuir copias, con objeto de beneficiar a otros.</a:t>
            </a:r>
          </a:p>
          <a:p>
            <a:r>
              <a:rPr lang="es-MX" noProof="0" dirty="0" smtClean="0"/>
              <a:t>Libertad de mejorar el programa y hacer públicas las mejoras, de modo que toda la comunidad se beneficie.</a:t>
            </a:r>
          </a:p>
          <a:p>
            <a:pPr lvl="1"/>
            <a:r>
              <a:rPr lang="es-MX" noProof="0" dirty="0" smtClean="0"/>
              <a:t>“El código fuente es una condición para esto”.</a:t>
            </a:r>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Limitaciones en Software</a:t>
            </a:r>
            <a:endParaRPr lang="es-MX" noProof="0" dirty="0"/>
          </a:p>
        </p:txBody>
      </p:sp>
      <p:sp>
        <p:nvSpPr>
          <p:cNvPr id="3" name="2 Marcador de contenido"/>
          <p:cNvSpPr>
            <a:spLocks noGrp="1"/>
          </p:cNvSpPr>
          <p:nvPr>
            <p:ph idx="1"/>
          </p:nvPr>
        </p:nvSpPr>
        <p:spPr/>
        <p:txBody>
          <a:bodyPr>
            <a:normAutofit/>
          </a:bodyPr>
          <a:lstStyle/>
          <a:p>
            <a:r>
              <a:rPr lang="es-MX" noProof="0" dirty="0" smtClean="0"/>
              <a:t>En el Software GPL lo único que </a:t>
            </a:r>
            <a:r>
              <a:rPr lang="es-MX" u="sng" noProof="0" dirty="0" smtClean="0"/>
              <a:t>NO</a:t>
            </a:r>
            <a:r>
              <a:rPr lang="es-MX" noProof="0" dirty="0" smtClean="0"/>
              <a:t> se tiene, es la libertad de restringir las 4 libertades, es decir, la libertad de eliminar libertades no está permitida.</a:t>
            </a:r>
          </a:p>
          <a:p>
            <a:pPr lvl="1"/>
            <a:r>
              <a:rPr lang="es-MX" noProof="0" dirty="0" smtClean="0"/>
              <a:t>Esto básicamente es como el conocimiento, no se puede o no se debe limitar a otros para usarlo en su beneficio.</a:t>
            </a:r>
          </a:p>
          <a:p>
            <a:r>
              <a:rPr lang="es-MX" dirty="0" smtClean="0"/>
              <a:t>El Software Privativo no permite redistribuirlo, instalarlo en más equipos de los establecidos, estudiarlo, modificarlo, etc., y sobre todo </a:t>
            </a:r>
            <a:r>
              <a:rPr lang="es-MX" u="sng" dirty="0" smtClean="0"/>
              <a:t>el código fuente no está disponible.</a:t>
            </a:r>
            <a:endParaRPr lang="es-MX" u="sng" noProof="0" dirty="0" smtClean="0"/>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noProof="0" dirty="0" smtClean="0"/>
              <a:t>¿</a:t>
            </a:r>
            <a:r>
              <a:rPr lang="es-MX" noProof="0" dirty="0" smtClean="0"/>
              <a:t>El </a:t>
            </a:r>
            <a:r>
              <a:rPr lang="es-MX" noProof="0" dirty="0" smtClean="0"/>
              <a:t>Software Comercial no es Libre?</a:t>
            </a:r>
            <a:endParaRPr lang="es-MX" noProof="0" dirty="0"/>
          </a:p>
        </p:txBody>
      </p:sp>
      <p:sp>
        <p:nvSpPr>
          <p:cNvPr id="3" name="2 Marcador de contenido"/>
          <p:cNvSpPr>
            <a:spLocks noGrp="1"/>
          </p:cNvSpPr>
          <p:nvPr>
            <p:ph idx="1"/>
          </p:nvPr>
        </p:nvSpPr>
        <p:spPr/>
        <p:txBody>
          <a:bodyPr>
            <a:normAutofit lnSpcReduction="10000"/>
          </a:bodyPr>
          <a:lstStyle/>
          <a:p>
            <a:r>
              <a:rPr lang="es-MX" noProof="0" dirty="0" smtClean="0"/>
              <a:t>Software Libre NO significa "no comercial</a:t>
            </a:r>
            <a:r>
              <a:rPr lang="es-MX" dirty="0" smtClean="0"/>
              <a:t>'‘, el desarrollo comercial del software libre ha dejado de ser inusual y es muy importante.</a:t>
            </a:r>
            <a:endParaRPr lang="es-MX" noProof="0" dirty="0" smtClean="0"/>
          </a:p>
          <a:p>
            <a:r>
              <a:rPr lang="es-MX" noProof="0" dirty="0" smtClean="0"/>
              <a:t>En su mayoría el </a:t>
            </a:r>
            <a:r>
              <a:rPr lang="es-MX" dirty="0" err="1" smtClean="0"/>
              <a:t>Sof</a:t>
            </a:r>
            <a:r>
              <a:rPr lang="es-MX" noProof="0" dirty="0" err="1" smtClean="0"/>
              <a:t>tware</a:t>
            </a:r>
            <a:r>
              <a:rPr lang="es-MX" noProof="0" dirty="0" smtClean="0"/>
              <a:t> libre esta disponible de manera gratuita, pero también existe software gratuito que no es Software Libre y Software Libre que no es gratuito.</a:t>
            </a:r>
          </a:p>
          <a:p>
            <a:r>
              <a:rPr lang="es-MX" noProof="0" dirty="0" smtClean="0"/>
              <a:t>La clave no es el precio sino la </a:t>
            </a:r>
            <a:r>
              <a:rPr lang="es-MX" u="sng" noProof="0" dirty="0" smtClean="0"/>
              <a:t>libertad</a:t>
            </a:r>
            <a:r>
              <a:rPr lang="es-MX" noProof="0" dirty="0" smtClean="0"/>
              <a:t>, Software Libre viene del término Free Software donde Free significa libre y gratis pero la interpretación para este caso es la de </a:t>
            </a:r>
            <a:r>
              <a:rPr lang="es-MX" u="sng" noProof="0" dirty="0" smtClean="0"/>
              <a:t>LIBRE</a:t>
            </a:r>
            <a:r>
              <a:rPr lang="es-MX" noProof="0" dirty="0" smtClean="0"/>
              <a:t>.</a:t>
            </a:r>
          </a:p>
        </p:txBody>
      </p:sp>
      <p:sp>
        <p:nvSpPr>
          <p:cNvPr id="4" name="3 Marcador de fecha"/>
          <p:cNvSpPr>
            <a:spLocks noGrp="1"/>
          </p:cNvSpPr>
          <p:nvPr>
            <p:ph type="dt" sz="half" idx="10"/>
          </p:nvPr>
        </p:nvSpPr>
        <p:spPr/>
        <p:txBody>
          <a:bodyPr/>
          <a:lstStyle/>
          <a:p>
            <a:r>
              <a:rPr lang="es-MX" dirty="0" smtClean="0"/>
              <a:t>10/16/2010</a:t>
            </a:r>
            <a:endParaRPr lang="en-US" dirty="0"/>
          </a:p>
        </p:txBody>
      </p:sp>
      <p:sp>
        <p:nvSpPr>
          <p:cNvPr id="5" name="4 Marcador de pie de página"/>
          <p:cNvSpPr>
            <a:spLocks noGrp="1"/>
          </p:cNvSpPr>
          <p:nvPr>
            <p:ph type="ftr" sz="quarter" idx="11"/>
          </p:nvPr>
        </p:nvSpPr>
        <p:spPr/>
        <p:txBody>
          <a:bodyPr/>
          <a:lstStyle/>
          <a:p>
            <a:r>
              <a:rPr lang="it-IT" smtClean="0"/>
              <a:t>M.I. Alberto Pedro Lorandi Medina alorandi@uv.mx</a:t>
            </a:r>
            <a:endParaRPr lang="en-US" dirty="0"/>
          </a:p>
        </p:txBody>
      </p:sp>
      <p:sp>
        <p:nvSpPr>
          <p:cNvPr id="6" name="5 Marcador de número de diapositiva"/>
          <p:cNvSpPr>
            <a:spLocks noGrp="1"/>
          </p:cNvSpPr>
          <p:nvPr>
            <p:ph type="sldNum" sz="quarter" idx="12"/>
          </p:nvPr>
        </p:nvSpPr>
        <p:spPr/>
        <p:txBody>
          <a:bodyPr/>
          <a:lstStyle/>
          <a:p>
            <a:fld id="{AF7D8B4E-9E47-49DC-B325-448D001E0DC1}"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V Azul y Ver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UV Azul y Verde</Template>
  <TotalTime>858</TotalTime>
  <Words>3641</Words>
  <Application>Microsoft Office PowerPoint</Application>
  <PresentationFormat>Presentación en pantalla (4:3)</PresentationFormat>
  <Paragraphs>359</Paragraphs>
  <Slides>39</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39</vt:i4>
      </vt:variant>
    </vt:vector>
  </HeadingPairs>
  <TitlesOfParts>
    <vt:vector size="41" baseType="lpstr">
      <vt:lpstr>UV Azul y Verde</vt:lpstr>
      <vt:lpstr>Hoja de cálculo de Microsoft Office Excel 97-2003</vt:lpstr>
      <vt:lpstr>Software libre y Linux en la Educación Superior en México</vt:lpstr>
      <vt:lpstr>Software</vt:lpstr>
      <vt:lpstr>Definiciones</vt:lpstr>
      <vt:lpstr>¿Qué Define al Tipo de Software?</vt:lpstr>
      <vt:lpstr>¿Existen más Tipos de Software?</vt:lpstr>
      <vt:lpstr>Software Open Source</vt:lpstr>
      <vt:lpstr>Las 4 Libertades del Software Libre</vt:lpstr>
      <vt:lpstr>Limitaciones en Software</vt:lpstr>
      <vt:lpstr>¿El Software Comercial no es Libre?</vt:lpstr>
      <vt:lpstr>¿Que es Linux?</vt:lpstr>
      <vt:lpstr>¿Linux es Libre?</vt:lpstr>
      <vt:lpstr>Libertad Genera Desarrollo</vt:lpstr>
      <vt:lpstr>El Valor del Software</vt:lpstr>
      <vt:lpstr>Una Paradoja Interesante</vt:lpstr>
      <vt:lpstr>Software y Universidades</vt:lpstr>
      <vt:lpstr>Universidades y Software</vt:lpstr>
      <vt:lpstr>¿Hacia Software Privativo?</vt:lpstr>
      <vt:lpstr>Computación e Informática</vt:lpstr>
      <vt:lpstr>Definiciones</vt:lpstr>
      <vt:lpstr>¿Razón Válida?</vt:lpstr>
      <vt:lpstr>Para Pensar</vt:lpstr>
      <vt:lpstr>Para Pensar</vt:lpstr>
      <vt:lpstr>Cuestionamientos</vt:lpstr>
      <vt:lpstr>¿Que Pasa Fuera de México?</vt:lpstr>
      <vt:lpstr>¿Y si el Software no Existe?</vt:lpstr>
      <vt:lpstr>¿Qué Hacer?</vt:lpstr>
      <vt:lpstr>¿Qué más Hacer?</vt:lpstr>
      <vt:lpstr>Software Ilegal</vt:lpstr>
      <vt:lpstr>Algunos Números Preocupantes</vt:lpstr>
      <vt:lpstr>Una Comparación Triste</vt:lpstr>
      <vt:lpstr>El Futuro</vt:lpstr>
      <vt:lpstr>El Futuro</vt:lpstr>
      <vt:lpstr>Un Círculo Virtuoso</vt:lpstr>
      <vt:lpstr>Beneficios</vt:lpstr>
      <vt:lpstr>Beneficios</vt:lpstr>
      <vt:lpstr>Beneficios</vt:lpstr>
      <vt:lpstr>Finalmente</vt:lpstr>
      <vt:lpstr>Diapositiva 38</vt:lpstr>
      <vt:lpstr>¡Muchas Gracias!</vt:lpstr>
    </vt:vector>
  </TitlesOfParts>
  <Manager>M.I. Alberto Pedro Lorandi Medina</Manager>
  <Company>Instituto de Ingeniería, Universidad Veracruzana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Conferencias</dc:subject>
  <dc:creator>M.I. Alberto Pedro Lorandi Medina</dc:creator>
  <cp:keywords>First Free and Open Source Software Day At LSCA-UV</cp:keywords>
  <cp:lastModifiedBy>M.I. Alberto Pedro Lorandi Medina</cp:lastModifiedBy>
  <cp:revision>108</cp:revision>
  <dcterms:created xsi:type="dcterms:W3CDTF">2010-10-16T21:20:29Z</dcterms:created>
  <dcterms:modified xsi:type="dcterms:W3CDTF">2010-10-20T22:04:35Z</dcterms:modified>
  <cp:category>Conferencias de Linux y Software Libre</cp:category>
</cp:coreProperties>
</file>