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6" r:id="rId23"/>
    <p:sldId id="285" r:id="rId24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FF9900"/>
    <a:srgbClr val="CC3300"/>
    <a:srgbClr val="663300"/>
    <a:srgbClr val="336699"/>
    <a:srgbClr val="003399"/>
    <a:srgbClr val="00519E"/>
    <a:srgbClr val="0099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7" autoAdjust="0"/>
    <p:restoredTop sz="94670" autoAdjust="0"/>
  </p:normalViewPr>
  <p:slideViewPr>
    <p:cSldViewPr>
      <p:cViewPr varScale="1">
        <p:scale>
          <a:sx n="64" d="100"/>
          <a:sy n="64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MX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MX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MX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D3674D-8613-4FB9-B542-AD8D6B489A53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2829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MX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MX"/>
          </a:p>
        </p:txBody>
      </p:sp>
      <p:sp>
        <p:nvSpPr>
          <p:cNvPr id="139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MX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5FA432-1EFB-4305-B2C4-91A43C55F113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2457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A7F2E8-6D88-453B-9659-F2822D0142DF}" type="slidenum">
              <a:rPr lang="es-MX"/>
              <a:pPr/>
              <a:t>1</a:t>
            </a:fld>
            <a:endParaRPr lang="es-MX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568E8-4070-4FEC-BE41-CE5F420C8589}" type="slidenum">
              <a:rPr lang="es-MX"/>
              <a:pPr/>
              <a:t>23</a:t>
            </a:fld>
            <a:endParaRPr lang="es-MX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" name="Rectangle 41"/>
          <p:cNvSpPr>
            <a:spLocks noChangeArrowheads="1"/>
          </p:cNvSpPr>
          <p:nvPr/>
        </p:nvSpPr>
        <p:spPr bwMode="auto">
          <a:xfrm>
            <a:off x="5867400" y="0"/>
            <a:ext cx="3276600" cy="6858000"/>
          </a:xfrm>
          <a:prstGeom prst="rect">
            <a:avLst/>
          </a:prstGeom>
          <a:solidFill>
            <a:srgbClr val="009932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s-MX" sz="3200"/>
          </a:p>
        </p:txBody>
      </p:sp>
      <p:pic>
        <p:nvPicPr>
          <p:cNvPr id="3122" name="Picture 50" descr="pcktw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9295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7092950" cy="6858000"/>
          </a:xfrm>
          <a:prstGeom prst="rect">
            <a:avLst/>
          </a:prstGeom>
          <a:solidFill>
            <a:srgbClr val="00519E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7092950" y="0"/>
            <a:ext cx="0" cy="6858000"/>
          </a:xfrm>
          <a:prstGeom prst="line">
            <a:avLst/>
          </a:prstGeom>
          <a:noFill/>
          <a:ln w="76327">
            <a:solidFill>
              <a:srgbClr val="00519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ctrTitle"/>
          </p:nvPr>
        </p:nvSpPr>
        <p:spPr>
          <a:xfrm>
            <a:off x="395288" y="2060575"/>
            <a:ext cx="5976937" cy="28082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s-MX" noProof="0" smtClean="0"/>
              <a:t>Haga clic para cambiar el estilo de título	</a:t>
            </a:r>
          </a:p>
        </p:txBody>
      </p:sp>
      <p:sp>
        <p:nvSpPr>
          <p:cNvPr id="3128" name="Text Box 56"/>
          <p:cNvSpPr txBox="1">
            <a:spLocks noChangeArrowheads="1"/>
          </p:cNvSpPr>
          <p:nvPr/>
        </p:nvSpPr>
        <p:spPr bwMode="auto">
          <a:xfrm>
            <a:off x="6300788" y="2205038"/>
            <a:ext cx="43926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MX"/>
          </a:p>
        </p:txBody>
      </p:sp>
      <p:sp>
        <p:nvSpPr>
          <p:cNvPr id="3129" name="Text Box 57"/>
          <p:cNvSpPr txBox="1">
            <a:spLocks noChangeArrowheads="1"/>
          </p:cNvSpPr>
          <p:nvPr/>
        </p:nvSpPr>
        <p:spPr bwMode="auto">
          <a:xfrm rot="16200000">
            <a:off x="5024438" y="2544763"/>
            <a:ext cx="634047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000" b="1">
                <a:solidFill>
                  <a:srgbClr val="336699"/>
                </a:solidFill>
              </a:rPr>
              <a:t>Instituto de Ingeniería</a:t>
            </a:r>
          </a:p>
          <a:p>
            <a:pPr algn="ctr">
              <a:spcBef>
                <a:spcPct val="50000"/>
              </a:spcBef>
            </a:pPr>
            <a:r>
              <a:rPr lang="es-MX" sz="2000" b="1">
                <a:solidFill>
                  <a:srgbClr val="336699"/>
                </a:solidFill>
              </a:rPr>
              <a:t>D.G.T.I.</a:t>
            </a:r>
          </a:p>
          <a:p>
            <a:pPr algn="ctr">
              <a:spcBef>
                <a:spcPct val="50000"/>
              </a:spcBef>
            </a:pPr>
            <a:r>
              <a:rPr lang="es-MX" sz="2000" b="1">
                <a:solidFill>
                  <a:srgbClr val="336699"/>
                </a:solidFill>
              </a:rPr>
              <a:t>Universidad Veracruzana</a:t>
            </a:r>
          </a:p>
          <a:p>
            <a:pPr algn="ctr">
              <a:spcBef>
                <a:spcPct val="50000"/>
              </a:spcBef>
            </a:pPr>
            <a:r>
              <a:rPr lang="es-MX" sz="2000" b="1">
                <a:solidFill>
                  <a:srgbClr val="336699"/>
                </a:solidFill>
              </a:rPr>
              <a:t>2009</a:t>
            </a:r>
            <a:endParaRPr lang="es-ES" sz="2000" b="1">
              <a:solidFill>
                <a:srgbClr val="336699"/>
              </a:solidFill>
            </a:endParaRPr>
          </a:p>
        </p:txBody>
      </p:sp>
      <p:pic>
        <p:nvPicPr>
          <p:cNvPr id="3132" name="Picture 60" descr="flor mas text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3F4E89-DC60-4890-B634-8D9AE4B10244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75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188913"/>
            <a:ext cx="2178050" cy="619283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23850" y="188913"/>
            <a:ext cx="6381750" cy="6192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96563A-2D9B-4E0F-B600-AD7449F8C6D1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7259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850" y="188913"/>
            <a:ext cx="8064500" cy="7191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323850" y="1125538"/>
            <a:ext cx="8712200" cy="5256212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1258888" y="6453188"/>
            <a:ext cx="4826000" cy="404812"/>
          </a:xfrm>
        </p:spPr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107950" y="6453188"/>
            <a:ext cx="693738" cy="404812"/>
          </a:xfrm>
        </p:spPr>
        <p:txBody>
          <a:bodyPr/>
          <a:lstStyle>
            <a:lvl1pPr>
              <a:defRPr/>
            </a:lvl1pPr>
          </a:lstStyle>
          <a:p>
            <a:fld id="{3F660125-47FA-40BB-B1BE-B4C9989DD36B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5112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850" y="188913"/>
            <a:ext cx="8064500" cy="7191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323850" y="1125538"/>
            <a:ext cx="8712200" cy="5256212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1258888" y="6453188"/>
            <a:ext cx="4826000" cy="404812"/>
          </a:xfrm>
        </p:spPr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107950" y="6453188"/>
            <a:ext cx="693738" cy="404812"/>
          </a:xfrm>
        </p:spPr>
        <p:txBody>
          <a:bodyPr/>
          <a:lstStyle>
            <a:lvl1pPr>
              <a:defRPr/>
            </a:lvl1pPr>
          </a:lstStyle>
          <a:p>
            <a:fld id="{D0925FAC-2C95-4DA7-9FC4-BA410A404550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403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8A1BE4-C6B8-4C9B-83B8-1A006E2A827A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6574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59E3F4-A7AE-41EC-858E-F4C7C5EC8C1C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769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23850" y="1125538"/>
            <a:ext cx="42799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6150" y="1125538"/>
            <a:ext cx="42799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1E4E9F-18E8-47BF-86AF-8E71C78528DA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99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698895-3B70-4CDC-BC1B-B95F4BF36407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4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A4A919-8B68-4175-98E5-3E4BB5131105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856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289A67-7E31-4D3F-95E3-9A95C6B09CF3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6552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D92C43-B5C9-42F5-BCF7-B3C494107989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431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00D981-A448-4711-A5E0-33E56E544CDF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8561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9" name="Picture 25" descr="flor mas texto"/>
          <p:cNvPicPr>
            <a:picLocks noChangeAspect="1" noChangeArrowheads="1"/>
          </p:cNvPicPr>
          <p:nvPr userDrawn="1"/>
        </p:nvPicPr>
        <p:blipFill>
          <a:blip r:embed="rId1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095375"/>
            <a:ext cx="5867400" cy="511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7" name="Rectangle 23"/>
          <p:cNvSpPr>
            <a:spLocks noChangeArrowheads="1"/>
          </p:cNvSpPr>
          <p:nvPr userDrawn="1"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0099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00519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0" y="1050925"/>
            <a:ext cx="8861425" cy="1588"/>
          </a:xfrm>
          <a:prstGeom prst="line">
            <a:avLst/>
          </a:prstGeom>
          <a:noFill/>
          <a:ln w="38160">
            <a:solidFill>
              <a:srgbClr val="005B9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88913"/>
            <a:ext cx="80645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/>
              <a:t>Clic para cambiar estilo de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125538"/>
            <a:ext cx="8712200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58888" y="6453188"/>
            <a:ext cx="4826000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endParaRPr lang="es-MX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950" y="6453188"/>
            <a:ext cx="693738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2789BDFF-5F4C-47E5-B9DE-F0423238370E}" type="slidenum">
              <a:rPr lang="es-MX"/>
              <a:pPr/>
              <a:t>‹Nº›</a:t>
            </a:fld>
            <a:endParaRPr lang="es-MX"/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6219825" y="6399213"/>
            <a:ext cx="2816225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31800" indent="-215900" defTabSz="449263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647700" indent="-215900" defTabSz="449263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863600" indent="-215900" defTabSz="449263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079500" indent="-215900" defTabSz="449263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15367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19939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24511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2908300" indent="-2159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000" b="1">
                <a:solidFill>
                  <a:srgbClr val="FFFFFF"/>
                </a:solidFill>
                <a:ea typeface="MS Gothic" pitchFamily="49" charset="-128"/>
              </a:rPr>
              <a:t>Instituto de Ingeniería</a:t>
            </a:r>
          </a:p>
        </p:txBody>
      </p:sp>
      <p:pic>
        <p:nvPicPr>
          <p:cNvPr id="1048" name="Picture 24" descr="flor mas texto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238" y="222250"/>
            <a:ext cx="7667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rgbClr val="00993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993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993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993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993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993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993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993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993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36699"/>
        </a:buClr>
        <a:buFont typeface="Wingdings" pitchFamily="2" charset="2"/>
        <a:buChar char="q"/>
        <a:defRPr sz="3000">
          <a:solidFill>
            <a:srgbClr val="00519E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9932"/>
        </a:buClr>
        <a:buFont typeface="Wingdings" pitchFamily="2" charset="2"/>
        <a:buChar char="q"/>
        <a:defRPr sz="2800">
          <a:solidFill>
            <a:srgbClr val="00519E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36699"/>
        </a:buClr>
        <a:buFont typeface="Wingdings" pitchFamily="2" charset="2"/>
        <a:buChar char="q"/>
        <a:defRPr sz="2600">
          <a:solidFill>
            <a:srgbClr val="00519E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9932"/>
        </a:buClr>
        <a:buFont typeface="Wingdings" pitchFamily="2" charset="2"/>
        <a:buChar char="q"/>
        <a:defRPr sz="2400">
          <a:solidFill>
            <a:srgbClr val="00519E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519E"/>
        </a:buClr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519E"/>
        </a:buClr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519E"/>
        </a:buClr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519E"/>
        </a:buClr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519E"/>
        </a:buClr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lorandi@uv.m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jhernandez01@uv.mx" TargetMode="External"/><Relationship Id="rId4" Type="http://schemas.openxmlformats.org/officeDocument/2006/relationships/hyperlink" Target="mailto:ghermida@uv.mx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alorandi@uv.m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jhernandez01@uv.mx" TargetMode="External"/><Relationship Id="rId4" Type="http://schemas.openxmlformats.org/officeDocument/2006/relationships/hyperlink" Target="mailto:ghermida@uv.m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1916113"/>
            <a:ext cx="6119813" cy="2232025"/>
          </a:xfrm>
        </p:spPr>
        <p:txBody>
          <a:bodyPr/>
          <a:lstStyle/>
          <a:p>
            <a:r>
              <a:rPr lang="es-ES" sz="3600"/>
              <a:t>Pruebas de Desempeño de 3 Sistemas Operativos  en  una computadora personal con recursos limitados</a:t>
            </a:r>
            <a:endParaRPr lang="es-MX" sz="3600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684213" y="4149725"/>
            <a:ext cx="6624637" cy="270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i="1" u="sng">
                <a:solidFill>
                  <a:schemeClr val="bg1"/>
                </a:solidFill>
              </a:rPr>
              <a:t>M</a:t>
            </a:r>
            <a:r>
              <a:rPr lang="pt-BR" sz="1400" i="1" u="sng">
                <a:solidFill>
                  <a:schemeClr val="bg1"/>
                </a:solidFill>
              </a:rPr>
              <a:t>.I. Alberto Pedro Lorandi Medina</a:t>
            </a:r>
            <a:endParaRPr lang="es-ES" sz="1400">
              <a:solidFill>
                <a:schemeClr val="bg1"/>
              </a:solidFill>
            </a:endParaRPr>
          </a:p>
          <a:p>
            <a:pPr algn="ctr"/>
            <a:r>
              <a:rPr lang="es-MX" sz="1400" i="1">
                <a:solidFill>
                  <a:schemeClr val="bg1"/>
                </a:solidFill>
              </a:rPr>
              <a:t>Instituto de Ingeniería/D.G.T.I., </a:t>
            </a:r>
          </a:p>
          <a:p>
            <a:pPr algn="ctr"/>
            <a:r>
              <a:rPr lang="es-MX" sz="1400" i="1">
                <a:solidFill>
                  <a:schemeClr val="bg1"/>
                </a:solidFill>
              </a:rPr>
              <a:t>Universidad Veracruzana, Ver. México.</a:t>
            </a:r>
            <a:endParaRPr lang="es-ES" sz="1400">
              <a:solidFill>
                <a:schemeClr val="bg1"/>
              </a:solidFill>
            </a:endParaRPr>
          </a:p>
          <a:p>
            <a:pPr algn="ctr"/>
            <a:r>
              <a:rPr lang="es-MX" sz="1400" i="1" u="sng">
                <a:solidFill>
                  <a:schemeClr val="bg1"/>
                </a:solidFill>
                <a:hlinkClick r:id="rId3"/>
              </a:rPr>
              <a:t>alorandi@uv.mx</a:t>
            </a:r>
            <a:endParaRPr lang="es-ES" sz="1400">
              <a:solidFill>
                <a:schemeClr val="bg1"/>
              </a:solidFill>
            </a:endParaRPr>
          </a:p>
          <a:p>
            <a:pPr algn="ctr"/>
            <a:r>
              <a:rPr lang="es-MX" sz="1400" i="1">
                <a:solidFill>
                  <a:schemeClr val="bg1"/>
                </a:solidFill>
              </a:rPr>
              <a:t>Ing. Guillermo Hermida Saba</a:t>
            </a:r>
            <a:endParaRPr lang="es-ES" sz="1400">
              <a:solidFill>
                <a:schemeClr val="bg1"/>
              </a:solidFill>
            </a:endParaRPr>
          </a:p>
          <a:p>
            <a:pPr algn="ctr"/>
            <a:r>
              <a:rPr lang="es-MX" sz="1400" i="1">
                <a:solidFill>
                  <a:schemeClr val="bg1"/>
                </a:solidFill>
              </a:rPr>
              <a:t>Instituto de Ingeniería, </a:t>
            </a:r>
          </a:p>
          <a:p>
            <a:pPr algn="ctr"/>
            <a:r>
              <a:rPr lang="es-MX" sz="1400" i="1">
                <a:solidFill>
                  <a:schemeClr val="bg1"/>
                </a:solidFill>
              </a:rPr>
              <a:t>Universidad Veracruzana, Ver. </a:t>
            </a:r>
            <a:r>
              <a:rPr lang="pt-BR" sz="1400" i="1">
                <a:solidFill>
                  <a:schemeClr val="bg1"/>
                </a:solidFill>
              </a:rPr>
              <a:t>México.</a:t>
            </a:r>
            <a:endParaRPr lang="es-ES" sz="1400">
              <a:solidFill>
                <a:schemeClr val="bg1"/>
              </a:solidFill>
            </a:endParaRPr>
          </a:p>
          <a:p>
            <a:pPr algn="ctr"/>
            <a:r>
              <a:rPr lang="pt-BR" sz="1400" i="1" u="sng">
                <a:solidFill>
                  <a:schemeClr val="bg1"/>
                </a:solidFill>
                <a:hlinkClick r:id="rId4"/>
              </a:rPr>
              <a:t>ghermida@uv.mx</a:t>
            </a:r>
            <a:r>
              <a:rPr lang="pt-BR" sz="1400" i="1">
                <a:solidFill>
                  <a:schemeClr val="bg1"/>
                </a:solidFill>
              </a:rPr>
              <a:t> </a:t>
            </a:r>
            <a:endParaRPr lang="es-ES" sz="1400">
              <a:solidFill>
                <a:schemeClr val="bg1"/>
              </a:solidFill>
            </a:endParaRPr>
          </a:p>
          <a:p>
            <a:pPr algn="ctr"/>
            <a:r>
              <a:rPr lang="pt-BR" sz="1400" i="1">
                <a:solidFill>
                  <a:schemeClr val="bg1"/>
                </a:solidFill>
              </a:rPr>
              <a:t>M.I. José Hernández Silva</a:t>
            </a:r>
            <a:endParaRPr lang="es-ES" sz="1400">
              <a:solidFill>
                <a:schemeClr val="bg1"/>
              </a:solidFill>
            </a:endParaRPr>
          </a:p>
          <a:p>
            <a:pPr algn="ctr"/>
            <a:r>
              <a:rPr lang="es-MX" sz="1400" i="1">
                <a:solidFill>
                  <a:schemeClr val="bg1"/>
                </a:solidFill>
              </a:rPr>
              <a:t>Instituto de Ingeniería, </a:t>
            </a:r>
          </a:p>
          <a:p>
            <a:pPr algn="ctr"/>
            <a:r>
              <a:rPr lang="es-MX" sz="1400" i="1">
                <a:solidFill>
                  <a:schemeClr val="bg1"/>
                </a:solidFill>
              </a:rPr>
              <a:t>Universidad Veracruzana, Ver. México.</a:t>
            </a:r>
            <a:endParaRPr lang="es-ES" sz="1400">
              <a:solidFill>
                <a:schemeClr val="bg1"/>
              </a:solidFill>
            </a:endParaRPr>
          </a:p>
          <a:p>
            <a:pPr algn="ctr"/>
            <a:r>
              <a:rPr lang="es-MX" sz="1400" i="1" u="sng">
                <a:solidFill>
                  <a:schemeClr val="bg1"/>
                </a:solidFill>
                <a:hlinkClick r:id="rId5"/>
              </a:rPr>
              <a:t>jhernandez01@uv.mx</a:t>
            </a:r>
            <a:r>
              <a:rPr lang="es-MX" sz="1400" i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1689100" y="115888"/>
            <a:ext cx="540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b="1" i="1">
                <a:solidFill>
                  <a:schemeClr val="bg1"/>
                </a:solidFill>
              </a:rPr>
              <a:t>Área de participación</a:t>
            </a:r>
            <a:r>
              <a:rPr lang="es-MX" i="1">
                <a:solidFill>
                  <a:schemeClr val="bg1"/>
                </a:solidFill>
              </a:rPr>
              <a:t>: Sistemas Computacionales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Espacio en Disco</a:t>
            </a:r>
          </a:p>
        </p:txBody>
      </p:sp>
      <p:graphicFrame>
        <p:nvGraphicFramePr>
          <p:cNvPr id="250885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539750" y="836613"/>
          <a:ext cx="8220075" cy="521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90" name="Gráfico" r:id="rId3" imgW="8220117" imgH="5219571" progId="MSGraph.Chart.8">
                  <p:embed followColorScheme="full"/>
                </p:oleObj>
              </mc:Choice>
              <mc:Fallback>
                <p:oleObj name="Gráfico" r:id="rId3" imgW="8220117" imgH="5219571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836613"/>
                        <a:ext cx="8220075" cy="521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888" name="Text Box 8"/>
          <p:cNvSpPr txBox="1">
            <a:spLocks noChangeArrowheads="1"/>
          </p:cNvSpPr>
          <p:nvPr/>
        </p:nvSpPr>
        <p:spPr bwMode="auto">
          <a:xfrm>
            <a:off x="323850" y="5661025"/>
            <a:ext cx="88201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>
                <a:ea typeface="MS Gothic" pitchFamily="49" charset="-128"/>
              </a:rPr>
              <a:t>*Vale la pena mencionar que Ubuntu cuenta con mucho más aplicaciones,(casi todo lo que un usuario normal necesita) y sin embargo, usa menos espacio en disco.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/>
              <a:t>Copia de una imagen ISO de 4.31Gb</a:t>
            </a:r>
            <a:endParaRPr lang="es-MX" sz="3600"/>
          </a:p>
        </p:txBody>
      </p:sp>
      <p:graphicFrame>
        <p:nvGraphicFramePr>
          <p:cNvPr id="253957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323850" y="981075"/>
          <a:ext cx="8712200" cy="467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62" name="Gráfico" r:id="rId3" imgW="9715616" imgH="5219571" progId="MSGraph.Chart.8">
                  <p:embed followColorScheme="full"/>
                </p:oleObj>
              </mc:Choice>
              <mc:Fallback>
                <p:oleObj name="Gráfico" r:id="rId3" imgW="9715616" imgH="5219571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981075"/>
                        <a:ext cx="8712200" cy="467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3960" name="Text Box 8"/>
          <p:cNvSpPr txBox="1">
            <a:spLocks noChangeArrowheads="1"/>
          </p:cNvSpPr>
          <p:nvPr/>
        </p:nvSpPr>
        <p:spPr bwMode="auto">
          <a:xfrm>
            <a:off x="323850" y="5589588"/>
            <a:ext cx="88201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>
                <a:ea typeface="MS Gothic" pitchFamily="49" charset="-128"/>
              </a:rPr>
              <a:t>*Vale la pena mencionar que Ubuntu y Mac OS/X mientras copian muestran valores estimados de tiempo mucho más precisos que los que mostró Windows 7, esto es algo que nunca ha podido soluciona Microsoft.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/>
              <a:t>Copia de directorio de 5.3 Gb (cerca de 2,332 archivos)</a:t>
            </a:r>
          </a:p>
        </p:txBody>
      </p:sp>
      <p:graphicFrame>
        <p:nvGraphicFramePr>
          <p:cNvPr id="257029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323850" y="1052513"/>
          <a:ext cx="8712200" cy="467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35" name="Gráfico" r:id="rId3" imgW="9715616" imgH="5219571" progId="MSGraph.Chart.8">
                  <p:embed followColorScheme="full"/>
                </p:oleObj>
              </mc:Choice>
              <mc:Fallback>
                <p:oleObj name="Gráfico" r:id="rId3" imgW="9715616" imgH="5219571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052513"/>
                        <a:ext cx="8712200" cy="467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7033" name="Text Box 9"/>
          <p:cNvSpPr txBox="1">
            <a:spLocks noChangeArrowheads="1"/>
          </p:cNvSpPr>
          <p:nvPr/>
        </p:nvSpPr>
        <p:spPr bwMode="auto">
          <a:xfrm>
            <a:off x="323850" y="5589588"/>
            <a:ext cx="88201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>
                <a:ea typeface="MS Gothic" pitchFamily="49" charset="-128"/>
              </a:rPr>
              <a:t>*Vale la pena mencionar que si en Windows se copia el mismo directorio en modo comando, el tiempo de copiado baja hasta un 50%, esto es algo que tampoco nunca ha podido soluciona Microsoft.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/>
              <a:t>Borrado de Archivos (2 anteriores)</a:t>
            </a:r>
          </a:p>
        </p:txBody>
      </p:sp>
      <p:graphicFrame>
        <p:nvGraphicFramePr>
          <p:cNvPr id="26010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23850" y="981075"/>
          <a:ext cx="8712200" cy="467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05" name="Gráfico" r:id="rId3" imgW="9715616" imgH="5219571" progId="MSGraph.Chart.8">
                  <p:embed followColorScheme="full"/>
                </p:oleObj>
              </mc:Choice>
              <mc:Fallback>
                <p:oleObj name="Gráfico" r:id="rId3" imgW="9715616" imgH="521957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981075"/>
                        <a:ext cx="8712200" cy="467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0103" name="Text Box 7"/>
          <p:cNvSpPr txBox="1">
            <a:spLocks noChangeArrowheads="1"/>
          </p:cNvSpPr>
          <p:nvPr/>
        </p:nvSpPr>
        <p:spPr bwMode="auto">
          <a:xfrm>
            <a:off x="323850" y="5589588"/>
            <a:ext cx="88201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>
                <a:ea typeface="MS Gothic" pitchFamily="49" charset="-128"/>
              </a:rPr>
              <a:t>*Sucede lo mismo que en el caso anterior, en modo comando el tiempo se reduce hasta un 40%.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/>
              <a:t>Copia (Disco Ext. a PC) y compresión de un Directorio</a:t>
            </a:r>
            <a:endParaRPr lang="es-MX" sz="3600"/>
          </a:p>
        </p:txBody>
      </p:sp>
      <p:graphicFrame>
        <p:nvGraphicFramePr>
          <p:cNvPr id="262149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323850" y="1052513"/>
          <a:ext cx="8712200" cy="467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55" name="Gráfico" r:id="rId3" imgW="9715616" imgH="5219571" progId="MSGraph.Chart.8">
                  <p:embed followColorScheme="full"/>
                </p:oleObj>
              </mc:Choice>
              <mc:Fallback>
                <p:oleObj name="Gráfico" r:id="rId3" imgW="9715616" imgH="5219571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052513"/>
                        <a:ext cx="8712200" cy="467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2153" name="Text Box 9"/>
          <p:cNvSpPr txBox="1">
            <a:spLocks noChangeArrowheads="1"/>
          </p:cNvSpPr>
          <p:nvPr/>
        </p:nvSpPr>
        <p:spPr bwMode="auto">
          <a:xfrm>
            <a:off x="323850" y="5589588"/>
            <a:ext cx="88201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>
                <a:ea typeface="MS Gothic" pitchFamily="49" charset="-128"/>
              </a:rPr>
              <a:t>*El directorio es una copia de una instalación de MikTeX de Windows que contiene cerca de 50,000 archivos de muy diversos formatos y tamaños. Es muy grande la diferencia en Windows 7 que se repite en Vista y XP.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Manipulación de Gráficos</a:t>
            </a:r>
          </a:p>
        </p:txBody>
      </p:sp>
      <p:graphicFrame>
        <p:nvGraphicFramePr>
          <p:cNvPr id="265221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323850" y="1125538"/>
          <a:ext cx="8712200" cy="467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26" name="Gráfico" r:id="rId3" imgW="9715616" imgH="5219571" progId="MSGraph.Chart.8">
                  <p:embed followColorScheme="full"/>
                </p:oleObj>
              </mc:Choice>
              <mc:Fallback>
                <p:oleObj name="Gráfico" r:id="rId3" imgW="9715616" imgH="5219571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125538"/>
                        <a:ext cx="8712200" cy="467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5224" name="Text Box 8"/>
          <p:cNvSpPr txBox="1">
            <a:spLocks noChangeArrowheads="1"/>
          </p:cNvSpPr>
          <p:nvPr/>
        </p:nvSpPr>
        <p:spPr bwMode="auto">
          <a:xfrm>
            <a:off x="323850" y="5589588"/>
            <a:ext cx="88201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>
                <a:ea typeface="MS Gothic" pitchFamily="49" charset="-128"/>
              </a:rPr>
              <a:t>*Se uso el benchmark de PoVRay pero con MegaPoV ya que no había los mimos binarios en las 3 plataformas, además Windows 7 no pudo mostrar la imagen porque no tiene soporte para muchos tipos de archivos gráficos.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Manipulación de Audio y Video</a:t>
            </a:r>
          </a:p>
        </p:txBody>
      </p:sp>
      <p:graphicFrame>
        <p:nvGraphicFramePr>
          <p:cNvPr id="267269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323850" y="1125538"/>
          <a:ext cx="8712200" cy="467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74" name="Gráfico" r:id="rId3" imgW="9715616" imgH="5219571" progId="MSGraph.Chart.8">
                  <p:embed followColorScheme="full"/>
                </p:oleObj>
              </mc:Choice>
              <mc:Fallback>
                <p:oleObj name="Gráfico" r:id="rId3" imgW="9715616" imgH="5219571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125538"/>
                        <a:ext cx="8712200" cy="467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7272" name="Text Box 8"/>
          <p:cNvSpPr txBox="1">
            <a:spLocks noChangeArrowheads="1"/>
          </p:cNvSpPr>
          <p:nvPr/>
        </p:nvSpPr>
        <p:spPr bwMode="auto">
          <a:xfrm>
            <a:off x="323850" y="5589588"/>
            <a:ext cx="88201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>
                <a:ea typeface="MS Gothic" pitchFamily="49" charset="-128"/>
              </a:rPr>
              <a:t>*Nuevamente Windows no presentó soporte para formatos de video, es inexplicable que siendo ogg libre ni Mac OS/X, ni Windows, incluyan codecs y puedan manejar formatos libres.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/>
              <a:t>Manipulación de Archivos en OpenOffice 3</a:t>
            </a:r>
          </a:p>
        </p:txBody>
      </p:sp>
      <p:graphicFrame>
        <p:nvGraphicFramePr>
          <p:cNvPr id="269317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323850" y="1125538"/>
          <a:ext cx="8712200" cy="467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22" name="Gráfico" r:id="rId3" imgW="9715616" imgH="5219571" progId="MSGraph.Chart.8">
                  <p:embed followColorScheme="full"/>
                </p:oleObj>
              </mc:Choice>
              <mc:Fallback>
                <p:oleObj name="Gráfico" r:id="rId3" imgW="9715616" imgH="5219571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125538"/>
                        <a:ext cx="8712200" cy="467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9320" name="Text Box 8"/>
          <p:cNvSpPr txBox="1">
            <a:spLocks noChangeArrowheads="1"/>
          </p:cNvSpPr>
          <p:nvPr/>
        </p:nvSpPr>
        <p:spPr bwMode="auto">
          <a:xfrm>
            <a:off x="323850" y="5589588"/>
            <a:ext cx="88201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>
                <a:ea typeface="MS Gothic" pitchFamily="49" charset="-128"/>
              </a:rPr>
              <a:t>*Resultó extraño el comportamiento de la hoja de cálculo en Mac OS/X, posiblemente sea un bug ya que no suena razonable el tiempo. http://blogs.zdnet.com/Ou/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Resultados</a:t>
            </a:r>
          </a:p>
        </p:txBody>
      </p:sp>
      <p:sp>
        <p:nvSpPr>
          <p:cNvPr id="27136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600"/>
              <a:t>Las pruebas mostraron valores similares pero en muchas Leopard presentó un “mejor” desempeño.</a:t>
            </a:r>
          </a:p>
          <a:p>
            <a:r>
              <a:rPr lang="es-ES" sz="2600"/>
              <a:t>Ubuntu fue ligeramente mejor en manipulación de archivos de audio, video y exportación en OpenOffice.</a:t>
            </a:r>
          </a:p>
          <a:p>
            <a:r>
              <a:rPr lang="es-ES" sz="2600"/>
              <a:t>Existen problemas en Windows en la copia de grandes y complejos directorios, se repite en Vista y XP.</a:t>
            </a:r>
          </a:p>
          <a:p>
            <a:r>
              <a:rPr lang="es-ES" sz="2600"/>
              <a:t>Las pruebas no son para medir desempeño de S.O., pero por representar actividades cotidianas en una PC, dan cierta métrica de que tan bien se comporta cada uno, o que tan eficiente resulta en ambientes heterogéneos.</a:t>
            </a:r>
          </a:p>
          <a:p>
            <a:r>
              <a:rPr lang="es-MX" sz="2600"/>
              <a:t>Windows y Mac OS/X no quieren convivir con Linux.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600"/>
              <a:t>Las pruebas muestran que la RAM no es crítica al ejecutar una sola aplicación y que Windows 7 corre en PCs limitadas.</a:t>
            </a:r>
          </a:p>
          <a:p>
            <a:r>
              <a:rPr lang="es-ES" sz="2600"/>
              <a:t>Al tratar de buscar aplicaciones comunes se hace evidente la carencia.</a:t>
            </a:r>
          </a:p>
          <a:p>
            <a:r>
              <a:rPr lang="es-ES" sz="2600"/>
              <a:t>Ni Mac OS/X ni Windows soportan los sistemas de archivos de Linux y esto no debería suceder.</a:t>
            </a:r>
          </a:p>
          <a:p>
            <a:r>
              <a:rPr lang="es-ES" sz="2600"/>
              <a:t>En lo referente a Codecs, ni Windows ni MAC incluyen soporte para codecs libre que tampoco debería suceder.</a:t>
            </a:r>
          </a:p>
          <a:p>
            <a:r>
              <a:rPr lang="es-ES" sz="2600"/>
              <a:t>Lo mismo sucede al instalar el manejador de arranque.</a:t>
            </a:r>
          </a:p>
          <a:p>
            <a:r>
              <a:rPr lang="es-MX" sz="2600"/>
              <a:t>El Explorer sigue presentando problemas.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Introducción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/>
              <a:t>Las comparaciones no siempre dicen la verdad y no siempre son bien recibidas.</a:t>
            </a:r>
          </a:p>
          <a:p>
            <a:pPr>
              <a:lnSpc>
                <a:spcPct val="90000"/>
              </a:lnSpc>
            </a:pPr>
            <a:r>
              <a:rPr lang="es-ES"/>
              <a:t>Comparar o establecer diferencias entre S. O., puede llegar a ser una tarea muy complicada.</a:t>
            </a:r>
          </a:p>
          <a:p>
            <a:pPr>
              <a:lnSpc>
                <a:spcPct val="90000"/>
              </a:lnSpc>
            </a:pPr>
            <a:r>
              <a:rPr lang="es-ES"/>
              <a:t>Pero comparar los 3 S. O. de mayor influencia en nuestros días (Windows , MAC OS X  y GNU/Linux ), puede aportar información valiosa a quienes incursionan en el terreno de la computación, a quienes ya usan una computadora y necesitan un S. O. que brinde mejor desempeño en su hardware y a quienes necesiten ambientes heterogéneos.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Durante las pruebas Ubuntu fue el que presentó una mayor dinámica en actualizaciones.</a:t>
            </a:r>
          </a:p>
          <a:p>
            <a:r>
              <a:rPr lang="es-ES"/>
              <a:t>Windows sigue siendo vulnerable a Virus.</a:t>
            </a:r>
          </a:p>
          <a:p>
            <a:r>
              <a:rPr lang="es-ES"/>
              <a:t>Es patente la problemática de tener sistemas heterogéneos, hacer convivir en organizaciones 3 S.O. diferentes, con diferentes ofertas de software y hardware, es un reto que tiene muchas posibles vertientes.</a:t>
            </a:r>
          </a:p>
          <a:p>
            <a:r>
              <a:rPr lang="es-ES"/>
              <a:t>Hay carencia de aplicaciones que corran en los 3 S.O. y carencias de controladores, codecs de audio y video, soporte para ntfs, hfs+ y ext3.</a:t>
            </a:r>
            <a:endParaRPr lang="es-MX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Conclusiones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 sz="2800"/>
              <a:t>Las comparaciones estarán siempre plagadas de preguntas sin respuestas satisfactorias, márgenes de error y otras complejidades, pero es evidente que los 3 S.O. funcionan de manera similar siendo Windows el menos eficiente. </a:t>
            </a:r>
          </a:p>
          <a:p>
            <a:pPr>
              <a:lnSpc>
                <a:spcPct val="90000"/>
              </a:lnSpc>
            </a:pPr>
            <a:r>
              <a:rPr lang="es-MX" sz="2800"/>
              <a:t>Es evidente que Windows 7 presenta algunos avances y que pudiera ser bueno para competir con Mac OS/X en el largo plazo.</a:t>
            </a:r>
          </a:p>
          <a:p>
            <a:pPr>
              <a:lnSpc>
                <a:spcPct val="90000"/>
              </a:lnSpc>
            </a:pPr>
            <a:r>
              <a:rPr lang="es-MX" sz="2800"/>
              <a:t>Sin embargo, Linux no es estático: con ext4 estable, se espera su inclusión en distribuciones con bastante rapidez. </a:t>
            </a:r>
          </a:p>
          <a:p>
            <a:pPr>
              <a:lnSpc>
                <a:spcPct val="90000"/>
              </a:lnSpc>
            </a:pPr>
            <a:r>
              <a:rPr lang="es-MX" sz="2800"/>
              <a:t>Es inexplicable que Apple y Microsoft ignoren ext3 y formatos libres como avi u ogg.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/>
              <a:t>Finalmente y a pesar de que no se consideró el aspecto económico, quedó muy evidente en todas las pruebas que Ubuntu compite de manera eficiente frente a Leopard y Windows y considerando que ofrece, casi todo lo que un usuario normal de una computadora personal necesita, resulta paradójico que la gente siga gastando $200.00 dólares en un Leopard y $500.00 dólares en un Vista Ultimate para obtener menos de lo que ofrece una Distribución de Linux como Debian, Ubuntu, Fedora o SuSe.</a:t>
            </a:r>
            <a:endParaRPr lang="es-MX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1916113"/>
            <a:ext cx="6119813" cy="2232025"/>
          </a:xfrm>
        </p:spPr>
        <p:txBody>
          <a:bodyPr/>
          <a:lstStyle/>
          <a:p>
            <a:r>
              <a:rPr lang="es-ES" sz="3600"/>
              <a:t>Gracias!</a:t>
            </a:r>
            <a:endParaRPr lang="es-MX" sz="3600"/>
          </a:p>
        </p:txBody>
      </p:sp>
      <p:sp>
        <p:nvSpPr>
          <p:cNvPr id="280579" name="Rectangle 3"/>
          <p:cNvSpPr>
            <a:spLocks noChangeArrowheads="1"/>
          </p:cNvSpPr>
          <p:nvPr/>
        </p:nvSpPr>
        <p:spPr bwMode="auto">
          <a:xfrm>
            <a:off x="395288" y="3644900"/>
            <a:ext cx="6624637" cy="270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i="1" u="sng">
                <a:solidFill>
                  <a:schemeClr val="bg1"/>
                </a:solidFill>
              </a:rPr>
              <a:t>M</a:t>
            </a:r>
            <a:r>
              <a:rPr lang="pt-BR" sz="1400" i="1" u="sng">
                <a:solidFill>
                  <a:schemeClr val="bg1"/>
                </a:solidFill>
              </a:rPr>
              <a:t>.I. Alberto Pedro Lorandi Medina</a:t>
            </a:r>
            <a:endParaRPr lang="es-ES" sz="1400">
              <a:solidFill>
                <a:schemeClr val="bg1"/>
              </a:solidFill>
            </a:endParaRPr>
          </a:p>
          <a:p>
            <a:pPr algn="ctr"/>
            <a:r>
              <a:rPr lang="es-MX" sz="1400" i="1">
                <a:solidFill>
                  <a:schemeClr val="bg1"/>
                </a:solidFill>
              </a:rPr>
              <a:t>Instituto de Ingeniería/D.G.T.I., </a:t>
            </a:r>
          </a:p>
          <a:p>
            <a:pPr algn="ctr"/>
            <a:r>
              <a:rPr lang="es-MX" sz="1400" i="1">
                <a:solidFill>
                  <a:schemeClr val="bg1"/>
                </a:solidFill>
              </a:rPr>
              <a:t>Universidad Veracruzana, Ver. México.</a:t>
            </a:r>
            <a:endParaRPr lang="es-ES" sz="1400">
              <a:solidFill>
                <a:schemeClr val="bg1"/>
              </a:solidFill>
            </a:endParaRPr>
          </a:p>
          <a:p>
            <a:pPr algn="ctr"/>
            <a:r>
              <a:rPr lang="es-MX" sz="1400" i="1" u="sng">
                <a:solidFill>
                  <a:schemeClr val="bg1"/>
                </a:solidFill>
                <a:hlinkClick r:id="rId3"/>
              </a:rPr>
              <a:t>alorandi@uv.mx</a:t>
            </a:r>
            <a:endParaRPr lang="es-ES" sz="1400">
              <a:solidFill>
                <a:schemeClr val="bg1"/>
              </a:solidFill>
            </a:endParaRPr>
          </a:p>
          <a:p>
            <a:pPr algn="ctr"/>
            <a:r>
              <a:rPr lang="es-MX" sz="1400" i="1">
                <a:solidFill>
                  <a:schemeClr val="bg1"/>
                </a:solidFill>
              </a:rPr>
              <a:t>Ing. Guillermo Hermida Saba</a:t>
            </a:r>
            <a:endParaRPr lang="es-ES" sz="1400">
              <a:solidFill>
                <a:schemeClr val="bg1"/>
              </a:solidFill>
            </a:endParaRPr>
          </a:p>
          <a:p>
            <a:pPr algn="ctr"/>
            <a:r>
              <a:rPr lang="es-MX" sz="1400" i="1">
                <a:solidFill>
                  <a:schemeClr val="bg1"/>
                </a:solidFill>
              </a:rPr>
              <a:t>Instituto de Ingeniería, </a:t>
            </a:r>
          </a:p>
          <a:p>
            <a:pPr algn="ctr"/>
            <a:r>
              <a:rPr lang="es-MX" sz="1400" i="1">
                <a:solidFill>
                  <a:schemeClr val="bg1"/>
                </a:solidFill>
              </a:rPr>
              <a:t>Universidad Veracruzana, Ver. </a:t>
            </a:r>
            <a:r>
              <a:rPr lang="pt-BR" sz="1400" i="1">
                <a:solidFill>
                  <a:schemeClr val="bg1"/>
                </a:solidFill>
              </a:rPr>
              <a:t>México.</a:t>
            </a:r>
            <a:endParaRPr lang="es-ES" sz="1400">
              <a:solidFill>
                <a:schemeClr val="bg1"/>
              </a:solidFill>
            </a:endParaRPr>
          </a:p>
          <a:p>
            <a:pPr algn="ctr"/>
            <a:r>
              <a:rPr lang="pt-BR" sz="1400" i="1" u="sng">
                <a:solidFill>
                  <a:schemeClr val="bg1"/>
                </a:solidFill>
                <a:hlinkClick r:id="rId4"/>
              </a:rPr>
              <a:t>ghermida@uv.mx</a:t>
            </a:r>
            <a:r>
              <a:rPr lang="pt-BR" sz="1400" i="1">
                <a:solidFill>
                  <a:schemeClr val="bg1"/>
                </a:solidFill>
              </a:rPr>
              <a:t> </a:t>
            </a:r>
            <a:endParaRPr lang="es-ES" sz="1400">
              <a:solidFill>
                <a:schemeClr val="bg1"/>
              </a:solidFill>
            </a:endParaRPr>
          </a:p>
          <a:p>
            <a:pPr algn="ctr"/>
            <a:r>
              <a:rPr lang="pt-BR" sz="1400" i="1">
                <a:solidFill>
                  <a:schemeClr val="bg1"/>
                </a:solidFill>
              </a:rPr>
              <a:t>M.I. José Hernández Silva</a:t>
            </a:r>
            <a:endParaRPr lang="es-ES" sz="1400">
              <a:solidFill>
                <a:schemeClr val="bg1"/>
              </a:solidFill>
            </a:endParaRPr>
          </a:p>
          <a:p>
            <a:pPr algn="ctr"/>
            <a:r>
              <a:rPr lang="es-MX" sz="1400" i="1">
                <a:solidFill>
                  <a:schemeClr val="bg1"/>
                </a:solidFill>
              </a:rPr>
              <a:t>Instituto de Ingeniería, </a:t>
            </a:r>
          </a:p>
          <a:p>
            <a:pPr algn="ctr"/>
            <a:r>
              <a:rPr lang="es-MX" sz="1400" i="1">
                <a:solidFill>
                  <a:schemeClr val="bg1"/>
                </a:solidFill>
              </a:rPr>
              <a:t>Universidad Veracruzana, Ver. México.</a:t>
            </a:r>
            <a:endParaRPr lang="es-ES" sz="1400">
              <a:solidFill>
                <a:schemeClr val="bg1"/>
              </a:solidFill>
            </a:endParaRPr>
          </a:p>
          <a:p>
            <a:pPr algn="ctr"/>
            <a:r>
              <a:rPr lang="es-MX" sz="1400" i="1" u="sng">
                <a:solidFill>
                  <a:schemeClr val="bg1"/>
                </a:solidFill>
                <a:hlinkClick r:id="rId5"/>
              </a:rPr>
              <a:t>jhernandez01@uv.mx</a:t>
            </a:r>
            <a:r>
              <a:rPr lang="es-MX" sz="1400" i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80580" name="Rectangle 4"/>
          <p:cNvSpPr>
            <a:spLocks noChangeArrowheads="1"/>
          </p:cNvSpPr>
          <p:nvPr/>
        </p:nvSpPr>
        <p:spPr bwMode="auto">
          <a:xfrm>
            <a:off x="1689100" y="115888"/>
            <a:ext cx="540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b="1" i="1">
                <a:solidFill>
                  <a:schemeClr val="bg1"/>
                </a:solidFill>
              </a:rPr>
              <a:t>Área de participación</a:t>
            </a:r>
            <a:r>
              <a:rPr lang="es-MX" i="1">
                <a:solidFill>
                  <a:schemeClr val="bg1"/>
                </a:solidFill>
              </a:rPr>
              <a:t>: Sistemas Computacionales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¿Es Válida la Comparación?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" sz="2800"/>
              <a:t>Comparar 3 plataformas puede no ser válido porque:</a:t>
            </a:r>
          </a:p>
          <a:p>
            <a:pPr lvl="1">
              <a:lnSpc>
                <a:spcPct val="80000"/>
              </a:lnSpc>
            </a:pPr>
            <a:r>
              <a:rPr lang="es-ES"/>
              <a:t>Fueron creadas de manera diferente y enfocadas a usuarios y necesidades diferentes.</a:t>
            </a:r>
          </a:p>
          <a:p>
            <a:pPr lvl="1">
              <a:lnSpc>
                <a:spcPct val="80000"/>
              </a:lnSpc>
            </a:pPr>
            <a:r>
              <a:rPr lang="es-ES"/>
              <a:t>Sus aplicaciones se hacen de diferente manera, con mayor o menor variedad y cantidad de alternativas y para muy diversos campos de aplicación.</a:t>
            </a:r>
          </a:p>
          <a:p>
            <a:pPr lvl="1">
              <a:lnSpc>
                <a:spcPct val="80000"/>
              </a:lnSpc>
            </a:pPr>
            <a:r>
              <a:rPr lang="es-ES"/>
              <a:t>Tienen aspectos de mercadotecnia basados en conceptos diferentes porque parten de diferentes modos de hacer negocio.</a:t>
            </a:r>
          </a:p>
          <a:p>
            <a:pPr lvl="1">
              <a:lnSpc>
                <a:spcPct val="80000"/>
              </a:lnSpc>
            </a:pPr>
            <a:r>
              <a:rPr lang="es-ES"/>
              <a:t>Son hechas para correr en diferentes plataformas  de hardware y 2 son privativas y una es libre.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Motivaciones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900"/>
              <a:t>Mac OS/X, Ubuntu y Windows corren en PCs Intel (o compatibles), por lo que no deja de ser interesante hacer una comparación de ellos.</a:t>
            </a:r>
          </a:p>
          <a:p>
            <a:pPr>
              <a:lnSpc>
                <a:spcPct val="90000"/>
              </a:lnSpc>
            </a:pPr>
            <a:r>
              <a:rPr lang="es-ES" sz="2900"/>
              <a:t>Mucho equipo de universidades públicas no puede correr Vista, tampoco pueden usar legalmente Mac OS/X, siendo Linux la otra  alternativa pero, vale la pena comparar su desempeño contra los otros 2 S.O.</a:t>
            </a:r>
          </a:p>
          <a:p>
            <a:pPr>
              <a:lnSpc>
                <a:spcPct val="90000"/>
              </a:lnSpc>
            </a:pPr>
            <a:r>
              <a:rPr lang="es-ES" sz="2900"/>
              <a:t>Por expectativas de que Win7 es mejor que Vista, resulta interesante comparar su desempeño.</a:t>
            </a:r>
          </a:p>
          <a:p>
            <a:pPr>
              <a:lnSpc>
                <a:spcPct val="90000"/>
              </a:lnSpc>
            </a:pPr>
            <a:r>
              <a:rPr lang="es-ES" sz="2900"/>
              <a:t>Puede ser útil en ambientes heterogéneos como el que existe en universidades públicas.</a:t>
            </a:r>
            <a:endParaRPr lang="es-MX" sz="2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¿Qué se Buscó?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/>
              <a:t>Se han detectado comportamientos extraños en Windows al hacer copias de grandes volúmenes de información y valía la pena comparar esto contra lo que sucede en otros S.O.</a:t>
            </a:r>
          </a:p>
          <a:p>
            <a:r>
              <a:rPr lang="es-ES" sz="2800"/>
              <a:t>No se busca establecer cual de los 3 S.O. es mejor ya que eso depende de aspectos subjetivos.</a:t>
            </a:r>
          </a:p>
          <a:p>
            <a:r>
              <a:rPr lang="es-ES" sz="2800"/>
              <a:t>Se pretende establecer diferencias, aspectos positivos o negativos, y su desempeño en equipos de bajos recursos, PCs con 512 Mb de RAM1, Procesador de un solo núcleo y hardware con características comunes.</a:t>
            </a:r>
            <a:endParaRPr lang="es-MX" sz="2800"/>
          </a:p>
        </p:txBody>
      </p:sp>
      <p:sp>
        <p:nvSpPr>
          <p:cNvPr id="238596" name="Text Box 4"/>
          <p:cNvSpPr txBox="1">
            <a:spLocks noChangeArrowheads="1"/>
          </p:cNvSpPr>
          <p:nvPr/>
        </p:nvSpPr>
        <p:spPr bwMode="auto">
          <a:xfrm>
            <a:off x="395288" y="6021388"/>
            <a:ext cx="856138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ES" baseline="30000">
                <a:solidFill>
                  <a:srgbClr val="000000"/>
                </a:solidFill>
                <a:ea typeface="MS Gothic" pitchFamily="49" charset="-128"/>
              </a:rPr>
              <a:t>1</a:t>
            </a:r>
            <a:r>
              <a:rPr lang="es-MX">
                <a:ea typeface="MS Gothic" pitchFamily="49" charset="-128"/>
              </a:rPr>
              <a:t>A diferencia por ejemplo de estudios como el de http://www.tuxradar.com/node/33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¿Que Probar y Como Probar?</a:t>
            </a:r>
            <a:endParaRPr lang="es-MX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Cuanto toma instalar el S.O.</a:t>
            </a:r>
          </a:p>
          <a:p>
            <a:r>
              <a:rPr lang="es-ES"/>
              <a:t>Que ofrece el instalador.</a:t>
            </a:r>
          </a:p>
          <a:p>
            <a:r>
              <a:rPr lang="es-ES"/>
              <a:t>Cuanto espacio en disco ocupa y que ofrece.</a:t>
            </a:r>
          </a:p>
          <a:p>
            <a:r>
              <a:rPr lang="es-ES"/>
              <a:t>Cuanto tiempo toma el encendido y el apagado.</a:t>
            </a:r>
          </a:p>
          <a:p>
            <a:r>
              <a:rPr lang="es-ES"/>
              <a:t>Cuanto tarda copiar archivos de discos externos a disco duro, o de disco duro a disco duro.</a:t>
            </a:r>
          </a:p>
          <a:p>
            <a:r>
              <a:rPr lang="es-ES"/>
              <a:t>Cuanto toma hacer tareas cotidianas en cada uno, usando las mismas aplicaciones (como una manera de medir desempeño)</a:t>
            </a:r>
          </a:p>
          <a:p>
            <a:r>
              <a:rPr lang="es-ES"/>
              <a:t>Que vulnerabilidades tienen.</a:t>
            </a:r>
            <a:endParaRPr lang="es-MX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6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El Equipo</a:t>
            </a:r>
          </a:p>
        </p:txBody>
      </p:sp>
      <p:graphicFrame>
        <p:nvGraphicFramePr>
          <p:cNvPr id="240752" name="Group 112"/>
          <p:cNvGraphicFramePr>
            <a:graphicFrameLocks noGrp="1"/>
          </p:cNvGraphicFramePr>
          <p:nvPr>
            <p:ph idx="1"/>
          </p:nvPr>
        </p:nvGraphicFramePr>
        <p:xfrm>
          <a:off x="971550" y="1125538"/>
          <a:ext cx="7488238" cy="3993198"/>
        </p:xfrm>
        <a:graphic>
          <a:graphicData uri="http://schemas.openxmlformats.org/drawingml/2006/table">
            <a:tbl>
              <a:tblPr/>
              <a:tblGrid>
                <a:gridCol w="3806825"/>
                <a:gridCol w="3681413"/>
              </a:tblGrid>
              <a:tr h="444500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P.C. H.P./Compaq dc7600 Small Form Factor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1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s-MX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19E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Procesador Intel Celeron 2.80GHz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s-MX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19E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Chipset Intel, Bus 200 MHz.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s-MX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19E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Data Cache16.0 Kb, L2 Cache 128Kb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s-MX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19E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Disco Duro Extra de 80Gb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s-MX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19E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512 Mb de RAM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s-MX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19E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Tarjeta de video Intel i810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s-MX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19E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Tarjeta de red 3Com 3C905</a:t>
                      </a:r>
                      <a:r>
                        <a:rPr kumimoji="0" lang="es-MX" sz="2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519E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  <a:hlinkClick r:id="" action="ppaction://noaction"/>
                        </a:rPr>
                        <a:t>[1]</a:t>
                      </a:r>
                      <a:endParaRPr kumimoji="0" lang="es-MX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19E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s-MX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19E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Tarjeta de audio AC97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s-MX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19E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Reproductor de DVD adicional</a:t>
                      </a:r>
                      <a:r>
                        <a:rPr kumimoji="0" lang="es-MX" sz="2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519E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  <a:hlinkClick r:id="" action="ppaction://noaction"/>
                        </a:rPr>
                        <a:t>[2]</a:t>
                      </a:r>
                      <a:endParaRPr kumimoji="0" lang="es-MX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19E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s-MX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19E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Monitor de 14”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0749" name="Rectangle 109"/>
          <p:cNvSpPr>
            <a:spLocks noChangeArrowheads="1"/>
          </p:cNvSpPr>
          <p:nvPr/>
        </p:nvSpPr>
        <p:spPr bwMode="auto">
          <a:xfrm>
            <a:off x="323850" y="5229225"/>
            <a:ext cx="87122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Low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baseline="30000">
                <a:solidFill>
                  <a:srgbClr val="009932"/>
                </a:solidFill>
                <a:latin typeface=""/>
                <a:ea typeface="Times New Roman" pitchFamily="18" charset="0"/>
                <a:cs typeface="Times"/>
                <a:hlinkClick r:id="" action="ppaction://noaction"/>
              </a:rPr>
              <a:t>[1]</a:t>
            </a:r>
            <a:r>
              <a:rPr lang="es-MX" sz="800">
                <a:solidFill>
                  <a:srgbClr val="009932"/>
                </a:solidFill>
                <a:latin typeface="Times"/>
                <a:ea typeface="Times New Roman" pitchFamily="18" charset="0"/>
                <a:cs typeface="Times"/>
              </a:rPr>
              <a:t> </a:t>
            </a:r>
            <a:r>
              <a:rPr lang="es-MX">
                <a:solidFill>
                  <a:srgbClr val="009932"/>
                </a:solidFill>
                <a:latin typeface="Times"/>
                <a:ea typeface="Times New Roman" pitchFamily="18" charset="0"/>
                <a:cs typeface="Times"/>
              </a:rPr>
              <a:t>Se instaló una tarjeta de red 3Com 3C905 en virtud de que la que trae el equipo integrada a la tarjeta madre no está soportada por Mac OS/X.</a:t>
            </a:r>
            <a:endParaRPr lang="es-ES">
              <a:solidFill>
                <a:srgbClr val="009932"/>
              </a:solidFill>
              <a:ea typeface="Times New Roman" pitchFamily="18" charset="0"/>
              <a:cs typeface="Times"/>
            </a:endParaRPr>
          </a:p>
          <a:p>
            <a:pPr algn="justLow" eaLnBrk="0" hangingPunct="0"/>
            <a:r>
              <a:rPr lang="en-US" baseline="30000">
                <a:solidFill>
                  <a:srgbClr val="009932"/>
                </a:solidFill>
                <a:latin typeface="Times"/>
                <a:ea typeface="Times New Roman" pitchFamily="18" charset="0"/>
                <a:cs typeface="Times"/>
                <a:hlinkClick r:id="" action="ppaction://noaction"/>
              </a:rPr>
              <a:t>[2]</a:t>
            </a:r>
            <a:r>
              <a:rPr lang="es-MX">
                <a:solidFill>
                  <a:srgbClr val="009932"/>
                </a:solidFill>
                <a:latin typeface="Times"/>
                <a:ea typeface="MS Gothic" pitchFamily="49" charset="-128"/>
                <a:cs typeface="Times New Roman" pitchFamily="18" charset="0"/>
              </a:rPr>
              <a:t> Por Windows 7 y Mac OS/X que vienen en DVD (Ubuntu viene en un CD) y la PC trae de fábrica solo un lector de CDs.</a:t>
            </a:r>
            <a:endParaRPr lang="es-MX">
              <a:solidFill>
                <a:srgbClr val="009932"/>
              </a:solidFill>
              <a:ea typeface="MS Gothic" pitchFamily="49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Instalación</a:t>
            </a:r>
          </a:p>
        </p:txBody>
      </p:sp>
      <p:graphicFrame>
        <p:nvGraphicFramePr>
          <p:cNvPr id="246789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539750" y="836613"/>
          <a:ext cx="8220075" cy="521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94" name="Gráfico" r:id="rId3" imgW="8220117" imgH="5219571" progId="MSGraph.Chart.8">
                  <p:embed followColorScheme="full"/>
                </p:oleObj>
              </mc:Choice>
              <mc:Fallback>
                <p:oleObj name="Gráfico" r:id="rId3" imgW="8220117" imgH="5219571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836613"/>
                        <a:ext cx="8220075" cy="521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792" name="Text Box 8"/>
          <p:cNvSpPr txBox="1">
            <a:spLocks noChangeArrowheads="1"/>
          </p:cNvSpPr>
          <p:nvPr/>
        </p:nvSpPr>
        <p:spPr bwMode="auto">
          <a:xfrm>
            <a:off x="323850" y="5805488"/>
            <a:ext cx="86407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MX"/>
              <a:t>Los tiempos de apagado fueron similares, un par de segundos (mac OS/X muy rápido) y salvo Windows 7 que tomo a veces un par de minutos en apagar.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Críticas a la  Instalación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/>
              <a:t>Windows 7 no reconoció ni a Mac OS/X ni a Ubuntu, su instalador es el que menos opciones ofrece aunque acepta migrar usuarios pero, no permite conocer que hardware funcionará</a:t>
            </a:r>
          </a:p>
          <a:p>
            <a:pPr>
              <a:lnSpc>
                <a:spcPct val="90000"/>
              </a:lnSpc>
            </a:pPr>
            <a:r>
              <a:rPr lang="es-MX"/>
              <a:t>Mac OS/X tiene un instalador con mayores opciones, desde salvar lo instalado hasta usar parte del S.O. (reconoce solo Windows)</a:t>
            </a:r>
          </a:p>
          <a:p>
            <a:pPr>
              <a:lnSpc>
                <a:spcPct val="90000"/>
              </a:lnSpc>
            </a:pPr>
            <a:r>
              <a:rPr lang="es-MX"/>
              <a:t>Ubuntu es el que ofrece el mejor instalador, es un sistema </a:t>
            </a:r>
            <a:r>
              <a:rPr lang="es-MX" b="1"/>
              <a:t>Live</a:t>
            </a:r>
            <a:r>
              <a:rPr lang="es-MX"/>
              <a:t> que permite saber que si todo el hardware funcionará, además prácticamente ofrece todas las opciones que un usuario podría necesitar. (reconoce solo Windows)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e Udica">
  <a:themeElements>
    <a:clrScheme name="Clase Udic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ase Udic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ase Udic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e Udic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e Udic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e Udic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e Udic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e Udic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e Udic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e Udic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e Udic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e Udic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e Udic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e Udic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Clase Udica</Template>
  <TotalTime>505</TotalTime>
  <Words>1654</Words>
  <Application>Microsoft Office PowerPoint</Application>
  <PresentationFormat>Presentación en pantalla (4:3)</PresentationFormat>
  <Paragraphs>116</Paragraphs>
  <Slides>23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5" baseType="lpstr">
      <vt:lpstr>Clase Udica</vt:lpstr>
      <vt:lpstr>Gráfico</vt:lpstr>
      <vt:lpstr>Pruebas de Desempeño de 3 Sistemas Operativos  en  una computadora personal con recursos limitados</vt:lpstr>
      <vt:lpstr>Introducción</vt:lpstr>
      <vt:lpstr>¿Es Válida la Comparación?</vt:lpstr>
      <vt:lpstr>Motivaciones</vt:lpstr>
      <vt:lpstr>¿Qué se Buscó?</vt:lpstr>
      <vt:lpstr>¿Que Probar y Como Probar?</vt:lpstr>
      <vt:lpstr>El Equipo</vt:lpstr>
      <vt:lpstr>Instalación</vt:lpstr>
      <vt:lpstr>Críticas a la  Instalación</vt:lpstr>
      <vt:lpstr>Espacio en Disco</vt:lpstr>
      <vt:lpstr>Copia de una imagen ISO de 4.31Gb</vt:lpstr>
      <vt:lpstr>Copia de directorio de 5.3 Gb (cerca de 2,332 archivos)</vt:lpstr>
      <vt:lpstr>Borrado de Archivos (2 anteriores)</vt:lpstr>
      <vt:lpstr>Copia (Disco Ext. a PC) y compresión de un Directorio</vt:lpstr>
      <vt:lpstr>Manipulación de Gráficos</vt:lpstr>
      <vt:lpstr>Manipulación de Audio y Video</vt:lpstr>
      <vt:lpstr>Manipulación de Archivos en OpenOffice 3</vt:lpstr>
      <vt:lpstr>Resultados</vt:lpstr>
      <vt:lpstr>Presentación de PowerPoint</vt:lpstr>
      <vt:lpstr>Presentación de PowerPoint</vt:lpstr>
      <vt:lpstr>Conclusiones</vt:lpstr>
      <vt:lpstr>Presentación de PowerPoint</vt:lpstr>
      <vt:lpstr>Gracias!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de Información para la Toma de Decisiones</dc:title>
  <dc:creator>M.I. Alberto P. Lorandi M.</dc:creator>
  <cp:lastModifiedBy>M.I. Alberto P. Lorandi Medina</cp:lastModifiedBy>
  <cp:revision>9</cp:revision>
  <dcterms:created xsi:type="dcterms:W3CDTF">2009-10-31T21:49:02Z</dcterms:created>
  <dcterms:modified xsi:type="dcterms:W3CDTF">2011-03-08T23:32:31Z</dcterms:modified>
</cp:coreProperties>
</file>