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58" r:id="rId7"/>
    <p:sldId id="259" r:id="rId8"/>
    <p:sldId id="261" r:id="rId9"/>
    <p:sldId id="260" r:id="rId10"/>
    <p:sldId id="262" r:id="rId11"/>
    <p:sldId id="263" r:id="rId12"/>
    <p:sldId id="264" r:id="rId13"/>
    <p:sldId id="265"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3" d="100"/>
          <a:sy n="93" d="100"/>
        </p:scale>
        <p:origin x="-1320" y="-96"/>
      </p:cViewPr>
      <p:guideLst>
        <p:guide orient="horz" pos="2160"/>
        <p:guide pos="2880"/>
        <p:guide pos="144"/>
        <p:guide pos="56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84E8F-8B3E-404A-9FB8-6268BE27E76B}" type="datetimeFigureOut">
              <a:rPr lang="es-MX" smtClean="0"/>
              <a:t>26/03/2013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5336C-F635-44FA-9BC6-F9A2FC1A12AF}" type="slidenum">
              <a:rPr lang="es-MX" smtClean="0"/>
              <a:t>‹Nº›</a:t>
            </a:fld>
            <a:endParaRPr lang="es-MX"/>
          </a:p>
        </p:txBody>
      </p:sp>
    </p:spTree>
    <p:extLst>
      <p:ext uri="{BB962C8B-B14F-4D97-AF65-F5344CB8AC3E}">
        <p14:creationId xmlns:p14="http://schemas.microsoft.com/office/powerpoint/2010/main" val="2322619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52" y="0"/>
            <a:ext cx="9145452" cy="2852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228600" y="152400"/>
            <a:ext cx="8375848" cy="1470025"/>
          </a:xfrm>
        </p:spPr>
        <p:txBody>
          <a:bodyPr/>
          <a:lstStyle>
            <a:lvl1pPr algn="ctr">
              <a:defRPr b="1">
                <a:solidFill>
                  <a:schemeClr val="bg1"/>
                </a:solidFill>
                <a:effectLst>
                  <a:outerShdw blurRad="50800" dist="38100" dir="2700000" algn="tl" rotWithShape="0">
                    <a:prstClr val="black">
                      <a:alpha val="40000"/>
                    </a:prstClr>
                  </a:outerShdw>
                  <a:reflection blurRad="6350" stA="55000" endA="300" endPos="45500" dir="5400000" sy="-100000" algn="bl" rotWithShape="0"/>
                </a:effectLst>
              </a:defRPr>
            </a:lvl1pPr>
          </a:lstStyle>
          <a:p>
            <a:r>
              <a:rPr lang="es-ES" dirty="0" smtClean="0"/>
              <a:t>Haga clic para modificar el estilo de título del patrón</a:t>
            </a:r>
            <a:endParaRPr lang="en-US" dirty="0"/>
          </a:p>
        </p:txBody>
      </p:sp>
      <p:sp>
        <p:nvSpPr>
          <p:cNvPr id="3" name="Subtitle 2"/>
          <p:cNvSpPr>
            <a:spLocks noGrp="1"/>
          </p:cNvSpPr>
          <p:nvPr>
            <p:ph type="subTitle" idx="1"/>
          </p:nvPr>
        </p:nvSpPr>
        <p:spPr>
          <a:xfrm>
            <a:off x="4038600" y="3429000"/>
            <a:ext cx="4876800" cy="2209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pic>
        <p:nvPicPr>
          <p:cNvPr id="7"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8705" t="4886" r="19777" b="6067"/>
          <a:stretch/>
        </p:blipFill>
        <p:spPr bwMode="auto">
          <a:xfrm>
            <a:off x="107504" y="2271562"/>
            <a:ext cx="3849705" cy="3605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userDrawn="1"/>
        </p:nvSpPr>
        <p:spPr>
          <a:xfrm>
            <a:off x="7164288" y="6380496"/>
            <a:ext cx="1766830" cy="307777"/>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10 y 11 de Abril 2013 </a:t>
            </a:r>
          </a:p>
        </p:txBody>
      </p:sp>
    </p:spTree>
    <p:extLst>
      <p:ext uri="{BB962C8B-B14F-4D97-AF65-F5344CB8AC3E}">
        <p14:creationId xmlns:p14="http://schemas.microsoft.com/office/powerpoint/2010/main" val="4542649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23127377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3709987"/>
            <a:ext cx="7772400" cy="1362075"/>
          </a:xfrm>
        </p:spPr>
        <p:txBody>
          <a:bodyPr anchor="t"/>
          <a:lstStyle>
            <a:lvl1pPr algn="l">
              <a:defRPr sz="4000" b="1" cap="all">
                <a:solidFill>
                  <a:schemeClr val="tx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22098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extLst>
      <p:ext uri="{BB962C8B-B14F-4D97-AF65-F5344CB8AC3E}">
        <p14:creationId xmlns:p14="http://schemas.microsoft.com/office/powerpoint/2010/main" val="2294895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279264" y="1722437"/>
            <a:ext cx="3749040" cy="4730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166360" y="1722437"/>
            <a:ext cx="3749040" cy="4730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557594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293812" y="1722792"/>
            <a:ext cx="37353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293812" y="2362554"/>
            <a:ext cx="3735388" cy="42347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5181601" y="1722792"/>
            <a:ext cx="3733800"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181601" y="2362554"/>
            <a:ext cx="3733800" cy="42347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23005795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1016408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3634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
            <a:ext cx="9144000" cy="177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228600" y="54684"/>
            <a:ext cx="7943800" cy="1056042"/>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1187624" y="1676400"/>
            <a:ext cx="7848872" cy="4848944"/>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pic>
        <p:nvPicPr>
          <p:cNvPr id="10" name="Picture 2"/>
          <p:cNvPicPr>
            <a:picLocks noChangeAspect="1" noChangeArrowheads="1"/>
          </p:cNvPicPr>
          <p:nvPr userDrawn="1"/>
        </p:nvPicPr>
        <p:blipFill rotWithShape="1">
          <a:blip r:embed="rId10" cstate="print">
            <a:extLst>
              <a:ext uri="{28A0092B-C50C-407E-A947-70E740481C1C}">
                <a14:useLocalDpi xmlns:a14="http://schemas.microsoft.com/office/drawing/2010/main" val="0"/>
              </a:ext>
            </a:extLst>
          </a:blip>
          <a:srcRect l="18705" t="4886" r="19777" b="6067"/>
          <a:stretch/>
        </p:blipFill>
        <p:spPr bwMode="auto">
          <a:xfrm>
            <a:off x="42111" y="1340768"/>
            <a:ext cx="1081999" cy="1013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3062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sldNum="0" hdr="0" ftr="0" dt="0"/>
  <p:txStyles>
    <p:titleStyle>
      <a:lvl1pPr algn="l" defTabSz="914400" rtl="0" eaLnBrk="1" latinLnBrk="0" hangingPunct="1">
        <a:spcBef>
          <a:spcPct val="0"/>
        </a:spcBef>
        <a:buNone/>
        <a:defRPr sz="4400" b="1" kern="1200">
          <a:solidFill>
            <a:schemeClr val="bg1"/>
          </a:solidFill>
          <a:effectLst>
            <a:outerShdw blurRad="50800" dist="38100" dir="2700000" algn="tl" rotWithShape="0">
              <a:prstClr val="black">
                <a:alpha val="40000"/>
              </a:prstClr>
            </a:out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v.mx/veracruz/uvca281dinamicadesistema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MX" dirty="0" smtClean="0"/>
              <a:t>Propuesta de Currículum Académico Unificado</a:t>
            </a:r>
            <a:endParaRPr lang="es-MX" dirty="0"/>
          </a:p>
        </p:txBody>
      </p:sp>
      <p:sp>
        <p:nvSpPr>
          <p:cNvPr id="3" name="Subtitle 2"/>
          <p:cNvSpPr>
            <a:spLocks noGrp="1"/>
          </p:cNvSpPr>
          <p:nvPr>
            <p:ph type="subTitle" idx="1"/>
          </p:nvPr>
        </p:nvSpPr>
        <p:spPr/>
        <p:txBody>
          <a:bodyPr>
            <a:normAutofit fontScale="77500" lnSpcReduction="20000"/>
          </a:bodyPr>
          <a:lstStyle/>
          <a:p>
            <a:r>
              <a:rPr lang="es-MX" dirty="0"/>
              <a:t>M.S.I. José </a:t>
            </a:r>
            <a:r>
              <a:rPr lang="es-MX"/>
              <a:t>Hernández </a:t>
            </a:r>
            <a:r>
              <a:rPr lang="es-MX" smtClean="0"/>
              <a:t>Silva, M.I</a:t>
            </a:r>
            <a:r>
              <a:rPr lang="es-MX" dirty="0" smtClean="0"/>
              <a:t>. Guillermo Hermida Saba, M.I. Alberto Pedro Lorandi Medina, M.C. Enrique Ladrón de Guevara Durán, Dr. Alfonso C. García Reynoso</a:t>
            </a:r>
          </a:p>
          <a:p>
            <a:r>
              <a:rPr lang="es-MX" dirty="0" smtClean="0"/>
              <a:t>Instituto de Ingeniería</a:t>
            </a:r>
            <a:endParaRPr lang="es-MX" dirty="0"/>
          </a:p>
        </p:txBody>
      </p:sp>
    </p:spTree>
    <p:extLst>
      <p:ext uri="{BB962C8B-B14F-4D97-AF65-F5344CB8AC3E}">
        <p14:creationId xmlns:p14="http://schemas.microsoft.com/office/powerpoint/2010/main" val="1267827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r>
              <a:rPr lang="es-MX" dirty="0"/>
              <a:t>Este sistema podría incluir además los rubros necesarios pata todos los indicadores institucionales y podría ser alimentado por las instancias proveedoras de información en los diferentes rubros, con la idea de tener una sola base de datos en la cual poder hacer trabajos de minería de datos.</a:t>
            </a:r>
          </a:p>
          <a:p>
            <a:r>
              <a:rPr lang="es-MX" dirty="0"/>
              <a:t>Explorar la posibilidad de hacer este CVN compatible con bases de datos de PROMEP, CONACYT y organismos que requieren de un Currículum Vitae para convocatorias, concursos y evaluación. </a:t>
            </a:r>
          </a:p>
          <a:p>
            <a:r>
              <a:rPr lang="es-MX" dirty="0"/>
              <a:t>Finalmente, este CVN podría alimentar de manera automática todas las páginas personales para reflejar las actividades de cada uno de los académicos de la Universidad Veracruzana</a:t>
            </a:r>
            <a:r>
              <a:rPr lang="es-MX" dirty="0" smtClean="0"/>
              <a:t>.</a:t>
            </a:r>
            <a:endParaRPr lang="es-MX" dirty="0"/>
          </a:p>
        </p:txBody>
      </p:sp>
    </p:spTree>
    <p:extLst>
      <p:ext uri="{BB962C8B-B14F-4D97-AF65-F5344CB8AC3E}">
        <p14:creationId xmlns:p14="http://schemas.microsoft.com/office/powerpoint/2010/main" val="4166879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Gracias!</a:t>
            </a:r>
            <a:endParaRPr lang="es-MX" dirty="0"/>
          </a:p>
        </p:txBody>
      </p:sp>
      <p:sp>
        <p:nvSpPr>
          <p:cNvPr id="5" name="4 Marcador de texto"/>
          <p:cNvSpPr>
            <a:spLocks noGrp="1"/>
          </p:cNvSpPr>
          <p:nvPr>
            <p:ph type="body" idx="1"/>
          </p:nvPr>
        </p:nvSpPr>
        <p:spPr/>
        <p:txBody>
          <a:bodyPr/>
          <a:lstStyle/>
          <a:p>
            <a:r>
              <a:rPr lang="es-MX" b="1" dirty="0"/>
              <a:t>Cuerpo Académico Dinámica de Sistemas </a:t>
            </a:r>
            <a:r>
              <a:rPr lang="es-MX" b="1" dirty="0" smtClean="0"/>
              <a:t>UV-CA-281</a:t>
            </a:r>
          </a:p>
          <a:p>
            <a:r>
              <a:rPr lang="es-MX" b="1" dirty="0">
                <a:hlinkClick r:id="rId2"/>
              </a:rPr>
              <a:t>http://www.uv.mx/veracruz/uvca281dinamicadesistemas</a:t>
            </a:r>
            <a:r>
              <a:rPr lang="es-MX" b="1" dirty="0" smtClean="0">
                <a:hlinkClick r:id="rId2"/>
              </a:rPr>
              <a:t>/</a:t>
            </a:r>
            <a:endParaRPr lang="es-MX" b="1" dirty="0" smtClean="0"/>
          </a:p>
          <a:p>
            <a:endParaRPr lang="es-MX" b="1" dirty="0"/>
          </a:p>
        </p:txBody>
      </p:sp>
    </p:spTree>
    <p:extLst>
      <p:ext uri="{BB962C8B-B14F-4D97-AF65-F5344CB8AC3E}">
        <p14:creationId xmlns:p14="http://schemas.microsoft.com/office/powerpoint/2010/main" val="2005664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s-MX" dirty="0"/>
              <a:t>La Universidad Veracruzana ha demostrado un enorme potencial en el aprovechamiento de las Tecnologías de Información y Comunicación, el desarrollo de sistemas vía WEB que han unificado un buen número de tareas está a la vista de todos, Eminus, S.I.I.U, S.I.V.U., P.O.A., S.I.R.E.I., Portales WEB, son tan solo ejemplos de lo que se ha hecho en nuestra casa de estudios, inclusive el Departamento de Estímulos a la Productividad Académica cuenta con una aplicación en línea que permite a los académicos que participan en el programa enterar su producción científica, pero que no es usado por todos los académicos. </a:t>
            </a:r>
          </a:p>
        </p:txBody>
      </p:sp>
    </p:spTree>
    <p:extLst>
      <p:ext uri="{BB962C8B-B14F-4D97-AF65-F5344CB8AC3E}">
        <p14:creationId xmlns:p14="http://schemas.microsoft.com/office/powerpoint/2010/main" val="3055234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85000" lnSpcReduction="10000"/>
          </a:bodyPr>
          <a:lstStyle/>
          <a:p>
            <a:r>
              <a:rPr lang="es-MX" dirty="0"/>
              <a:t>Por otro lado el Currículum Vitae de un académico es la recopilación de todo el quehacer cotidiano y la evidencia tangible de su contribución a la docencia, investigación, gestión, tutorías y producción científica, que si estuviera normalizado podría ser aprovechado de muchas maneras, desde la revisión rápida y precisa de las bases para concursar en un examen de oposición, hasta la transferencia a otros organismos o programas como el Programa para el Mejoramiento del Profesorado, el Consejo Nacional de Ciencia Y Tecnología y la base de un Sistema de Información Académica de la Universidad</a:t>
            </a:r>
            <a:r>
              <a:rPr lang="es-MX" dirty="0" smtClean="0"/>
              <a:t>.</a:t>
            </a:r>
            <a:endParaRPr lang="es-MX" dirty="0"/>
          </a:p>
        </p:txBody>
      </p:sp>
    </p:spTree>
    <p:extLst>
      <p:ext uri="{BB962C8B-B14F-4D97-AF65-F5344CB8AC3E}">
        <p14:creationId xmlns:p14="http://schemas.microsoft.com/office/powerpoint/2010/main" val="518690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92500" lnSpcReduction="10000"/>
          </a:bodyPr>
          <a:lstStyle/>
          <a:p>
            <a:r>
              <a:rPr lang="es-MX" dirty="0"/>
              <a:t>Si se pudiera aprovechar todo el tiempo que se invierte en mantener un Currículum Vitae actualizado en PROMEP, CONACYT, PPEDPA, y Páginas personales, seguramente nos daríamos cuenta que hacer esta tarea en un sistema único unificado y estandarizado, ahorraría un tiempo valioso que pudiera ser invertido en investigación, tutorías y gestión, mejorando la productividad del personal académico y a la vez, aportando una información valiosa en un solo lugar</a:t>
            </a:r>
            <a:r>
              <a:rPr lang="es-MX" dirty="0" smtClean="0"/>
              <a:t>.</a:t>
            </a:r>
            <a:endParaRPr lang="es-MX" dirty="0"/>
          </a:p>
        </p:txBody>
      </p:sp>
    </p:spTree>
    <p:extLst>
      <p:ext uri="{BB962C8B-B14F-4D97-AF65-F5344CB8AC3E}">
        <p14:creationId xmlns:p14="http://schemas.microsoft.com/office/powerpoint/2010/main" val="3722923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92500"/>
          </a:bodyPr>
          <a:lstStyle/>
          <a:p>
            <a:r>
              <a:rPr lang="es-MX" dirty="0"/>
              <a:t>Si además este sistema único de CVN se hiciera extensivo a técnicos académicos, profesores de asignatura y personal de apoyo, la universidad contaría con una sólida base de datos unificados de todo su quehacer académicos y científico, teniendo además la posibilidad de validar y colocar en los rubros precisos y de mayor impacto, cada una de las evidencias que demuestran la producción generada en la institución por sus académicos</a:t>
            </a:r>
            <a:r>
              <a:rPr lang="es-MX" dirty="0" smtClean="0"/>
              <a:t>.</a:t>
            </a:r>
            <a:endParaRPr lang="es-MX" dirty="0"/>
          </a:p>
        </p:txBody>
      </p:sp>
    </p:spTree>
    <p:extLst>
      <p:ext uri="{BB962C8B-B14F-4D97-AF65-F5344CB8AC3E}">
        <p14:creationId xmlns:p14="http://schemas.microsoft.com/office/powerpoint/2010/main" val="2002317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r>
              <a:rPr lang="es-MX" dirty="0"/>
              <a:t>Si bien es cierto la tarea de desarrollar un sistema de estas proporciones no es trivial, la Universidad cuenta ya con buenas bases y desarrollos que pudieran servir como subsistemas de un portal dedicado al llenado en línea de un Currículum Vitae Normalizado, que a futuro pueda servir para desarrollar minería de datos, reagrupar L.G.A.C., Cuerpos Académicos y sobre todo, ser la fuente para mejorar nuestros indicadores y presentar mejores cuadros a la hora de concursar por fondos en convocatorias ya que fácilmente se podría detectar a los académicos que tienen el perfil adecuado y la producción comprobable que llenen las debilidades de quien concursa en alguna convocatoria por fondos. </a:t>
            </a:r>
          </a:p>
          <a:p>
            <a:endParaRPr lang="es-MX" dirty="0"/>
          </a:p>
          <a:p>
            <a:endParaRPr lang="es-MX" dirty="0"/>
          </a:p>
        </p:txBody>
      </p:sp>
    </p:spTree>
    <p:extLst>
      <p:ext uri="{BB962C8B-B14F-4D97-AF65-F5344CB8AC3E}">
        <p14:creationId xmlns:p14="http://schemas.microsoft.com/office/powerpoint/2010/main" val="2197897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lnSpcReduction="10000"/>
          </a:bodyPr>
          <a:lstStyle/>
          <a:p>
            <a:r>
              <a:rPr lang="es-MX" dirty="0"/>
              <a:t>De igual manera, hasta el proceso de evaluar la producción académica de quienes están inscritos en el PEDPA se simplificaría ya que se podría evaluar durante todo el año la producción y una vez evaluada y clasificada en el rubro correcto, solo restaría enterarla en el sistema evitando errores, mala clasificación y sobre todo, evaluando de una manera mucho más eficaz, justa y oportuna. </a:t>
            </a:r>
          </a:p>
          <a:p>
            <a:endParaRPr lang="es-MX" dirty="0"/>
          </a:p>
        </p:txBody>
      </p:sp>
    </p:spTree>
    <p:extLst>
      <p:ext uri="{BB962C8B-B14F-4D97-AF65-F5344CB8AC3E}">
        <p14:creationId xmlns:p14="http://schemas.microsoft.com/office/powerpoint/2010/main" val="1159607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0000" lnSpcReduction="20000"/>
          </a:bodyPr>
          <a:lstStyle/>
          <a:p>
            <a:r>
              <a:rPr lang="es-MX" dirty="0"/>
              <a:t>Esta idea ya ha sido puesta en marcha en algunos países, por ejemplo en Uruguay existe el </a:t>
            </a:r>
            <a:r>
              <a:rPr lang="es-MX" dirty="0" err="1"/>
              <a:t>CVuy</a:t>
            </a:r>
            <a:r>
              <a:rPr lang="es-MX" dirty="0"/>
              <a:t> que es un software para el ingreso de los </a:t>
            </a:r>
            <a:r>
              <a:rPr lang="es-MX" dirty="0" err="1"/>
              <a:t>CVs</a:t>
            </a:r>
            <a:r>
              <a:rPr lang="es-MX" dirty="0"/>
              <a:t> de los investigadores, es administrado por la ANII y constituye un instrumento de todo el SNI, en España El Ministerio puso en marcha un proyecto para crear una única base de datos de los investigadores españoles con un CV Normalizado como único modelo de CV para los profesionales que se dedican a la investigación, en Paraguay se cuenta con el </a:t>
            </a:r>
            <a:r>
              <a:rPr lang="es-MX" dirty="0" err="1"/>
              <a:t>CVpy</a:t>
            </a:r>
            <a:r>
              <a:rPr lang="es-MX" dirty="0"/>
              <a:t> un software para el ingreso de los </a:t>
            </a:r>
            <a:r>
              <a:rPr lang="es-MX" dirty="0" err="1"/>
              <a:t>CVs</a:t>
            </a:r>
            <a:r>
              <a:rPr lang="es-MX" dirty="0"/>
              <a:t> de investigadores que es administrado por el CONACYT, y constituye un instrumento de todo el Sistema Nacional de Investigadores y como tal su uso es compartido mediante acuerdos de cooperación con las instituciones que manejen fondos competitivos para financiamiento de actividades de Ciencia, Tecnología e Innovación</a:t>
            </a:r>
            <a:r>
              <a:rPr lang="es-MX" dirty="0" smtClean="0"/>
              <a:t>.</a:t>
            </a:r>
            <a:endParaRPr lang="es-MX" dirty="0"/>
          </a:p>
        </p:txBody>
      </p:sp>
    </p:spTree>
    <p:extLst>
      <p:ext uri="{BB962C8B-B14F-4D97-AF65-F5344CB8AC3E}">
        <p14:creationId xmlns:p14="http://schemas.microsoft.com/office/powerpoint/2010/main" val="465097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r>
              <a:rPr lang="es-MX" dirty="0"/>
              <a:t>Desarrollar un Sistema en línea en donde se capture el Currículum Vitae Normalizado (CVN) de todo el personal académico de la Universidad Veracruzana que permita unificar toda la información en un solo documento electrónico y que permita la exportación de estos en diferentes formatos.</a:t>
            </a:r>
          </a:p>
          <a:p>
            <a:r>
              <a:rPr lang="es-MX" dirty="0"/>
              <a:t>En lugar de evaluar la producción al final de cada ejercicio de la productividad, crear un sistema de evaluación permanente para cada una de las evidencias de todo el personal académico para su aval y clasificación, para que mediante un dictamen le indique a cada académico donde debe ser enterada cada una de ellas, de esta manera, cada artículo, ponencia, curso, etc., serían evaluados a lo largo del año simplificando la tarea</a:t>
            </a:r>
            <a:r>
              <a:rPr lang="es-MX" dirty="0" smtClean="0"/>
              <a:t>.</a:t>
            </a:r>
            <a:endParaRPr lang="es-MX" dirty="0"/>
          </a:p>
        </p:txBody>
      </p:sp>
    </p:spTree>
    <p:extLst>
      <p:ext uri="{BB962C8B-B14F-4D97-AF65-F5344CB8AC3E}">
        <p14:creationId xmlns:p14="http://schemas.microsoft.com/office/powerpoint/2010/main" val="1401824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Pro_ConservationGlobeVideo">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357277720830547A86FAD7923734B30" ma:contentTypeVersion="0" ma:contentTypeDescription="Crear nuevo documento." ma:contentTypeScope="" ma:versionID="df0330977193d53685a64db5c9054492">
  <xsd:schema xmlns:xsd="http://www.w3.org/2001/XMLSchema" xmlns:p="http://schemas.microsoft.com/office/2006/metadata/properties" targetNamespace="http://schemas.microsoft.com/office/2006/metadata/properties" ma:root="true" ma:fieldsID="b004d877ca112f136821ba8115f647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ma:readOnly="true"/>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17492F-D48A-44C3-A6AB-274DC3C0CB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6570FE9-7704-4004-8B89-76D34AE47902}">
  <ds:schemaRefs>
    <ds:schemaRef ds:uri="http://purl.org/dc/terms/"/>
    <ds:schemaRef ds:uri="http://schemas.microsoft.com/office/2006/documentManagement/types"/>
    <ds:schemaRef ds:uri="http://purl.org/dc/elements/1.1/"/>
    <ds:schemaRef ds:uri="http://schemas.microsoft.com/office/2006/metadata/properti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A93BA51-C9F2-4CA6-A492-C742BEA3BC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PresentationPro_ConservationGlobeVideo</Template>
  <TotalTime>157</TotalTime>
  <Words>989</Words>
  <Application>Microsoft Office PowerPoint</Application>
  <PresentationFormat>Presentación en pantalla (4:3)</PresentationFormat>
  <Paragraphs>18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PresentationPro_ConservationGlobeVideo</vt:lpstr>
      <vt:lpstr>Propuesta de Currículum Académico Unificado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 Alberto Pedro Lorandi Medina</dc:creator>
  <dc:description>animated 2010 green global template from PresentationPro.com</dc:description>
  <cp:lastModifiedBy>M.I. Alberto Pedro Lorandi Medina</cp:lastModifiedBy>
  <cp:revision>22</cp:revision>
  <dcterms:created xsi:type="dcterms:W3CDTF">2013-02-07T07:39:37Z</dcterms:created>
  <dcterms:modified xsi:type="dcterms:W3CDTF">2013-03-27T01:48:53Z</dcterms:modified>
  <cp:category>2010 global</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TC018813579991</vt:lpwstr>
  </property>
  <property fmtid="{D5CDD505-2E9C-101B-9397-08002B2CF9AE}" pid="3" name="ContentTypeId">
    <vt:lpwstr>0x0101006357277720830547A86FAD7923734B30</vt:lpwstr>
  </property>
</Properties>
</file>