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57" r:id="rId6"/>
    <p:sldId id="259" r:id="rId7"/>
    <p:sldId id="260" r:id="rId8"/>
    <p:sldId id="261" r:id="rId9"/>
    <p:sldId id="262" r:id="rId10"/>
    <p:sldId id="263" r:id="rId11"/>
    <p:sldId id="264" r:id="rId12"/>
    <p:sldId id="265" r:id="rId13"/>
    <p:sldId id="25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3" d="100"/>
          <a:sy n="93" d="100"/>
        </p:scale>
        <p:origin x="-1308" y="-96"/>
      </p:cViewPr>
      <p:guideLst>
        <p:guide orient="horz" pos="2160"/>
        <p:guide pos="2880"/>
        <p:guide pos="144"/>
        <p:guide pos="561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C84E8F-8B3E-404A-9FB8-6268BE27E76B}" type="datetimeFigureOut">
              <a:rPr lang="es-MX" smtClean="0"/>
              <a:t>29/03/2013</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15336C-F635-44FA-9BC6-F9A2FC1A12AF}" type="slidenum">
              <a:rPr lang="es-MX" smtClean="0"/>
              <a:t>‹Nº›</a:t>
            </a:fld>
            <a:endParaRPr lang="es-MX" dirty="0"/>
          </a:p>
        </p:txBody>
      </p:sp>
    </p:spTree>
    <p:extLst>
      <p:ext uri="{BB962C8B-B14F-4D97-AF65-F5344CB8AC3E}">
        <p14:creationId xmlns:p14="http://schemas.microsoft.com/office/powerpoint/2010/main" val="2322619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52" y="0"/>
            <a:ext cx="9145452" cy="2852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228600" y="152400"/>
            <a:ext cx="8375848" cy="1470025"/>
          </a:xfrm>
        </p:spPr>
        <p:txBody>
          <a:bodyPr/>
          <a:lstStyle>
            <a:lvl1pPr algn="ctr">
              <a:defRPr b="1">
                <a:solidFill>
                  <a:schemeClr val="bg1"/>
                </a:solidFill>
                <a:effectLst>
                  <a:outerShdw blurRad="50800" dist="38100" dir="2700000" algn="tl" rotWithShape="0">
                    <a:prstClr val="black">
                      <a:alpha val="40000"/>
                    </a:prstClr>
                  </a:outerShdw>
                  <a:reflection blurRad="6350" stA="55000" endA="300" endPos="45500" dir="5400000" sy="-100000" algn="bl" rotWithShape="0"/>
                </a:effectLst>
              </a:defRPr>
            </a:lvl1pPr>
          </a:lstStyle>
          <a:p>
            <a:r>
              <a:rPr lang="es-ES" dirty="0" smtClean="0"/>
              <a:t>Haga clic para modificar el estilo de título del patrón</a:t>
            </a:r>
            <a:endParaRPr lang="en-US" dirty="0"/>
          </a:p>
        </p:txBody>
      </p:sp>
      <p:sp>
        <p:nvSpPr>
          <p:cNvPr id="3" name="Subtitle 2"/>
          <p:cNvSpPr>
            <a:spLocks noGrp="1"/>
          </p:cNvSpPr>
          <p:nvPr>
            <p:ph type="subTitle" idx="1"/>
          </p:nvPr>
        </p:nvSpPr>
        <p:spPr>
          <a:xfrm>
            <a:off x="4038600" y="3429000"/>
            <a:ext cx="4876800" cy="22098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pic>
        <p:nvPicPr>
          <p:cNvPr id="7" name="Picture 2"/>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18705" t="4886" r="19777" b="6067"/>
          <a:stretch/>
        </p:blipFill>
        <p:spPr bwMode="auto">
          <a:xfrm>
            <a:off x="107504" y="2271562"/>
            <a:ext cx="3849705" cy="3605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7 CuadroTexto"/>
          <p:cNvSpPr txBox="1"/>
          <p:nvPr userDrawn="1"/>
        </p:nvSpPr>
        <p:spPr>
          <a:xfrm>
            <a:off x="7164288" y="6380496"/>
            <a:ext cx="1766830" cy="307777"/>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smtClean="0"/>
              <a:t>10 y 11 de Abril 2013 </a:t>
            </a:r>
          </a:p>
        </p:txBody>
      </p:sp>
    </p:spTree>
    <p:extLst>
      <p:ext uri="{BB962C8B-B14F-4D97-AF65-F5344CB8AC3E}">
        <p14:creationId xmlns:p14="http://schemas.microsoft.com/office/powerpoint/2010/main" val="4542649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extLst>
      <p:ext uri="{BB962C8B-B14F-4D97-AF65-F5344CB8AC3E}">
        <p14:creationId xmlns:p14="http://schemas.microsoft.com/office/powerpoint/2010/main" val="23127377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3709987"/>
            <a:ext cx="7772400" cy="1362075"/>
          </a:xfrm>
        </p:spPr>
        <p:txBody>
          <a:bodyPr anchor="t"/>
          <a:lstStyle>
            <a:lvl1pPr algn="l">
              <a:defRPr sz="4000" b="1" cap="all">
                <a:solidFill>
                  <a:schemeClr val="tx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22098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Tree>
    <p:extLst>
      <p:ext uri="{BB962C8B-B14F-4D97-AF65-F5344CB8AC3E}">
        <p14:creationId xmlns:p14="http://schemas.microsoft.com/office/powerpoint/2010/main" val="22948950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1279264" y="1722437"/>
            <a:ext cx="3749040" cy="47308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166360" y="1722437"/>
            <a:ext cx="3749040" cy="47308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5575946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293812" y="1722792"/>
            <a:ext cx="37353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293812" y="2362554"/>
            <a:ext cx="3735388" cy="42347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5181601" y="1722792"/>
            <a:ext cx="3733800"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181601" y="2362554"/>
            <a:ext cx="3733800" cy="42347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extLst>
      <p:ext uri="{BB962C8B-B14F-4D97-AF65-F5344CB8AC3E}">
        <p14:creationId xmlns:p14="http://schemas.microsoft.com/office/powerpoint/2010/main" val="23005795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1016408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936342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
            <a:ext cx="9144000" cy="1772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228600" y="54684"/>
            <a:ext cx="7943800" cy="1056042"/>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n-US" dirty="0"/>
          </a:p>
        </p:txBody>
      </p:sp>
      <p:sp>
        <p:nvSpPr>
          <p:cNvPr id="3" name="Text Placeholder 2"/>
          <p:cNvSpPr>
            <a:spLocks noGrp="1"/>
          </p:cNvSpPr>
          <p:nvPr>
            <p:ph type="body" idx="1"/>
          </p:nvPr>
        </p:nvSpPr>
        <p:spPr>
          <a:xfrm>
            <a:off x="1187624" y="1676400"/>
            <a:ext cx="7848872" cy="4848944"/>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pic>
        <p:nvPicPr>
          <p:cNvPr id="10" name="Picture 2"/>
          <p:cNvPicPr>
            <a:picLocks noChangeAspect="1" noChangeArrowheads="1"/>
          </p:cNvPicPr>
          <p:nvPr userDrawn="1"/>
        </p:nvPicPr>
        <p:blipFill rotWithShape="1">
          <a:blip r:embed="rId10" cstate="print">
            <a:extLst>
              <a:ext uri="{28A0092B-C50C-407E-A947-70E740481C1C}">
                <a14:useLocalDpi xmlns:a14="http://schemas.microsoft.com/office/drawing/2010/main" val="0"/>
              </a:ext>
            </a:extLst>
          </a:blip>
          <a:srcRect l="18705" t="4886" r="19777" b="6067"/>
          <a:stretch/>
        </p:blipFill>
        <p:spPr bwMode="auto">
          <a:xfrm>
            <a:off x="42111" y="1340768"/>
            <a:ext cx="1081999" cy="1013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3062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iming>
    <p:tnLst>
      <p:par>
        <p:cTn id="1" dur="indefinite" restart="never" nodeType="tmRoot"/>
      </p:par>
    </p:tnLst>
  </p:timing>
  <p:hf sldNum="0" hdr="0" ftr="0" dt="0"/>
  <p:txStyles>
    <p:titleStyle>
      <a:lvl1pPr algn="l" defTabSz="914400" rtl="0" eaLnBrk="1" latinLnBrk="0" hangingPunct="1">
        <a:spcBef>
          <a:spcPct val="0"/>
        </a:spcBef>
        <a:buNone/>
        <a:defRPr sz="4400" b="1" kern="1200">
          <a:solidFill>
            <a:schemeClr val="bg1"/>
          </a:solidFill>
          <a:effectLst>
            <a:outerShdw blurRad="50800" dist="38100" dir="2700000" algn="tl" rotWithShape="0">
              <a:prstClr val="black">
                <a:alpha val="40000"/>
              </a:prstClr>
            </a:outerShdw>
            <a:reflection blurRad="6350" stA="55000" endA="300" endPos="45500" dir="5400000" sy="-100000" algn="bl" rotWithShape="0"/>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uv.mx/veracruz/uvca281dinamicadesistemas/"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Estandarización de la Experiencia Recepcional</a:t>
            </a:r>
            <a:endParaRPr lang="en-US" dirty="0"/>
          </a:p>
        </p:txBody>
      </p:sp>
      <p:sp>
        <p:nvSpPr>
          <p:cNvPr id="3" name="Subtitle 2"/>
          <p:cNvSpPr>
            <a:spLocks noGrp="1"/>
          </p:cNvSpPr>
          <p:nvPr>
            <p:ph type="subTitle" idx="1"/>
          </p:nvPr>
        </p:nvSpPr>
        <p:spPr/>
        <p:txBody>
          <a:bodyPr>
            <a:normAutofit fontScale="77500" lnSpcReduction="20000"/>
          </a:bodyPr>
          <a:lstStyle/>
          <a:p>
            <a:r>
              <a:rPr lang="en-US" dirty="0"/>
              <a:t>Dr. Alfonso C. García Reynoso, </a:t>
            </a:r>
            <a:r>
              <a:rPr lang="en-US" dirty="0" smtClean="0"/>
              <a:t>M.I</a:t>
            </a:r>
            <a:r>
              <a:rPr lang="en-US" dirty="0"/>
              <a:t>. Guillermo Hermida Saba, M.I. Alberto Pedro Lorandi Medina, M.C. Enrique Ladrón de Guevara Durán, </a:t>
            </a:r>
            <a:r>
              <a:rPr lang="en-US" dirty="0" smtClean="0"/>
              <a:t>M.S.I</a:t>
            </a:r>
            <a:r>
              <a:rPr lang="en-US" dirty="0"/>
              <a:t>. José Hernández Silva</a:t>
            </a:r>
          </a:p>
          <a:p>
            <a:r>
              <a:rPr lang="es-MX" dirty="0"/>
              <a:t>Instituto de Ingeniería</a:t>
            </a:r>
          </a:p>
        </p:txBody>
      </p:sp>
    </p:spTree>
    <p:extLst>
      <p:ext uri="{BB962C8B-B14F-4D97-AF65-F5344CB8AC3E}">
        <p14:creationId xmlns:p14="http://schemas.microsoft.com/office/powerpoint/2010/main" val="1267827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Gracias!</a:t>
            </a:r>
            <a:endParaRPr lang="es-MX" dirty="0"/>
          </a:p>
        </p:txBody>
      </p:sp>
      <p:sp>
        <p:nvSpPr>
          <p:cNvPr id="5" name="4 Marcador de texto"/>
          <p:cNvSpPr>
            <a:spLocks noGrp="1"/>
          </p:cNvSpPr>
          <p:nvPr>
            <p:ph type="body" idx="1"/>
          </p:nvPr>
        </p:nvSpPr>
        <p:spPr/>
        <p:txBody>
          <a:bodyPr/>
          <a:lstStyle/>
          <a:p>
            <a:r>
              <a:rPr lang="es-MX" b="1" dirty="0"/>
              <a:t>Cuerpo Académico Dinámica de Sistemas </a:t>
            </a:r>
            <a:r>
              <a:rPr lang="es-MX" b="1" dirty="0" smtClean="0"/>
              <a:t>UV-CA-281</a:t>
            </a:r>
          </a:p>
          <a:p>
            <a:r>
              <a:rPr lang="es-MX" b="1" dirty="0">
                <a:hlinkClick r:id="rId2"/>
              </a:rPr>
              <a:t>http://www.uv.mx/veracruz/uvca281dinamicadesistemas</a:t>
            </a:r>
            <a:r>
              <a:rPr lang="es-MX" b="1" dirty="0" smtClean="0">
                <a:hlinkClick r:id="rId2"/>
              </a:rPr>
              <a:t>/</a:t>
            </a:r>
            <a:endParaRPr lang="es-MX" b="1" dirty="0" smtClean="0"/>
          </a:p>
          <a:p>
            <a:endParaRPr lang="es-MX" b="1" dirty="0"/>
          </a:p>
        </p:txBody>
      </p:sp>
    </p:spTree>
    <p:extLst>
      <p:ext uri="{BB962C8B-B14F-4D97-AF65-F5344CB8AC3E}">
        <p14:creationId xmlns:p14="http://schemas.microsoft.com/office/powerpoint/2010/main" val="4172398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s-MX" dirty="0"/>
              <a:t>La legislación universitaria se refiere a la tesis en el Estatuto General, Estatuto de los Alumnos, Lineamientos para el Control Escolar pero en ninguno de ellos establece las características institucionales que deben tener los trabajos </a:t>
            </a:r>
            <a:r>
              <a:rPr lang="es-MX" dirty="0" smtClean="0"/>
              <a:t>recepcionales.</a:t>
            </a:r>
          </a:p>
          <a:p>
            <a:r>
              <a:rPr lang="es-MX" dirty="0" smtClean="0"/>
              <a:t>Sin </a:t>
            </a:r>
            <a:r>
              <a:rPr lang="es-MX" dirty="0"/>
              <a:t>embargo si se establecen los elementos de identidad institucional y los criterios para la realización de los exámenes correspondientes.</a:t>
            </a:r>
            <a:endParaRPr lang="en-US" dirty="0"/>
          </a:p>
        </p:txBody>
      </p:sp>
    </p:spTree>
    <p:extLst>
      <p:ext uri="{BB962C8B-B14F-4D97-AF65-F5344CB8AC3E}">
        <p14:creationId xmlns:p14="http://schemas.microsoft.com/office/powerpoint/2010/main" val="3055234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fontScale="92500" lnSpcReduction="20000"/>
          </a:bodyPr>
          <a:lstStyle/>
          <a:p>
            <a:r>
              <a:rPr lang="es-MX" dirty="0"/>
              <a:t>El hecho de no contar con una especificación precisa de las características de un documento oficial que debería de estar normado apara que en todos los programas educativos las tesis de licenciatura se escribieran siguiendo los mismos lineamientos de forma e identidad institucional, ha ocasionado una amplia gama de formas, formatos, criterios, tipografías y presentación de las tesis en nuestra institución lo que no es deseable, máxime si en los últimos años se han estandarizado hasta los portales WEB institucionales.</a:t>
            </a:r>
          </a:p>
        </p:txBody>
      </p:sp>
    </p:spTree>
    <p:extLst>
      <p:ext uri="{BB962C8B-B14F-4D97-AF65-F5344CB8AC3E}">
        <p14:creationId xmlns:p14="http://schemas.microsoft.com/office/powerpoint/2010/main" val="1446401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fontScale="85000" lnSpcReduction="10000"/>
          </a:bodyPr>
          <a:lstStyle/>
          <a:p>
            <a:r>
              <a:rPr lang="es-MX" dirty="0"/>
              <a:t>Más aún, con toda la tecnología que posee la institución que ha llevado al desarrollo de Páginas WEB, Páginas WEB Personales, Eminus,  S.I.I.U, S.I.V.U. P.E.D.P.A. y muchas otras aplicaciones en línea, no se puede explicar cómo es que no se ha desarrollado un sistema para el desarrollo de tesis, al menos de licenciatura que facilite a nuestros estudiantes el </a:t>
            </a:r>
            <a:r>
              <a:rPr lang="es-MX" dirty="0" smtClean="0"/>
              <a:t>proceso</a:t>
            </a:r>
          </a:p>
          <a:p>
            <a:r>
              <a:rPr lang="es-MX" dirty="0" smtClean="0"/>
              <a:t>Un </a:t>
            </a:r>
            <a:r>
              <a:rPr lang="es-MX" dirty="0"/>
              <a:t>portal donde se tenga definida la forma y elementos de identidad institucional y solo se deje al aspirante el trabajo de redactar su trabajo final de Experiencia Recepcional.</a:t>
            </a:r>
          </a:p>
          <a:p>
            <a:endParaRPr lang="es-MX" dirty="0"/>
          </a:p>
        </p:txBody>
      </p:sp>
    </p:spTree>
    <p:extLst>
      <p:ext uri="{BB962C8B-B14F-4D97-AF65-F5344CB8AC3E}">
        <p14:creationId xmlns:p14="http://schemas.microsoft.com/office/powerpoint/2010/main" val="3422506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fontScale="85000" lnSpcReduction="20000"/>
          </a:bodyPr>
          <a:lstStyle/>
          <a:p>
            <a:r>
              <a:rPr lang="es-MX" dirty="0" smtClean="0"/>
              <a:t>La </a:t>
            </a:r>
            <a:r>
              <a:rPr lang="es-MX" dirty="0"/>
              <a:t>UNESCO y Fonds Francophone des Inforoutes tienen un proyecto llamado “Cybertesis” resultado de la cooperación entre la Universidad de Montréal, la Universidad de Lyon2, la University de Chile and 32 universidades de Europa, África y Latino América que permite </a:t>
            </a:r>
            <a:r>
              <a:rPr lang="es-MX" dirty="0" smtClean="0"/>
              <a:t>hacer </a:t>
            </a:r>
            <a:r>
              <a:rPr lang="es-MX" dirty="0"/>
              <a:t>búsquedas simultaneas en una sola interface WEB, revisando más de 50.000 tesis a texto completo almacenadas en 27 servidores diferentes mediante el uso del protocolo OAI (Open Archives Initiative). </a:t>
            </a:r>
            <a:endParaRPr lang="es-MX" dirty="0" smtClean="0"/>
          </a:p>
          <a:p>
            <a:r>
              <a:rPr lang="es-MX" dirty="0" smtClean="0"/>
              <a:t>Lógicamente </a:t>
            </a:r>
            <a:r>
              <a:rPr lang="es-MX" dirty="0"/>
              <a:t>lo anterior implica que al menos las tesis de cada universidad deben tener un formato común y eso es algo que no se tiene en nuestra institución </a:t>
            </a:r>
          </a:p>
        </p:txBody>
      </p:sp>
    </p:spTree>
    <p:extLst>
      <p:ext uri="{BB962C8B-B14F-4D97-AF65-F5344CB8AC3E}">
        <p14:creationId xmlns:p14="http://schemas.microsoft.com/office/powerpoint/2010/main" val="2990548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fontScale="85000" lnSpcReduction="10000"/>
          </a:bodyPr>
          <a:lstStyle/>
          <a:p>
            <a:r>
              <a:rPr lang="es-MX" dirty="0" smtClean="0"/>
              <a:t>Ya </a:t>
            </a:r>
            <a:r>
              <a:rPr lang="es-MX" dirty="0"/>
              <a:t>no debería pensarse en tesis impresas, la tendencia mundial está tendiendo poco a poco a documentos electrónicos, inclusive ya hay varias facultades </a:t>
            </a:r>
            <a:r>
              <a:rPr lang="es-MX" dirty="0" smtClean="0"/>
              <a:t>en la U.V. que </a:t>
            </a:r>
            <a:r>
              <a:rPr lang="es-MX" dirty="0"/>
              <a:t>han decidido generar las tesis de licenciatura en formatos </a:t>
            </a:r>
            <a:r>
              <a:rPr lang="es-MX" dirty="0" smtClean="0"/>
              <a:t>electrónicos.</a:t>
            </a:r>
            <a:endParaRPr lang="es-MX" dirty="0" smtClean="0"/>
          </a:p>
          <a:p>
            <a:r>
              <a:rPr lang="es-MX" dirty="0" smtClean="0"/>
              <a:t>Pensar </a:t>
            </a:r>
            <a:r>
              <a:rPr lang="es-MX" dirty="0"/>
              <a:t>en un portal de Tesis no está muy alejado de nuestra realidad y valdría la pena pensar en su </a:t>
            </a:r>
            <a:r>
              <a:rPr lang="es-MX" dirty="0" smtClean="0"/>
              <a:t>desarrollo, las herramientas básicas ya están desarrolladas y solo faltaría algo de desarrollo que pudiera ser hecho por la </a:t>
            </a:r>
            <a:r>
              <a:rPr lang="es-MX" i="1" dirty="0"/>
              <a:t>Dirección de Desarrollo</a:t>
            </a:r>
            <a:r>
              <a:rPr lang="es-MX" dirty="0"/>
              <a:t> Informático de </a:t>
            </a:r>
            <a:r>
              <a:rPr lang="es-MX" i="1" dirty="0"/>
              <a:t>Apoyo </a:t>
            </a:r>
            <a:r>
              <a:rPr lang="es-MX" i="1" dirty="0" smtClean="0"/>
              <a:t>Académico</a:t>
            </a:r>
            <a:r>
              <a:rPr lang="es-MX" dirty="0" smtClean="0"/>
              <a:t> de la D.G.T.I.</a:t>
            </a:r>
            <a:endParaRPr lang="es-MX" dirty="0"/>
          </a:p>
        </p:txBody>
      </p:sp>
    </p:spTree>
    <p:extLst>
      <p:ext uri="{BB962C8B-B14F-4D97-AF65-F5344CB8AC3E}">
        <p14:creationId xmlns:p14="http://schemas.microsoft.com/office/powerpoint/2010/main" val="21090578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fontScale="85000" lnSpcReduction="20000"/>
          </a:bodyPr>
          <a:lstStyle/>
          <a:p>
            <a:r>
              <a:rPr lang="es-MX" dirty="0"/>
              <a:t>Ya la D.G.T.I. ha desarrollado todo lo necesario para poder incluir por ejemplo </a:t>
            </a:r>
            <a:r>
              <a:rPr lang="es-MX" dirty="0" err="1"/>
              <a:t>TeX</a:t>
            </a:r>
            <a:r>
              <a:rPr lang="es-MX" dirty="0"/>
              <a:t> </a:t>
            </a:r>
            <a:r>
              <a:rPr lang="es-MX" dirty="0" smtClean="0"/>
              <a:t>y </a:t>
            </a:r>
            <a:r>
              <a:rPr lang="es-MX" dirty="0" err="1" smtClean="0"/>
              <a:t>LaTe</a:t>
            </a:r>
            <a:r>
              <a:rPr lang="es-MX" dirty="0" err="1" smtClean="0"/>
              <a:t>X</a:t>
            </a:r>
            <a:r>
              <a:rPr lang="es-MX" dirty="0" smtClean="0"/>
              <a:t> </a:t>
            </a:r>
            <a:r>
              <a:rPr lang="es-MX" dirty="0" smtClean="0"/>
              <a:t>en </a:t>
            </a:r>
            <a:r>
              <a:rPr lang="es-MX" dirty="0"/>
              <a:t>las páginas personales de los académicos por lo que el portal propuesto no tendría problema alguno en lo referente a la inclusión de fórmulas y expresiones matemáticas en los trabajos </a:t>
            </a:r>
            <a:r>
              <a:rPr lang="es-MX" dirty="0" smtClean="0"/>
              <a:t>recepcionales.</a:t>
            </a:r>
          </a:p>
          <a:p>
            <a:r>
              <a:rPr lang="es-MX" dirty="0" smtClean="0"/>
              <a:t>En lo </a:t>
            </a:r>
            <a:r>
              <a:rPr lang="es-MX" dirty="0"/>
              <a:t>referente al manejo de imágenes, tablas y diagramas, tampoco representarían problema alguno si consideramos lo que ya se tiene desarrollado en nuestros portales, Eminus y sitios personales, inclusive hasta Hermes podría ser usado para el manejo de oficios y comunicados entre profesores, asesores, revisores y estudiantes.</a:t>
            </a:r>
          </a:p>
        </p:txBody>
      </p:sp>
    </p:spTree>
    <p:extLst>
      <p:ext uri="{BB962C8B-B14F-4D97-AF65-F5344CB8AC3E}">
        <p14:creationId xmlns:p14="http://schemas.microsoft.com/office/powerpoint/2010/main" val="631355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Propuesta</a:t>
            </a:r>
            <a:endParaRPr lang="es-MX" dirty="0"/>
          </a:p>
        </p:txBody>
      </p:sp>
      <p:sp>
        <p:nvSpPr>
          <p:cNvPr id="3" name="2 Marcador de contenido"/>
          <p:cNvSpPr>
            <a:spLocks noGrp="1"/>
          </p:cNvSpPr>
          <p:nvPr>
            <p:ph idx="1"/>
          </p:nvPr>
        </p:nvSpPr>
        <p:spPr/>
        <p:txBody>
          <a:bodyPr>
            <a:normAutofit fontScale="77500" lnSpcReduction="20000"/>
          </a:bodyPr>
          <a:lstStyle/>
          <a:p>
            <a:pPr marL="514350" indent="-514350">
              <a:buFont typeface="+mj-lt"/>
              <a:buAutoNum type="arabicPeriod"/>
            </a:pPr>
            <a:r>
              <a:rPr lang="es-MX" dirty="0" smtClean="0"/>
              <a:t>Legislar </a:t>
            </a:r>
            <a:r>
              <a:rPr lang="es-MX" dirty="0"/>
              <a:t>y definir un documento institucional de Tesis de Licenciatura. Donde queden definidos todos los parámetros de forma, portada, tipografía, uso de la imagen institucional, tamaño y sobre todo para un documento hecho electrónicamente, un formato digital oficial donde el estudiante solo se preocupe por desarrollar su trabajo.</a:t>
            </a:r>
          </a:p>
          <a:p>
            <a:pPr marL="514350" indent="-514350">
              <a:buFont typeface="+mj-lt"/>
              <a:buAutoNum type="arabicPeriod"/>
            </a:pPr>
            <a:r>
              <a:rPr lang="es-MX" dirty="0" smtClean="0"/>
              <a:t>Desarrollar </a:t>
            </a:r>
            <a:r>
              <a:rPr lang="es-MX" dirty="0"/>
              <a:t>un portal electrónico donde el proceso de escritura de las Tesis de la Universidad sea desarrollado en línea, donde tanto el asesor, el profesor de experiencia recepcional y los revisores puedan poner sus anotaciones y pedir las correcciones también en línea para que al finalizar el trabajo y haberse llevado a cabo el examen correspondiente, las tesis sean puestas en </a:t>
            </a:r>
            <a:r>
              <a:rPr lang="es-MX" dirty="0" smtClean="0"/>
              <a:t>línea</a:t>
            </a:r>
          </a:p>
        </p:txBody>
      </p:sp>
    </p:spTree>
    <p:extLst>
      <p:ext uri="{BB962C8B-B14F-4D97-AF65-F5344CB8AC3E}">
        <p14:creationId xmlns:p14="http://schemas.microsoft.com/office/powerpoint/2010/main" val="3371811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fontScale="92500" lnSpcReduction="20000"/>
          </a:bodyPr>
          <a:lstStyle/>
          <a:p>
            <a:r>
              <a:rPr lang="es-MX" dirty="0" smtClean="0"/>
              <a:t>Este portal </a:t>
            </a:r>
            <a:r>
              <a:rPr lang="es-MX" dirty="0"/>
              <a:t>de Tesis inclusive podría hasta ofrecer a nuestros estudiantes un catálogo de asesores y temas de tesis a desarrollar propuestas por nuestros Cuerpos Académicos para que de esta manera, las tesis sean desarrolladas sobre líneas de Investigación vigentes y acordes con los PE y además, contribuirían a mejorar el grado de consolidación de nuestros cuerpos académicos, por contar con trabajos recepcionales de estudiantes relacionadas con sus LGAC.</a:t>
            </a:r>
          </a:p>
        </p:txBody>
      </p:sp>
    </p:spTree>
    <p:extLst>
      <p:ext uri="{BB962C8B-B14F-4D97-AF65-F5344CB8AC3E}">
        <p14:creationId xmlns:p14="http://schemas.microsoft.com/office/powerpoint/2010/main" val="3682742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Pro_ConservationGlobeVideo">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6357277720830547A86FAD7923734B30" ma:contentTypeVersion="0" ma:contentTypeDescription="Crear nuevo documento." ma:contentTypeScope="" ma:versionID="df0330977193d53685a64db5c9054492">
  <xsd:schema xmlns:xsd="http://www.w3.org/2001/XMLSchema" xmlns:p="http://schemas.microsoft.com/office/2006/metadata/properties" targetNamespace="http://schemas.microsoft.com/office/2006/metadata/properties" ma:root="true" ma:fieldsID="b004d877ca112f136821ba8115f6472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ma:readOnly="true"/>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AA93BA51-C9F2-4CA6-A492-C742BEA3BC9C}">
  <ds:schemaRefs>
    <ds:schemaRef ds:uri="http://schemas.microsoft.com/sharepoint/v3/contenttype/forms"/>
  </ds:schemaRefs>
</ds:datastoreItem>
</file>

<file path=customXml/itemProps2.xml><?xml version="1.0" encoding="utf-8"?>
<ds:datastoreItem xmlns:ds="http://schemas.openxmlformats.org/officeDocument/2006/customXml" ds:itemID="{96570FE9-7704-4004-8B89-76D34AE47902}">
  <ds:schemaRefs>
    <ds:schemaRef ds:uri="http://www.w3.org/XML/1998/namespace"/>
    <ds:schemaRef ds:uri="http://schemas.microsoft.com/office/2006/metadata/properties"/>
    <ds:schemaRef ds:uri="http://purl.org/dc/elements/1.1/"/>
    <ds:schemaRef ds:uri="http://purl.org/dc/terms/"/>
    <ds:schemaRef ds:uri="http://schemas.microsoft.com/office/2006/documentManagement/type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3317492F-D48A-44C3-A6AB-274DC3C0CB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PresentationPro_ConservationGlobeVideo</Template>
  <TotalTime>170</TotalTime>
  <Words>796</Words>
  <Application>Microsoft Office PowerPoint</Application>
  <PresentationFormat>Presentación en pantalla (4:3)</PresentationFormat>
  <Paragraphs>21</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PresentationPro_ConservationGlobeVideo</vt:lpstr>
      <vt:lpstr>Estandarización de la Experiencia Recepcional</vt:lpstr>
      <vt:lpstr>Presentación de PowerPoint</vt:lpstr>
      <vt:lpstr>Presentación de PowerPoint</vt:lpstr>
      <vt:lpstr>Presentación de PowerPoint</vt:lpstr>
      <vt:lpstr>Presentación de PowerPoint</vt:lpstr>
      <vt:lpstr>Presentación de PowerPoint</vt:lpstr>
      <vt:lpstr>Presentación de PowerPoint</vt:lpstr>
      <vt:lpstr>Propuesta</vt:lpstr>
      <vt:lpstr>Presentación de PowerPoint</vt:lpstr>
      <vt:lpstr>Gracias!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 Alberto Pedro Lorandi Medina</dc:creator>
  <dc:description>animated 2010 green global template from PresentationPro.com</dc:description>
  <cp:lastModifiedBy>M.I. Alberto Pedro Lorandi Medina</cp:lastModifiedBy>
  <cp:revision>22</cp:revision>
  <dcterms:created xsi:type="dcterms:W3CDTF">2013-02-07T07:39:37Z</dcterms:created>
  <dcterms:modified xsi:type="dcterms:W3CDTF">2013-03-29T23:54:32Z</dcterms:modified>
  <cp:category>2010 global</cp:category>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TC018813579991</vt:lpwstr>
  </property>
  <property fmtid="{D5CDD505-2E9C-101B-9397-08002B2CF9AE}" pid="3" name="ContentTypeId">
    <vt:lpwstr>0x0101006357277720830547A86FAD7923734B30</vt:lpwstr>
  </property>
</Properties>
</file>