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309" r:id="rId14"/>
    <p:sldId id="310" r:id="rId15"/>
    <p:sldId id="311" r:id="rId16"/>
    <p:sldId id="312" r:id="rId17"/>
    <p:sldId id="313" r:id="rId18"/>
    <p:sldId id="290" r:id="rId19"/>
    <p:sldId id="293" r:id="rId20"/>
    <p:sldId id="294" r:id="rId21"/>
    <p:sldId id="295" r:id="rId22"/>
    <p:sldId id="296" r:id="rId23"/>
    <p:sldId id="297" r:id="rId24"/>
    <p:sldId id="298" r:id="rId25"/>
    <p:sldId id="299" r:id="rId26"/>
    <p:sldId id="300" r:id="rId27"/>
    <p:sldId id="301" r:id="rId28"/>
    <p:sldId id="314" r:id="rId29"/>
    <p:sldId id="302" r:id="rId30"/>
    <p:sldId id="303" r:id="rId31"/>
    <p:sldId id="304" r:id="rId32"/>
    <p:sldId id="305" r:id="rId33"/>
    <p:sldId id="306" r:id="rId34"/>
    <p:sldId id="307" r:id="rId35"/>
    <p:sldId id="308" r:id="rId3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hyperlink" Target="http://portaldemo.uv.mx/veracruz/uvca281dinamicadesistemas/"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9933" y="436510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107504" y="6448251"/>
            <a:ext cx="1334420" cy="365125"/>
          </a:xfrm>
        </p:spPr>
        <p:txBody>
          <a:bodyPr/>
          <a:lstStyle/>
          <a:p>
            <a:fld id="{C958CC1E-938C-403E-93E1-B874414F0819}" type="datetimeFigureOut">
              <a:rPr lang="es-MX" smtClean="0"/>
              <a:t>03/12/2013</a:t>
            </a:fld>
            <a:endParaRPr lang="es-MX" dirty="0"/>
          </a:p>
        </p:txBody>
      </p:sp>
      <p:sp>
        <p:nvSpPr>
          <p:cNvPr id="6" name="5 Marcador de número de diapositiva"/>
          <p:cNvSpPr>
            <a:spLocks noGrp="1"/>
          </p:cNvSpPr>
          <p:nvPr>
            <p:ph type="sldNum" sz="quarter" idx="12"/>
          </p:nvPr>
        </p:nvSpPr>
        <p:spPr>
          <a:xfrm>
            <a:off x="8378080" y="6448251"/>
            <a:ext cx="658416" cy="365125"/>
          </a:xfrm>
        </p:spPr>
        <p:txBody>
          <a:bodyPr/>
          <a:lstStyle/>
          <a:p>
            <a:fld id="{0C4B1633-A9DA-4DCA-AD9F-31D0BEC9CBFC}" type="slidenum">
              <a:rPr lang="es-MX" smtClean="0"/>
              <a:t>‹Nº›</a:t>
            </a:fld>
            <a:endParaRPr lang="es-MX" dirty="0"/>
          </a:p>
        </p:txBody>
      </p:sp>
      <p:sp>
        <p:nvSpPr>
          <p:cNvPr id="8" name="Rectangle 439"/>
          <p:cNvSpPr>
            <a:spLocks noChangeArrowheads="1"/>
          </p:cNvSpPr>
          <p:nvPr/>
        </p:nvSpPr>
        <p:spPr bwMode="auto">
          <a:xfrm>
            <a:off x="507762" y="1916832"/>
            <a:ext cx="8136904" cy="121286"/>
          </a:xfrm>
          <a:prstGeom prst="rect">
            <a:avLst/>
          </a:prstGeom>
          <a:solidFill>
            <a:srgbClr val="009932"/>
          </a:solidFill>
          <a:ln>
            <a:noFill/>
          </a:ln>
          <a:effectLst>
            <a:outerShdw dist="28398" dir="3806097" algn="ctr" rotWithShape="0">
              <a:srgbClr val="243F60">
                <a:alpha val="50000"/>
              </a:srgbClr>
            </a:outerShdw>
          </a:effectLst>
          <a:extLst>
            <a:ext uri="{91240B29-F687-4F45-9708-019B960494DF}">
              <a14:hiddenLine xmlns:a14="http://schemas.microsoft.com/office/drawing/2010/main" w="38100">
                <a:solidFill>
                  <a:srgbClr val="FFFFFF"/>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9" name="Rectangle 440"/>
          <p:cNvSpPr>
            <a:spLocks noChangeArrowheads="1"/>
          </p:cNvSpPr>
          <p:nvPr/>
        </p:nvSpPr>
        <p:spPr bwMode="auto">
          <a:xfrm>
            <a:off x="251520" y="1721549"/>
            <a:ext cx="8105114" cy="121286"/>
          </a:xfrm>
          <a:prstGeom prst="rect">
            <a:avLst/>
          </a:prstGeom>
          <a:solidFill>
            <a:schemeClr val="accent1">
              <a:lumMod val="100000"/>
              <a:lumOff val="0"/>
            </a:schemeClr>
          </a:solidFill>
          <a:ln>
            <a:noFill/>
          </a:ln>
          <a:effectLst>
            <a:outerShdw dist="28398" dir="3806097" algn="ctr" rotWithShape="0">
              <a:schemeClr val="accent1">
                <a:lumMod val="50000"/>
                <a:lumOff val="0"/>
                <a:alpha val="50000"/>
              </a:schemeClr>
            </a:outerShdw>
          </a:effectLst>
          <a:extLst>
            <a:ext uri="{91240B29-F687-4F45-9708-019B960494DF}">
              <a14:hiddenLine xmlns:a14="http://schemas.microsoft.com/office/drawing/2010/main" w="3810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11" name="Rectangle 439"/>
          <p:cNvSpPr>
            <a:spLocks noChangeArrowheads="1"/>
          </p:cNvSpPr>
          <p:nvPr/>
        </p:nvSpPr>
        <p:spPr bwMode="auto">
          <a:xfrm>
            <a:off x="936418" y="3912315"/>
            <a:ext cx="8136904" cy="121286"/>
          </a:xfrm>
          <a:prstGeom prst="rect">
            <a:avLst/>
          </a:prstGeom>
          <a:solidFill>
            <a:srgbClr val="009932"/>
          </a:solidFill>
          <a:ln>
            <a:noFill/>
          </a:ln>
          <a:effectLst>
            <a:outerShdw dist="28398" dir="3806097" algn="ctr" rotWithShape="0">
              <a:srgbClr val="243F60">
                <a:alpha val="50000"/>
              </a:srgbClr>
            </a:outerShdw>
          </a:effectLst>
          <a:extLst>
            <a:ext uri="{91240B29-F687-4F45-9708-019B960494DF}">
              <a14:hiddenLine xmlns:a14="http://schemas.microsoft.com/office/drawing/2010/main" w="38100">
                <a:solidFill>
                  <a:srgbClr val="FFFFFF"/>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12" name="Rectangle 440"/>
          <p:cNvSpPr>
            <a:spLocks noChangeArrowheads="1"/>
          </p:cNvSpPr>
          <p:nvPr/>
        </p:nvSpPr>
        <p:spPr bwMode="auto">
          <a:xfrm>
            <a:off x="680176" y="3717032"/>
            <a:ext cx="8105114" cy="121286"/>
          </a:xfrm>
          <a:prstGeom prst="rect">
            <a:avLst/>
          </a:prstGeom>
          <a:solidFill>
            <a:schemeClr val="accent1">
              <a:lumMod val="100000"/>
              <a:lumOff val="0"/>
            </a:schemeClr>
          </a:solidFill>
          <a:ln>
            <a:noFill/>
          </a:ln>
          <a:effectLst>
            <a:outerShdw dist="28398" dir="3806097" algn="ctr" rotWithShape="0">
              <a:schemeClr val="accent1">
                <a:lumMod val="50000"/>
                <a:lumOff val="0"/>
                <a:alpha val="50000"/>
              </a:schemeClr>
            </a:outerShdw>
          </a:effectLst>
          <a:extLst>
            <a:ext uri="{91240B29-F687-4F45-9708-019B960494DF}">
              <a14:hiddenLine xmlns:a14="http://schemas.microsoft.com/office/drawing/2010/main" w="3810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endParaRPr lang="es-MX" dirty="0"/>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428814"/>
            <a:ext cx="4572000" cy="754629"/>
          </a:xfrm>
          <a:prstGeom prst="rect">
            <a:avLst/>
          </a:prstGeom>
        </p:spPr>
      </p:pic>
      <p:sp>
        <p:nvSpPr>
          <p:cNvPr id="15" name="14 CuadroTexto"/>
          <p:cNvSpPr txBox="1"/>
          <p:nvPr/>
        </p:nvSpPr>
        <p:spPr>
          <a:xfrm>
            <a:off x="2056264" y="6444044"/>
            <a:ext cx="5175199" cy="369332"/>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rgbClr val="00519E"/>
                </a:solidFill>
                <a:hlinkClick r:id="rId3"/>
              </a:rPr>
              <a:t>Cuerpo Académico Dinámica de Sistemas UV-CA-281</a:t>
            </a:r>
            <a:endParaRPr lang="es-MX" b="1" dirty="0" smtClean="0">
              <a:solidFill>
                <a:srgbClr val="00519E"/>
              </a:solidFill>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176" y="53653"/>
            <a:ext cx="1190625"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3514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3462556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620688"/>
            <a:ext cx="2057400" cy="5505475"/>
          </a:xfrm>
        </p:spPr>
        <p:txBody>
          <a:bodyPr vert="eaVert"/>
          <a:lstStyle/>
          <a:p>
            <a:r>
              <a:rPr lang="es-ES" smtClean="0"/>
              <a:t>Haga clic para modificar el estilo de título del patrón</a:t>
            </a:r>
            <a:endParaRPr lang="es-MX" dirty="0"/>
          </a:p>
        </p:txBody>
      </p:sp>
      <p:sp>
        <p:nvSpPr>
          <p:cNvPr id="3" name="2 Marcador de texto vertical"/>
          <p:cNvSpPr>
            <a:spLocks noGrp="1"/>
          </p:cNvSpPr>
          <p:nvPr>
            <p:ph type="body" orient="vert" idx="1"/>
          </p:nvPr>
        </p:nvSpPr>
        <p:spPr>
          <a:xfrm>
            <a:off x="611560" y="620688"/>
            <a:ext cx="5865440" cy="5505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6572373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5" name="4 Marcador de pie de página"/>
          <p:cNvSpPr>
            <a:spLocks noGrp="1"/>
          </p:cNvSpPr>
          <p:nvPr>
            <p:ph type="ftr" sz="quarter" idx="11"/>
          </p:nvPr>
        </p:nvSpPr>
        <p:spPr/>
        <p:txBody>
          <a:bodyPr/>
          <a:lstStyle>
            <a:lvl1pPr>
              <a:defRPr>
                <a:solidFill>
                  <a:srgbClr val="00519E"/>
                </a:solidFill>
              </a:defRPr>
            </a:lvl1pPr>
          </a:lstStyle>
          <a:p>
            <a:endParaRPr lang="es-MX" dirty="0"/>
          </a:p>
        </p:txBody>
      </p:sp>
      <p:sp>
        <p:nvSpPr>
          <p:cNvPr id="6" name="5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10275596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107504" y="6448251"/>
            <a:ext cx="1080120" cy="365125"/>
          </a:xfrm>
        </p:spPr>
        <p:txBody>
          <a:bodyPr/>
          <a:lstStyle/>
          <a:p>
            <a:fld id="{C958CC1E-938C-403E-93E1-B874414F0819}" type="datetimeFigureOut">
              <a:rPr lang="es-MX" smtClean="0"/>
              <a:t>03/12/2013</a:t>
            </a:fld>
            <a:endParaRPr lang="es-MX" dirty="0"/>
          </a:p>
        </p:txBody>
      </p:sp>
      <p:sp>
        <p:nvSpPr>
          <p:cNvPr id="5" name="4 Marcador de pie de página"/>
          <p:cNvSpPr>
            <a:spLocks noGrp="1"/>
          </p:cNvSpPr>
          <p:nvPr>
            <p:ph type="ftr" sz="quarter" idx="11"/>
          </p:nvPr>
        </p:nvSpPr>
        <p:spPr>
          <a:xfrm>
            <a:off x="1331640" y="6448251"/>
            <a:ext cx="6912768" cy="365125"/>
          </a:xfrm>
        </p:spPr>
        <p:txBody>
          <a:bodyPr/>
          <a:lstStyle>
            <a:lvl1pPr>
              <a:defRPr sz="1400" b="1">
                <a:solidFill>
                  <a:srgbClr val="00519E"/>
                </a:solidFill>
              </a:defRPr>
            </a:lvl1pPr>
          </a:lstStyle>
          <a:p>
            <a:endParaRPr lang="es-MX" dirty="0"/>
          </a:p>
        </p:txBody>
      </p:sp>
      <p:sp>
        <p:nvSpPr>
          <p:cNvPr id="6" name="5 Marcador de número de diapositiva"/>
          <p:cNvSpPr>
            <a:spLocks noGrp="1"/>
          </p:cNvSpPr>
          <p:nvPr>
            <p:ph type="sldNum" sz="quarter" idx="12"/>
          </p:nvPr>
        </p:nvSpPr>
        <p:spPr>
          <a:xfrm>
            <a:off x="8450088" y="6448251"/>
            <a:ext cx="658416" cy="365125"/>
          </a:xfrm>
        </p:spPr>
        <p:txBody>
          <a:bodyPr/>
          <a:lstStyle/>
          <a:p>
            <a:fld id="{0C4B1633-A9DA-4DCA-AD9F-31D0BEC9CBFC}" type="slidenum">
              <a:rPr lang="es-MX" smtClean="0"/>
              <a:t>‹Nº›</a:t>
            </a:fld>
            <a:endParaRPr lang="es-MX" dirty="0"/>
          </a:p>
        </p:txBody>
      </p:sp>
      <p:sp>
        <p:nvSpPr>
          <p:cNvPr id="7" name="Rectangle 439"/>
          <p:cNvSpPr>
            <a:spLocks noChangeArrowheads="1"/>
          </p:cNvSpPr>
          <p:nvPr/>
        </p:nvSpPr>
        <p:spPr bwMode="auto">
          <a:xfrm>
            <a:off x="728163" y="2636912"/>
            <a:ext cx="8136904" cy="121286"/>
          </a:xfrm>
          <a:prstGeom prst="rect">
            <a:avLst/>
          </a:prstGeom>
          <a:solidFill>
            <a:srgbClr val="009932"/>
          </a:solidFill>
          <a:ln>
            <a:noFill/>
          </a:ln>
          <a:effectLst>
            <a:outerShdw dist="28398" dir="3806097" algn="ctr" rotWithShape="0">
              <a:srgbClr val="243F60">
                <a:alpha val="50000"/>
              </a:srgbClr>
            </a:outerShdw>
          </a:effectLst>
          <a:extLst>
            <a:ext uri="{91240B29-F687-4F45-9708-019B960494DF}">
              <a14:hiddenLine xmlns:a14="http://schemas.microsoft.com/office/drawing/2010/main" w="38100">
                <a:solidFill>
                  <a:srgbClr val="FFFFFF"/>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8" name="Rectangle 440"/>
          <p:cNvSpPr>
            <a:spLocks noChangeArrowheads="1"/>
          </p:cNvSpPr>
          <p:nvPr/>
        </p:nvSpPr>
        <p:spPr bwMode="auto">
          <a:xfrm>
            <a:off x="471921" y="2441629"/>
            <a:ext cx="8105114" cy="121286"/>
          </a:xfrm>
          <a:prstGeom prst="rect">
            <a:avLst/>
          </a:prstGeom>
          <a:solidFill>
            <a:schemeClr val="accent1">
              <a:lumMod val="100000"/>
              <a:lumOff val="0"/>
            </a:schemeClr>
          </a:solidFill>
          <a:ln>
            <a:noFill/>
          </a:ln>
          <a:effectLst>
            <a:outerShdw dist="28398" dir="3806097" algn="ctr" rotWithShape="0">
              <a:schemeClr val="accent1">
                <a:lumMod val="50000"/>
                <a:lumOff val="0"/>
                <a:alpha val="50000"/>
              </a:schemeClr>
            </a:outerShdw>
          </a:effectLst>
          <a:extLst>
            <a:ext uri="{91240B29-F687-4F45-9708-019B960494DF}">
              <a14:hiddenLine xmlns:a14="http://schemas.microsoft.com/office/drawing/2010/main" w="3810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10" name="Rectangle 439"/>
          <p:cNvSpPr>
            <a:spLocks noChangeArrowheads="1"/>
          </p:cNvSpPr>
          <p:nvPr/>
        </p:nvSpPr>
        <p:spPr bwMode="auto">
          <a:xfrm>
            <a:off x="971579" y="6021288"/>
            <a:ext cx="8136904" cy="121286"/>
          </a:xfrm>
          <a:prstGeom prst="rect">
            <a:avLst/>
          </a:prstGeom>
          <a:solidFill>
            <a:srgbClr val="009932"/>
          </a:solidFill>
          <a:ln>
            <a:noFill/>
          </a:ln>
          <a:effectLst>
            <a:outerShdw dist="28398" dir="3806097" algn="ctr" rotWithShape="0">
              <a:srgbClr val="243F60">
                <a:alpha val="50000"/>
              </a:srgbClr>
            </a:outerShdw>
          </a:effectLst>
          <a:extLst>
            <a:ext uri="{91240B29-F687-4F45-9708-019B960494DF}">
              <a14:hiddenLine xmlns:a14="http://schemas.microsoft.com/office/drawing/2010/main" w="38100">
                <a:solidFill>
                  <a:srgbClr val="FFFFFF"/>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11" name="Rectangle 440"/>
          <p:cNvSpPr>
            <a:spLocks noChangeArrowheads="1"/>
          </p:cNvSpPr>
          <p:nvPr/>
        </p:nvSpPr>
        <p:spPr bwMode="auto">
          <a:xfrm>
            <a:off x="715337" y="5826005"/>
            <a:ext cx="8105114" cy="121286"/>
          </a:xfrm>
          <a:prstGeom prst="rect">
            <a:avLst/>
          </a:prstGeom>
          <a:solidFill>
            <a:schemeClr val="accent1">
              <a:lumMod val="100000"/>
              <a:lumOff val="0"/>
            </a:schemeClr>
          </a:solidFill>
          <a:ln>
            <a:noFill/>
          </a:ln>
          <a:effectLst>
            <a:outerShdw dist="28398" dir="3806097" algn="ctr" rotWithShape="0">
              <a:schemeClr val="accent1">
                <a:lumMod val="50000"/>
                <a:lumOff val="0"/>
                <a:alpha val="50000"/>
              </a:schemeClr>
            </a:outerShdw>
          </a:effectLst>
          <a:extLst>
            <a:ext uri="{91240B29-F687-4F45-9708-019B960494DF}">
              <a14:hiddenLine xmlns:a14="http://schemas.microsoft.com/office/drawing/2010/main" w="3810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endParaRPr lang="es-MX" dirty="0"/>
          </a:p>
        </p:txBody>
      </p:sp>
      <p:pic>
        <p:nvPicPr>
          <p:cNvPr id="12" name="1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3987" y="1148894"/>
            <a:ext cx="4572000" cy="754629"/>
          </a:xfrm>
          <a:prstGeom prst="rect">
            <a:avLst/>
          </a:prstGeom>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79" y="692696"/>
            <a:ext cx="1190625"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30279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6" name="5 Marcador de pie de página"/>
          <p:cNvSpPr>
            <a:spLocks noGrp="1"/>
          </p:cNvSpPr>
          <p:nvPr>
            <p:ph type="ftr" sz="quarter" idx="11"/>
          </p:nvPr>
        </p:nvSpPr>
        <p:spPr/>
        <p:txBody>
          <a:bodyPr/>
          <a:lstStyle>
            <a:lvl1pPr>
              <a:defRPr>
                <a:solidFill>
                  <a:srgbClr val="00519E"/>
                </a:solidFill>
              </a:defRPr>
            </a:lvl1pPr>
          </a:lstStyle>
          <a:p>
            <a:endParaRPr lang="es-MX" dirty="0"/>
          </a:p>
        </p:txBody>
      </p:sp>
      <p:sp>
        <p:nvSpPr>
          <p:cNvPr id="7" name="6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27357134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dirty="0"/>
          </a:p>
        </p:txBody>
      </p:sp>
      <p:sp>
        <p:nvSpPr>
          <p:cNvPr id="3" name="2 Marcador de texto"/>
          <p:cNvSpPr>
            <a:spLocks noGrp="1"/>
          </p:cNvSpPr>
          <p:nvPr>
            <p:ph type="body" idx="1"/>
          </p:nvPr>
        </p:nvSpPr>
        <p:spPr>
          <a:xfrm>
            <a:off x="457200" y="1628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35803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628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35803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107504" y="6448251"/>
            <a:ext cx="1080120" cy="365125"/>
          </a:xfrm>
        </p:spPr>
        <p:txBody>
          <a:bodyPr/>
          <a:lstStyle/>
          <a:p>
            <a:fld id="{C958CC1E-938C-403E-93E1-B874414F0819}" type="datetimeFigureOut">
              <a:rPr lang="es-MX" smtClean="0"/>
              <a:t>03/12/2013</a:t>
            </a:fld>
            <a:endParaRPr lang="es-MX" dirty="0"/>
          </a:p>
        </p:txBody>
      </p:sp>
      <p:sp>
        <p:nvSpPr>
          <p:cNvPr id="8" name="7 Marcador de pie de página"/>
          <p:cNvSpPr>
            <a:spLocks noGrp="1"/>
          </p:cNvSpPr>
          <p:nvPr>
            <p:ph type="ftr" sz="quarter" idx="11"/>
          </p:nvPr>
        </p:nvSpPr>
        <p:spPr>
          <a:xfrm>
            <a:off x="1331640" y="6448251"/>
            <a:ext cx="6552728" cy="365125"/>
          </a:xfrm>
        </p:spPr>
        <p:txBody>
          <a:bodyPr/>
          <a:lstStyle>
            <a:lvl1pPr>
              <a:defRPr>
                <a:solidFill>
                  <a:srgbClr val="00519E"/>
                </a:solidFill>
              </a:defRPr>
            </a:lvl1pPr>
          </a:lstStyle>
          <a:p>
            <a:endParaRPr lang="es-MX" dirty="0"/>
          </a:p>
        </p:txBody>
      </p:sp>
      <p:sp>
        <p:nvSpPr>
          <p:cNvPr id="9" name="8 Marcador de número de diapositiva"/>
          <p:cNvSpPr>
            <a:spLocks noGrp="1"/>
          </p:cNvSpPr>
          <p:nvPr>
            <p:ph type="sldNum" sz="quarter" idx="12"/>
          </p:nvPr>
        </p:nvSpPr>
        <p:spPr>
          <a:xfrm>
            <a:off x="8100392" y="6448251"/>
            <a:ext cx="586408" cy="365125"/>
          </a:xfrm>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20335158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107504" y="6448251"/>
            <a:ext cx="1008112" cy="365125"/>
          </a:xfrm>
        </p:spPr>
        <p:txBody>
          <a:bodyPr/>
          <a:lstStyle/>
          <a:p>
            <a:fld id="{C958CC1E-938C-403E-93E1-B874414F0819}" type="datetimeFigureOut">
              <a:rPr lang="es-MX" smtClean="0"/>
              <a:t>03/12/2013</a:t>
            </a:fld>
            <a:endParaRPr lang="es-MX" dirty="0"/>
          </a:p>
        </p:txBody>
      </p:sp>
      <p:sp>
        <p:nvSpPr>
          <p:cNvPr id="4" name="3 Marcador de pie de página"/>
          <p:cNvSpPr>
            <a:spLocks noGrp="1"/>
          </p:cNvSpPr>
          <p:nvPr>
            <p:ph type="ftr" sz="quarter" idx="11"/>
          </p:nvPr>
        </p:nvSpPr>
        <p:spPr>
          <a:xfrm>
            <a:off x="1259632" y="6453336"/>
            <a:ext cx="6552728" cy="365125"/>
          </a:xfrm>
        </p:spPr>
        <p:txBody>
          <a:bodyPr/>
          <a:lstStyle>
            <a:lvl1pPr>
              <a:defRPr>
                <a:solidFill>
                  <a:srgbClr val="00519E"/>
                </a:solidFill>
              </a:defRPr>
            </a:lvl1pPr>
          </a:lstStyle>
          <a:p>
            <a:endParaRPr lang="es-MX" dirty="0"/>
          </a:p>
        </p:txBody>
      </p:sp>
      <p:sp>
        <p:nvSpPr>
          <p:cNvPr id="5" name="4 Marcador de número de diapositiva"/>
          <p:cNvSpPr>
            <a:spLocks noGrp="1"/>
          </p:cNvSpPr>
          <p:nvPr>
            <p:ph type="sldNum" sz="quarter" idx="12"/>
          </p:nvPr>
        </p:nvSpPr>
        <p:spPr>
          <a:xfrm>
            <a:off x="8028384" y="6448251"/>
            <a:ext cx="658416" cy="365125"/>
          </a:xfrm>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14711842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3" name="2 Marcador de pie de página"/>
          <p:cNvSpPr>
            <a:spLocks noGrp="1"/>
          </p:cNvSpPr>
          <p:nvPr>
            <p:ph type="ftr" sz="quarter" idx="11"/>
          </p:nvPr>
        </p:nvSpPr>
        <p:spPr/>
        <p:txBody>
          <a:bodyPr/>
          <a:lstStyle>
            <a:lvl1pPr>
              <a:defRPr>
                <a:solidFill>
                  <a:srgbClr val="00519E"/>
                </a:solidFill>
              </a:defRPr>
            </a:lvl1pPr>
          </a:lstStyle>
          <a:p>
            <a:endParaRPr lang="es-MX" dirty="0"/>
          </a:p>
        </p:txBody>
      </p:sp>
      <p:sp>
        <p:nvSpPr>
          <p:cNvPr id="4" name="3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13619963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2781945" cy="1008112"/>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516010"/>
            <a:ext cx="5111750" cy="57933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4" name="3 Marcador de texto"/>
          <p:cNvSpPr>
            <a:spLocks noGrp="1"/>
          </p:cNvSpPr>
          <p:nvPr>
            <p:ph type="body" sz="half" idx="2"/>
          </p:nvPr>
        </p:nvSpPr>
        <p:spPr>
          <a:xfrm>
            <a:off x="683568" y="1700808"/>
            <a:ext cx="2781945" cy="4608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6" name="5 Marcador de pie de página"/>
          <p:cNvSpPr>
            <a:spLocks noGrp="1"/>
          </p:cNvSpPr>
          <p:nvPr>
            <p:ph type="ftr" sz="quarter" idx="11"/>
          </p:nvPr>
        </p:nvSpPr>
        <p:spPr/>
        <p:txBody>
          <a:bodyPr/>
          <a:lstStyle>
            <a:lvl1pPr>
              <a:defRPr>
                <a:solidFill>
                  <a:srgbClr val="00519E"/>
                </a:solidFill>
              </a:defRPr>
            </a:lvl1pPr>
          </a:lstStyle>
          <a:p>
            <a:endParaRPr lang="es-MX" dirty="0"/>
          </a:p>
        </p:txBody>
      </p:sp>
      <p:sp>
        <p:nvSpPr>
          <p:cNvPr id="7" name="6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32629070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58CC1E-938C-403E-93E1-B874414F0819}" type="datetimeFigureOut">
              <a:rPr lang="es-MX" smtClean="0"/>
              <a:t>03/12/2013</a:t>
            </a:fld>
            <a:endParaRPr lang="es-MX" dirty="0"/>
          </a:p>
        </p:txBody>
      </p:sp>
      <p:sp>
        <p:nvSpPr>
          <p:cNvPr id="6" name="5 Marcador de pie de página"/>
          <p:cNvSpPr>
            <a:spLocks noGrp="1"/>
          </p:cNvSpPr>
          <p:nvPr>
            <p:ph type="ftr" sz="quarter" idx="11"/>
          </p:nvPr>
        </p:nvSpPr>
        <p:spPr/>
        <p:txBody>
          <a:bodyPr/>
          <a:lstStyle>
            <a:lvl1pPr>
              <a:defRPr>
                <a:solidFill>
                  <a:srgbClr val="00519E"/>
                </a:solidFill>
              </a:defRPr>
            </a:lvl1pPr>
          </a:lstStyle>
          <a:p>
            <a:endParaRPr lang="es-MX" dirty="0"/>
          </a:p>
        </p:txBody>
      </p:sp>
      <p:sp>
        <p:nvSpPr>
          <p:cNvPr id="7" name="6 Marcador de número de diapositiva"/>
          <p:cNvSpPr>
            <a:spLocks noGrp="1"/>
          </p:cNvSpPr>
          <p:nvPr>
            <p:ph type="sldNum" sz="quarter" idx="12"/>
          </p:nvPr>
        </p:nvSpPr>
        <p:spPr/>
        <p:txBody>
          <a:bodyPr/>
          <a:lstStyle/>
          <a:p>
            <a:fld id="{0C4B1633-A9DA-4DCA-AD9F-31D0BEC9CBFC}" type="slidenum">
              <a:rPr lang="es-MX" smtClean="0"/>
              <a:t>‹Nº›</a:t>
            </a:fld>
            <a:endParaRPr lang="es-MX" dirty="0"/>
          </a:p>
        </p:txBody>
      </p:sp>
    </p:spTree>
    <p:extLst>
      <p:ext uri="{BB962C8B-B14F-4D97-AF65-F5344CB8AC3E}">
        <p14:creationId xmlns:p14="http://schemas.microsoft.com/office/powerpoint/2010/main" val="26035619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827584" y="476672"/>
            <a:ext cx="8136903" cy="1067734"/>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39341"/>
            <a:ext cx="8363272" cy="4669979"/>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2"/>
          </p:nvPr>
        </p:nvSpPr>
        <p:spPr>
          <a:xfrm>
            <a:off x="35496" y="6448251"/>
            <a:ext cx="100811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8CC1E-938C-403E-93E1-B874414F0819}" type="datetimeFigureOut">
              <a:rPr lang="es-MX" smtClean="0"/>
              <a:t>03/12/2013</a:t>
            </a:fld>
            <a:endParaRPr lang="es-MX" dirty="0"/>
          </a:p>
        </p:txBody>
      </p:sp>
      <p:sp>
        <p:nvSpPr>
          <p:cNvPr id="5" name="4 Marcador de pie de página"/>
          <p:cNvSpPr>
            <a:spLocks noGrp="1"/>
          </p:cNvSpPr>
          <p:nvPr>
            <p:ph type="ftr" sz="quarter" idx="3"/>
          </p:nvPr>
        </p:nvSpPr>
        <p:spPr>
          <a:xfrm>
            <a:off x="1187624" y="6448251"/>
            <a:ext cx="69127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8244408" y="6448251"/>
            <a:ext cx="57606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B1633-A9DA-4DCA-AD9F-31D0BEC9CBFC}" type="slidenum">
              <a:rPr lang="es-MX" smtClean="0"/>
              <a:t>‹Nº›</a:t>
            </a:fld>
            <a:endParaRPr lang="es-MX" dirty="0"/>
          </a:p>
        </p:txBody>
      </p:sp>
      <p:sp>
        <p:nvSpPr>
          <p:cNvPr id="9"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p>
        </p:txBody>
      </p:sp>
      <p:sp>
        <p:nvSpPr>
          <p:cNvPr id="13" name="Rectangle 8"/>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p>
        </p:txBody>
      </p:sp>
      <p:sp>
        <p:nvSpPr>
          <p:cNvPr id="11" name="Rectangle 439"/>
          <p:cNvSpPr>
            <a:spLocks noChangeArrowheads="1"/>
          </p:cNvSpPr>
          <p:nvPr/>
        </p:nvSpPr>
        <p:spPr bwMode="auto">
          <a:xfrm>
            <a:off x="827584" y="260648"/>
            <a:ext cx="8136904" cy="121286"/>
          </a:xfrm>
          <a:prstGeom prst="rect">
            <a:avLst/>
          </a:prstGeom>
          <a:solidFill>
            <a:srgbClr val="009932"/>
          </a:solidFill>
          <a:ln>
            <a:noFill/>
          </a:ln>
          <a:effectLst>
            <a:outerShdw dist="28398" dir="3806097" algn="ctr" rotWithShape="0">
              <a:srgbClr val="243F60">
                <a:alpha val="50000"/>
              </a:srgbClr>
            </a:outerShdw>
          </a:effectLst>
          <a:extLst>
            <a:ext uri="{91240B29-F687-4F45-9708-019B960494DF}">
              <a14:hiddenLine xmlns:a14="http://schemas.microsoft.com/office/drawing/2010/main" w="38100">
                <a:solidFill>
                  <a:srgbClr val="FFFFFF"/>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12" name="Rectangle 440"/>
          <p:cNvSpPr>
            <a:spLocks noChangeArrowheads="1"/>
          </p:cNvSpPr>
          <p:nvPr/>
        </p:nvSpPr>
        <p:spPr bwMode="auto">
          <a:xfrm>
            <a:off x="571342" y="65365"/>
            <a:ext cx="8105114" cy="121286"/>
          </a:xfrm>
          <a:prstGeom prst="rect">
            <a:avLst/>
          </a:prstGeom>
          <a:solidFill>
            <a:schemeClr val="accent1">
              <a:lumMod val="100000"/>
              <a:lumOff val="0"/>
            </a:schemeClr>
          </a:solidFill>
          <a:ln>
            <a:noFill/>
          </a:ln>
          <a:effectLst>
            <a:outerShdw dist="28398" dir="3806097" algn="ctr" rotWithShape="0">
              <a:schemeClr val="accent1">
                <a:lumMod val="50000"/>
                <a:lumOff val="0"/>
                <a:alpha val="50000"/>
              </a:schemeClr>
            </a:outerShdw>
          </a:effectLst>
          <a:extLst>
            <a:ext uri="{91240B29-F687-4F45-9708-019B960494DF}">
              <a14:hiddenLine xmlns:a14="http://schemas.microsoft.com/office/drawing/2010/main" w="3810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endParaRPr lang="es-MX" dirty="0"/>
          </a:p>
        </p:txBody>
      </p:sp>
      <p:sp>
        <p:nvSpPr>
          <p:cNvPr id="14" name="Rectangle 441"/>
          <p:cNvSpPr>
            <a:spLocks noChangeArrowheads="1"/>
          </p:cNvSpPr>
          <p:nvPr/>
        </p:nvSpPr>
        <p:spPr bwMode="auto">
          <a:xfrm>
            <a:off x="71512" y="764704"/>
            <a:ext cx="108000" cy="5450620"/>
          </a:xfrm>
          <a:prstGeom prst="rect">
            <a:avLst/>
          </a:prstGeom>
          <a:solidFill>
            <a:srgbClr val="00519E"/>
          </a:solidFill>
          <a:ln w="38100">
            <a:no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s-MX" dirty="0"/>
          </a:p>
        </p:txBody>
      </p:sp>
      <p:sp>
        <p:nvSpPr>
          <p:cNvPr id="15" name="Rectangle 442"/>
          <p:cNvSpPr>
            <a:spLocks noChangeArrowheads="1"/>
          </p:cNvSpPr>
          <p:nvPr/>
        </p:nvSpPr>
        <p:spPr bwMode="auto">
          <a:xfrm>
            <a:off x="251520" y="980728"/>
            <a:ext cx="108000" cy="5400600"/>
          </a:xfrm>
          <a:prstGeom prst="rect">
            <a:avLst/>
          </a:prstGeom>
          <a:solidFill>
            <a:srgbClr val="009932"/>
          </a:solidFill>
          <a:ln w="38100">
            <a:noFill/>
            <a:miter lim="800000"/>
            <a:headEnd/>
            <a:tailEnd/>
          </a:ln>
          <a:effectLst>
            <a:outerShdw dist="28398" dir="3806097" algn="ctr" rotWithShape="0">
              <a:srgbClr val="243F60">
                <a:alpha val="50000"/>
              </a:srgbClr>
            </a:outerShdw>
          </a:effectLst>
        </p:spPr>
        <p:txBody>
          <a:bodyPr rot="0" vert="horz" wrap="square" lIns="91440" tIns="45720" rIns="91440" bIns="45720" anchor="t" anchorCtr="0" upright="1">
            <a:noAutofit/>
          </a:bodyPr>
          <a:lstStyle/>
          <a:p>
            <a:endParaRPr lang="es-MX" dirty="0"/>
          </a:p>
        </p:txBody>
      </p:sp>
      <p:pic>
        <p:nvPicPr>
          <p:cNvPr id="102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11" y="-7788"/>
            <a:ext cx="75247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377008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q"/>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itchFamily="2" charset="2"/>
        <a:buChar char="q"/>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q"/>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q"/>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orandi@uv.mx" TargetMode="External"/><Relationship Id="rId7" Type="http://schemas.openxmlformats.org/officeDocument/2006/relationships/hyperlink" Target="mailto:eladron@uv.mx" TargetMode="External"/><Relationship Id="rId2" Type="http://schemas.openxmlformats.org/officeDocument/2006/relationships/hyperlink" Target="http://www.uv.mx/personal/alorandi/" TargetMode="External"/><Relationship Id="rId1" Type="http://schemas.openxmlformats.org/officeDocument/2006/relationships/slideLayout" Target="../slideLayouts/slideLayout1.xml"/><Relationship Id="rId6" Type="http://schemas.openxmlformats.org/officeDocument/2006/relationships/hyperlink" Target="http://www.uv.mx/personal/eladron/" TargetMode="External"/><Relationship Id="rId5" Type="http://schemas.openxmlformats.org/officeDocument/2006/relationships/hyperlink" Target="mailto:ghermida@uv.mx" TargetMode="External"/><Relationship Id="rId4" Type="http://schemas.openxmlformats.org/officeDocument/2006/relationships/hyperlink" Target="http://www.uv.mx/personal/ghermid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uv.mx/veracruz/uvca281Dinamicadesistemas/" TargetMode="External"/><Relationship Id="rId3" Type="http://schemas.openxmlformats.org/officeDocument/2006/relationships/hyperlink" Target="mailto:alorandi@uv.mx" TargetMode="External"/><Relationship Id="rId7" Type="http://schemas.openxmlformats.org/officeDocument/2006/relationships/hyperlink" Target="mailto:eladron@uv.mx" TargetMode="External"/><Relationship Id="rId2" Type="http://schemas.openxmlformats.org/officeDocument/2006/relationships/hyperlink" Target="http://www.uv.mx/personal/alorandi/" TargetMode="External"/><Relationship Id="rId1" Type="http://schemas.openxmlformats.org/officeDocument/2006/relationships/slideLayout" Target="../slideLayouts/slideLayout3.xml"/><Relationship Id="rId6" Type="http://schemas.openxmlformats.org/officeDocument/2006/relationships/hyperlink" Target="http://www.uv.mx/personal/eladron/" TargetMode="External"/><Relationship Id="rId5" Type="http://schemas.openxmlformats.org/officeDocument/2006/relationships/hyperlink" Target="mailto:ghermida@uv.mx" TargetMode="External"/><Relationship Id="rId4" Type="http://schemas.openxmlformats.org/officeDocument/2006/relationships/hyperlink" Target="http://www.uv.mx/personal/ghermida/"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freac.org/" TargetMode="External"/><Relationship Id="rId13" Type="http://schemas.openxmlformats.org/officeDocument/2006/relationships/hyperlink" Target="http://handbrake.fr/" TargetMode="External"/><Relationship Id="rId18" Type="http://schemas.openxmlformats.org/officeDocument/2006/relationships/hyperlink" Target="http://7-zip.com.mx/" TargetMode="External"/><Relationship Id="rId3" Type="http://schemas.openxmlformats.org/officeDocument/2006/relationships/hyperlink" Target="http://inkscape.org/" TargetMode="External"/><Relationship Id="rId7" Type="http://schemas.openxmlformats.org/officeDocument/2006/relationships/hyperlink" Target="http://freemind.sourceforge.net/wiki/" TargetMode="External"/><Relationship Id="rId12" Type="http://schemas.openxmlformats.org/officeDocument/2006/relationships/hyperlink" Target="http://avidemux.sourceforge.net/" TargetMode="External"/><Relationship Id="rId17" Type="http://schemas.openxmlformats.org/officeDocument/2006/relationships/hyperlink" Target="http://www.tugzip.com/Home.html" TargetMode="External"/><Relationship Id="rId2" Type="http://schemas.openxmlformats.org/officeDocument/2006/relationships/hyperlink" Target="http://www.gimp.org/" TargetMode="External"/><Relationship Id="rId16" Type="http://schemas.openxmlformats.org/officeDocument/2006/relationships/hyperlink" Target="http://es.libreoffice.org/" TargetMode="External"/><Relationship Id="rId1" Type="http://schemas.openxmlformats.org/officeDocument/2006/relationships/slideLayout" Target="../slideLayouts/slideLayout2.xml"/><Relationship Id="rId6" Type="http://schemas.openxmlformats.org/officeDocument/2006/relationships/hyperlink" Target="http://krita.org/" TargetMode="External"/><Relationship Id="rId11" Type="http://schemas.openxmlformats.org/officeDocument/2006/relationships/hyperlink" Target="http://www.videolan.org/vlmc" TargetMode="External"/><Relationship Id="rId5" Type="http://schemas.openxmlformats.org/officeDocument/2006/relationships/hyperlink" Target="http://www.blender.org/" TargetMode="External"/><Relationship Id="rId15" Type="http://schemas.openxmlformats.org/officeDocument/2006/relationships/hyperlink" Target="http://windows.microsoft.com/es-es/windows-live/movie-maker" TargetMode="External"/><Relationship Id="rId10" Type="http://schemas.openxmlformats.org/officeDocument/2006/relationships/hyperlink" Target="http://www.debugmode.com/wax" TargetMode="External"/><Relationship Id="rId19" Type="http://schemas.openxmlformats.org/officeDocument/2006/relationships/hyperlink" Target="http://www.pdfforge.org/pdfcreator" TargetMode="External"/><Relationship Id="rId4" Type="http://schemas.openxmlformats.org/officeDocument/2006/relationships/hyperlink" Target="http://audacity.sourceforge.net/" TargetMode="External"/><Relationship Id="rId9" Type="http://schemas.openxmlformats.org/officeDocument/2006/relationships/hyperlink" Target="http://cdexos.sourceforge.net/" TargetMode="External"/><Relationship Id="rId14" Type="http://schemas.openxmlformats.org/officeDocument/2006/relationships/hyperlink" Target="http://www.windows-movie-maker.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b="1" dirty="0"/>
              <a:t>Competencias básicas digitales en la </a:t>
            </a:r>
            <a:r>
              <a:rPr lang="es-MX" b="1" dirty="0" smtClean="0"/>
              <a:t>universidad</a:t>
            </a:r>
            <a:endParaRPr lang="es-MX" dirty="0"/>
          </a:p>
        </p:txBody>
      </p:sp>
      <p:sp>
        <p:nvSpPr>
          <p:cNvPr id="3" name="2 Subtítulo"/>
          <p:cNvSpPr>
            <a:spLocks noGrp="1"/>
          </p:cNvSpPr>
          <p:nvPr>
            <p:ph type="subTitle" idx="1"/>
          </p:nvPr>
        </p:nvSpPr>
        <p:spPr/>
        <p:txBody>
          <a:bodyPr>
            <a:normAutofit fontScale="77500" lnSpcReduction="20000"/>
          </a:bodyPr>
          <a:lstStyle/>
          <a:p>
            <a:r>
              <a:rPr lang="es-MX" sz="3600" b="1" dirty="0" smtClean="0"/>
              <a:t>La pieza que falta</a:t>
            </a:r>
          </a:p>
          <a:p>
            <a:endParaRPr lang="es-MX" b="1" dirty="0" smtClean="0"/>
          </a:p>
          <a:p>
            <a:r>
              <a:rPr lang="es-MX" sz="2300" dirty="0">
                <a:hlinkClick r:id="rId2"/>
              </a:rPr>
              <a:t>Alberto Pedro Lorandi Medina</a:t>
            </a:r>
            <a:r>
              <a:rPr lang="es-MX" sz="2300" dirty="0"/>
              <a:t> </a:t>
            </a:r>
            <a:r>
              <a:rPr lang="es-MX" sz="2300" dirty="0">
                <a:hlinkClick r:id="rId3"/>
              </a:rPr>
              <a:t>alorandi@uv.mx</a:t>
            </a:r>
            <a:endParaRPr lang="es-MX" sz="2300" dirty="0"/>
          </a:p>
          <a:p>
            <a:r>
              <a:rPr lang="es-MX" sz="2300" dirty="0">
                <a:hlinkClick r:id="rId4"/>
              </a:rPr>
              <a:t>Guillermo Hermida Saba</a:t>
            </a:r>
            <a:r>
              <a:rPr lang="es-MX" sz="2300" dirty="0"/>
              <a:t> </a:t>
            </a:r>
            <a:r>
              <a:rPr lang="es-MX" sz="2300" dirty="0">
                <a:hlinkClick r:id="rId5"/>
              </a:rPr>
              <a:t>ghermida@uv.mx</a:t>
            </a:r>
            <a:endParaRPr lang="es-MX" sz="2300" dirty="0"/>
          </a:p>
          <a:p>
            <a:r>
              <a:rPr lang="es-MX" sz="2300" dirty="0">
                <a:hlinkClick r:id="rId6"/>
              </a:rPr>
              <a:t>Enrique Ladrón de Guevara Durán</a:t>
            </a:r>
            <a:r>
              <a:rPr lang="es-MX" sz="2300" dirty="0"/>
              <a:t> </a:t>
            </a:r>
            <a:r>
              <a:rPr lang="es-MX" sz="2300" dirty="0" smtClean="0">
                <a:hlinkClick r:id="rId7"/>
              </a:rPr>
              <a:t>eladron@uv.mx</a:t>
            </a:r>
            <a:endParaRPr lang="es-MX" sz="2300" dirty="0"/>
          </a:p>
        </p:txBody>
      </p:sp>
    </p:spTree>
    <p:extLst>
      <p:ext uri="{BB962C8B-B14F-4D97-AF65-F5344CB8AC3E}">
        <p14:creationId xmlns:p14="http://schemas.microsoft.com/office/powerpoint/2010/main" val="462965367"/>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¿Y Qué se tiene?</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Lo anterior no siempre sucede en virtud de que las computadoras que compran las universidades solo tienen instalado</a:t>
            </a:r>
          </a:p>
          <a:p>
            <a:pPr lvl="1"/>
            <a:r>
              <a:rPr lang="es-MX" dirty="0" smtClean="0"/>
              <a:t>Sistema Operativo</a:t>
            </a:r>
          </a:p>
          <a:p>
            <a:pPr lvl="1"/>
            <a:r>
              <a:rPr lang="es-MX" dirty="0" smtClean="0"/>
              <a:t>Navegador de Internet</a:t>
            </a:r>
          </a:p>
          <a:p>
            <a:pPr lvl="1"/>
            <a:r>
              <a:rPr lang="es-MX" dirty="0" smtClean="0"/>
              <a:t>Herramientas básicas de administración</a:t>
            </a:r>
          </a:p>
          <a:p>
            <a:pPr lvl="1"/>
            <a:r>
              <a:rPr lang="es-MX" dirty="0"/>
              <a:t>software </a:t>
            </a:r>
            <a:r>
              <a:rPr lang="es-MX" dirty="0" smtClean="0"/>
              <a:t>“básico” </a:t>
            </a:r>
            <a:r>
              <a:rPr lang="es-MX" dirty="0"/>
              <a:t>de edición de objetos digitales </a:t>
            </a:r>
            <a:r>
              <a:rPr lang="es-MX" dirty="0" smtClean="0"/>
              <a:t>multimedia</a:t>
            </a:r>
          </a:p>
          <a:p>
            <a:r>
              <a:rPr lang="es-MX" dirty="0" smtClean="0"/>
              <a:t>En </a:t>
            </a:r>
            <a:r>
              <a:rPr lang="es-MX" dirty="0" smtClean="0"/>
              <a:t>ocasiones vienen </a:t>
            </a:r>
            <a:r>
              <a:rPr lang="es-MX" dirty="0" smtClean="0"/>
              <a:t>con una suite de </a:t>
            </a:r>
            <a:r>
              <a:rPr lang="es-MX" dirty="0" smtClean="0"/>
              <a:t>ofimática y </a:t>
            </a:r>
            <a:r>
              <a:rPr lang="es-MX" dirty="0" smtClean="0"/>
              <a:t>antivirus </a:t>
            </a:r>
            <a:r>
              <a:rPr lang="es-MX" dirty="0" smtClean="0"/>
              <a:t>pero no de edición de objetos multimedia</a:t>
            </a:r>
            <a:endParaRPr lang="es-MX" dirty="0"/>
          </a:p>
        </p:txBody>
      </p:sp>
    </p:spTree>
    <p:extLst>
      <p:ext uri="{BB962C8B-B14F-4D97-AF65-F5344CB8AC3E}">
        <p14:creationId xmlns:p14="http://schemas.microsoft.com/office/powerpoint/2010/main" val="17722121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Aunque algunas instituciones de educación superior pagan licenciamientos de una suite de oficina como Office por ejemplo, el común denominador es que esto no sucede.</a:t>
            </a:r>
          </a:p>
          <a:p>
            <a:r>
              <a:rPr lang="es-MX" dirty="0" smtClean="0"/>
              <a:t>Muy pocas instituciones pagan licenciamientos de software de edición de imagen, audio o video que en ocasiones, lleva al uso ilegal de software</a:t>
            </a:r>
          </a:p>
          <a:p>
            <a:r>
              <a:rPr lang="es-MX" dirty="0" smtClean="0"/>
              <a:t>Si bien Apple ofrece un poco más de aplicaciones que las que podemos encontrar en una PC con Windows, el precio la hace inaccesible para muchas universidades</a:t>
            </a:r>
          </a:p>
        </p:txBody>
      </p:sp>
    </p:spTree>
    <p:extLst>
      <p:ext uri="{BB962C8B-B14F-4D97-AF65-F5344CB8AC3E}">
        <p14:creationId xmlns:p14="http://schemas.microsoft.com/office/powerpoint/2010/main" val="8831050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sucede con las Competencias Digitales Básicas?</a:t>
            </a:r>
            <a:endParaRPr lang="es-MX" dirty="0"/>
          </a:p>
        </p:txBody>
      </p:sp>
      <p:sp>
        <p:nvSpPr>
          <p:cNvPr id="3" name="2 Marcador de contenido"/>
          <p:cNvSpPr>
            <a:spLocks noGrp="1"/>
          </p:cNvSpPr>
          <p:nvPr>
            <p:ph idx="1"/>
          </p:nvPr>
        </p:nvSpPr>
        <p:spPr/>
        <p:txBody>
          <a:bodyPr>
            <a:normAutofit/>
          </a:bodyPr>
          <a:lstStyle/>
          <a:p>
            <a:r>
              <a:rPr lang="es-MX" dirty="0" smtClean="0"/>
              <a:t>Aunque muchas instituciones de educación superior ofrecen experiencias educativas en sus primero semestres que se suponen cubren las competencias básicas digitales necesarias para transitar con éxito en sus programas educativos:</a:t>
            </a:r>
          </a:p>
          <a:p>
            <a:pPr lvl="1"/>
            <a:r>
              <a:rPr lang="es-MX" dirty="0" smtClean="0"/>
              <a:t>No siempre tienen el binomio “Competencias - Herramientas de Software disponibles</a:t>
            </a:r>
            <a:r>
              <a:rPr lang="es-MX" dirty="0" smtClean="0"/>
              <a:t>”</a:t>
            </a:r>
            <a:endParaRPr lang="es-MX" dirty="0" smtClean="0"/>
          </a:p>
        </p:txBody>
      </p:sp>
    </p:spTree>
    <p:extLst>
      <p:ext uri="{BB962C8B-B14F-4D97-AF65-F5344CB8AC3E}">
        <p14:creationId xmlns:p14="http://schemas.microsoft.com/office/powerpoint/2010/main" val="18940626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pPr marL="342900" lvl="1" indent="-342900"/>
            <a:r>
              <a:rPr lang="es-MX" dirty="0" smtClean="0"/>
              <a:t>Inclusive, en </a:t>
            </a:r>
            <a:r>
              <a:rPr lang="es-MX" dirty="0"/>
              <a:t>muchas de ellas ni siquiera se trata el tema de multimedia al menos con software básico </a:t>
            </a:r>
            <a:r>
              <a:rPr lang="es-MX" dirty="0" smtClean="0"/>
              <a:t>(Software Libre) como por ejemplo Gimp</a:t>
            </a:r>
            <a:r>
              <a:rPr lang="es-MX" dirty="0"/>
              <a:t>, </a:t>
            </a:r>
            <a:r>
              <a:rPr lang="es-MX" dirty="0" smtClean="0"/>
              <a:t>Krita</a:t>
            </a:r>
            <a:r>
              <a:rPr lang="es-MX" dirty="0" smtClean="0"/>
              <a:t>, Inkscape</a:t>
            </a:r>
            <a:r>
              <a:rPr lang="es-MX" dirty="0"/>
              <a:t>, Audacity, </a:t>
            </a:r>
            <a:r>
              <a:rPr lang="es-MX" dirty="0" smtClean="0"/>
              <a:t>Avidemux</a:t>
            </a:r>
            <a:r>
              <a:rPr lang="es-MX" dirty="0" smtClean="0"/>
              <a:t>, VLMC </a:t>
            </a:r>
            <a:r>
              <a:rPr lang="es-MX" dirty="0"/>
              <a:t>o Blender por poner solo algunos ejemplos  y mucho </a:t>
            </a:r>
            <a:r>
              <a:rPr lang="es-MX" dirty="0" smtClean="0"/>
              <a:t>menos aún con Software Privativo e </a:t>
            </a:r>
            <a:r>
              <a:rPr lang="es-MX" dirty="0"/>
              <a:t>Adobe, Corel o Apple sobre todo por el costo de </a:t>
            </a:r>
            <a:r>
              <a:rPr lang="es-MX" dirty="0" smtClean="0"/>
              <a:t>licenciamiento tan elevado</a:t>
            </a:r>
            <a:endParaRPr lang="es-MX" dirty="0"/>
          </a:p>
          <a:p>
            <a:endParaRPr lang="es-MX" dirty="0"/>
          </a:p>
        </p:txBody>
      </p:sp>
    </p:spTree>
    <p:extLst>
      <p:ext uri="{BB962C8B-B14F-4D97-AF65-F5344CB8AC3E}">
        <p14:creationId xmlns:p14="http://schemas.microsoft.com/office/powerpoint/2010/main" val="42620656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Una Paradoja Interesante con el licenciamiento de software</a:t>
            </a:r>
          </a:p>
        </p:txBody>
      </p:sp>
      <p:sp>
        <p:nvSpPr>
          <p:cNvPr id="3" name="2 Marcador de contenido"/>
          <p:cNvSpPr>
            <a:spLocks noGrp="1"/>
          </p:cNvSpPr>
          <p:nvPr>
            <p:ph idx="1"/>
          </p:nvPr>
        </p:nvSpPr>
        <p:spPr/>
        <p:txBody>
          <a:bodyPr/>
          <a:lstStyle/>
          <a:p>
            <a:r>
              <a:rPr lang="es-MX" dirty="0" smtClean="0"/>
              <a:t>Las universidades promueven, usan y pagan licenciamientos de software privativo para enseñar a sus estudiantes a usarlo porque el mercado laboral así lo demanda</a:t>
            </a:r>
          </a:p>
          <a:p>
            <a:r>
              <a:rPr lang="es-MX" dirty="0" smtClean="0"/>
              <a:t>Al analizar el uso de ese software en el mercado laboral resulta que en más del 50% de los casos, las empresas lo usan de manera ilegal</a:t>
            </a:r>
            <a:endParaRPr lang="es-MX" dirty="0"/>
          </a:p>
        </p:txBody>
      </p:sp>
    </p:spTree>
    <p:extLst>
      <p:ext uri="{BB962C8B-B14F-4D97-AF65-F5344CB8AC3E}">
        <p14:creationId xmlns:p14="http://schemas.microsoft.com/office/powerpoint/2010/main" val="41393746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a:bodyPr>
          <a:lstStyle/>
          <a:p>
            <a:r>
              <a:rPr lang="es-MX" dirty="0" smtClean="0"/>
              <a:t>Por lo anterior, las universidades gastan sus pocos recursos económicos, para preparar a sus estudiantes en lo que supuestamente les demanda el mercado para que cuando estos egresen, vivan en la ilegalidad si se contratan en organizaciones donde el software se usa ilegalmente</a:t>
            </a:r>
          </a:p>
          <a:p>
            <a:pPr lvl="1"/>
            <a:r>
              <a:rPr lang="es-MX" dirty="0" smtClean="0"/>
              <a:t>Para este dato estamos considerando un estimado bastante convencional del 50% por las cifras que reporta anualmente la Business Software Alliance (BSA)</a:t>
            </a:r>
            <a:endParaRPr lang="es-MX" dirty="0"/>
          </a:p>
        </p:txBody>
      </p:sp>
    </p:spTree>
    <p:extLst>
      <p:ext uri="{BB962C8B-B14F-4D97-AF65-F5344CB8AC3E}">
        <p14:creationId xmlns:p14="http://schemas.microsoft.com/office/powerpoint/2010/main" val="18668427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Pensando en lo Anterior</a:t>
            </a:r>
            <a:endParaRPr lang="es-MX" dirty="0"/>
          </a:p>
        </p:txBody>
      </p:sp>
      <p:sp>
        <p:nvSpPr>
          <p:cNvPr id="3" name="2 Marcador de contenido"/>
          <p:cNvSpPr>
            <a:spLocks noGrp="1"/>
          </p:cNvSpPr>
          <p:nvPr>
            <p:ph idx="1"/>
          </p:nvPr>
        </p:nvSpPr>
        <p:spPr/>
        <p:txBody>
          <a:bodyPr>
            <a:normAutofit/>
          </a:bodyPr>
          <a:lstStyle/>
          <a:p>
            <a:r>
              <a:rPr lang="es-MX" dirty="0" smtClean="0"/>
              <a:t>Hace falta definir un estándar de software para las computadoras que se usan en instituciones de educación superior</a:t>
            </a:r>
          </a:p>
          <a:p>
            <a:r>
              <a:rPr lang="es-MX" dirty="0" smtClean="0"/>
              <a:t>Este estándar sea cuál sea, debería incluir aparte del S.O., las herramientas necesarias y el navegador de internet, al menos adicionalmente:</a:t>
            </a:r>
          </a:p>
        </p:txBody>
      </p:sp>
    </p:spTree>
    <p:extLst>
      <p:ext uri="{BB962C8B-B14F-4D97-AF65-F5344CB8AC3E}">
        <p14:creationId xmlns:p14="http://schemas.microsoft.com/office/powerpoint/2010/main" val="36321802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pPr lvl="1"/>
            <a:r>
              <a:rPr lang="es-MX" dirty="0"/>
              <a:t>Una suite de Ofimática (Procesador de Palabras, Hoja de Cálculo, Presentaciones Electrónicas y Base de Datos</a:t>
            </a:r>
            <a:r>
              <a:rPr lang="es-MX" dirty="0" smtClean="0"/>
              <a:t>)</a:t>
            </a:r>
          </a:p>
          <a:p>
            <a:pPr lvl="1"/>
            <a:r>
              <a:rPr lang="es-MX" dirty="0" smtClean="0"/>
              <a:t>Software para edición de imágenes, audio y video</a:t>
            </a:r>
          </a:p>
          <a:p>
            <a:pPr lvl="1"/>
            <a:r>
              <a:rPr lang="es-MX" dirty="0" smtClean="0"/>
              <a:t>Software para conversión de formatos</a:t>
            </a:r>
          </a:p>
          <a:p>
            <a:pPr lvl="1"/>
            <a:r>
              <a:rPr lang="es-MX" dirty="0" smtClean="0"/>
              <a:t>Software para creación de Mapas Mentales</a:t>
            </a:r>
          </a:p>
          <a:p>
            <a:pPr lvl="1"/>
            <a:r>
              <a:rPr lang="es-MX" dirty="0" smtClean="0"/>
              <a:t>Algunas cosas extra</a:t>
            </a:r>
            <a:endParaRPr lang="es-MX" dirty="0"/>
          </a:p>
        </p:txBody>
      </p:sp>
    </p:spTree>
    <p:extLst>
      <p:ext uri="{BB962C8B-B14F-4D97-AF65-F5344CB8AC3E}">
        <p14:creationId xmlns:p14="http://schemas.microsoft.com/office/powerpoint/2010/main" val="38757639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r>
              <a:rPr lang="es-MX" dirty="0"/>
              <a:t>Si bien una excusa para lo anterior es que hay aplicaciones en línea gratuitas que hacen innecesario tener instaladas aplicaciones para editar objetos multimedia, el consumo de ancho de banda muchas veces limita su uso, aparte desde luego que el costo de los enlaces lógicamente que también es una limitante, lo que nos coloca en un predicamento:</a:t>
            </a:r>
          </a:p>
          <a:p>
            <a:r>
              <a:rPr lang="es-MX" dirty="0"/>
              <a:t>¿Cómo podemos garantizar que nuestros estudiantes adquieran las competencias básicas digitales, si no les damos las herramientas de software básicas necesarias para adquirirlas?</a:t>
            </a:r>
            <a:endParaRPr lang="es-MX" dirty="0" smtClean="0"/>
          </a:p>
          <a:p>
            <a:endParaRPr lang="es-MX" dirty="0" smtClean="0"/>
          </a:p>
          <a:p>
            <a:endParaRPr lang="es-MX" dirty="0" smtClean="0"/>
          </a:p>
        </p:txBody>
      </p:sp>
    </p:spTree>
    <p:extLst>
      <p:ext uri="{BB962C8B-B14F-4D97-AF65-F5344CB8AC3E}">
        <p14:creationId xmlns:p14="http://schemas.microsoft.com/office/powerpoint/2010/main" val="32834339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Caso de la Universidad Veracruzana</a:t>
            </a:r>
            <a:endParaRPr lang="es-MX" dirty="0"/>
          </a:p>
        </p:txBody>
      </p:sp>
      <p:sp>
        <p:nvSpPr>
          <p:cNvPr id="3" name="2 Marcador de contenido"/>
          <p:cNvSpPr>
            <a:spLocks noGrp="1"/>
          </p:cNvSpPr>
          <p:nvPr>
            <p:ph idx="1"/>
          </p:nvPr>
        </p:nvSpPr>
        <p:spPr/>
        <p:txBody>
          <a:bodyPr>
            <a:normAutofit fontScale="85000" lnSpcReduction="20000"/>
          </a:bodyPr>
          <a:lstStyle/>
          <a:p>
            <a:r>
              <a:rPr lang="es-MX" dirty="0"/>
              <a:t>la U.V. tiene una Experiencia Educativa donde supuestamente se dota a nuestros estudiantes de las habilidades necesarias para usar adecuadamente las TIC en su formación </a:t>
            </a:r>
            <a:r>
              <a:rPr lang="es-MX" dirty="0" smtClean="0"/>
              <a:t>académica</a:t>
            </a:r>
          </a:p>
          <a:p>
            <a:r>
              <a:rPr lang="es-MX" dirty="0" smtClean="0"/>
              <a:t>En este curso es donde </a:t>
            </a:r>
            <a:r>
              <a:rPr lang="es-MX" dirty="0"/>
              <a:t>el estudiante adquirirá las competencias necesarias para que de manera autónoma use una computadora y el software necesario, para formar parte de la sociedad del </a:t>
            </a:r>
            <a:r>
              <a:rPr lang="es-MX" dirty="0" smtClean="0"/>
              <a:t>conocimiento</a:t>
            </a:r>
          </a:p>
          <a:p>
            <a:r>
              <a:rPr lang="es-MX" dirty="0" smtClean="0"/>
              <a:t>Pero curiosamente</a:t>
            </a:r>
            <a:r>
              <a:rPr lang="es-MX" dirty="0"/>
              <a:t>, carece de las aplicaciones de software básicas necesarias para lograr esto en los equipos instalados en </a:t>
            </a:r>
            <a:r>
              <a:rPr lang="es-MX" dirty="0" smtClean="0"/>
              <a:t>sus centros </a:t>
            </a:r>
            <a:r>
              <a:rPr lang="es-MX" dirty="0"/>
              <a:t>de cómputo.</a:t>
            </a:r>
          </a:p>
          <a:p>
            <a:endParaRPr lang="es-MX" dirty="0"/>
          </a:p>
        </p:txBody>
      </p:sp>
    </p:spTree>
    <p:extLst>
      <p:ext uri="{BB962C8B-B14F-4D97-AF65-F5344CB8AC3E}">
        <p14:creationId xmlns:p14="http://schemas.microsoft.com/office/powerpoint/2010/main" val="5420012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r>
              <a:rPr lang="es-MX" dirty="0" smtClean="0"/>
              <a:t>Estamos inmersos en una educación por competencias, las competencias están en los planes y programas de estudios, en el campo profesional o inclusive hasta en el spam, quién no ha recibido un correo anunciando por ejemplo cursos de:</a:t>
            </a:r>
          </a:p>
          <a:p>
            <a:pPr lvl="1"/>
            <a:r>
              <a:rPr lang="es-MX" dirty="0" smtClean="0"/>
              <a:t>Selección de personal por competencias</a:t>
            </a:r>
          </a:p>
          <a:p>
            <a:pPr lvl="1"/>
            <a:r>
              <a:rPr lang="es-MX" dirty="0" smtClean="0"/>
              <a:t>Entrevistas por competencias</a:t>
            </a:r>
          </a:p>
          <a:p>
            <a:r>
              <a:rPr lang="es-MX" dirty="0" smtClean="0"/>
              <a:t>Las competencias son ya parte de nuestros días</a:t>
            </a:r>
            <a:endParaRPr lang="es-MX" dirty="0"/>
          </a:p>
        </p:txBody>
      </p:sp>
    </p:spTree>
    <p:extLst>
      <p:ext uri="{BB962C8B-B14F-4D97-AF65-F5344CB8AC3E}">
        <p14:creationId xmlns:p14="http://schemas.microsoft.com/office/powerpoint/2010/main" val="34162816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77500" lnSpcReduction="20000"/>
          </a:bodyPr>
          <a:lstStyle/>
          <a:p>
            <a:r>
              <a:rPr lang="es-MX" dirty="0"/>
              <a:t>La </a:t>
            </a:r>
            <a:r>
              <a:rPr lang="es-MX" dirty="0" smtClean="0"/>
              <a:t>U.V. paga licenciado </a:t>
            </a:r>
            <a:r>
              <a:rPr lang="es-MX" dirty="0"/>
              <a:t>con Microsoft de Windows y Office pero solo para los equipos de los centros de cómputo y sus </a:t>
            </a:r>
            <a:r>
              <a:rPr lang="es-MX" dirty="0" smtClean="0"/>
              <a:t>académicos, los </a:t>
            </a:r>
            <a:r>
              <a:rPr lang="es-MX" dirty="0"/>
              <a:t>estudiantes no tienen derecho a este licenciamiento y por lo tanto el derecho de que se les instale Windows y Office en sus equipos </a:t>
            </a:r>
            <a:r>
              <a:rPr lang="es-MX" dirty="0" smtClean="0"/>
              <a:t>personales</a:t>
            </a:r>
          </a:p>
          <a:p>
            <a:r>
              <a:rPr lang="es-MX" dirty="0" smtClean="0"/>
              <a:t>La institución no tiene licenciamiento para </a:t>
            </a:r>
            <a:r>
              <a:rPr lang="es-MX" dirty="0"/>
              <a:t>software de edición de imagen, audio o </a:t>
            </a:r>
            <a:r>
              <a:rPr lang="es-MX" dirty="0" smtClean="0"/>
              <a:t>video de ningún tipo.</a:t>
            </a:r>
          </a:p>
          <a:p>
            <a:r>
              <a:rPr lang="es-MX" dirty="0" smtClean="0"/>
              <a:t>Lo anterior implica que con estas herramientas, la consecución de las competencias </a:t>
            </a:r>
            <a:r>
              <a:rPr lang="es-MX" dirty="0"/>
              <a:t>digitales mínimas o inclusive algunas profesionales, se ven limitadas a  </a:t>
            </a:r>
            <a:r>
              <a:rPr lang="es-MX" dirty="0" smtClean="0"/>
              <a:t>Ofimática, </a:t>
            </a:r>
            <a:r>
              <a:rPr lang="es-MX" dirty="0"/>
              <a:t>manipulación de audio </a:t>
            </a:r>
            <a:r>
              <a:rPr lang="es-MX" dirty="0" smtClean="0"/>
              <a:t>e imagen básico, </a:t>
            </a:r>
            <a:r>
              <a:rPr lang="es-MX" dirty="0"/>
              <a:t>acceso a Internet y un CMS  diseñado por la U.V</a:t>
            </a:r>
            <a:r>
              <a:rPr lang="es-MX" dirty="0" smtClean="0"/>
              <a:t>. llamado Eminus y el uso de aplicaciones en línea para cualquier otra cosa</a:t>
            </a:r>
            <a:r>
              <a:rPr lang="es-MX" dirty="0" smtClean="0"/>
              <a:t>.</a:t>
            </a:r>
            <a:endParaRPr lang="es-MX" dirty="0" smtClean="0"/>
          </a:p>
        </p:txBody>
      </p:sp>
    </p:spTree>
    <p:extLst>
      <p:ext uri="{BB962C8B-B14F-4D97-AF65-F5344CB8AC3E}">
        <p14:creationId xmlns:p14="http://schemas.microsoft.com/office/powerpoint/2010/main" val="17100259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Como sucede en muchas otras instituciones, el </a:t>
            </a:r>
            <a:r>
              <a:rPr lang="es-MX" dirty="0"/>
              <a:t>software instalado en los centros de cómputo depende muchas veces de la buena voluntad del encargado y de las negociaciones que este haga con </a:t>
            </a:r>
            <a:r>
              <a:rPr lang="es-MX" dirty="0" smtClean="0"/>
              <a:t>su departamento de tecnologías de información o equivalente.</a:t>
            </a:r>
          </a:p>
          <a:p>
            <a:r>
              <a:rPr lang="es-MX" dirty="0" smtClean="0"/>
              <a:t>Esto implica que lograr </a:t>
            </a:r>
            <a:r>
              <a:rPr lang="es-MX" dirty="0"/>
              <a:t>que </a:t>
            </a:r>
            <a:r>
              <a:rPr lang="es-MX" dirty="0" smtClean="0"/>
              <a:t>los estudiantes </a:t>
            </a:r>
            <a:r>
              <a:rPr lang="es-MX" dirty="0"/>
              <a:t>adquieran las competencias básicas digitales es complicado y a menudo un proceso complejo, </a:t>
            </a:r>
            <a:r>
              <a:rPr lang="es-MX" dirty="0" smtClean="0"/>
              <a:t>dependiendo de la legislación de cada institución</a:t>
            </a:r>
          </a:p>
        </p:txBody>
      </p:sp>
    </p:spTree>
    <p:extLst>
      <p:ext uri="{BB962C8B-B14F-4D97-AF65-F5344CB8AC3E}">
        <p14:creationId xmlns:p14="http://schemas.microsoft.com/office/powerpoint/2010/main" val="21598049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77500" lnSpcReduction="20000"/>
          </a:bodyPr>
          <a:lstStyle/>
          <a:p>
            <a:r>
              <a:rPr lang="es-MX" dirty="0"/>
              <a:t>En </a:t>
            </a:r>
            <a:r>
              <a:rPr lang="es-MX" dirty="0" smtClean="0"/>
              <a:t>la U.V, el </a:t>
            </a:r>
            <a:r>
              <a:rPr lang="es-MX" dirty="0"/>
              <a:t>“Taller de Computación Básica” no contempla la edición de imagen, audio y video de manera oficial y en lo referente a Ofimática, solo contempla el uso de Word, Excel y PowerPoint, quedando a criterio del docente cubrirlo pero también, limitado a lo que el centro de cómputo donde imparte esta E.E. tenga instalado</a:t>
            </a:r>
            <a:r>
              <a:rPr lang="es-MX" dirty="0" smtClean="0"/>
              <a:t>.</a:t>
            </a:r>
          </a:p>
          <a:p>
            <a:r>
              <a:rPr lang="es-MX" dirty="0" smtClean="0"/>
              <a:t>Pensando en lo anterior se propuso a la Facultad de Contaduría Veracruz intentar </a:t>
            </a:r>
            <a:r>
              <a:rPr lang="es-MX" dirty="0"/>
              <a:t>incluir estos </a:t>
            </a:r>
            <a:r>
              <a:rPr lang="es-MX" dirty="0" smtClean="0"/>
              <a:t>tópicos usando </a:t>
            </a:r>
            <a:r>
              <a:rPr lang="es-MX" dirty="0"/>
              <a:t>software </a:t>
            </a:r>
            <a:r>
              <a:rPr lang="es-MX" dirty="0" smtClean="0"/>
              <a:t>libre, incluir la edición de </a:t>
            </a:r>
            <a:r>
              <a:rPr lang="es-MX" dirty="0"/>
              <a:t>imagen, audio y video </a:t>
            </a:r>
            <a:r>
              <a:rPr lang="es-MX" dirty="0" smtClean="0"/>
              <a:t>como parte de las competencias básicas digitales en el “Taller </a:t>
            </a:r>
            <a:r>
              <a:rPr lang="es-MX" dirty="0"/>
              <a:t>de </a:t>
            </a:r>
            <a:r>
              <a:rPr lang="es-MX" dirty="0" smtClean="0"/>
              <a:t>Computación Básica”, instalando en </a:t>
            </a:r>
            <a:r>
              <a:rPr lang="es-MX" dirty="0"/>
              <a:t>uno de sus centros de cómputo software libre y gratuito adicional para cubrir los nuevos temas del programa </a:t>
            </a:r>
            <a:r>
              <a:rPr lang="es-MX" dirty="0" smtClean="0"/>
              <a:t>modificado</a:t>
            </a:r>
          </a:p>
          <a:p>
            <a:pPr lvl="1"/>
            <a:r>
              <a:rPr lang="es-MX" dirty="0" smtClean="0"/>
              <a:t>Adicionalmente se instaló también LibreOffice</a:t>
            </a:r>
            <a:endParaRPr lang="es-MX" dirty="0"/>
          </a:p>
          <a:p>
            <a:endParaRPr lang="es-MX" dirty="0"/>
          </a:p>
          <a:p>
            <a:endParaRPr lang="es-MX" dirty="0" smtClean="0"/>
          </a:p>
        </p:txBody>
      </p:sp>
    </p:spTree>
    <p:extLst>
      <p:ext uri="{BB962C8B-B14F-4D97-AF65-F5344CB8AC3E}">
        <p14:creationId xmlns:p14="http://schemas.microsoft.com/office/powerpoint/2010/main" val="14800507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Nuevo Taller de Computación Básica</a:t>
            </a:r>
            <a:endParaRPr lang="es-MX" dirty="0"/>
          </a:p>
        </p:txBody>
      </p:sp>
      <p:sp>
        <p:nvSpPr>
          <p:cNvPr id="3" name="2 Marcador de contenido"/>
          <p:cNvSpPr>
            <a:spLocks noGrp="1"/>
          </p:cNvSpPr>
          <p:nvPr>
            <p:ph idx="1"/>
          </p:nvPr>
        </p:nvSpPr>
        <p:spPr/>
        <p:txBody>
          <a:bodyPr>
            <a:normAutofit fontScale="92500" lnSpcReduction="20000"/>
          </a:bodyPr>
          <a:lstStyle/>
          <a:p>
            <a:pPr lvl="0"/>
            <a:r>
              <a:rPr lang="es-MX" dirty="0" smtClean="0"/>
              <a:t>EN este centro de cómputo se instalaron las siguientes aplicaciones:</a:t>
            </a:r>
          </a:p>
          <a:p>
            <a:pPr lvl="0"/>
            <a:r>
              <a:rPr lang="es-MX" dirty="0" smtClean="0"/>
              <a:t>Gimp</a:t>
            </a:r>
            <a:r>
              <a:rPr lang="es-MX" dirty="0"/>
              <a:t>, Inkscape y Krita para edición de imágenes de mapa de bits y </a:t>
            </a:r>
            <a:r>
              <a:rPr lang="es-MX" dirty="0" smtClean="0"/>
              <a:t>vectoriales</a:t>
            </a:r>
          </a:p>
          <a:p>
            <a:pPr lvl="0"/>
            <a:r>
              <a:rPr lang="es-MX" dirty="0" smtClean="0"/>
              <a:t>FreeMind </a:t>
            </a:r>
            <a:r>
              <a:rPr lang="es-MX" dirty="0"/>
              <a:t>para mapas mentales</a:t>
            </a:r>
          </a:p>
          <a:p>
            <a:pPr lvl="0"/>
            <a:r>
              <a:rPr lang="es-MX" dirty="0"/>
              <a:t>Audacity, fre:ac y CDex para edición de audio</a:t>
            </a:r>
          </a:p>
          <a:p>
            <a:pPr lvl="0"/>
            <a:r>
              <a:rPr lang="es-MX" dirty="0"/>
              <a:t>Wax, VLMC, Avidemux, Handbrake y Windows Movie Maker y Live Movie Maker para edición de video</a:t>
            </a:r>
          </a:p>
          <a:p>
            <a:pPr lvl="0"/>
            <a:r>
              <a:rPr lang="es-MX" dirty="0"/>
              <a:t>LibreOffice para edición de documentos de </a:t>
            </a:r>
            <a:r>
              <a:rPr lang="es-MX" dirty="0" smtClean="0"/>
              <a:t>ofimática y </a:t>
            </a:r>
            <a:r>
              <a:rPr lang="es-MX" dirty="0" smtClean="0"/>
              <a:t>Tugzip</a:t>
            </a:r>
            <a:r>
              <a:rPr lang="es-MX" dirty="0"/>
              <a:t>, 7zip y </a:t>
            </a:r>
            <a:r>
              <a:rPr lang="es-MX" dirty="0" smtClean="0"/>
              <a:t>PDFCreator</a:t>
            </a:r>
            <a:endParaRPr lang="es-MX" dirty="0"/>
          </a:p>
        </p:txBody>
      </p:sp>
    </p:spTree>
    <p:extLst>
      <p:ext uri="{BB962C8B-B14F-4D97-AF65-F5344CB8AC3E}">
        <p14:creationId xmlns:p14="http://schemas.microsoft.com/office/powerpoint/2010/main" val="32244577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sp>
        <p:nvSpPr>
          <p:cNvPr id="3" name="2 Marcador de contenido"/>
          <p:cNvSpPr>
            <a:spLocks noGrp="1"/>
          </p:cNvSpPr>
          <p:nvPr>
            <p:ph idx="1"/>
          </p:nvPr>
        </p:nvSpPr>
        <p:spPr/>
        <p:txBody>
          <a:bodyPr>
            <a:normAutofit fontScale="77500" lnSpcReduction="20000"/>
          </a:bodyPr>
          <a:lstStyle/>
          <a:p>
            <a:r>
              <a:rPr lang="es-MX" dirty="0"/>
              <a:t>A la fecha el esquema se ha aplicado en 5 </a:t>
            </a:r>
            <a:r>
              <a:rPr lang="es-MX" dirty="0" smtClean="0"/>
              <a:t>cursos  </a:t>
            </a:r>
            <a:r>
              <a:rPr lang="es-MX" dirty="0"/>
              <a:t>de agosto de 2011 a Noviembre de 2013, 2 de ellos en cursos intersemestrales y 3 en semestres </a:t>
            </a:r>
            <a:r>
              <a:rPr lang="es-MX" dirty="0" smtClean="0"/>
              <a:t>regulares</a:t>
            </a:r>
          </a:p>
          <a:p>
            <a:r>
              <a:rPr lang="es-MX" dirty="0" smtClean="0"/>
              <a:t>Se atendió a cerca de 220 </a:t>
            </a:r>
            <a:r>
              <a:rPr lang="es-MX" dirty="0"/>
              <a:t>estudiantes </a:t>
            </a:r>
            <a:r>
              <a:rPr lang="es-MX" dirty="0" smtClean="0"/>
              <a:t>teniendo un </a:t>
            </a:r>
            <a:r>
              <a:rPr lang="es-MX" dirty="0"/>
              <a:t>índice de reprobación de menos del 5%, con un promedio general superior a </a:t>
            </a:r>
            <a:r>
              <a:rPr lang="es-MX" dirty="0" smtClean="0"/>
              <a:t>8</a:t>
            </a:r>
          </a:p>
          <a:p>
            <a:r>
              <a:rPr lang="es-MX" dirty="0" smtClean="0"/>
              <a:t>Las tareas obligatorias del curso han sido con una </a:t>
            </a:r>
            <a:r>
              <a:rPr lang="es-MX" dirty="0"/>
              <a:t>complejidad media superior entre las que se incluye edición y creación de </a:t>
            </a:r>
            <a:r>
              <a:rPr lang="es-MX" dirty="0" smtClean="0"/>
              <a:t>un video</a:t>
            </a:r>
            <a:r>
              <a:rPr lang="es-MX" dirty="0"/>
              <a:t>, presentaciones automatizadas y narradas, edición de audio e imagen y creación de documentos complejos de texto, hoja de cálculo y presentaciones electrónicas</a:t>
            </a:r>
            <a:r>
              <a:rPr lang="es-MX" dirty="0" smtClean="0"/>
              <a:t>.</a:t>
            </a:r>
          </a:p>
          <a:p>
            <a:r>
              <a:rPr lang="es-MX" dirty="0" smtClean="0"/>
              <a:t>La aceptación por parte de los estudiantes en estos 5 cursos ha sido alta con buenos comentarios</a:t>
            </a:r>
            <a:endParaRPr lang="es-MX" dirty="0"/>
          </a:p>
        </p:txBody>
      </p:sp>
    </p:spTree>
    <p:extLst>
      <p:ext uri="{BB962C8B-B14F-4D97-AF65-F5344CB8AC3E}">
        <p14:creationId xmlns:p14="http://schemas.microsoft.com/office/powerpoint/2010/main" val="29970197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85000" lnSpcReduction="20000"/>
          </a:bodyPr>
          <a:lstStyle/>
          <a:p>
            <a:r>
              <a:rPr lang="es-MX" dirty="0"/>
              <a:t>De </a:t>
            </a:r>
            <a:r>
              <a:rPr lang="es-MX" dirty="0" smtClean="0"/>
              <a:t>la experiencia en estos 5 cursos se </a:t>
            </a:r>
            <a:r>
              <a:rPr lang="es-MX" dirty="0"/>
              <a:t>desprende y se hace evidente que el tema de la piratería de software es relativamente simple de solucionar y que podría no ser necesario el uso de software ilegal, si utilizáramos software libre más a </a:t>
            </a:r>
            <a:r>
              <a:rPr lang="es-MX" dirty="0" smtClean="0"/>
              <a:t>menudo</a:t>
            </a:r>
          </a:p>
          <a:p>
            <a:r>
              <a:rPr lang="es-MX" dirty="0" smtClean="0"/>
              <a:t>De diversas maneras se ha fomentado el uso de formatos </a:t>
            </a:r>
            <a:r>
              <a:rPr lang="es-MX" dirty="0"/>
              <a:t>digitales abiertos, con licencias de tipo Creative Commons por </a:t>
            </a:r>
            <a:r>
              <a:rPr lang="es-MX" dirty="0" smtClean="0"/>
              <a:t>ejemplo</a:t>
            </a:r>
          </a:p>
          <a:p>
            <a:r>
              <a:rPr lang="es-MX" dirty="0" smtClean="0"/>
              <a:t>Los estudiantes además han obtenido herramientas de software libre que les permiten explotar  las </a:t>
            </a:r>
            <a:r>
              <a:rPr lang="es-MX" dirty="0"/>
              <a:t>competencias digitales que esta modificación al programa les permitió desarrollar</a:t>
            </a:r>
            <a:r>
              <a:rPr lang="es-MX" dirty="0" smtClean="0"/>
              <a:t>.</a:t>
            </a:r>
          </a:p>
        </p:txBody>
      </p:sp>
    </p:spTree>
    <p:extLst>
      <p:ext uri="{BB962C8B-B14F-4D97-AF65-F5344CB8AC3E}">
        <p14:creationId xmlns:p14="http://schemas.microsoft.com/office/powerpoint/2010/main" val="16659545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lnSpcReduction="10000"/>
          </a:bodyPr>
          <a:lstStyle/>
          <a:p>
            <a:r>
              <a:rPr lang="es-MX" dirty="0"/>
              <a:t>Si bien los problemas que se presentaron por la instalación de software adicional no contemplado de manera institucional no faltaron, la facultad tuvo la suficiente apertura para permitir experimentar lo que sucedería al usar herramientas de software libre y de adicionar temas a un programa que solo marca el uso de software privativo y no toca aspectos relacionados con algunas competencias básicas digitales del siglo </a:t>
            </a:r>
            <a:r>
              <a:rPr lang="es-MX" dirty="0" smtClean="0"/>
              <a:t>XXI</a:t>
            </a:r>
            <a:endParaRPr lang="es-MX" dirty="0"/>
          </a:p>
        </p:txBody>
      </p:sp>
    </p:spTree>
    <p:extLst>
      <p:ext uri="{BB962C8B-B14F-4D97-AF65-F5344CB8AC3E}">
        <p14:creationId xmlns:p14="http://schemas.microsoft.com/office/powerpoint/2010/main" val="16664460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normAutofit fontScale="92500"/>
          </a:bodyPr>
          <a:lstStyle/>
          <a:p>
            <a:r>
              <a:rPr lang="es-MX" dirty="0" smtClean="0"/>
              <a:t>Pensamos que es </a:t>
            </a:r>
            <a:r>
              <a:rPr lang="es-MX" dirty="0"/>
              <a:t>urgente una política institucional acerca del uso de herramientas de software libre en las instituciones de educación superior, esto además de ayudar a reducir el gasto en licenciamientos, puede fomentar la cultura del uso de aplicaciones libres en los egresados que paulatinamente, podrían cambiar nuestros paradigmas y evitar una importante salida de divisas, además de eliminar las prácticas ilegales en el uso de software privativo</a:t>
            </a:r>
            <a:r>
              <a:rPr lang="es-MX" dirty="0" smtClean="0"/>
              <a:t>.</a:t>
            </a:r>
            <a:endParaRPr lang="es-MX" dirty="0"/>
          </a:p>
        </p:txBody>
      </p:sp>
    </p:spTree>
    <p:extLst>
      <p:ext uri="{BB962C8B-B14F-4D97-AF65-F5344CB8AC3E}">
        <p14:creationId xmlns:p14="http://schemas.microsoft.com/office/powerpoint/2010/main" val="14363936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Pieza que Falta</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Es urgente que las instituciones de educación superior establezcan mecanismos simples para poder instalar de forma sencilla aplicaciones de software libre sin caer en vacíos en la normatividad como los que viven por ejemplo algunas </a:t>
            </a:r>
            <a:r>
              <a:rPr lang="es-MX" dirty="0" smtClean="0"/>
              <a:t>universidades</a:t>
            </a:r>
          </a:p>
          <a:p>
            <a:r>
              <a:rPr lang="es-MX" dirty="0"/>
              <a:t>Resulta paradójico pretender que un estudiante de licenciatura tenga las competencias y habilidades básicas digitales si no se ponen a su disposición herramientas como las mencionadas para editar audio, imagen, video, etc</a:t>
            </a:r>
            <a:r>
              <a:rPr lang="es-MX" dirty="0" smtClean="0"/>
              <a:t>.</a:t>
            </a:r>
            <a:endParaRPr lang="es-MX" dirty="0"/>
          </a:p>
          <a:p>
            <a:endParaRPr lang="es-MX" dirty="0"/>
          </a:p>
        </p:txBody>
      </p:sp>
    </p:spTree>
    <p:extLst>
      <p:ext uri="{BB962C8B-B14F-4D97-AF65-F5344CB8AC3E}">
        <p14:creationId xmlns:p14="http://schemas.microsoft.com/office/powerpoint/2010/main" val="10381910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r>
              <a:rPr lang="es-MX" dirty="0" smtClean="0"/>
              <a:t>Es </a:t>
            </a:r>
            <a:r>
              <a:rPr lang="es-MX" dirty="0"/>
              <a:t>imprescindible dotar a todos los centros de cómputo de las instituciones de educación de un catálogo de software mínimo, de preferencia que no lesione el presupuesto y que permita desarrollar las habilidades necesarias</a:t>
            </a:r>
            <a:r>
              <a:rPr lang="es-MX" dirty="0" smtClean="0"/>
              <a:t>.</a:t>
            </a:r>
          </a:p>
          <a:p>
            <a:pPr lvl="1"/>
            <a:r>
              <a:rPr lang="es-MX" dirty="0" smtClean="0"/>
              <a:t>Se requiere un estándar del Software para las computadoras del siglo XXI</a:t>
            </a:r>
            <a:endParaRPr lang="es-MX" dirty="0"/>
          </a:p>
          <a:p>
            <a:endParaRPr lang="es-MX" dirty="0"/>
          </a:p>
          <a:p>
            <a:endParaRPr lang="es-MX" dirty="0"/>
          </a:p>
        </p:txBody>
      </p:sp>
    </p:spTree>
    <p:extLst>
      <p:ext uri="{BB962C8B-B14F-4D97-AF65-F5344CB8AC3E}">
        <p14:creationId xmlns:p14="http://schemas.microsoft.com/office/powerpoint/2010/main" val="13878454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Competencias</a:t>
            </a:r>
            <a:endParaRPr lang="es-MX" dirty="0"/>
          </a:p>
        </p:txBody>
      </p:sp>
      <p:sp>
        <p:nvSpPr>
          <p:cNvPr id="3" name="2 Marcador de contenido"/>
          <p:cNvSpPr>
            <a:spLocks noGrp="1"/>
          </p:cNvSpPr>
          <p:nvPr>
            <p:ph idx="1"/>
          </p:nvPr>
        </p:nvSpPr>
        <p:spPr/>
        <p:txBody>
          <a:bodyPr>
            <a:normAutofit lnSpcReduction="10000"/>
          </a:bodyPr>
          <a:lstStyle/>
          <a:p>
            <a:r>
              <a:rPr lang="es-MX" dirty="0" smtClean="0"/>
              <a:t>Podemos encontrar definidas:</a:t>
            </a:r>
          </a:p>
          <a:p>
            <a:pPr lvl="1"/>
            <a:r>
              <a:rPr lang="es-MX" dirty="0" smtClean="0"/>
              <a:t>Competencias básicas</a:t>
            </a:r>
          </a:p>
          <a:p>
            <a:pPr lvl="1"/>
            <a:r>
              <a:rPr lang="es-MX" dirty="0" smtClean="0"/>
              <a:t>Competencias genéricas</a:t>
            </a:r>
          </a:p>
          <a:p>
            <a:pPr lvl="1"/>
            <a:r>
              <a:rPr lang="es-MX" dirty="0" smtClean="0"/>
              <a:t>Competencias específicas</a:t>
            </a:r>
          </a:p>
          <a:p>
            <a:pPr lvl="1"/>
            <a:r>
              <a:rPr lang="es-MX" dirty="0" smtClean="0"/>
              <a:t>Competencias para la vida</a:t>
            </a:r>
          </a:p>
          <a:p>
            <a:r>
              <a:rPr lang="es-MX" dirty="0" smtClean="0"/>
              <a:t>Pero por estar inmersos en la llamada WEB 2.0, por vivir en una sociedad del conocimiento:</a:t>
            </a:r>
          </a:p>
          <a:p>
            <a:r>
              <a:rPr lang="es-MX" dirty="0" smtClean="0"/>
              <a:t>Las competencias digitales son fundamentales para cualquier estudiante de licenciatura</a:t>
            </a:r>
            <a:endParaRPr lang="es-MX" dirty="0"/>
          </a:p>
        </p:txBody>
      </p:sp>
    </p:spTree>
    <p:extLst>
      <p:ext uri="{BB962C8B-B14F-4D97-AF65-F5344CB8AC3E}">
        <p14:creationId xmlns:p14="http://schemas.microsoft.com/office/powerpoint/2010/main" val="5590014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10000"/>
          </a:bodyPr>
          <a:lstStyle/>
          <a:p>
            <a:r>
              <a:rPr lang="es-MX" dirty="0"/>
              <a:t>Lo anterior no solo debería reducirse a las competencias básicas digitales, lo mismo debería ocurrir con aplicaciones de dibujo técnico, CAD, CAE, SAC., etc., ya que esto es equivalente a lo que se hace con equipo </a:t>
            </a:r>
            <a:r>
              <a:rPr lang="es-MX" dirty="0" smtClean="0"/>
              <a:t>didáctico</a:t>
            </a:r>
          </a:p>
          <a:p>
            <a:r>
              <a:rPr lang="es-MX" dirty="0" smtClean="0"/>
              <a:t>Si con </a:t>
            </a:r>
            <a:r>
              <a:rPr lang="es-MX" dirty="0"/>
              <a:t>una buena selección de equipo didáctico podemos dotar a os estudiantes de las competencias necesarias y </a:t>
            </a:r>
            <a:r>
              <a:rPr lang="es-MX" dirty="0" smtClean="0"/>
              <a:t>“con </a:t>
            </a:r>
            <a:r>
              <a:rPr lang="es-MX" dirty="0"/>
              <a:t>una adecuada selección de software libre podemos hacer lo mismo en informática y </a:t>
            </a:r>
            <a:r>
              <a:rPr lang="es-MX" dirty="0" smtClean="0"/>
              <a:t>cómputo”.</a:t>
            </a:r>
            <a:endParaRPr lang="es-MX" dirty="0"/>
          </a:p>
          <a:p>
            <a:endParaRPr lang="es-MX" dirty="0"/>
          </a:p>
        </p:txBody>
      </p:sp>
    </p:spTree>
    <p:extLst>
      <p:ext uri="{BB962C8B-B14F-4D97-AF65-F5344CB8AC3E}">
        <p14:creationId xmlns:p14="http://schemas.microsoft.com/office/powerpoint/2010/main" val="37941035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77500" lnSpcReduction="20000"/>
          </a:bodyPr>
          <a:lstStyle/>
          <a:p>
            <a:r>
              <a:rPr lang="es-MX" dirty="0"/>
              <a:t>En todos los programas educativos debería crearse un módulo referente al uso legal del software </a:t>
            </a:r>
            <a:r>
              <a:rPr lang="es-MX" dirty="0" smtClean="0"/>
              <a:t>y </a:t>
            </a:r>
            <a:r>
              <a:rPr lang="es-MX" dirty="0"/>
              <a:t>promoverse de manera </a:t>
            </a:r>
            <a:r>
              <a:rPr lang="es-MX" dirty="0" smtClean="0"/>
              <a:t>institucional la </a:t>
            </a:r>
            <a:r>
              <a:rPr lang="es-MX" dirty="0"/>
              <a:t>creación y uso de materiales libres, la licencia Creative Commons por ejemplo es una buena opción para amparar todos los materiales didácticos que se desarrollen en las universidades e instituciones de educación superior.</a:t>
            </a:r>
          </a:p>
          <a:p>
            <a:r>
              <a:rPr lang="es-MX" dirty="0"/>
              <a:t>Deberían ser definidas de </a:t>
            </a:r>
            <a:r>
              <a:rPr lang="es-MX" dirty="0" smtClean="0"/>
              <a:t>nacional en </a:t>
            </a:r>
            <a:r>
              <a:rPr lang="es-MX" dirty="0"/>
              <a:t>las instituciones de educación superior las competencias digitales mínimas que deben tener los estudiantes, y establecer a partir de ellas, un catálogo de aplicaciones que deberían estar instaladas e</a:t>
            </a:r>
            <a:r>
              <a:rPr lang="es-MX" dirty="0" smtClean="0"/>
              <a:t>n </a:t>
            </a:r>
            <a:r>
              <a:rPr lang="es-MX" dirty="0"/>
              <a:t>todas las computadoras de los centros de </a:t>
            </a:r>
            <a:r>
              <a:rPr lang="es-MX" dirty="0" smtClean="0"/>
              <a:t>cómputo</a:t>
            </a:r>
          </a:p>
          <a:p>
            <a:pPr lvl="1"/>
            <a:r>
              <a:rPr lang="es-MX" dirty="0" smtClean="0"/>
              <a:t>Preferentemente </a:t>
            </a:r>
            <a:r>
              <a:rPr lang="es-MX" dirty="0"/>
              <a:t>siendo estas aplicaciones de software libre que no implican un pago de licenciamiento</a:t>
            </a:r>
            <a:r>
              <a:rPr lang="es-MX" dirty="0" smtClean="0"/>
              <a:t>.</a:t>
            </a:r>
            <a:endParaRPr lang="es-MX" dirty="0"/>
          </a:p>
        </p:txBody>
      </p:sp>
    </p:spTree>
    <p:extLst>
      <p:ext uri="{BB962C8B-B14F-4D97-AF65-F5344CB8AC3E}">
        <p14:creationId xmlns:p14="http://schemas.microsoft.com/office/powerpoint/2010/main" val="26316509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r>
              <a:rPr lang="es-MX" dirty="0"/>
              <a:t>Sería también deseable que las instituciones de educación superior, dedicaran parte de sus esfuerzos al mejoramiento de las aplicaciones libres más comunes, contribuyendo a su desarrollo, eliminación de errores y hasta adecuación a nuestras propias </a:t>
            </a:r>
            <a:r>
              <a:rPr lang="es-MX" dirty="0" smtClean="0"/>
              <a:t>idiosincrasias</a:t>
            </a:r>
          </a:p>
          <a:p>
            <a:pPr lvl="1"/>
            <a:r>
              <a:rPr lang="es-MX" dirty="0" smtClean="0"/>
              <a:t>Qué </a:t>
            </a:r>
            <a:r>
              <a:rPr lang="es-MX" dirty="0"/>
              <a:t>mejor manera de contribuir a la sociedad que ofreciendo desarrollo de software libre que pueda reemplazar al software privativo, dotando a nuestros estudiantes de las competencias y habilidades necesarias en estos desarrollos para que al egresar, puedan vivir en la legalidad, sin necesidad de usar software ilegal y contribuyendo al desarrollo del país</a:t>
            </a:r>
            <a:r>
              <a:rPr lang="es-MX" dirty="0" smtClean="0"/>
              <a:t>.</a:t>
            </a:r>
            <a:endParaRPr lang="es-MX" dirty="0"/>
          </a:p>
        </p:txBody>
      </p:sp>
    </p:spTree>
    <p:extLst>
      <p:ext uri="{BB962C8B-B14F-4D97-AF65-F5344CB8AC3E}">
        <p14:creationId xmlns:p14="http://schemas.microsoft.com/office/powerpoint/2010/main" val="16977602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r>
              <a:rPr lang="es-MX" dirty="0"/>
              <a:t>Finalmente, que mejor manera de dotar a nuestros estudiantes de las competencias digitales básicas, que poniendo a su disposición las herramientas necesarias y adecuadas para que las obtengan y desarrollen </a:t>
            </a:r>
            <a:r>
              <a:rPr lang="es-MX" dirty="0" smtClean="0"/>
              <a:t>además todas </a:t>
            </a:r>
            <a:r>
              <a:rPr lang="es-MX" dirty="0"/>
              <a:t>las habilidades necesarias. </a:t>
            </a:r>
            <a:endParaRPr lang="es-MX" dirty="0" smtClean="0"/>
          </a:p>
          <a:p>
            <a:pPr lvl="1"/>
            <a:r>
              <a:rPr lang="es-MX" dirty="0" smtClean="0"/>
              <a:t>De </a:t>
            </a:r>
            <a:r>
              <a:rPr lang="es-MX" dirty="0"/>
              <a:t>nada sirve tener </a:t>
            </a:r>
            <a:r>
              <a:rPr lang="es-MX" dirty="0" smtClean="0"/>
              <a:t>“nativos digitales” </a:t>
            </a:r>
            <a:r>
              <a:rPr lang="es-MX" dirty="0"/>
              <a:t>si no los dotamos de las herramientas digitales necesarias para su desarrollo</a:t>
            </a:r>
            <a:r>
              <a:rPr lang="es-MX" dirty="0" smtClean="0"/>
              <a:t>.</a:t>
            </a:r>
            <a:endParaRPr lang="es-MX" dirty="0"/>
          </a:p>
        </p:txBody>
      </p:sp>
    </p:spTree>
    <p:extLst>
      <p:ext uri="{BB962C8B-B14F-4D97-AF65-F5344CB8AC3E}">
        <p14:creationId xmlns:p14="http://schemas.microsoft.com/office/powerpoint/2010/main" val="12378813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22313" y="4941168"/>
            <a:ext cx="7772400" cy="827807"/>
          </a:xfrm>
        </p:spPr>
        <p:txBody>
          <a:bodyPr/>
          <a:lstStyle/>
          <a:p>
            <a:pPr algn="ctr"/>
            <a:r>
              <a:rPr lang="es-MX" dirty="0" smtClean="0"/>
              <a:t>Gracias!</a:t>
            </a:r>
            <a:endParaRPr lang="es-MX" dirty="0"/>
          </a:p>
        </p:txBody>
      </p:sp>
      <p:sp>
        <p:nvSpPr>
          <p:cNvPr id="5" name="4 Marcador de texto"/>
          <p:cNvSpPr>
            <a:spLocks noGrp="1"/>
          </p:cNvSpPr>
          <p:nvPr>
            <p:ph type="body" idx="1"/>
          </p:nvPr>
        </p:nvSpPr>
        <p:spPr>
          <a:xfrm>
            <a:off x="722313" y="2906713"/>
            <a:ext cx="7772400" cy="2034455"/>
          </a:xfrm>
        </p:spPr>
        <p:txBody>
          <a:bodyPr anchor="ctr">
            <a:normAutofit/>
          </a:bodyPr>
          <a:lstStyle/>
          <a:p>
            <a:pPr algn="ctr"/>
            <a:r>
              <a:rPr lang="es-MX" dirty="0" smtClean="0">
                <a:hlinkClick r:id="rId2"/>
              </a:rPr>
              <a:t>Alberto Pedro Lorandi Medina</a:t>
            </a:r>
            <a:r>
              <a:rPr lang="es-MX" dirty="0" smtClean="0"/>
              <a:t> </a:t>
            </a:r>
            <a:r>
              <a:rPr lang="es-MX" dirty="0" smtClean="0">
                <a:hlinkClick r:id="rId3"/>
              </a:rPr>
              <a:t>alorandi@uv.mx</a:t>
            </a:r>
            <a:endParaRPr lang="es-MX" dirty="0" smtClean="0"/>
          </a:p>
          <a:p>
            <a:pPr algn="ctr"/>
            <a:r>
              <a:rPr lang="es-MX" dirty="0" smtClean="0">
                <a:hlinkClick r:id="rId4"/>
              </a:rPr>
              <a:t>Guillermo Hermida Saba</a:t>
            </a:r>
            <a:r>
              <a:rPr lang="es-MX" dirty="0" smtClean="0"/>
              <a:t> </a:t>
            </a:r>
            <a:r>
              <a:rPr lang="es-MX" dirty="0" smtClean="0">
                <a:hlinkClick r:id="rId5"/>
              </a:rPr>
              <a:t>ghermida@uv.mx</a:t>
            </a:r>
            <a:endParaRPr lang="es-MX" dirty="0" smtClean="0"/>
          </a:p>
          <a:p>
            <a:pPr algn="ctr"/>
            <a:r>
              <a:rPr lang="es-MX" dirty="0" smtClean="0">
                <a:hlinkClick r:id="rId6"/>
              </a:rPr>
              <a:t>Enrique Ladrón </a:t>
            </a:r>
            <a:r>
              <a:rPr lang="es-MX" dirty="0">
                <a:hlinkClick r:id="rId6"/>
              </a:rPr>
              <a:t>de Guevara </a:t>
            </a:r>
            <a:r>
              <a:rPr lang="es-MX" dirty="0" smtClean="0">
                <a:hlinkClick r:id="rId6"/>
              </a:rPr>
              <a:t>Durán</a:t>
            </a:r>
            <a:r>
              <a:rPr lang="es-MX" dirty="0" smtClean="0"/>
              <a:t> </a:t>
            </a:r>
            <a:r>
              <a:rPr lang="es-MX" dirty="0" smtClean="0">
                <a:hlinkClick r:id="rId7"/>
              </a:rPr>
              <a:t>eladron@uv.mx</a:t>
            </a:r>
            <a:endParaRPr lang="es-MX" dirty="0" smtClean="0"/>
          </a:p>
          <a:p>
            <a:endParaRPr lang="es-MX" dirty="0" smtClean="0"/>
          </a:p>
          <a:p>
            <a:pPr algn="ctr"/>
            <a:r>
              <a:rPr lang="es-MX" sz="1400" dirty="0" smtClean="0">
                <a:hlinkClick r:id="rId8"/>
              </a:rPr>
              <a:t>Cuerpo </a:t>
            </a:r>
            <a:r>
              <a:rPr lang="es-MX" sz="1400" dirty="0">
                <a:hlinkClick r:id="rId8"/>
              </a:rPr>
              <a:t>Académico de Dinámica de Sistemas UVCA-281, Instituto de Ingeniería, Universidad Veracruzana</a:t>
            </a:r>
            <a:endParaRPr lang="es-MX" sz="1400" dirty="0"/>
          </a:p>
          <a:p>
            <a:endParaRPr lang="es-MX" dirty="0"/>
          </a:p>
        </p:txBody>
      </p:sp>
    </p:spTree>
    <p:extLst>
      <p:ext uri="{BB962C8B-B14F-4D97-AF65-F5344CB8AC3E}">
        <p14:creationId xmlns:p14="http://schemas.microsoft.com/office/powerpoint/2010/main" val="25767057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Vínculos</a:t>
            </a:r>
            <a:endParaRPr lang="es-MX" dirty="0"/>
          </a:p>
        </p:txBody>
      </p:sp>
      <p:sp>
        <p:nvSpPr>
          <p:cNvPr id="5" name="4 Marcador de contenido"/>
          <p:cNvSpPr>
            <a:spLocks noGrp="1"/>
          </p:cNvSpPr>
          <p:nvPr>
            <p:ph idx="1"/>
          </p:nvPr>
        </p:nvSpPr>
        <p:spPr/>
        <p:txBody>
          <a:bodyPr>
            <a:normAutofit fontScale="47500" lnSpcReduction="20000"/>
          </a:bodyPr>
          <a:lstStyle/>
          <a:p>
            <a:r>
              <a:rPr lang="es-MX" dirty="0">
                <a:hlinkClick r:id="rId2"/>
              </a:rPr>
              <a:t>http://</a:t>
            </a:r>
            <a:r>
              <a:rPr lang="es-MX" dirty="0" smtClean="0">
                <a:hlinkClick r:id="rId2"/>
              </a:rPr>
              <a:t>www.gimp.org</a:t>
            </a:r>
            <a:r>
              <a:rPr lang="es-MX" dirty="0" smtClean="0"/>
              <a:t>  </a:t>
            </a:r>
            <a:endParaRPr lang="es-MX" dirty="0"/>
          </a:p>
          <a:p>
            <a:r>
              <a:rPr lang="es-MX" dirty="0" smtClean="0">
                <a:hlinkClick r:id="rId3"/>
              </a:rPr>
              <a:t>http</a:t>
            </a:r>
            <a:r>
              <a:rPr lang="es-MX" dirty="0">
                <a:hlinkClick r:id="rId3"/>
              </a:rPr>
              <a:t>://</a:t>
            </a:r>
            <a:r>
              <a:rPr lang="es-MX" dirty="0" smtClean="0">
                <a:hlinkClick r:id="rId3"/>
              </a:rPr>
              <a:t>inkscape.org</a:t>
            </a:r>
            <a:r>
              <a:rPr lang="es-MX" dirty="0" smtClean="0"/>
              <a:t>  </a:t>
            </a:r>
            <a:endParaRPr lang="es-MX" dirty="0"/>
          </a:p>
          <a:p>
            <a:r>
              <a:rPr lang="es-MX" dirty="0" smtClean="0">
                <a:hlinkClick r:id="rId4"/>
              </a:rPr>
              <a:t>http</a:t>
            </a:r>
            <a:r>
              <a:rPr lang="es-MX" dirty="0">
                <a:hlinkClick r:id="rId4"/>
              </a:rPr>
              <a:t>://</a:t>
            </a:r>
            <a:r>
              <a:rPr lang="es-MX" dirty="0" smtClean="0">
                <a:hlinkClick r:id="rId4"/>
              </a:rPr>
              <a:t>audacity.sourceforge.net</a:t>
            </a:r>
            <a:r>
              <a:rPr lang="es-MX" dirty="0" smtClean="0"/>
              <a:t>  </a:t>
            </a:r>
            <a:endParaRPr lang="es-MX" dirty="0"/>
          </a:p>
          <a:p>
            <a:r>
              <a:rPr lang="es-MX" dirty="0" smtClean="0">
                <a:hlinkClick r:id="rId5"/>
              </a:rPr>
              <a:t>http</a:t>
            </a:r>
            <a:r>
              <a:rPr lang="es-MX" dirty="0">
                <a:hlinkClick r:id="rId5"/>
              </a:rPr>
              <a:t>://</a:t>
            </a:r>
            <a:r>
              <a:rPr lang="es-MX" dirty="0" smtClean="0">
                <a:hlinkClick r:id="rId5"/>
              </a:rPr>
              <a:t>www.blender.org</a:t>
            </a:r>
            <a:r>
              <a:rPr lang="es-MX" dirty="0" smtClean="0"/>
              <a:t>  </a:t>
            </a:r>
            <a:endParaRPr lang="es-MX" dirty="0"/>
          </a:p>
          <a:p>
            <a:r>
              <a:rPr lang="es-MX" dirty="0" smtClean="0">
                <a:hlinkClick r:id="rId6"/>
              </a:rPr>
              <a:t>http</a:t>
            </a:r>
            <a:r>
              <a:rPr lang="es-MX" dirty="0">
                <a:hlinkClick r:id="rId6"/>
              </a:rPr>
              <a:t>://</a:t>
            </a:r>
            <a:r>
              <a:rPr lang="es-MX" dirty="0" smtClean="0">
                <a:hlinkClick r:id="rId6"/>
              </a:rPr>
              <a:t>krita.org</a:t>
            </a:r>
            <a:r>
              <a:rPr lang="es-MX" dirty="0" smtClean="0"/>
              <a:t>  </a:t>
            </a:r>
            <a:endParaRPr lang="es-MX" dirty="0"/>
          </a:p>
          <a:p>
            <a:r>
              <a:rPr lang="es-MX" dirty="0" smtClean="0">
                <a:hlinkClick r:id="rId7"/>
              </a:rPr>
              <a:t>http</a:t>
            </a:r>
            <a:r>
              <a:rPr lang="es-MX" dirty="0">
                <a:hlinkClick r:id="rId7"/>
              </a:rPr>
              <a:t>://</a:t>
            </a:r>
            <a:r>
              <a:rPr lang="es-MX" dirty="0" smtClean="0">
                <a:hlinkClick r:id="rId7"/>
              </a:rPr>
              <a:t>freemind.sourceforge.net/wiki</a:t>
            </a:r>
            <a:endParaRPr lang="es-MX" dirty="0" smtClean="0"/>
          </a:p>
          <a:p>
            <a:r>
              <a:rPr lang="es-MX" dirty="0" smtClean="0">
                <a:hlinkClick r:id="rId8"/>
              </a:rPr>
              <a:t>http</a:t>
            </a:r>
            <a:r>
              <a:rPr lang="es-MX" dirty="0">
                <a:hlinkClick r:id="rId8"/>
              </a:rPr>
              <a:t>://</a:t>
            </a:r>
            <a:r>
              <a:rPr lang="es-MX" dirty="0" smtClean="0">
                <a:hlinkClick r:id="rId8"/>
              </a:rPr>
              <a:t>www.freac.org</a:t>
            </a:r>
            <a:r>
              <a:rPr lang="es-MX" dirty="0" smtClean="0"/>
              <a:t>  </a:t>
            </a:r>
            <a:endParaRPr lang="es-MX" dirty="0"/>
          </a:p>
          <a:p>
            <a:r>
              <a:rPr lang="es-MX" dirty="0" smtClean="0">
                <a:hlinkClick r:id="rId9"/>
              </a:rPr>
              <a:t>http</a:t>
            </a:r>
            <a:r>
              <a:rPr lang="es-MX" dirty="0">
                <a:hlinkClick r:id="rId9"/>
              </a:rPr>
              <a:t>://</a:t>
            </a:r>
            <a:r>
              <a:rPr lang="es-MX" dirty="0" smtClean="0">
                <a:hlinkClick r:id="rId9"/>
              </a:rPr>
              <a:t>cdexos.sourceforge.net</a:t>
            </a:r>
            <a:r>
              <a:rPr lang="es-MX" dirty="0" smtClean="0"/>
              <a:t>  </a:t>
            </a:r>
            <a:endParaRPr lang="es-MX" dirty="0"/>
          </a:p>
          <a:p>
            <a:r>
              <a:rPr lang="es-MX" dirty="0" smtClean="0">
                <a:hlinkClick r:id="rId10"/>
              </a:rPr>
              <a:t>http</a:t>
            </a:r>
            <a:r>
              <a:rPr lang="es-MX" dirty="0">
                <a:hlinkClick r:id="rId10"/>
              </a:rPr>
              <a:t>://</a:t>
            </a:r>
            <a:r>
              <a:rPr lang="es-MX" dirty="0" smtClean="0">
                <a:hlinkClick r:id="rId10"/>
              </a:rPr>
              <a:t>www.debugmode.com/wax</a:t>
            </a:r>
            <a:r>
              <a:rPr lang="es-MX" dirty="0" smtClean="0"/>
              <a:t>  </a:t>
            </a:r>
            <a:endParaRPr lang="es-MX" dirty="0"/>
          </a:p>
          <a:p>
            <a:r>
              <a:rPr lang="es-MX" dirty="0" smtClean="0">
                <a:hlinkClick r:id="rId11"/>
              </a:rPr>
              <a:t>http</a:t>
            </a:r>
            <a:r>
              <a:rPr lang="es-MX" dirty="0">
                <a:hlinkClick r:id="rId11"/>
              </a:rPr>
              <a:t>://</a:t>
            </a:r>
            <a:r>
              <a:rPr lang="es-MX" dirty="0" smtClean="0">
                <a:hlinkClick r:id="rId11"/>
              </a:rPr>
              <a:t>www.videolan.org/vlmc</a:t>
            </a:r>
            <a:r>
              <a:rPr lang="es-MX" dirty="0" smtClean="0"/>
              <a:t>  </a:t>
            </a:r>
            <a:endParaRPr lang="es-MX" dirty="0"/>
          </a:p>
          <a:p>
            <a:r>
              <a:rPr lang="es-MX" dirty="0" smtClean="0">
                <a:hlinkClick r:id="rId12"/>
              </a:rPr>
              <a:t>http</a:t>
            </a:r>
            <a:r>
              <a:rPr lang="es-MX" dirty="0">
                <a:hlinkClick r:id="rId12"/>
              </a:rPr>
              <a:t>://</a:t>
            </a:r>
            <a:r>
              <a:rPr lang="es-MX" dirty="0" smtClean="0">
                <a:hlinkClick r:id="rId12"/>
              </a:rPr>
              <a:t>avidemux.sourceforge.net</a:t>
            </a:r>
            <a:r>
              <a:rPr lang="es-MX" dirty="0" smtClean="0"/>
              <a:t>  </a:t>
            </a:r>
            <a:endParaRPr lang="es-MX" dirty="0"/>
          </a:p>
          <a:p>
            <a:r>
              <a:rPr lang="es-MX" dirty="0" smtClean="0">
                <a:hlinkClick r:id="rId13"/>
              </a:rPr>
              <a:t>http</a:t>
            </a:r>
            <a:r>
              <a:rPr lang="es-MX" dirty="0">
                <a:hlinkClick r:id="rId13"/>
              </a:rPr>
              <a:t>://</a:t>
            </a:r>
            <a:r>
              <a:rPr lang="es-MX" dirty="0" smtClean="0">
                <a:hlinkClick r:id="rId13"/>
              </a:rPr>
              <a:t>handbrake.fr</a:t>
            </a:r>
            <a:r>
              <a:rPr lang="es-MX" dirty="0" smtClean="0"/>
              <a:t> </a:t>
            </a:r>
            <a:endParaRPr lang="es-MX" dirty="0"/>
          </a:p>
          <a:p>
            <a:r>
              <a:rPr lang="es-MX" dirty="0" smtClean="0">
                <a:hlinkClick r:id="rId14"/>
              </a:rPr>
              <a:t>http</a:t>
            </a:r>
            <a:r>
              <a:rPr lang="es-MX" dirty="0">
                <a:hlinkClick r:id="rId14"/>
              </a:rPr>
              <a:t>://</a:t>
            </a:r>
            <a:r>
              <a:rPr lang="es-MX" dirty="0" smtClean="0">
                <a:hlinkClick r:id="rId14"/>
              </a:rPr>
              <a:t>www.windows-movie-maker.org</a:t>
            </a:r>
            <a:r>
              <a:rPr lang="es-MX" dirty="0" smtClean="0"/>
              <a:t>  </a:t>
            </a:r>
            <a:endParaRPr lang="es-MX" dirty="0"/>
          </a:p>
          <a:p>
            <a:r>
              <a:rPr lang="es-MX" dirty="0" smtClean="0">
                <a:hlinkClick r:id="rId15"/>
              </a:rPr>
              <a:t>http</a:t>
            </a:r>
            <a:r>
              <a:rPr lang="es-MX" dirty="0">
                <a:hlinkClick r:id="rId15"/>
              </a:rPr>
              <a:t>://</a:t>
            </a:r>
            <a:r>
              <a:rPr lang="es-MX" dirty="0" smtClean="0">
                <a:hlinkClick r:id="rId15"/>
              </a:rPr>
              <a:t>windows.microsoft.com/es-es/windows-live/movie-maker</a:t>
            </a:r>
            <a:r>
              <a:rPr lang="es-MX" dirty="0" smtClean="0"/>
              <a:t> </a:t>
            </a:r>
            <a:endParaRPr lang="es-MX" dirty="0"/>
          </a:p>
          <a:p>
            <a:r>
              <a:rPr lang="es-MX" dirty="0" smtClean="0">
                <a:hlinkClick r:id="rId16"/>
              </a:rPr>
              <a:t>http</a:t>
            </a:r>
            <a:r>
              <a:rPr lang="es-MX" dirty="0">
                <a:hlinkClick r:id="rId16"/>
              </a:rPr>
              <a:t>://</a:t>
            </a:r>
            <a:r>
              <a:rPr lang="es-MX" dirty="0" smtClean="0">
                <a:hlinkClick r:id="rId16"/>
              </a:rPr>
              <a:t>es.libreoffice.org</a:t>
            </a:r>
            <a:r>
              <a:rPr lang="es-MX" dirty="0"/>
              <a:t> </a:t>
            </a:r>
            <a:r>
              <a:rPr lang="es-MX" dirty="0" smtClean="0"/>
              <a:t>  </a:t>
            </a:r>
            <a:endParaRPr lang="es-MX" dirty="0"/>
          </a:p>
          <a:p>
            <a:r>
              <a:rPr lang="es-MX" dirty="0" smtClean="0">
                <a:hlinkClick r:id="rId17"/>
              </a:rPr>
              <a:t>http</a:t>
            </a:r>
            <a:r>
              <a:rPr lang="es-MX" dirty="0">
                <a:hlinkClick r:id="rId17"/>
              </a:rPr>
              <a:t>://</a:t>
            </a:r>
            <a:r>
              <a:rPr lang="es-MX" dirty="0" smtClean="0">
                <a:hlinkClick r:id="rId17"/>
              </a:rPr>
              <a:t>www.tugzip.com/Home.html</a:t>
            </a:r>
            <a:r>
              <a:rPr lang="es-MX" dirty="0" smtClean="0"/>
              <a:t>  </a:t>
            </a:r>
            <a:endParaRPr lang="es-MX" dirty="0"/>
          </a:p>
          <a:p>
            <a:r>
              <a:rPr lang="es-MX" dirty="0" smtClean="0">
                <a:hlinkClick r:id="rId18"/>
              </a:rPr>
              <a:t>http</a:t>
            </a:r>
            <a:r>
              <a:rPr lang="es-MX" dirty="0">
                <a:hlinkClick r:id="rId18"/>
              </a:rPr>
              <a:t>://</a:t>
            </a:r>
            <a:r>
              <a:rPr lang="es-MX" dirty="0" smtClean="0">
                <a:hlinkClick r:id="rId18"/>
              </a:rPr>
              <a:t>7-zip.com.mx</a:t>
            </a:r>
            <a:r>
              <a:rPr lang="es-MX" dirty="0" smtClean="0"/>
              <a:t>   </a:t>
            </a:r>
            <a:endParaRPr lang="es-MX" dirty="0"/>
          </a:p>
          <a:p>
            <a:r>
              <a:rPr lang="es-MX" dirty="0" smtClean="0">
                <a:hlinkClick r:id="rId19"/>
              </a:rPr>
              <a:t>http</a:t>
            </a:r>
            <a:r>
              <a:rPr lang="es-MX" dirty="0">
                <a:hlinkClick r:id="rId19"/>
              </a:rPr>
              <a:t>://</a:t>
            </a:r>
            <a:r>
              <a:rPr lang="es-MX" dirty="0" smtClean="0">
                <a:hlinkClick r:id="rId19"/>
              </a:rPr>
              <a:t>www.pdfforge.org/pdfcreator</a:t>
            </a:r>
            <a:r>
              <a:rPr lang="es-MX" dirty="0" smtClean="0"/>
              <a:t>  </a:t>
            </a:r>
            <a:endParaRPr lang="es-MX" dirty="0"/>
          </a:p>
        </p:txBody>
      </p:sp>
    </p:spTree>
    <p:extLst>
      <p:ext uri="{BB962C8B-B14F-4D97-AF65-F5344CB8AC3E}">
        <p14:creationId xmlns:p14="http://schemas.microsoft.com/office/powerpoint/2010/main" val="3881193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Sociedad del Conocimiento</a:t>
            </a:r>
            <a:endParaRPr lang="es-MX" dirty="0"/>
          </a:p>
        </p:txBody>
      </p:sp>
      <p:sp>
        <p:nvSpPr>
          <p:cNvPr id="3" name="2 Marcador de contenido"/>
          <p:cNvSpPr>
            <a:spLocks noGrp="1"/>
          </p:cNvSpPr>
          <p:nvPr>
            <p:ph idx="1"/>
          </p:nvPr>
        </p:nvSpPr>
        <p:spPr/>
        <p:txBody>
          <a:bodyPr/>
          <a:lstStyle/>
          <a:p>
            <a:pPr marL="342900" lvl="1" indent="-342900"/>
            <a:r>
              <a:rPr lang="es-MX" dirty="0"/>
              <a:t>Estamos inmersos en la sociedad del conocimiento y rodeados de información; donde lo importante no es la información sino el </a:t>
            </a:r>
            <a:r>
              <a:rPr lang="es-MX" dirty="0" smtClean="0"/>
              <a:t>conocimiento.</a:t>
            </a:r>
          </a:p>
          <a:p>
            <a:pPr marL="342900" lvl="1" indent="-342900"/>
            <a:r>
              <a:rPr lang="es-MX" dirty="0" smtClean="0"/>
              <a:t>Este </a:t>
            </a:r>
            <a:r>
              <a:rPr lang="es-MX" dirty="0"/>
              <a:t>conocimiento es cada día más complejo, donde las TIC y las NTIC dentro de la llamada WEB 2.0 presentan muchos retos que implican que nuestros estudiantes, desarrollen una serie de competencias básicas digitales que en ocasiones no están del todo definidas y así, mientras para algunos solo bastan unas cuantas, para otros son hasta 30 diferentes</a:t>
            </a:r>
          </a:p>
          <a:p>
            <a:endParaRPr lang="es-MX" dirty="0"/>
          </a:p>
        </p:txBody>
      </p:sp>
    </p:spTree>
    <p:extLst>
      <p:ext uri="{BB962C8B-B14F-4D97-AF65-F5344CB8AC3E}">
        <p14:creationId xmlns:p14="http://schemas.microsoft.com/office/powerpoint/2010/main" val="12914683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preguntas clave</a:t>
            </a:r>
            <a:endParaRPr lang="es-MX" dirty="0"/>
          </a:p>
        </p:txBody>
      </p:sp>
      <p:sp>
        <p:nvSpPr>
          <p:cNvPr id="3" name="2 Marcador de contenido"/>
          <p:cNvSpPr>
            <a:spLocks noGrp="1"/>
          </p:cNvSpPr>
          <p:nvPr>
            <p:ph idx="1"/>
          </p:nvPr>
        </p:nvSpPr>
        <p:spPr/>
        <p:txBody>
          <a:bodyPr>
            <a:normAutofit lnSpcReduction="10000"/>
          </a:bodyPr>
          <a:lstStyle/>
          <a:p>
            <a:r>
              <a:rPr lang="es-MX" dirty="0" smtClean="0"/>
              <a:t>Cuáles </a:t>
            </a:r>
            <a:r>
              <a:rPr lang="es-MX" dirty="0"/>
              <a:t>y cuantas deben ser las competencias mínimas que un estudiante </a:t>
            </a:r>
            <a:r>
              <a:rPr lang="es-MX" dirty="0" smtClean="0"/>
              <a:t>debe </a:t>
            </a:r>
            <a:r>
              <a:rPr lang="es-MX" dirty="0"/>
              <a:t>dominar, </a:t>
            </a:r>
            <a:r>
              <a:rPr lang="es-MX" dirty="0" smtClean="0"/>
              <a:t>en </a:t>
            </a:r>
            <a:r>
              <a:rPr lang="es-MX" dirty="0"/>
              <a:t>una sociedad donde la tecnología no da un minuto de descanso y avanza cada día a pasos cada vez más grandes, donde una tecnología tiene un tiempo de vida muy corto y donde las aplicaciones que usamos de manera cotidiana desaparecen o dan lugar a nuevas herramientas y tecnologías a veces completamente </a:t>
            </a:r>
            <a:r>
              <a:rPr lang="es-MX" dirty="0" smtClean="0"/>
              <a:t>diferentes</a:t>
            </a:r>
            <a:endParaRPr lang="es-MX" dirty="0"/>
          </a:p>
          <a:p>
            <a:endParaRPr lang="es-MX" dirty="0"/>
          </a:p>
        </p:txBody>
      </p:sp>
    </p:spTree>
    <p:extLst>
      <p:ext uri="{BB962C8B-B14F-4D97-AF65-F5344CB8AC3E}">
        <p14:creationId xmlns:p14="http://schemas.microsoft.com/office/powerpoint/2010/main" val="36775435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Software</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Por otro lado, e independientemente de </a:t>
            </a:r>
            <a:r>
              <a:rPr lang="es-MX" b="1" dirty="0"/>
              <a:t>cuales sean esas competencias básicas digitales</a:t>
            </a:r>
            <a:r>
              <a:rPr lang="es-MX" dirty="0"/>
              <a:t>, para poder </a:t>
            </a:r>
            <a:r>
              <a:rPr lang="es-MX" dirty="0" smtClean="0"/>
              <a:t>adquirirlas, será </a:t>
            </a:r>
            <a:r>
              <a:rPr lang="es-MX" dirty="0"/>
              <a:t>necesario dominar algunas herramientas </a:t>
            </a:r>
            <a:r>
              <a:rPr lang="es-MX" dirty="0" smtClean="0"/>
              <a:t>de software que </a:t>
            </a:r>
            <a:r>
              <a:rPr lang="es-MX" dirty="0"/>
              <a:t>nos permitan desarrollar nuestras </a:t>
            </a:r>
            <a:r>
              <a:rPr lang="es-MX" dirty="0" smtClean="0"/>
              <a:t>actividades.</a:t>
            </a:r>
          </a:p>
          <a:p>
            <a:r>
              <a:rPr lang="es-MX" dirty="0" smtClean="0"/>
              <a:t>Esto estará </a:t>
            </a:r>
            <a:r>
              <a:rPr lang="es-MX" dirty="0"/>
              <a:t>sujeto al presupuesto del que podemos disponer si </a:t>
            </a:r>
            <a:r>
              <a:rPr lang="es-MX" dirty="0" smtClean="0"/>
              <a:t>usamos “Software Privativo” (el que </a:t>
            </a:r>
            <a:r>
              <a:rPr lang="es-MX" dirty="0"/>
              <a:t>su licencia nos limita </a:t>
            </a:r>
            <a:r>
              <a:rPr lang="es-MX" dirty="0" smtClean="0"/>
              <a:t>la copia, mejora,  modificación o distribución) o de la existencias de algún “Software Libre” (el que cumple con la licencia </a:t>
            </a:r>
            <a:r>
              <a:rPr lang="es-MX" dirty="0"/>
              <a:t>Pública General de GNU </a:t>
            </a:r>
            <a:r>
              <a:rPr lang="es-MX" dirty="0" smtClean="0"/>
              <a:t>o es de código abierto “OpenSource”)</a:t>
            </a:r>
            <a:r>
              <a:rPr lang="es-MX" dirty="0"/>
              <a:t> equivalente </a:t>
            </a:r>
            <a:r>
              <a:rPr lang="es-MX" dirty="0" smtClean="0"/>
              <a:t>.</a:t>
            </a:r>
            <a:endParaRPr lang="es-MX" dirty="0"/>
          </a:p>
        </p:txBody>
      </p:sp>
    </p:spTree>
    <p:extLst>
      <p:ext uri="{BB962C8B-B14F-4D97-AF65-F5344CB8AC3E}">
        <p14:creationId xmlns:p14="http://schemas.microsoft.com/office/powerpoint/2010/main" val="22729759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 ejemplo</a:t>
            </a:r>
            <a:endParaRPr lang="es-MX" dirty="0"/>
          </a:p>
        </p:txBody>
      </p:sp>
      <p:sp>
        <p:nvSpPr>
          <p:cNvPr id="3" name="2 Marcador de contenido"/>
          <p:cNvSpPr>
            <a:spLocks noGrp="1"/>
          </p:cNvSpPr>
          <p:nvPr>
            <p:ph idx="1"/>
          </p:nvPr>
        </p:nvSpPr>
        <p:spPr/>
        <p:txBody>
          <a:bodyPr>
            <a:normAutofit/>
          </a:bodyPr>
          <a:lstStyle/>
          <a:p>
            <a:pPr marL="342900" lvl="1" indent="-342900"/>
            <a:r>
              <a:rPr lang="es-MX" dirty="0"/>
              <a:t>Si pensamos </a:t>
            </a:r>
            <a:r>
              <a:rPr lang="es-MX" dirty="0" smtClean="0"/>
              <a:t>que </a:t>
            </a:r>
            <a:r>
              <a:rPr lang="es-MX" dirty="0"/>
              <a:t>una de las competencias básicas digitales de un estudiante de licenciatura es crear, modificar y manipular objetos digitales multimedia: Estaremos diciendo que se necesita dominar el uso de software de edición de imagen, audio y </a:t>
            </a:r>
            <a:r>
              <a:rPr lang="es-MX" dirty="0" smtClean="0"/>
              <a:t>video.</a:t>
            </a:r>
          </a:p>
          <a:p>
            <a:pPr marL="342900" lvl="1" indent="-342900"/>
            <a:r>
              <a:rPr lang="es-MX" dirty="0" smtClean="0"/>
              <a:t>Lo anterior implica </a:t>
            </a:r>
            <a:r>
              <a:rPr lang="es-MX" dirty="0"/>
              <a:t>que debemos tener a nuestro </a:t>
            </a:r>
            <a:r>
              <a:rPr lang="es-MX" dirty="0" smtClean="0"/>
              <a:t>alcance:</a:t>
            </a:r>
          </a:p>
          <a:p>
            <a:pPr marL="742950" lvl="2" indent="-342900"/>
            <a:r>
              <a:rPr lang="es-MX" dirty="0" smtClean="0"/>
              <a:t>Software </a:t>
            </a:r>
            <a:r>
              <a:rPr lang="es-MX" dirty="0"/>
              <a:t>libre como Gimp , Inkscape , Audacity  y </a:t>
            </a:r>
            <a:r>
              <a:rPr lang="es-MX" dirty="0" smtClean="0"/>
              <a:t>Blender</a:t>
            </a:r>
          </a:p>
          <a:p>
            <a:pPr marL="742950" lvl="2" indent="-342900"/>
            <a:r>
              <a:rPr lang="es-MX" dirty="0" smtClean="0"/>
              <a:t>Software </a:t>
            </a:r>
            <a:r>
              <a:rPr lang="es-MX" dirty="0"/>
              <a:t>privativo como Photoshop , Illustrator , Audition  o Premiere (por considerar solo a Adobe). </a:t>
            </a:r>
            <a:endParaRPr lang="es-MX" dirty="0" smtClean="0"/>
          </a:p>
        </p:txBody>
      </p:sp>
    </p:spTree>
    <p:extLst>
      <p:ext uri="{BB962C8B-B14F-4D97-AF65-F5344CB8AC3E}">
        <p14:creationId xmlns:p14="http://schemas.microsoft.com/office/powerpoint/2010/main" val="18982254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lnSpcReduction="10000"/>
          </a:bodyPr>
          <a:lstStyle/>
          <a:p>
            <a:pPr marL="342900" lvl="1" indent="-342900"/>
            <a:r>
              <a:rPr lang="es-MX" dirty="0"/>
              <a:t>Y como podemos concluir de lo anterior, la adquisición de las competencias digitales mínimas por parte de los estudiantes estará sujeta a 2 restricciones:</a:t>
            </a:r>
          </a:p>
          <a:p>
            <a:pPr marL="742950" lvl="2" indent="-342900"/>
            <a:r>
              <a:rPr lang="es-MX" dirty="0"/>
              <a:t>Definir cuáles son las competencias mínimas </a:t>
            </a:r>
            <a:r>
              <a:rPr lang="es-MX" dirty="0" smtClean="0"/>
              <a:t>necesarias que debe adquirir un estudiante de universidad</a:t>
            </a:r>
            <a:endParaRPr lang="es-MX" dirty="0"/>
          </a:p>
          <a:p>
            <a:pPr marL="742950" lvl="2" indent="-342900"/>
            <a:r>
              <a:rPr lang="es-MX" dirty="0"/>
              <a:t>Cuáles son las herramientas </a:t>
            </a:r>
            <a:r>
              <a:rPr lang="es-MX" dirty="0" smtClean="0"/>
              <a:t>de software que </a:t>
            </a:r>
            <a:r>
              <a:rPr lang="es-MX" dirty="0"/>
              <a:t>deben de tener a su alcance para lograr </a:t>
            </a:r>
            <a:r>
              <a:rPr lang="es-MX" dirty="0" smtClean="0"/>
              <a:t>adquirirlas</a:t>
            </a:r>
          </a:p>
          <a:p>
            <a:pPr marL="342900" lvl="1" indent="-342900"/>
            <a:r>
              <a:rPr lang="es-MX" dirty="0" smtClean="0"/>
              <a:t>Lógicamente, esto es independiente de la elección de Software Libre o de Software </a:t>
            </a:r>
            <a:r>
              <a:rPr lang="es-MX" dirty="0" smtClean="0"/>
              <a:t>Privativo</a:t>
            </a:r>
          </a:p>
          <a:p>
            <a:pPr marL="1200150" lvl="3" indent="-342900"/>
            <a:r>
              <a:rPr lang="es-MX" dirty="0" smtClean="0"/>
              <a:t>Aunque sería deseable el Software Libre si hablamos de universidades e instituciones de educación superior</a:t>
            </a:r>
            <a:endParaRPr lang="es-MX" dirty="0"/>
          </a:p>
          <a:p>
            <a:endParaRPr lang="es-MX" dirty="0"/>
          </a:p>
        </p:txBody>
      </p:sp>
    </p:spTree>
    <p:extLst>
      <p:ext uri="{BB962C8B-B14F-4D97-AF65-F5344CB8AC3E}">
        <p14:creationId xmlns:p14="http://schemas.microsoft.com/office/powerpoint/2010/main" val="40224025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 manera general podemos establecer </a:t>
            </a:r>
            <a:r>
              <a:rPr lang="es-MX" dirty="0" smtClean="0"/>
              <a:t>qué:</a:t>
            </a:r>
            <a:endParaRPr lang="es-MX" dirty="0"/>
          </a:p>
        </p:txBody>
      </p:sp>
      <p:sp>
        <p:nvSpPr>
          <p:cNvPr id="3" name="2 Marcador de contenido"/>
          <p:cNvSpPr>
            <a:spLocks noGrp="1"/>
          </p:cNvSpPr>
          <p:nvPr>
            <p:ph idx="1"/>
          </p:nvPr>
        </p:nvSpPr>
        <p:spPr/>
        <p:txBody>
          <a:bodyPr>
            <a:normAutofit lnSpcReduction="10000"/>
          </a:bodyPr>
          <a:lstStyle/>
          <a:p>
            <a:r>
              <a:rPr lang="es-MX" dirty="0" smtClean="0"/>
              <a:t>Para alcanzar las competencias digitales que requiere un estudiante del siglo XXI puede ser suficiente que la computadora que use tenga:</a:t>
            </a:r>
          </a:p>
          <a:p>
            <a:pPr lvl="1"/>
            <a:r>
              <a:rPr lang="es-MX" dirty="0" smtClean="0"/>
              <a:t>Sistema Operativo</a:t>
            </a:r>
          </a:p>
          <a:p>
            <a:pPr lvl="1"/>
            <a:r>
              <a:rPr lang="es-MX" dirty="0" smtClean="0"/>
              <a:t>Navegador de Internet (aplicaciones en línea)</a:t>
            </a:r>
          </a:p>
          <a:p>
            <a:pPr lvl="1"/>
            <a:r>
              <a:rPr lang="es-MX" dirty="0" smtClean="0"/>
              <a:t>Software de Ofimática</a:t>
            </a:r>
          </a:p>
          <a:p>
            <a:pPr lvl="1"/>
            <a:r>
              <a:rPr lang="es-MX" dirty="0" smtClean="0"/>
              <a:t>Software de edición de imagen, audio y video</a:t>
            </a:r>
          </a:p>
          <a:p>
            <a:pPr lvl="1"/>
            <a:r>
              <a:rPr lang="es-MX" dirty="0" smtClean="0"/>
              <a:t>Algunas herramientas de conversión de formatos</a:t>
            </a:r>
          </a:p>
          <a:p>
            <a:pPr lvl="1"/>
            <a:r>
              <a:rPr lang="es-MX" dirty="0" smtClean="0"/>
              <a:t>Herramientas de seguridad y antivirus sobre todo si se usa Windows y MAC OS/X</a:t>
            </a:r>
          </a:p>
          <a:p>
            <a:pPr lvl="1"/>
            <a:endParaRPr lang="es-MX" dirty="0"/>
          </a:p>
        </p:txBody>
      </p:sp>
    </p:spTree>
    <p:extLst>
      <p:ext uri="{BB962C8B-B14F-4D97-AF65-F5344CB8AC3E}">
        <p14:creationId xmlns:p14="http://schemas.microsoft.com/office/powerpoint/2010/main" val="3560883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A">
  <a:themeElements>
    <a:clrScheme name="Personalizado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86D2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Template>
  <TotalTime>719</TotalTime>
  <Words>2603</Words>
  <Application>Microsoft Office PowerPoint</Application>
  <PresentationFormat>Presentación en pantalla (4:3)</PresentationFormat>
  <Paragraphs>142</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CA</vt:lpstr>
      <vt:lpstr>Competencias básicas digitales en la universidad</vt:lpstr>
      <vt:lpstr>Presentación de PowerPoint</vt:lpstr>
      <vt:lpstr>Competencias</vt:lpstr>
      <vt:lpstr>La Sociedad del Conocimiento</vt:lpstr>
      <vt:lpstr>La preguntas clave</vt:lpstr>
      <vt:lpstr>Software</vt:lpstr>
      <vt:lpstr>Un ejemplo</vt:lpstr>
      <vt:lpstr>Presentación de PowerPoint</vt:lpstr>
      <vt:lpstr>De manera general podemos establecer qué:</vt:lpstr>
      <vt:lpstr>¿Y Qué se tiene?</vt:lpstr>
      <vt:lpstr>Presentación de PowerPoint</vt:lpstr>
      <vt:lpstr>¿Qué sucede con las Competencias Digitales Básicas?</vt:lpstr>
      <vt:lpstr>Presentación de PowerPoint</vt:lpstr>
      <vt:lpstr>Una Paradoja Interesante con el licenciamiento de software</vt:lpstr>
      <vt:lpstr>Presentación de PowerPoint</vt:lpstr>
      <vt:lpstr>Pensando en lo Anterior</vt:lpstr>
      <vt:lpstr>Presentación de PowerPoint</vt:lpstr>
      <vt:lpstr>Presentación de PowerPoint</vt:lpstr>
      <vt:lpstr>El Caso de la Universidad Veracruzana</vt:lpstr>
      <vt:lpstr>Presentación de PowerPoint</vt:lpstr>
      <vt:lpstr>Presentación de PowerPoint</vt:lpstr>
      <vt:lpstr>Presentación de PowerPoint</vt:lpstr>
      <vt:lpstr>El Nuevo Taller de Computación Básica</vt:lpstr>
      <vt:lpstr>Resultados</vt:lpstr>
      <vt:lpstr>Presentación de PowerPoint</vt:lpstr>
      <vt:lpstr>Presentación de PowerPoint</vt:lpstr>
      <vt:lpstr>Conclusiones</vt:lpstr>
      <vt:lpstr>La Pieza que Falta</vt:lpstr>
      <vt:lpstr>Presentación de PowerPoint</vt:lpstr>
      <vt:lpstr>Presentación de PowerPoint</vt:lpstr>
      <vt:lpstr>Presentación de PowerPoint</vt:lpstr>
      <vt:lpstr>Presentación de PowerPoint</vt:lpstr>
      <vt:lpstr>Presentación de PowerPoint</vt:lpstr>
      <vt:lpstr>Gracias!</vt:lpstr>
      <vt:lpstr>Vínculos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Competencias básicas digitales en la universidad</dc:title>
  <dc:creator>M.I. Alberto Pedro Lorandi Medina</dc:creator>
  <cp:lastModifiedBy>M.I. Alberto Pedro Lorandi Medina</cp:lastModifiedBy>
  <cp:revision>61</cp:revision>
  <dcterms:created xsi:type="dcterms:W3CDTF">2013-11-26T07:39:44Z</dcterms:created>
  <dcterms:modified xsi:type="dcterms:W3CDTF">2013-12-03T20:54:41Z</dcterms:modified>
</cp:coreProperties>
</file>