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308" r:id="rId5"/>
    <p:sldId id="304" r:id="rId6"/>
    <p:sldId id="306" r:id="rId7"/>
    <p:sldId id="277" r:id="rId8"/>
    <p:sldId id="266" r:id="rId9"/>
    <p:sldId id="260" r:id="rId10"/>
    <p:sldId id="262" r:id="rId11"/>
    <p:sldId id="264" r:id="rId12"/>
    <p:sldId id="279" r:id="rId13"/>
    <p:sldId id="281" r:id="rId14"/>
    <p:sldId id="268" r:id="rId15"/>
    <p:sldId id="271" r:id="rId16"/>
    <p:sldId id="273" r:id="rId17"/>
    <p:sldId id="275" r:id="rId18"/>
    <p:sldId id="284" r:id="rId19"/>
    <p:sldId id="286" r:id="rId20"/>
    <p:sldId id="287" r:id="rId21"/>
    <p:sldId id="294" r:id="rId22"/>
    <p:sldId id="292" r:id="rId23"/>
    <p:sldId id="291" r:id="rId24"/>
    <p:sldId id="295" r:id="rId25"/>
    <p:sldId id="298" r:id="rId26"/>
    <p:sldId id="312" r:id="rId27"/>
    <p:sldId id="311" r:id="rId28"/>
    <p:sldId id="300" r:id="rId29"/>
    <p:sldId id="314" r:id="rId30"/>
    <p:sldId id="299" r:id="rId31"/>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3594" autoAdjust="0"/>
  </p:normalViewPr>
  <p:slideViewPr>
    <p:cSldViewPr>
      <p:cViewPr varScale="1">
        <p:scale>
          <a:sx n="82" d="100"/>
          <a:sy n="82" d="100"/>
        </p:scale>
        <p:origin x="1488" y="67"/>
      </p:cViewPr>
      <p:guideLst>
        <p:guide orient="horz" pos="2160"/>
        <p:guide pos="2880"/>
      </p:guideLst>
    </p:cSldViewPr>
  </p:slideViewPr>
  <p:notesTextViewPr>
    <p:cViewPr>
      <p:scale>
        <a:sx n="1" d="1"/>
        <a:sy n="1" d="1"/>
      </p:scale>
      <p:origin x="0" y="0"/>
    </p:cViewPr>
  </p:notesTextViewPr>
  <p:sorterViewPr>
    <p:cViewPr>
      <p:scale>
        <a:sx n="100" d="100"/>
        <a:sy n="100" d="100"/>
      </p:scale>
      <p:origin x="0" y="230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A46D9DC-0C8A-476B-B2A8-14B463A42B23}" type="datetimeFigureOut">
              <a:rPr lang="es-MX"/>
              <a:pPr>
                <a:defRPr/>
              </a:pPr>
              <a:t>23/10/2017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19578A6-86F8-4C4D-B657-996E6967CAEB}"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6387"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78EC4F-EBF4-420C-80F1-D65D3032C514}" type="slidenum">
              <a:rPr lang="es-MX">
                <a:cs typeface="Arial" charset="0"/>
              </a:rPr>
              <a:pPr fontAlgn="base">
                <a:spcBef>
                  <a:spcPct val="0"/>
                </a:spcBef>
                <a:spcAft>
                  <a:spcPct val="0"/>
                </a:spcAft>
                <a:defRPr/>
              </a:pPr>
              <a:t>1</a:t>
            </a:fld>
            <a:endParaRPr lang="es-MX">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67BD131-63A1-47A6-B38F-FA10368497FA}" type="datetimeFigureOut">
              <a:rPr lang="es-MX"/>
              <a:pPr>
                <a:defRPr/>
              </a:pPr>
              <a:t>23/10/2017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21F3031-FF96-4C1A-8E78-4F04CFD8E7CA}"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BB2FD2F4-E802-48DB-B900-0D7D310147ED}" type="datetimeFigureOut">
              <a:rPr lang="es-MX"/>
              <a:pPr>
                <a:defRPr/>
              </a:pPr>
              <a:t>23/10/2017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448E86F-3132-4B65-A17A-9515CFDAB18C}"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D391E4BC-8CD6-48DB-8C81-C07D0F5CE292}" type="datetimeFigureOut">
              <a:rPr lang="es-MX"/>
              <a:pPr>
                <a:defRPr/>
              </a:pPr>
              <a:t>23/10/2017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E596F5B-CE53-49FC-A6B2-F788D6BB8E22}"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4" name="5 Marcador de número de diapositiva"/>
          <p:cNvSpPr txBox="1">
            <a:spLocks/>
          </p:cNvSpPr>
          <p:nvPr userDrawn="1"/>
        </p:nvSpPr>
        <p:spPr>
          <a:xfrm>
            <a:off x="8243888" y="6421438"/>
            <a:ext cx="828675" cy="365125"/>
          </a:xfrm>
          <a:prstGeom prst="rect">
            <a:avLst/>
          </a:prstGeom>
        </p:spPr>
        <p:txBody>
          <a:bodyPr anchor="ctr"/>
          <a:lstStyle>
            <a:lvl1pPr>
              <a:defRPr cap="small" normalizeH="1" baseline="0">
                <a:solidFill>
                  <a:schemeClr val="bg1"/>
                </a:solidFill>
                <a:latin typeface="Times New Roman" pitchFamily="18" charset="0"/>
              </a:defRPr>
            </a:lvl1pPr>
          </a:lstStyle>
          <a:p>
            <a:pPr algn="r" fontAlgn="auto">
              <a:spcBef>
                <a:spcPts val="0"/>
              </a:spcBef>
              <a:spcAft>
                <a:spcPts val="0"/>
              </a:spcAft>
              <a:defRPr/>
            </a:pPr>
            <a:fld id="{E0B19D56-D307-4AC0-8956-253F1CAA58E6}" type="slidenum">
              <a:rPr lang="es-ES" sz="1200" smtClean="0">
                <a:cs typeface="+mn-cs"/>
              </a:rPr>
              <a:pPr algn="r" fontAlgn="auto">
                <a:spcBef>
                  <a:spcPts val="0"/>
                </a:spcBef>
                <a:spcAft>
                  <a:spcPts val="0"/>
                </a:spcAft>
                <a:defRPr/>
              </a:pPr>
              <a:t>‹Nº›</a:t>
            </a:fld>
            <a:endParaRPr lang="es-ES" sz="1200" dirty="0" smtClean="0">
              <a:cs typeface="+mn-cs"/>
            </a:endParaRPr>
          </a:p>
        </p:txBody>
      </p:sp>
      <p:grpSp>
        <p:nvGrpSpPr>
          <p:cNvPr id="5" name="10 Grupo"/>
          <p:cNvGrpSpPr>
            <a:grpSpLocks/>
          </p:cNvGrpSpPr>
          <p:nvPr userDrawn="1"/>
        </p:nvGrpSpPr>
        <p:grpSpPr bwMode="auto">
          <a:xfrm>
            <a:off x="0" y="0"/>
            <a:ext cx="9163050" cy="1552575"/>
            <a:chOff x="0" y="-24"/>
            <a:chExt cx="9163050" cy="1552575"/>
          </a:xfrm>
        </p:grpSpPr>
        <p:pic>
          <p:nvPicPr>
            <p:cNvPr id="6" name="Picture 2"/>
            <p:cNvPicPr>
              <a:picLocks noChangeAspect="1" noChangeArrowheads="1"/>
            </p:cNvPicPr>
            <p:nvPr userDrawn="1"/>
          </p:nvPicPr>
          <p:blipFill>
            <a:blip r:embed="rId2"/>
            <a:srcRect/>
            <a:stretch>
              <a:fillRect/>
            </a:stretch>
          </p:blipFill>
          <p:spPr bwMode="auto">
            <a:xfrm>
              <a:off x="0" y="-24"/>
              <a:ext cx="9163050" cy="1552575"/>
            </a:xfrm>
            <a:prstGeom prst="rect">
              <a:avLst/>
            </a:prstGeom>
            <a:noFill/>
            <a:ln w="9525">
              <a:noFill/>
              <a:miter lim="800000"/>
              <a:headEnd/>
              <a:tailEnd/>
            </a:ln>
          </p:spPr>
        </p:pic>
        <p:sp>
          <p:nvSpPr>
            <p:cNvPr id="7" name="6 Rectángulo"/>
            <p:cNvSpPr/>
            <p:nvPr userDrawn="1"/>
          </p:nvSpPr>
          <p:spPr>
            <a:xfrm>
              <a:off x="928688" y="342876"/>
              <a:ext cx="8215312" cy="368300"/>
            </a:xfrm>
            <a:prstGeom prst="rect">
              <a:avLst/>
            </a:prstGeom>
          </p:spPr>
          <p:txBody>
            <a:bodyPr anchor="ctr">
              <a:spAutoFit/>
            </a:bodyPr>
            <a:lstStyle/>
            <a:p>
              <a:pPr algn="ctr" fontAlgn="auto">
                <a:spcBef>
                  <a:spcPts val="0"/>
                </a:spcBef>
                <a:spcAft>
                  <a:spcPts val="0"/>
                </a:spcAft>
                <a:defRPr/>
              </a:pPr>
              <a:r>
                <a:rPr lang="es-ES" b="1" dirty="0">
                  <a:solidFill>
                    <a:srgbClr val="009F47"/>
                  </a:solidFill>
                  <a:latin typeface="Times New Roman" pitchFamily="18" charset="0"/>
                  <a:ea typeface="+mj-ea"/>
                  <a:cs typeface="Times New Roman" pitchFamily="18" charset="0"/>
                </a:rPr>
                <a:t>Taller para la adecuación del Programa de trabajo 2009-2013</a:t>
              </a:r>
            </a:p>
          </p:txBody>
        </p:sp>
      </p:grpSp>
      <p:sp>
        <p:nvSpPr>
          <p:cNvPr id="8" name="7 Rectángulo"/>
          <p:cNvSpPr/>
          <p:nvPr userDrawn="1"/>
        </p:nvSpPr>
        <p:spPr>
          <a:xfrm>
            <a:off x="0" y="0"/>
            <a:ext cx="9144000" cy="185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s-MX" dirty="0"/>
          </a:p>
        </p:txBody>
      </p:sp>
      <p:sp>
        <p:nvSpPr>
          <p:cNvPr id="9" name="14 Marcador de fecha"/>
          <p:cNvSpPr>
            <a:spLocks noGrp="1"/>
          </p:cNvSpPr>
          <p:nvPr>
            <p:ph type="dt" sz="half" idx="10"/>
          </p:nvPr>
        </p:nvSpPr>
        <p:spPr/>
        <p:txBody>
          <a:bodyPr/>
          <a:lstStyle>
            <a:lvl1pPr fontAlgn="auto">
              <a:spcBef>
                <a:spcPts val="0"/>
              </a:spcBef>
              <a:spcAft>
                <a:spcPts val="0"/>
              </a:spcAft>
              <a:defRPr>
                <a:latin typeface="+mn-lt"/>
              </a:defRPr>
            </a:lvl1pPr>
          </a:lstStyle>
          <a:p>
            <a:pPr>
              <a:defRPr/>
            </a:pPr>
            <a:fld id="{DE1D892B-7627-4D70-AC4A-02D0FB3E9700}" type="datetime1">
              <a:rPr lang="es-ES"/>
              <a:pPr>
                <a:defRPr/>
              </a:pPr>
              <a:t>23/10/2017</a:t>
            </a:fld>
            <a:endParaRPr lang="es-ES"/>
          </a:p>
        </p:txBody>
      </p:sp>
      <p:sp>
        <p:nvSpPr>
          <p:cNvPr id="10" name="15 Marcador de número de diapositiva"/>
          <p:cNvSpPr>
            <a:spLocks noGrp="1"/>
          </p:cNvSpPr>
          <p:nvPr>
            <p:ph type="sldNum" sz="quarter" idx="11"/>
          </p:nvPr>
        </p:nvSpPr>
        <p:spPr>
          <a:xfrm>
            <a:off x="7929563" y="6421438"/>
            <a:ext cx="1143000" cy="365125"/>
          </a:xfrm>
        </p:spPr>
        <p:txBody>
          <a:bodyPr/>
          <a:lstStyle>
            <a:lvl1pPr algn="ctr">
              <a:defRPr sz="2800" b="0" i="1" cap="small" baseline="0">
                <a:solidFill>
                  <a:srgbClr val="034694"/>
                </a:solidFill>
                <a:latin typeface="Times New Roman" pitchFamily="18" charset="0"/>
                <a:cs typeface="Times New Roman" pitchFamily="18" charset="0"/>
              </a:defRPr>
            </a:lvl1pPr>
          </a:lstStyle>
          <a:p>
            <a:pPr>
              <a:defRPr/>
            </a:pPr>
            <a:fld id="{B966C120-811A-4E76-A24D-271CA4CBF02C}" type="slidenum">
              <a:rPr lang="es-ES"/>
              <a:pPr>
                <a:defRPr/>
              </a:pPr>
              <a:t>‹Nº›</a:t>
            </a:fld>
            <a:endParaRPr lang="es-ES"/>
          </a:p>
        </p:txBody>
      </p:sp>
      <p:sp>
        <p:nvSpPr>
          <p:cNvPr id="11" name="16 Marcador de pie de página"/>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9D091A5B-0D0B-437E-AEB5-E7088443A124}" type="datetimeFigureOut">
              <a:rPr lang="es-MX"/>
              <a:pPr>
                <a:defRPr/>
              </a:pPr>
              <a:t>23/10/2017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F307AAC0-CAFC-4FEF-B5C3-472F8381AABD}"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72EF886-9C3C-4313-AB1A-A30389200FCD}" type="datetimeFigureOut">
              <a:rPr lang="es-MX"/>
              <a:pPr>
                <a:defRPr/>
              </a:pPr>
              <a:t>23/10/2017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26179BD-5971-4F20-9CC6-8BF20A192E73}"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332980C-B09B-4775-A9AE-8C527E11BB6D}" type="datetimeFigureOut">
              <a:rPr lang="es-MX"/>
              <a:pPr>
                <a:defRPr/>
              </a:pPr>
              <a:t>23/10/2017</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3FBD25F6-EC40-4FE1-9A1E-3E27C925226D}"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5CBB3966-F7B5-47E5-A7CB-97C6EAB6B52F}" type="datetimeFigureOut">
              <a:rPr lang="es-MX"/>
              <a:pPr>
                <a:defRPr/>
              </a:pPr>
              <a:t>23/10/2017</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3997B75F-6412-4E4C-8C5E-1AAB1010E798}"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97B33717-6BAF-4AF3-84EB-662E955D2E63}" type="datetimeFigureOut">
              <a:rPr lang="es-MX"/>
              <a:pPr>
                <a:defRPr/>
              </a:pPr>
              <a:t>23/10/2017</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9E06736B-E9AD-4E99-AA96-DC73C489038F}"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77DD132-75D4-4D08-B1D4-764CD90F8A51}" type="datetimeFigureOut">
              <a:rPr lang="es-MX"/>
              <a:pPr>
                <a:defRPr/>
              </a:pPr>
              <a:t>23/10/2017</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0CD15981-8749-45C5-B91F-AB528C713DE9}"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7E05AD6-5969-44D1-B2A4-DB80C89E4592}" type="datetimeFigureOut">
              <a:rPr lang="es-MX"/>
              <a:pPr>
                <a:defRPr/>
              </a:pPr>
              <a:t>23/10/2017</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ED5A4B40-7DA9-4B97-B260-4DD77F73956F}"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14CC4E5-ACB7-4505-B35C-36BAEC6039CB}" type="datetimeFigureOut">
              <a:rPr lang="es-MX"/>
              <a:pPr>
                <a:defRPr/>
              </a:pPr>
              <a:t>23/10/2017</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2080A377-A32B-44A6-BDC1-C2BACA57BBC5}"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CDB5AA2-4F5B-44C8-933E-84EF3474B1D1}" type="datetimeFigureOut">
              <a:rPr lang="es-MX"/>
              <a:pPr>
                <a:defRPr/>
              </a:pPr>
              <a:t>23/10/2017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BB3D240-5C80-47B8-8692-4C00B9689E6A}"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7950" y="2565400"/>
            <a:ext cx="8820150" cy="70326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b="1" dirty="0">
                <a:solidFill>
                  <a:schemeClr val="bg1"/>
                </a:solidFill>
              </a:rPr>
              <a:t>FACULTAD DE INGENIERIA</a:t>
            </a:r>
          </a:p>
        </p:txBody>
      </p:sp>
      <p:pic>
        <p:nvPicPr>
          <p:cNvPr id="15362" name="9 Imagen" descr="uv normal.jpg"/>
          <p:cNvPicPr>
            <a:picLocks noChangeAspect="1"/>
          </p:cNvPicPr>
          <p:nvPr/>
        </p:nvPicPr>
        <p:blipFill>
          <a:blip r:embed="rId3"/>
          <a:srcRect/>
          <a:stretch>
            <a:fillRect/>
          </a:stretch>
        </p:blipFill>
        <p:spPr bwMode="auto">
          <a:xfrm>
            <a:off x="3635375" y="508000"/>
            <a:ext cx="1603375" cy="1427163"/>
          </a:xfrm>
          <a:prstGeom prst="rect">
            <a:avLst/>
          </a:prstGeom>
          <a:noFill/>
          <a:ln w="9525">
            <a:noFill/>
            <a:miter lim="800000"/>
            <a:headEnd/>
            <a:tailEnd/>
          </a:ln>
        </p:spPr>
      </p:pic>
      <p:sp>
        <p:nvSpPr>
          <p:cNvPr id="11" name="Rectangle 8"/>
          <p:cNvSpPr>
            <a:spLocks noChangeArrowheads="1"/>
          </p:cNvSpPr>
          <p:nvPr/>
        </p:nvSpPr>
        <p:spPr bwMode="auto">
          <a:xfrm>
            <a:off x="107950" y="3303588"/>
            <a:ext cx="8820150" cy="1016000"/>
          </a:xfrm>
          <a:prstGeom prst="rect">
            <a:avLst/>
          </a:prstGeom>
          <a:solidFill>
            <a:schemeClr val="tx2">
              <a:lumMod val="75000"/>
            </a:schemeClr>
          </a:solidFill>
          <a:ln w="9525">
            <a:noFill/>
            <a:miter lim="800000"/>
            <a:headEnd/>
            <a:tailEnd/>
          </a:ln>
        </p:spPr>
        <p:txBody>
          <a:bodyPr>
            <a:spAutoFit/>
          </a:bodyPr>
          <a:lstStyle/>
          <a:p>
            <a:pPr algn="ctr" fontAlgn="auto">
              <a:spcBef>
                <a:spcPts val="0"/>
              </a:spcBef>
              <a:spcAft>
                <a:spcPts val="0"/>
              </a:spcAft>
              <a:defRPr/>
            </a:pPr>
            <a:r>
              <a:rPr lang="es-MX" sz="2000" b="1" dirty="0">
                <a:solidFill>
                  <a:schemeClr val="bg1"/>
                </a:solidFill>
                <a:latin typeface="+mn-lt"/>
                <a:cs typeface="+mn-cs"/>
              </a:rPr>
              <a:t>CAMPUS : CD. MENDOZA</a:t>
            </a:r>
          </a:p>
          <a:p>
            <a:pPr algn="ctr" fontAlgn="auto">
              <a:spcBef>
                <a:spcPts val="0"/>
              </a:spcBef>
              <a:spcAft>
                <a:spcPts val="0"/>
              </a:spcAft>
              <a:defRPr/>
            </a:pPr>
            <a:r>
              <a:rPr lang="es-MX" sz="2000" b="1" dirty="0">
                <a:solidFill>
                  <a:schemeClr val="bg1"/>
                </a:solidFill>
                <a:latin typeface="+mn-lt"/>
                <a:cs typeface="+mn-cs"/>
              </a:rPr>
              <a:t>ZONA ORIZABA-CORDOBA</a:t>
            </a:r>
          </a:p>
          <a:p>
            <a:pPr algn="ctr" fontAlgn="auto">
              <a:spcBef>
                <a:spcPts val="0"/>
              </a:spcBef>
              <a:spcAft>
                <a:spcPts val="0"/>
              </a:spcAft>
              <a:defRPr/>
            </a:pPr>
            <a:endParaRPr lang="es-MX" sz="2000" b="1" dirty="0">
              <a:solidFill>
                <a:schemeClr val="bg1"/>
              </a:solidFill>
              <a:latin typeface="+mn-lt"/>
              <a:cs typeface="+mn-cs"/>
            </a:endParaRPr>
          </a:p>
        </p:txBody>
      </p:sp>
      <p:sp>
        <p:nvSpPr>
          <p:cNvPr id="15364" name="7 CuadroTexto"/>
          <p:cNvSpPr txBox="1">
            <a:spLocks noChangeArrowheads="1"/>
          </p:cNvSpPr>
          <p:nvPr/>
        </p:nvSpPr>
        <p:spPr bwMode="auto">
          <a:xfrm>
            <a:off x="1763713" y="4389438"/>
            <a:ext cx="5761037" cy="1200150"/>
          </a:xfrm>
          <a:prstGeom prst="rect">
            <a:avLst/>
          </a:prstGeom>
          <a:noFill/>
          <a:ln w="9525">
            <a:noFill/>
            <a:miter lim="800000"/>
            <a:headEnd/>
            <a:tailEnd/>
          </a:ln>
        </p:spPr>
        <p:txBody>
          <a:bodyPr>
            <a:spAutoFit/>
          </a:bodyPr>
          <a:lstStyle/>
          <a:p>
            <a:pPr algn="ctr"/>
            <a:r>
              <a:rPr lang="es-MX" sz="2400" b="1" i="1">
                <a:latin typeface="Calibri" pitchFamily="34" charset="0"/>
              </a:rPr>
              <a:t>INFORME DE ACTIVIDADES </a:t>
            </a:r>
          </a:p>
          <a:p>
            <a:pPr algn="ctr"/>
            <a:endParaRPr lang="es-MX" sz="2400" b="1">
              <a:latin typeface="Calibri" pitchFamily="34" charset="0"/>
            </a:endParaRPr>
          </a:p>
          <a:p>
            <a:pPr algn="ctr"/>
            <a:r>
              <a:rPr lang="es-MX" sz="2400" b="1">
                <a:latin typeface="Tahoma" pitchFamily="34" charset="0"/>
                <a:cs typeface="Tahoma" pitchFamily="34" charset="0"/>
              </a:rPr>
              <a:t>SEPTIEMBRE 2014 - AGOSTO 2015</a:t>
            </a:r>
          </a:p>
        </p:txBody>
      </p:sp>
      <p:sp>
        <p:nvSpPr>
          <p:cNvPr id="15365" name="1 CuadroTexto"/>
          <p:cNvSpPr txBox="1">
            <a:spLocks noChangeArrowheads="1"/>
          </p:cNvSpPr>
          <p:nvPr/>
        </p:nvSpPr>
        <p:spPr bwMode="auto">
          <a:xfrm>
            <a:off x="4572000" y="5805488"/>
            <a:ext cx="4356100" cy="430212"/>
          </a:xfrm>
          <a:prstGeom prst="rect">
            <a:avLst/>
          </a:prstGeom>
          <a:noFill/>
          <a:ln w="9525">
            <a:noFill/>
            <a:miter lim="800000"/>
            <a:headEnd/>
            <a:tailEnd/>
          </a:ln>
        </p:spPr>
        <p:txBody>
          <a:bodyPr>
            <a:spAutoFit/>
          </a:bodyPr>
          <a:lstStyle/>
          <a:p>
            <a:pPr algn="r"/>
            <a:r>
              <a:rPr lang="es-MX" sz="2200" b="1" i="1">
                <a:latin typeface="Calibri" pitchFamily="34" charset="0"/>
              </a:rPr>
              <a:t>Mtro. Martin Augusto Pérez Panes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Título"/>
          <p:cNvSpPr>
            <a:spLocks noGrp="1"/>
          </p:cNvSpPr>
          <p:nvPr>
            <p:ph type="title" idx="4294967295"/>
          </p:nvPr>
        </p:nvSpPr>
        <p:spPr>
          <a:xfrm>
            <a:off x="411163" y="234950"/>
            <a:ext cx="8229600" cy="604838"/>
          </a:xfrm>
        </p:spPr>
        <p:txBody>
          <a:bodyPr/>
          <a:lstStyle/>
          <a:p>
            <a:pPr eaLnBrk="1" hangingPunct="1"/>
            <a:endParaRPr lang="es-ES" sz="4000" smtClean="0"/>
          </a:p>
        </p:txBody>
      </p:sp>
      <p:grpSp>
        <p:nvGrpSpPr>
          <p:cNvPr id="25602"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5603"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25604" name="Text Box 7"/>
          <p:cNvSpPr txBox="1">
            <a:spLocks noChangeArrowheads="1"/>
          </p:cNvSpPr>
          <p:nvPr/>
        </p:nvSpPr>
        <p:spPr bwMode="auto">
          <a:xfrm>
            <a:off x="539750" y="1125538"/>
            <a:ext cx="8135938" cy="396875"/>
          </a:xfrm>
          <a:prstGeom prst="rect">
            <a:avLst/>
          </a:prstGeom>
          <a:noFill/>
          <a:ln w="9525">
            <a:noFill/>
            <a:miter lim="800000"/>
            <a:headEnd/>
            <a:tailEnd/>
          </a:ln>
        </p:spPr>
        <p:txBody>
          <a:bodyPr>
            <a:spAutoFit/>
          </a:bodyPr>
          <a:lstStyle/>
          <a:p>
            <a:pPr>
              <a:spcBef>
                <a:spcPct val="50000"/>
              </a:spcBef>
            </a:pPr>
            <a:r>
              <a:rPr lang="es-MX" sz="2000"/>
              <a:t>Inscripción Total de Alumnos:</a:t>
            </a:r>
            <a:endParaRPr lang="es-ES" sz="2000"/>
          </a:p>
        </p:txBody>
      </p:sp>
      <p:graphicFrame>
        <p:nvGraphicFramePr>
          <p:cNvPr id="22536" name="Group 8"/>
          <p:cNvGraphicFramePr>
            <a:graphicFrameLocks noGrp="1"/>
          </p:cNvGraphicFramePr>
          <p:nvPr/>
        </p:nvGraphicFramePr>
        <p:xfrm>
          <a:off x="1524000" y="1628775"/>
          <a:ext cx="6096000" cy="4064002"/>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7786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1800" b="1" i="0" u="none" strike="noStrike" cap="none" normalizeH="0" baseline="0" smtClean="0">
                          <a:ln>
                            <a:noFill/>
                          </a:ln>
                          <a:solidFill>
                            <a:schemeClr val="tx1"/>
                          </a:solidFill>
                          <a:effectLst/>
                          <a:latin typeface="Arial" charset="0"/>
                          <a:cs typeface="Arial" charset="0"/>
                        </a:rPr>
                        <a:t>Programa Educativo</a:t>
                      </a:r>
                      <a:endParaRPr kumimoji="0" lang="es-E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1800" b="1" i="0" u="none" strike="noStrike" cap="none" normalizeH="0" baseline="0" smtClean="0">
                          <a:ln>
                            <a:noFill/>
                          </a:ln>
                          <a:solidFill>
                            <a:schemeClr val="tx1"/>
                          </a:solidFill>
                          <a:effectLst/>
                          <a:latin typeface="Arial" charset="0"/>
                          <a:cs typeface="Arial" charset="0"/>
                        </a:rPr>
                        <a:t>Inscripción</a:t>
                      </a:r>
                      <a:endParaRPr kumimoji="0" lang="es-E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Mecánica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119</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Mecatrónica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119</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Eléctrica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116</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Civil</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133</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Industrial</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118</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5628" name="Text Box 31"/>
          <p:cNvSpPr txBox="1">
            <a:spLocks noChangeArrowheads="1"/>
          </p:cNvSpPr>
          <p:nvPr/>
        </p:nvSpPr>
        <p:spPr bwMode="auto">
          <a:xfrm>
            <a:off x="1547813" y="6021388"/>
            <a:ext cx="6119812" cy="396875"/>
          </a:xfrm>
          <a:prstGeom prst="rect">
            <a:avLst/>
          </a:prstGeom>
          <a:noFill/>
          <a:ln w="9525">
            <a:noFill/>
            <a:miter lim="800000"/>
            <a:headEnd/>
            <a:tailEnd/>
          </a:ln>
        </p:spPr>
        <p:txBody>
          <a:bodyPr>
            <a:spAutoFit/>
          </a:bodyPr>
          <a:lstStyle/>
          <a:p>
            <a:pPr>
              <a:spcBef>
                <a:spcPct val="50000"/>
              </a:spcBef>
            </a:pPr>
            <a:r>
              <a:rPr lang="es-MX" sz="2000"/>
              <a:t>Total de alumnos en agosto 2015 = 605</a:t>
            </a:r>
            <a:endParaRPr lang="es-E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3 Marcador de contenido"/>
          <p:cNvSpPr>
            <a:spLocks noGrp="1"/>
          </p:cNvSpPr>
          <p:nvPr>
            <p:ph idx="4294967295"/>
          </p:nvPr>
        </p:nvSpPr>
        <p:spPr>
          <a:xfrm>
            <a:off x="468313" y="1700213"/>
            <a:ext cx="8229600" cy="4392612"/>
          </a:xfrm>
        </p:spPr>
        <p:txBody>
          <a:bodyPr/>
          <a:lstStyle/>
          <a:p>
            <a:pPr marL="361950" indent="-361950" algn="just" eaLnBrk="1" hangingPunct="1"/>
            <a:r>
              <a:rPr lang="es-MX" sz="2000" smtClean="0">
                <a:latin typeface="Arial" charset="0"/>
              </a:rPr>
              <a:t>Agosto 2015: Se inicia PAFI nivelatorio de matemáticas para estudiantes de nuevo ingreso. Se imparte los días sábados por 4 académicos de la FI y 1 de la FCQ.</a:t>
            </a:r>
          </a:p>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El informe del Coordinador General de Tutorías de la FI reporta que el 100% de los estudiantes tienen asignados tutores y los mismos los acompañarán durante toda su trayectoria académica desde septiembre 2014. </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Junio y Julio 2015 el Coordinador General de Tutorías y los de P.E.  reestructuran las temáticas de las 3 sesiones de tutorías para el periodo que inicia en agosto. Con el propósito de tener mayor eficacia en el programa.</a:t>
            </a:r>
          </a:p>
          <a:p>
            <a:pPr marL="361950" indent="-361950" algn="just" eaLnBrk="1" hangingPunct="1">
              <a:buFont typeface="Arial" charset="0"/>
              <a:buNone/>
            </a:pPr>
            <a:endParaRPr lang="es-MX" sz="2000" smtClean="0">
              <a:latin typeface="Arial" charset="0"/>
            </a:endParaRPr>
          </a:p>
        </p:txBody>
      </p:sp>
      <p:grpSp>
        <p:nvGrpSpPr>
          <p:cNvPr id="26626"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6627"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3 Marcador de contenido"/>
          <p:cNvSpPr>
            <a:spLocks noGrp="1"/>
          </p:cNvSpPr>
          <p:nvPr>
            <p:ph idx="4294967295"/>
          </p:nvPr>
        </p:nvSpPr>
        <p:spPr>
          <a:xfrm>
            <a:off x="468313" y="1196975"/>
            <a:ext cx="8229600" cy="5400675"/>
          </a:xfrm>
        </p:spPr>
        <p:txBody>
          <a:bodyPr/>
          <a:lstStyle/>
          <a:p>
            <a:pPr marL="361950" indent="-361950" algn="just" eaLnBrk="1" hangingPunct="1"/>
            <a:r>
              <a:rPr lang="es-MX" sz="2000" smtClean="0">
                <a:latin typeface="Arial" charset="0"/>
              </a:rPr>
              <a:t>Estudiantes destacados han recibido reconocimiento entregándoles sus Actas Laudatorias.</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Todos los estudiantes de nuevo ingreso de la facultad asistieron al Examen Integral de Salud (ESI). Aunado a ello han recibido conferencias sobre buenos hábitos de salud, drogadicción, alcoholismo, violencia y seguridad.</a:t>
            </a:r>
          </a:p>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Los estudiantes y maestros de la facultad de ingeniería han participado de los eventos de talentos artísticos donde han manifestado sus habilidades en el canto, baile, la interpretación de diversos estilos musicales, dibujo y pintura. Así como la tradicional puesta de altares del día de muertos con el cual rescatamos una de las tradiciones más reconocidas de nuestra cultura, algunas de estas muestras han sido realizadas con el enfoque de la tradición náhuatl.</a:t>
            </a:r>
            <a:endParaRPr lang="es-ES" sz="2000" smtClean="0">
              <a:latin typeface="Arial" charset="0"/>
            </a:endParaRPr>
          </a:p>
        </p:txBody>
      </p:sp>
      <p:grpSp>
        <p:nvGrpSpPr>
          <p:cNvPr id="27650"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7651"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3 Marcador de contenido"/>
          <p:cNvSpPr>
            <a:spLocks noGrp="1"/>
          </p:cNvSpPr>
          <p:nvPr>
            <p:ph idx="4294967295"/>
          </p:nvPr>
        </p:nvSpPr>
        <p:spPr>
          <a:xfrm>
            <a:off x="468313" y="1196975"/>
            <a:ext cx="8229600" cy="5256213"/>
          </a:xfrm>
        </p:spPr>
        <p:txBody>
          <a:bodyPr/>
          <a:lstStyle/>
          <a:p>
            <a:pPr marL="361950" indent="-361950" algn="just" eaLnBrk="1" hangingPunct="1"/>
            <a:r>
              <a:rPr lang="es-MX" sz="2000" smtClean="0">
                <a:latin typeface="Arial" charset="0"/>
              </a:rPr>
              <a:t>En el deporte la Facultad de Ingeniería se destacó por ser campeón del torneo de interfacultades en futbol de campo y colocar algunos estudiantes como integrantes de la selección universitaria. En todas las visorías convocadas se participó, en disciplinas como basquetbol, béisbol, futbol de salón, handbol, voleibol.</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En noviembre se lanzó la convocatoria del torneo de ajedrez, el cual tuvo buena respuesta por parte de la comunidad estudiantil y académica. Se renovaron las selecciones de futbol de campo y basquetbol.</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3 al 5 de Junio 2015 participación de la Feria de las Ciencias en el parque 21 de Mayo de Córdoba, Veracruz. Exposición de prototipos de laboratorio, explicaciones por parte de los alumnos de la FI.</a:t>
            </a:r>
          </a:p>
          <a:p>
            <a:pPr marL="361950" indent="-361950" algn="just" eaLnBrk="1" hangingPunct="1"/>
            <a:endParaRPr lang="es-MX" sz="2000" smtClean="0">
              <a:latin typeface="Arial" charset="0"/>
            </a:endParaRPr>
          </a:p>
        </p:txBody>
      </p:sp>
      <p:grpSp>
        <p:nvGrpSpPr>
          <p:cNvPr id="28674"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8675"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3 Marcador de contenido"/>
          <p:cNvSpPr>
            <a:spLocks noGrp="1"/>
          </p:cNvSpPr>
          <p:nvPr>
            <p:ph idx="4294967295"/>
          </p:nvPr>
        </p:nvSpPr>
        <p:spPr>
          <a:xfrm>
            <a:off x="468313" y="1268413"/>
            <a:ext cx="8229600" cy="5256212"/>
          </a:xfrm>
        </p:spPr>
        <p:txBody>
          <a:bodyPr/>
          <a:lstStyle/>
          <a:p>
            <a:pPr marL="355600" indent="-355600" algn="just" eaLnBrk="1" hangingPunct="1">
              <a:buFont typeface="Arial" charset="0"/>
              <a:buNone/>
            </a:pPr>
            <a:r>
              <a:rPr lang="es-MX" sz="2000" b="1" smtClean="0">
                <a:latin typeface="Arial" charset="0"/>
              </a:rPr>
              <a:t>4. Investigación de calidad socialmente pertinente.</a:t>
            </a:r>
          </a:p>
          <a:p>
            <a:pPr marL="355600" indent="-355600" algn="just" eaLnBrk="1" hangingPunct="1"/>
            <a:endParaRPr lang="es-MX" sz="2000" b="1" smtClean="0">
              <a:latin typeface="Arial" charset="0"/>
            </a:endParaRPr>
          </a:p>
          <a:p>
            <a:pPr marL="355600" indent="-355600" algn="just" eaLnBrk="1" hangingPunct="1">
              <a:buFont typeface="Arial" charset="0"/>
              <a:buNone/>
            </a:pPr>
            <a:r>
              <a:rPr lang="es-MX" sz="2000" smtClean="0">
                <a:latin typeface="Arial" charset="0"/>
              </a:rPr>
              <a:t>El Cuerpo Académico de la Facultad de Ingeniería informa lo siguiente.</a:t>
            </a:r>
          </a:p>
          <a:p>
            <a:pPr marL="355600" indent="-355600" algn="just" eaLnBrk="1" hangingPunct="1">
              <a:buFont typeface="Arial" charset="0"/>
              <a:buNone/>
            </a:pPr>
            <a:endParaRPr lang="es-MX" sz="2000" smtClean="0">
              <a:latin typeface="Arial" charset="0"/>
            </a:endParaRPr>
          </a:p>
          <a:p>
            <a:pPr marL="355600" indent="-355600" algn="just" eaLnBrk="1" hangingPunct="1"/>
            <a:r>
              <a:rPr lang="es-ES_tradnl" sz="2000" smtClean="0">
                <a:latin typeface="Arial" charset="0"/>
              </a:rPr>
              <a:t>Participación en la Convocatoria de Fortalecimiento 2015 convocada por la Dirección General de Desarrollo Académico e Innovación Educativa de la Universidad Veracruzana el 16 de junio del año en curso.</a:t>
            </a:r>
          </a:p>
          <a:p>
            <a:pPr marL="355600" indent="-355600">
              <a:buFont typeface="Arial" charset="0"/>
              <a:buNone/>
            </a:pPr>
            <a:endParaRPr lang="es-ES_tradnl" sz="2000" smtClean="0">
              <a:latin typeface="Arial" charset="0"/>
            </a:endParaRPr>
          </a:p>
          <a:p>
            <a:pPr marL="355600" indent="-355600"/>
            <a:r>
              <a:rPr lang="es-ES_tradnl" sz="2000" smtClean="0">
                <a:latin typeface="Arial" charset="0"/>
              </a:rPr>
              <a:t>Envío de trabajos para su aprobación y posible presentación en congresos o en revistas:</a:t>
            </a:r>
          </a:p>
          <a:p>
            <a:pPr marL="355600" indent="-355600">
              <a:buFont typeface="Arial" charset="0"/>
              <a:buNone/>
            </a:pPr>
            <a:endParaRPr lang="es-ES_tradnl" sz="2000" smtClean="0">
              <a:latin typeface="Arial" charset="0"/>
            </a:endParaRPr>
          </a:p>
          <a:p>
            <a:pPr marL="355600" indent="-355600">
              <a:buFont typeface="Arial" charset="0"/>
              <a:buNone/>
            </a:pPr>
            <a:r>
              <a:rPr lang="es-ES_tradnl" sz="2000" smtClean="0">
                <a:latin typeface="Arial" charset="0"/>
              </a:rPr>
              <a:t>	IX Congreso Internacional de Innovación Educativa a desarrollarse del 21 al 23 de octubre del año en curso, “Software libre y notación simbólica en la enseñanza de la ingeniería”.</a:t>
            </a:r>
            <a:endParaRPr lang="es-MX" sz="2000" smtClean="0">
              <a:latin typeface="Arial" charset="0"/>
            </a:endParaRPr>
          </a:p>
        </p:txBody>
      </p:sp>
      <p:grpSp>
        <p:nvGrpSpPr>
          <p:cNvPr id="29698"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9699"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0722"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30723" name="Rectangle 7"/>
          <p:cNvSpPr>
            <a:spLocks/>
          </p:cNvSpPr>
          <p:nvPr/>
        </p:nvSpPr>
        <p:spPr bwMode="auto">
          <a:xfrm>
            <a:off x="457200" y="1268413"/>
            <a:ext cx="8229600" cy="4781550"/>
          </a:xfrm>
          <a:prstGeom prst="rect">
            <a:avLst/>
          </a:prstGeom>
          <a:noFill/>
          <a:ln w="9525">
            <a:noFill/>
            <a:miter lim="800000"/>
            <a:headEnd/>
            <a:tailEnd/>
          </a:ln>
        </p:spPr>
        <p:txBody>
          <a:bodyPr/>
          <a:lstStyle/>
          <a:p>
            <a:pPr marL="342900" indent="-342900" eaLnBrk="0" hangingPunct="0">
              <a:spcBef>
                <a:spcPct val="20000"/>
              </a:spcBef>
              <a:buFont typeface="Arial" charset="0"/>
              <a:buNone/>
            </a:pPr>
            <a:r>
              <a:rPr lang="en-US" sz="1600"/>
              <a:t>	</a:t>
            </a:r>
            <a:r>
              <a:rPr lang="es-MX" sz="2000"/>
              <a:t>4° Congreso Virtual Internacional sobre Tecnología, Educación y Sociedad CTES2015, “Aplicaciones Android para el control de sistemas mecatrónicos”.</a:t>
            </a:r>
            <a:endParaRPr lang="es-ES" sz="2000"/>
          </a:p>
          <a:p>
            <a:pPr marL="342900" indent="-342900" eaLnBrk="0" hangingPunct="0">
              <a:spcBef>
                <a:spcPct val="20000"/>
              </a:spcBef>
              <a:buFont typeface="Arial" charset="0"/>
              <a:buNone/>
            </a:pPr>
            <a:endParaRPr lang="en-US" sz="2000"/>
          </a:p>
          <a:p>
            <a:pPr marL="342900" indent="-342900" eaLnBrk="0" hangingPunct="0">
              <a:spcBef>
                <a:spcPct val="20000"/>
              </a:spcBef>
              <a:buFont typeface="Arial" charset="0"/>
              <a:buNone/>
            </a:pPr>
            <a:r>
              <a:rPr lang="en-US" sz="1600"/>
              <a:t>	</a:t>
            </a:r>
            <a:r>
              <a:rPr lang="en-US" sz="2000"/>
              <a:t>Transaction on power Systems, “A reduced version of the Jacobian in polar form”.</a:t>
            </a:r>
          </a:p>
          <a:p>
            <a:pPr marL="342900" indent="-342900" eaLnBrk="0" hangingPunct="0">
              <a:spcBef>
                <a:spcPct val="20000"/>
              </a:spcBef>
              <a:buFont typeface="Arial" charset="0"/>
              <a:buNone/>
            </a:pPr>
            <a:endParaRPr lang="es-ES_tradnl" sz="2000"/>
          </a:p>
          <a:p>
            <a:pPr marL="342900" indent="-342900" eaLnBrk="0" hangingPunct="0">
              <a:spcBef>
                <a:spcPct val="20000"/>
              </a:spcBef>
              <a:buFont typeface="Arial" charset="0"/>
              <a:buNone/>
            </a:pPr>
            <a:r>
              <a:rPr lang="es-ES_tradnl" sz="2000"/>
              <a:t>	Desarrollo del Congreso de Innovación Tecnológica 2014.</a:t>
            </a:r>
          </a:p>
          <a:p>
            <a:pPr marL="342900" indent="-342900" eaLnBrk="0" hangingPunct="0">
              <a:spcBef>
                <a:spcPct val="20000"/>
              </a:spcBef>
              <a:buFont typeface="Arial" charset="0"/>
              <a:buNone/>
            </a:pPr>
            <a:endParaRPr lang="es-ES_tradnl" sz="2000"/>
          </a:p>
          <a:p>
            <a:pPr marL="342900" indent="-342900" eaLnBrk="0" hangingPunct="0">
              <a:spcBef>
                <a:spcPct val="20000"/>
              </a:spcBef>
              <a:buFont typeface="Arial" charset="0"/>
              <a:buChar char="•"/>
            </a:pPr>
            <a:r>
              <a:rPr lang="es-ES_tradnl" sz="2000"/>
              <a:t>Se recibió el dictamen del Comité de Evaluación de Pares del PRODEP en donde el Cuerpo Académico: “Investigación en Ingeniería Aplicada”, clave UV-CA-318, mantiene el grado: EN FORMACIÓN. </a:t>
            </a:r>
            <a:endParaRPr lang="es-MX" sz="2000"/>
          </a:p>
          <a:p>
            <a:pPr marL="342900" indent="-342900" eaLnBrk="0" hangingPunct="0">
              <a:spcBef>
                <a:spcPct val="20000"/>
              </a:spcBef>
              <a:buFont typeface="Arial" charset="0"/>
              <a:buChar char="•"/>
            </a:pPr>
            <a:endParaRPr lang="es-ES" sz="200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1746"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31747" name="Rectangle 6"/>
          <p:cNvSpPr>
            <a:spLocks/>
          </p:cNvSpPr>
          <p:nvPr/>
        </p:nvSpPr>
        <p:spPr bwMode="auto">
          <a:xfrm>
            <a:off x="457200" y="1125538"/>
            <a:ext cx="8229600" cy="5472112"/>
          </a:xfrm>
          <a:prstGeom prst="rect">
            <a:avLst/>
          </a:prstGeom>
          <a:noFill/>
          <a:ln w="9525">
            <a:noFill/>
            <a:miter lim="800000"/>
            <a:headEnd/>
            <a:tailEnd/>
          </a:ln>
        </p:spPr>
        <p:txBody>
          <a:bodyPr/>
          <a:lstStyle/>
          <a:p>
            <a:pPr marL="342900" indent="-342900" algn="just" eaLnBrk="0" hangingPunct="0">
              <a:spcBef>
                <a:spcPct val="20000"/>
              </a:spcBef>
              <a:buFont typeface="Arial" charset="0"/>
              <a:buNone/>
            </a:pPr>
            <a:r>
              <a:rPr lang="es-MX" sz="2000" b="1"/>
              <a:t>5. Reconocimiento del egresado como un medio para generar impacto.</a:t>
            </a:r>
            <a:endParaRPr lang="es-MX" sz="2000"/>
          </a:p>
          <a:p>
            <a:pPr marL="342900" indent="-342900" algn="just" eaLnBrk="0" hangingPunct="0">
              <a:spcBef>
                <a:spcPct val="20000"/>
              </a:spcBef>
              <a:buFont typeface="Arial" charset="0"/>
              <a:buChar char="•"/>
            </a:pPr>
            <a:r>
              <a:rPr lang="es-MX" sz="2000"/>
              <a:t>Octubre 2014 se realizó la conferencia de “Marketing online” para los estudiantes del programa de ingeniería industrial.</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Char char="•"/>
            </a:pPr>
            <a:r>
              <a:rPr lang="es-MX" sz="2000"/>
              <a:t>Marzo 2015 Prestadores de Servicio Social FI: Crearon la Base de Datos de los Egresados de la Facultad de Ingeniería, con la 1º generación de los P.E. de Mecánica, Mecatrónica y Civil. Con las 4 generaciones de Industrial. Cada P.E. tiene un responsable de Seguimiento de Egresados que mantendrá actualizada dicha base.</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Char char="•"/>
            </a:pPr>
            <a:r>
              <a:rPr lang="es-MX" sz="2000"/>
              <a:t>Agosto 2015 se realiza el programa de “Conoce tu universidad” dándole a conocer a los estudiantes de nuevo ingreso las características del modelo educativo de la Universidad Veracruzana, el estatuto de alumnos 2008 en algunos de sus artículos más importantes. Programa de Tutorías. Entre otros temas.</a:t>
            </a:r>
          </a:p>
          <a:p>
            <a:pPr marL="342900" indent="-342900" algn="just" eaLnBrk="0" hangingPunct="0">
              <a:spcBef>
                <a:spcPct val="20000"/>
              </a:spcBef>
              <a:buFont typeface="Arial" charset="0"/>
              <a:buChar char="•"/>
            </a:pPr>
            <a:endParaRPr lang="es-ES" sz="2000"/>
          </a:p>
        </p:txBody>
      </p:sp>
      <p:sp>
        <p:nvSpPr>
          <p:cNvPr id="31748" name="2 Título"/>
          <p:cNvSpPr>
            <a:spLocks/>
          </p:cNvSpPr>
          <p:nvPr/>
        </p:nvSpPr>
        <p:spPr bwMode="auto">
          <a:xfrm>
            <a:off x="179388" y="115888"/>
            <a:ext cx="8229600" cy="604837"/>
          </a:xfrm>
          <a:prstGeom prst="rect">
            <a:avLst/>
          </a:prstGeom>
          <a:noFill/>
          <a:ln w="9525">
            <a:noFill/>
            <a:miter lim="800000"/>
            <a:headEnd/>
            <a:tailEnd/>
          </a:ln>
        </p:spPr>
        <p:txBody>
          <a:bodyPr anchor="ctr"/>
          <a:lstStyle/>
          <a:p>
            <a:pPr marL="355600" indent="-355600"/>
            <a:r>
              <a:rPr lang="es-MX" sz="2800" b="1">
                <a:latin typeface="Calibri" pitchFamily="34" charset="0"/>
              </a:rPr>
              <a:t>II. PRESENCIA EN EL ENTORNO CON PERTINENCIA E IMPACTO SOCIAL.</a:t>
            </a:r>
            <a:endParaRPr lang="es-MX" sz="280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2770"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32771" name="Rectangle 6"/>
          <p:cNvSpPr>
            <a:spLocks/>
          </p:cNvSpPr>
          <p:nvPr/>
        </p:nvSpPr>
        <p:spPr bwMode="auto">
          <a:xfrm>
            <a:off x="457200" y="1268413"/>
            <a:ext cx="8229600" cy="5256212"/>
          </a:xfrm>
          <a:prstGeom prst="rect">
            <a:avLst/>
          </a:prstGeom>
          <a:noFill/>
          <a:ln w="9525">
            <a:noFill/>
            <a:miter lim="800000"/>
            <a:headEnd/>
            <a:tailEnd/>
          </a:ln>
        </p:spPr>
        <p:txBody>
          <a:bodyPr/>
          <a:lstStyle/>
          <a:p>
            <a:pPr marL="342900" indent="-342900" algn="just" eaLnBrk="0" hangingPunct="0">
              <a:spcBef>
                <a:spcPct val="20000"/>
              </a:spcBef>
              <a:buFont typeface="Arial" charset="0"/>
              <a:buNone/>
            </a:pPr>
            <a:r>
              <a:rPr lang="es-MX" sz="2000" b="1"/>
              <a:t>6. Reconocimiento e impacto de la UV en la sociedad.</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Char char="•"/>
            </a:pPr>
            <a:r>
              <a:rPr lang="es-MX" sz="2000"/>
              <a:t>Se impartió en el mes de junio el curso de “Estabilidad Estructural” del Doctorado Interinstitucional en Ingeniería Civil del Consorcio de Universidades Mexicanas (CUMex), a dos profesores de la Universidad Autónoma del Estado de Hidalgo y uno de la Universidad Autónoma de Sonora.</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None/>
            </a:pPr>
            <a:r>
              <a:rPr lang="es-MX" sz="2000" b="1"/>
              <a:t>7. Fortalecimiento de la vinculación con el medio</a:t>
            </a:r>
            <a:r>
              <a:rPr lang="es-MX" sz="2000"/>
              <a:t>.</a:t>
            </a:r>
          </a:p>
          <a:p>
            <a:pPr marL="342900" indent="-342900" algn="just" eaLnBrk="0" hangingPunct="0">
              <a:spcBef>
                <a:spcPct val="20000"/>
              </a:spcBef>
              <a:buFont typeface="Arial" charset="0"/>
              <a:buNone/>
            </a:pPr>
            <a:endParaRPr lang="es-MX" sz="2000"/>
          </a:p>
          <a:p>
            <a:pPr marL="342900" indent="-342900" algn="just" eaLnBrk="0" hangingPunct="0">
              <a:spcBef>
                <a:spcPct val="20000"/>
              </a:spcBef>
              <a:buFont typeface="Arial" charset="0"/>
              <a:buChar char="•"/>
            </a:pPr>
            <a:r>
              <a:rPr lang="es-MX" sz="2000"/>
              <a:t>Se gestionaron 27 visitas a la industria de las cuales se realizaron 15. Se destaca que durante este periodo del informe se ha visitado en dos ocasiones una industria líder mundial del ramo automotriz alemana, ubicada en el Edo. de  Puebla. El número total de alumnos beneficiados fue 222.</a:t>
            </a:r>
            <a:endParaRPr lang="es-E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3794"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33795" name="Rectangle 6"/>
          <p:cNvSpPr>
            <a:spLocks/>
          </p:cNvSpPr>
          <p:nvPr/>
        </p:nvSpPr>
        <p:spPr bwMode="auto">
          <a:xfrm>
            <a:off x="457200" y="1268413"/>
            <a:ext cx="8229600" cy="5256212"/>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r>
              <a:rPr lang="es-MX" sz="2000"/>
              <a:t>Existen estudiantes y egresados que se han interesado en realizar prácticas profesionales aún cuando esta actividad no forma parte de ningún plan de estudio de la facultad de ingeniería. Han sido 3 jóvenes que han solicitado carta de presentación.</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Char char="•"/>
            </a:pPr>
            <a:r>
              <a:rPr lang="es-MX" sz="2000"/>
              <a:t>El servicio social ha sido el medio más productivo para que los estudiantes se incorporen a empresas privadas o gubernamentales de su campo laboral y tengan contacto con las actividades que ahí se desarrollan. Ingeniería Civil tiene 22 estudiantes en servicio social, Ingeniería Industrial 26, Ingeniería Mecánica 13, Ingeniería Eléctrica 19 e Ingeniería Mecatrónica 13, para un total de 93 estudiantes prestando servicio social.</a:t>
            </a:r>
          </a:p>
          <a:p>
            <a:pPr marL="342900" indent="-342900" algn="just" eaLnBrk="0" hangingPunct="0">
              <a:spcBef>
                <a:spcPct val="20000"/>
              </a:spcBef>
              <a:buFont typeface="Arial" charset="0"/>
              <a:buChar char="•"/>
            </a:pPr>
            <a:endParaRPr lang="es-MX" sz="2000"/>
          </a:p>
          <a:p>
            <a:pPr marL="342900" indent="-342900" algn="just" eaLnBrk="0" hangingPunct="0">
              <a:spcBef>
                <a:spcPct val="20000"/>
              </a:spcBef>
              <a:buFont typeface="Arial" charset="0"/>
              <a:buChar char="•"/>
            </a:pPr>
            <a:r>
              <a:rPr lang="es-MX" sz="2000"/>
              <a:t>Se firmo Convenio Marco (general) con la empresa metalmecánica Manufacturera 3M. Donde los estudiantes pueden realizar servicio social, prácticas y visitas.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4818"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34819" name="Rectangle 6"/>
          <p:cNvSpPr>
            <a:spLocks/>
          </p:cNvSpPr>
          <p:nvPr/>
        </p:nvSpPr>
        <p:spPr bwMode="auto">
          <a:xfrm>
            <a:off x="457200" y="1628775"/>
            <a:ext cx="8229600" cy="4032250"/>
          </a:xfrm>
          <a:prstGeom prst="rect">
            <a:avLst/>
          </a:prstGeom>
          <a:noFill/>
          <a:ln w="9525">
            <a:noFill/>
            <a:miter lim="800000"/>
            <a:headEnd/>
            <a:tailEnd/>
          </a:ln>
        </p:spPr>
        <p:txBody>
          <a:bodyPr/>
          <a:lstStyle/>
          <a:p>
            <a:pPr marL="342900" indent="-342900" algn="just" eaLnBrk="0" hangingPunct="0">
              <a:spcBef>
                <a:spcPct val="20000"/>
              </a:spcBef>
              <a:buFont typeface="Arial" charset="0"/>
              <a:buNone/>
            </a:pPr>
            <a:r>
              <a:rPr lang="es-MX" sz="2000" b="1"/>
              <a:t>8. Respeto a la equidad de género y la multiculturalidad.</a:t>
            </a:r>
          </a:p>
          <a:p>
            <a:pPr marL="342900" indent="-342900" algn="just" eaLnBrk="0" hangingPunct="0">
              <a:spcBef>
                <a:spcPct val="20000"/>
              </a:spcBef>
              <a:buFont typeface="Arial" charset="0"/>
              <a:buNone/>
            </a:pPr>
            <a:endParaRPr lang="es-MX" sz="2000" b="1"/>
          </a:p>
          <a:p>
            <a:pPr marL="342900" indent="-342900" algn="just" eaLnBrk="0" hangingPunct="0">
              <a:spcBef>
                <a:spcPct val="20000"/>
              </a:spcBef>
              <a:buFont typeface="Arial" charset="0"/>
              <a:buChar char="•"/>
            </a:pPr>
            <a:r>
              <a:rPr lang="es-MX" sz="2000"/>
              <a:t>27 Mayo 2015 se nombró al coordinador de unidad de género de la facultad.</a:t>
            </a:r>
          </a:p>
          <a:p>
            <a:pPr marL="342900" indent="-342900" algn="just" eaLnBrk="0" hangingPunct="0">
              <a:spcBef>
                <a:spcPct val="20000"/>
              </a:spcBef>
              <a:buFont typeface="Arial" charset="0"/>
              <a:buNone/>
            </a:pPr>
            <a:endParaRPr lang="es-MX" sz="2000"/>
          </a:p>
          <a:p>
            <a:pPr marL="342900" indent="-342900" algn="just" eaLnBrk="0" hangingPunct="0">
              <a:spcBef>
                <a:spcPct val="20000"/>
              </a:spcBef>
              <a:buFont typeface="Arial" charset="0"/>
              <a:buChar char="•"/>
            </a:pPr>
            <a:r>
              <a:rPr lang="es-MX" sz="2000"/>
              <a:t>29 Junio 2015 se participó en el taller de “Reducción de Estigma y Discriminación”.</a:t>
            </a:r>
          </a:p>
          <a:p>
            <a:pPr marL="342900" indent="-342900" algn="just" eaLnBrk="0" hangingPunct="0">
              <a:spcBef>
                <a:spcPct val="20000"/>
              </a:spcBef>
              <a:buFont typeface="Arial" charset="0"/>
              <a:buNone/>
            </a:pPr>
            <a:endParaRPr lang="es-MX"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Título"/>
          <p:cNvSpPr>
            <a:spLocks noGrp="1"/>
          </p:cNvSpPr>
          <p:nvPr>
            <p:ph type="title"/>
          </p:nvPr>
        </p:nvSpPr>
        <p:spPr>
          <a:xfrm>
            <a:off x="411163" y="234950"/>
            <a:ext cx="8229600" cy="604838"/>
          </a:xfrm>
        </p:spPr>
        <p:txBody>
          <a:bodyPr/>
          <a:lstStyle/>
          <a:p>
            <a:pPr eaLnBrk="1" hangingPunct="1"/>
            <a:r>
              <a:rPr lang="es-MX" sz="4000" b="1" smtClean="0"/>
              <a:t>INTRODUCCIÓN</a:t>
            </a:r>
            <a:endParaRPr lang="es-MX" sz="4000" smtClean="0"/>
          </a:p>
        </p:txBody>
      </p:sp>
      <p:grpSp>
        <p:nvGrpSpPr>
          <p:cNvPr id="17410"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17411"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17412" name="Text Box 8"/>
          <p:cNvSpPr txBox="1">
            <a:spLocks noChangeArrowheads="1"/>
          </p:cNvSpPr>
          <p:nvPr/>
        </p:nvSpPr>
        <p:spPr bwMode="auto">
          <a:xfrm>
            <a:off x="395288" y="2232025"/>
            <a:ext cx="8208962" cy="2565400"/>
          </a:xfrm>
          <a:prstGeom prst="rect">
            <a:avLst/>
          </a:prstGeom>
          <a:noFill/>
          <a:ln w="9525">
            <a:noFill/>
            <a:miter lim="800000"/>
            <a:headEnd/>
            <a:tailEnd/>
          </a:ln>
        </p:spPr>
        <p:txBody>
          <a:bodyPr>
            <a:spAutoFit/>
          </a:bodyPr>
          <a:lstStyle/>
          <a:p>
            <a:pPr algn="just">
              <a:spcBef>
                <a:spcPct val="50000"/>
              </a:spcBef>
            </a:pPr>
            <a:r>
              <a:rPr lang="es-MX"/>
              <a:t>En cumplimiento a lo establecido en el Artículo 70, Fracción XII de la Ley Orgánica de la Universidad Veracruzana, presento a esta Junta Académica el informe de actividades de la Facultad de Ingeniería Cd. Mendoza en el periodo comprendido entre el 1 de septiembre 2014 a 31 de agosto 2015.</a:t>
            </a:r>
          </a:p>
          <a:p>
            <a:pPr algn="just">
              <a:spcBef>
                <a:spcPct val="50000"/>
              </a:spcBef>
            </a:pPr>
            <a:endParaRPr lang="es-MX"/>
          </a:p>
          <a:p>
            <a:pPr algn="just">
              <a:spcBef>
                <a:spcPct val="50000"/>
              </a:spcBef>
            </a:pPr>
            <a:r>
              <a:rPr lang="es-MX"/>
              <a:t>La estructura de este documento corresponde a los ejes y programas estratégicos de trabajo que se han trazado dentro del Programa de Trabajo Estratégico 2013-2017 Tradición e Innovación.</a:t>
            </a: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Título"/>
          <p:cNvSpPr>
            <a:spLocks noGrp="1"/>
          </p:cNvSpPr>
          <p:nvPr>
            <p:ph type="title" idx="4294967295"/>
          </p:nvPr>
        </p:nvSpPr>
        <p:spPr>
          <a:xfrm>
            <a:off x="179388" y="69850"/>
            <a:ext cx="8229600" cy="604838"/>
          </a:xfrm>
        </p:spPr>
        <p:txBody>
          <a:bodyPr/>
          <a:lstStyle/>
          <a:p>
            <a:pPr marL="355600" indent="-355600" algn="l" eaLnBrk="1" hangingPunct="1"/>
            <a:r>
              <a:rPr lang="es-MX" sz="2800" b="1" smtClean="0"/>
              <a:t>III. GOBIERNO Y GESTIÓN RESPONSABLE Y CON TRANSPARENCIA</a:t>
            </a:r>
            <a:endParaRPr lang="es-MX" sz="2800" smtClean="0"/>
          </a:p>
        </p:txBody>
      </p:sp>
      <p:sp>
        <p:nvSpPr>
          <p:cNvPr id="35842" name="3 Marcador de contenido"/>
          <p:cNvSpPr>
            <a:spLocks noGrp="1"/>
          </p:cNvSpPr>
          <p:nvPr>
            <p:ph idx="4294967295"/>
          </p:nvPr>
        </p:nvSpPr>
        <p:spPr>
          <a:xfrm>
            <a:off x="468313" y="1628775"/>
            <a:ext cx="8229600" cy="3960813"/>
          </a:xfrm>
        </p:spPr>
        <p:txBody>
          <a:bodyPr/>
          <a:lstStyle/>
          <a:p>
            <a:pPr marL="361950" indent="-361950" algn="just" eaLnBrk="1" hangingPunct="1">
              <a:buFont typeface="Arial" charset="0"/>
              <a:buNone/>
            </a:pPr>
            <a:r>
              <a:rPr lang="es-MX" sz="2000" b="1" smtClean="0">
                <a:latin typeface="Arial" charset="0"/>
              </a:rPr>
              <a:t>9. Modernización del gobierno y la gestión institucional.</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Enero 2015 se entrega el PLADEA de la FI a Planeación Institucional, dicho documento contiene armonizadas las metas del Programa de Trabajo Estratégico 2013-2017 y los indicadores para la Acreditación de los P.E. de la FI.</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Marzo 2015 se inicia la elaboración de Manuales por medio de prestadores de servicio del P.E. de Industrial: Manual de Organización y Funciones. Manual de Procedimientos de Vinculación en cuanto a Visitas Guiadas y Viajes de Estudio. Así como el manual de Procedimientos del Servicio Social.</a:t>
            </a:r>
            <a:endParaRPr lang="es-ES" sz="2000" smtClean="0">
              <a:latin typeface="Arial" charset="0"/>
            </a:endParaRPr>
          </a:p>
        </p:txBody>
      </p:sp>
      <p:grpSp>
        <p:nvGrpSpPr>
          <p:cNvPr id="35843"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5844"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3 Marcador de contenido"/>
          <p:cNvSpPr>
            <a:spLocks noGrp="1"/>
          </p:cNvSpPr>
          <p:nvPr>
            <p:ph idx="4294967295"/>
          </p:nvPr>
        </p:nvSpPr>
        <p:spPr>
          <a:xfrm>
            <a:off x="468313" y="1700213"/>
            <a:ext cx="8229600" cy="3889375"/>
          </a:xfrm>
        </p:spPr>
        <p:txBody>
          <a:bodyPr/>
          <a:lstStyle/>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Marzo 2015 se actualiza el Reglamento Interno de la FI Laboratorios, Centro de Computo, uso de Auditorio y Audiovisual.</a:t>
            </a:r>
          </a:p>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Marzo 2015 elaboración del Cuadro de Mando para control y seguimiento de los indicadores del CACEI para la Acreditación de los 5 P.E.</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Agosto 2015 se entrega el Manual de Servicio Social.</a:t>
            </a:r>
          </a:p>
          <a:p>
            <a:pPr marL="361950" indent="-361950" algn="just" eaLnBrk="1" hangingPunct="1"/>
            <a:endParaRPr lang="es-ES" sz="2000" smtClean="0">
              <a:latin typeface="Arial" charset="0"/>
            </a:endParaRPr>
          </a:p>
        </p:txBody>
      </p:sp>
      <p:grpSp>
        <p:nvGrpSpPr>
          <p:cNvPr id="36866"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6867"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Título"/>
          <p:cNvSpPr>
            <a:spLocks noGrp="1"/>
          </p:cNvSpPr>
          <p:nvPr>
            <p:ph type="title" idx="4294967295"/>
          </p:nvPr>
        </p:nvSpPr>
        <p:spPr>
          <a:xfrm>
            <a:off x="179388" y="69850"/>
            <a:ext cx="8229600" cy="604838"/>
          </a:xfrm>
        </p:spPr>
        <p:txBody>
          <a:bodyPr/>
          <a:lstStyle/>
          <a:p>
            <a:pPr marL="355600" indent="-355600" algn="l" eaLnBrk="1" hangingPunct="1"/>
            <a:r>
              <a:rPr lang="es-MX" sz="2800" b="1" smtClean="0"/>
              <a:t>III. GOBIERNO Y GESTIÓN RESPONSABLE Y CON TRANSPARENCIA</a:t>
            </a:r>
            <a:endParaRPr lang="es-MX" sz="2800" smtClean="0"/>
          </a:p>
        </p:txBody>
      </p:sp>
      <p:sp>
        <p:nvSpPr>
          <p:cNvPr id="37890" name="3 Marcador de contenido"/>
          <p:cNvSpPr>
            <a:spLocks noGrp="1"/>
          </p:cNvSpPr>
          <p:nvPr>
            <p:ph idx="4294967295"/>
          </p:nvPr>
        </p:nvSpPr>
        <p:spPr>
          <a:xfrm>
            <a:off x="468313" y="1052513"/>
            <a:ext cx="8229600" cy="1296987"/>
          </a:xfrm>
        </p:spPr>
        <p:txBody>
          <a:bodyPr/>
          <a:lstStyle/>
          <a:p>
            <a:pPr marL="361950" indent="-361950" algn="just" eaLnBrk="1" hangingPunct="1">
              <a:buFont typeface="Arial" charset="0"/>
              <a:buNone/>
            </a:pPr>
            <a:r>
              <a:rPr lang="es-MX" sz="2000" b="1" smtClean="0">
                <a:latin typeface="Arial" charset="0"/>
              </a:rPr>
              <a:t>10. Sostenibilidad financiera.</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Subsidio estatal ordinario</a:t>
            </a: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37891"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7892"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37898" name="Picture 7"/>
          <p:cNvPicPr>
            <a:picLocks noChangeAspect="1" noChangeArrowheads="1"/>
          </p:cNvPicPr>
          <p:nvPr/>
        </p:nvPicPr>
        <p:blipFill>
          <a:blip r:embed="rId3"/>
          <a:srcRect/>
          <a:stretch>
            <a:fillRect/>
          </a:stretch>
        </p:blipFill>
        <p:spPr bwMode="auto">
          <a:xfrm>
            <a:off x="1403350" y="2205038"/>
            <a:ext cx="5934075" cy="3676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3 Marcador de contenido"/>
          <p:cNvSpPr>
            <a:spLocks noGrp="1"/>
          </p:cNvSpPr>
          <p:nvPr>
            <p:ph idx="4294967295"/>
          </p:nvPr>
        </p:nvSpPr>
        <p:spPr>
          <a:xfrm>
            <a:off x="468313" y="1052513"/>
            <a:ext cx="8229600" cy="5805487"/>
          </a:xfrm>
        </p:spPr>
        <p:txBody>
          <a:bodyPr/>
          <a:lstStyle/>
          <a:p>
            <a:pPr marL="361950" indent="-361950" algn="just" eaLnBrk="1" hangingPunct="1">
              <a:buFont typeface="Arial" charset="0"/>
              <a:buNone/>
            </a:pPr>
            <a:endParaRPr lang="es-MX" sz="2000" b="1"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38914"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8915"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38921" name="Picture 2"/>
          <p:cNvPicPr>
            <a:picLocks noChangeAspect="1" noChangeArrowheads="1"/>
          </p:cNvPicPr>
          <p:nvPr/>
        </p:nvPicPr>
        <p:blipFill>
          <a:blip r:embed="rId3"/>
          <a:srcRect/>
          <a:stretch>
            <a:fillRect/>
          </a:stretch>
        </p:blipFill>
        <p:spPr bwMode="auto">
          <a:xfrm>
            <a:off x="1547813" y="1628775"/>
            <a:ext cx="5934075" cy="329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3 Marcador de contenido"/>
          <p:cNvSpPr>
            <a:spLocks noGrp="1"/>
          </p:cNvSpPr>
          <p:nvPr>
            <p:ph idx="4294967295"/>
          </p:nvPr>
        </p:nvSpPr>
        <p:spPr>
          <a:xfrm>
            <a:off x="468313" y="1052513"/>
            <a:ext cx="8229600" cy="5805487"/>
          </a:xfrm>
        </p:spPr>
        <p:txBody>
          <a:bodyPr/>
          <a:lstStyle/>
          <a:p>
            <a:pPr marL="361950" indent="-361950" algn="just" eaLnBrk="1" hangingPunct="1">
              <a:buFont typeface="Arial" charset="0"/>
              <a:buNone/>
            </a:pPr>
            <a:endParaRPr lang="es-MX" sz="2000" b="1"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39938"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39939"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39945" name="Picture 2"/>
          <p:cNvPicPr>
            <a:picLocks noChangeAspect="1" noChangeArrowheads="1"/>
          </p:cNvPicPr>
          <p:nvPr/>
        </p:nvPicPr>
        <p:blipFill>
          <a:blip r:embed="rId3"/>
          <a:srcRect/>
          <a:stretch>
            <a:fillRect/>
          </a:stretch>
        </p:blipFill>
        <p:spPr bwMode="auto">
          <a:xfrm>
            <a:off x="1619250" y="1916113"/>
            <a:ext cx="5934075" cy="291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3 Marcador de contenido"/>
          <p:cNvSpPr>
            <a:spLocks noGrp="1"/>
          </p:cNvSpPr>
          <p:nvPr>
            <p:ph idx="4294967295"/>
          </p:nvPr>
        </p:nvSpPr>
        <p:spPr>
          <a:xfrm>
            <a:off x="539750" y="1052513"/>
            <a:ext cx="8229600" cy="5805487"/>
          </a:xfrm>
        </p:spPr>
        <p:txBody>
          <a:bodyPr/>
          <a:lstStyle/>
          <a:p>
            <a:pPr marL="361950" indent="-361950" algn="just" eaLnBrk="1" hangingPunct="1">
              <a:buFont typeface="Arial" charset="0"/>
              <a:buNone/>
            </a:pPr>
            <a:endParaRPr lang="es-MX" sz="2000" b="1"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40962"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40963"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40968" name="Picture 2"/>
          <p:cNvPicPr>
            <a:picLocks noChangeAspect="1" noChangeArrowheads="1"/>
          </p:cNvPicPr>
          <p:nvPr/>
        </p:nvPicPr>
        <p:blipFill>
          <a:blip r:embed="rId3"/>
          <a:srcRect/>
          <a:stretch>
            <a:fillRect/>
          </a:stretch>
        </p:blipFill>
        <p:spPr bwMode="auto">
          <a:xfrm>
            <a:off x="1619250" y="1933575"/>
            <a:ext cx="5934075" cy="329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3 Marcador de contenido"/>
          <p:cNvSpPr>
            <a:spLocks noGrp="1"/>
          </p:cNvSpPr>
          <p:nvPr>
            <p:ph idx="4294967295"/>
          </p:nvPr>
        </p:nvSpPr>
        <p:spPr>
          <a:xfrm>
            <a:off x="468313" y="1052513"/>
            <a:ext cx="8229600" cy="5805487"/>
          </a:xfrm>
        </p:spPr>
        <p:txBody>
          <a:bodyPr/>
          <a:lstStyle/>
          <a:p>
            <a:pPr marL="361950" indent="-361950" algn="just" eaLnBrk="1" hangingPunct="1">
              <a:buFont typeface="Arial" charset="0"/>
              <a:buNone/>
            </a:pPr>
            <a:endParaRPr lang="es-MX" sz="2000" b="1"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50179"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50182"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50183" name="Picture 2"/>
          <p:cNvPicPr>
            <a:picLocks noChangeAspect="1" noChangeArrowheads="1"/>
          </p:cNvPicPr>
          <p:nvPr/>
        </p:nvPicPr>
        <p:blipFill>
          <a:blip r:embed="rId3"/>
          <a:srcRect/>
          <a:stretch>
            <a:fillRect/>
          </a:stretch>
        </p:blipFill>
        <p:spPr bwMode="auto">
          <a:xfrm>
            <a:off x="1619250" y="2349500"/>
            <a:ext cx="5934075" cy="2533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3 Marcador de contenido"/>
          <p:cNvSpPr>
            <a:spLocks noGrp="1"/>
          </p:cNvSpPr>
          <p:nvPr>
            <p:ph idx="4294967295"/>
          </p:nvPr>
        </p:nvSpPr>
        <p:spPr>
          <a:xfrm>
            <a:off x="468313" y="1052513"/>
            <a:ext cx="8229600" cy="5805487"/>
          </a:xfrm>
        </p:spPr>
        <p:txBody>
          <a:bodyPr/>
          <a:lstStyle/>
          <a:p>
            <a:pPr marL="361950" indent="-361950" algn="just" eaLnBrk="1" hangingPunct="1">
              <a:buFont typeface="Arial" charset="0"/>
              <a:buNone/>
            </a:pPr>
            <a:endParaRPr lang="es-MX" sz="2000" b="1"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MX" sz="2000" smtClean="0">
              <a:latin typeface="Arial" charset="0"/>
            </a:endParaRPr>
          </a:p>
          <a:p>
            <a:pPr marL="361950" indent="-361950" algn="just" eaLnBrk="1" hangingPunct="1"/>
            <a:endParaRPr lang="es-ES" sz="2000" smtClean="0">
              <a:latin typeface="Arial" charset="0"/>
            </a:endParaRPr>
          </a:p>
        </p:txBody>
      </p:sp>
      <p:grpSp>
        <p:nvGrpSpPr>
          <p:cNvPr id="49155"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49158"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49159" name="Picture 2"/>
          <p:cNvPicPr>
            <a:picLocks noChangeAspect="1" noChangeArrowheads="1"/>
          </p:cNvPicPr>
          <p:nvPr/>
        </p:nvPicPr>
        <p:blipFill>
          <a:blip r:embed="rId3"/>
          <a:srcRect/>
          <a:stretch>
            <a:fillRect/>
          </a:stretch>
        </p:blipFill>
        <p:spPr bwMode="auto">
          <a:xfrm>
            <a:off x="1692275" y="1916113"/>
            <a:ext cx="5934075" cy="291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41986"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41987" name="Text Box 7"/>
          <p:cNvSpPr txBox="1">
            <a:spLocks noChangeArrowheads="1"/>
          </p:cNvSpPr>
          <p:nvPr/>
        </p:nvSpPr>
        <p:spPr bwMode="auto">
          <a:xfrm>
            <a:off x="755650" y="1412875"/>
            <a:ext cx="5256213" cy="396875"/>
          </a:xfrm>
          <a:prstGeom prst="rect">
            <a:avLst/>
          </a:prstGeom>
          <a:noFill/>
          <a:ln w="9525">
            <a:noFill/>
            <a:miter lim="800000"/>
            <a:headEnd/>
            <a:tailEnd/>
          </a:ln>
        </p:spPr>
        <p:txBody>
          <a:bodyPr>
            <a:spAutoFit/>
          </a:bodyPr>
          <a:lstStyle/>
          <a:p>
            <a:pPr marL="355600" indent="-355600">
              <a:spcBef>
                <a:spcPct val="50000"/>
              </a:spcBef>
              <a:buFontTx/>
              <a:buChar char="•"/>
            </a:pPr>
            <a:r>
              <a:rPr lang="es-MX" sz="2000"/>
              <a:t>Aportaciones al Patronato Fideicomiso</a:t>
            </a:r>
            <a:endParaRPr lang="es-ES" sz="2000"/>
          </a:p>
        </p:txBody>
      </p:sp>
      <p:pic>
        <p:nvPicPr>
          <p:cNvPr id="41988" name="Picture 2"/>
          <p:cNvPicPr>
            <a:picLocks noChangeAspect="1" noChangeArrowheads="1"/>
          </p:cNvPicPr>
          <p:nvPr/>
        </p:nvPicPr>
        <p:blipFill>
          <a:blip r:embed="rId3"/>
          <a:srcRect/>
          <a:stretch>
            <a:fillRect/>
          </a:stretch>
        </p:blipFill>
        <p:spPr bwMode="auto">
          <a:xfrm>
            <a:off x="1331913" y="2427288"/>
            <a:ext cx="6684962" cy="280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7"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52230"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52231" name="Picture 5"/>
          <p:cNvPicPr>
            <a:picLocks noChangeAspect="1" noChangeArrowheads="1"/>
          </p:cNvPicPr>
          <p:nvPr/>
        </p:nvPicPr>
        <p:blipFill>
          <a:blip r:embed="rId3"/>
          <a:srcRect/>
          <a:stretch>
            <a:fillRect/>
          </a:stretch>
        </p:blipFill>
        <p:spPr bwMode="auto">
          <a:xfrm>
            <a:off x="755650" y="1844675"/>
            <a:ext cx="7780338" cy="2690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Título"/>
          <p:cNvSpPr>
            <a:spLocks noGrp="1"/>
          </p:cNvSpPr>
          <p:nvPr>
            <p:ph type="title"/>
          </p:nvPr>
        </p:nvSpPr>
        <p:spPr>
          <a:xfrm>
            <a:off x="179388" y="234950"/>
            <a:ext cx="8229600" cy="604838"/>
          </a:xfrm>
        </p:spPr>
        <p:txBody>
          <a:bodyPr/>
          <a:lstStyle/>
          <a:p>
            <a:pPr eaLnBrk="1" hangingPunct="1"/>
            <a:r>
              <a:rPr lang="es-MX" sz="2800" b="1" smtClean="0"/>
              <a:t>I. INNOVACIÓN ACADÉMICA CON CALIDAD</a:t>
            </a:r>
            <a:endParaRPr lang="es-MX" sz="2800" smtClean="0"/>
          </a:p>
        </p:txBody>
      </p:sp>
      <p:sp>
        <p:nvSpPr>
          <p:cNvPr id="18434" name="3 Marcador de contenido"/>
          <p:cNvSpPr>
            <a:spLocks noGrp="1"/>
          </p:cNvSpPr>
          <p:nvPr>
            <p:ph idx="1"/>
          </p:nvPr>
        </p:nvSpPr>
        <p:spPr>
          <a:xfrm>
            <a:off x="468313" y="1773238"/>
            <a:ext cx="8229600" cy="4392612"/>
          </a:xfrm>
        </p:spPr>
        <p:txBody>
          <a:bodyPr/>
          <a:lstStyle/>
          <a:p>
            <a:pPr marL="361950" indent="-361950" algn="just" eaLnBrk="1" hangingPunct="1">
              <a:buFont typeface="Arial" charset="0"/>
              <a:buNone/>
            </a:pPr>
            <a:r>
              <a:rPr lang="es-MX" sz="2000" b="1" smtClean="0">
                <a:latin typeface="Arial" charset="0"/>
              </a:rPr>
              <a:t>1. Programas educativos que cumplan con los estándares de calidad nacionales e internacionales.</a:t>
            </a:r>
          </a:p>
          <a:p>
            <a:pPr marL="361950" indent="-361950" algn="just" eaLnBrk="1" hangingPunct="1">
              <a:buFont typeface="Arial" charset="0"/>
              <a:buNone/>
            </a:pPr>
            <a:endParaRPr lang="es-MX" sz="2000" b="1" smtClean="0">
              <a:latin typeface="Arial" charset="0"/>
            </a:endParaRPr>
          </a:p>
          <a:p>
            <a:pPr marL="361950" indent="-361950" algn="just" eaLnBrk="1" hangingPunct="1"/>
            <a:r>
              <a:rPr lang="es-MX" sz="2000" smtClean="0">
                <a:latin typeface="Arial" charset="0"/>
              </a:rPr>
              <a:t>19 nov. 2014 FCQ Taller de armonización PLADEA y Acreditación.</a:t>
            </a:r>
          </a:p>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Febrero 2015 Inicio de la Maestría en Ingeniería Aplicada, impartida a ingenieros de M3M de Córdoba. Primera maestría con la industria. Participan 5 académicos de la Entidad.</a:t>
            </a:r>
          </a:p>
          <a:p>
            <a:pPr marL="361950" indent="-361950" algn="just" eaLnBrk="1" hangingPunct="1">
              <a:buFont typeface="Arial" charset="0"/>
              <a:buNone/>
            </a:pPr>
            <a:endParaRPr lang="es-MX" sz="2000" smtClean="0">
              <a:latin typeface="Arial" charset="0"/>
            </a:endParaRPr>
          </a:p>
          <a:p>
            <a:pPr marL="361950" indent="-361950" algn="just" eaLnBrk="1" hangingPunct="1"/>
            <a:r>
              <a:rPr lang="es-MX" sz="2000" smtClean="0">
                <a:latin typeface="Arial" charset="0"/>
              </a:rPr>
              <a:t>27 may 2015 Junta Académica FI se avalan la organización por P. E. que operará los proyectos del PLADEA y la Acreditación. Así como la comisión de la entidad para la evaluación del MEIF.</a:t>
            </a:r>
          </a:p>
        </p:txBody>
      </p:sp>
      <p:grpSp>
        <p:nvGrpSpPr>
          <p:cNvPr id="18435"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18436"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43010"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43011" name="Text Box 7"/>
          <p:cNvSpPr txBox="1">
            <a:spLocks noChangeArrowheads="1"/>
          </p:cNvSpPr>
          <p:nvPr/>
        </p:nvSpPr>
        <p:spPr bwMode="auto">
          <a:xfrm>
            <a:off x="611188" y="1341438"/>
            <a:ext cx="7345362" cy="2395537"/>
          </a:xfrm>
          <a:prstGeom prst="rect">
            <a:avLst/>
          </a:prstGeom>
          <a:noFill/>
          <a:ln w="9525">
            <a:noFill/>
            <a:miter lim="800000"/>
            <a:headEnd/>
            <a:tailEnd/>
          </a:ln>
        </p:spPr>
        <p:txBody>
          <a:bodyPr>
            <a:spAutoFit/>
          </a:bodyPr>
          <a:lstStyle/>
          <a:p>
            <a:pPr marL="355600" indent="-355600">
              <a:spcBef>
                <a:spcPct val="50000"/>
              </a:spcBef>
            </a:pPr>
            <a:r>
              <a:rPr lang="es-MX" sz="2000" b="1"/>
              <a:t>11. Optimización de la infraestructura física y equipamiento con eficiencia y eficacia</a:t>
            </a:r>
          </a:p>
          <a:p>
            <a:pPr marL="355600" indent="-355600">
              <a:spcBef>
                <a:spcPct val="50000"/>
              </a:spcBef>
            </a:pPr>
            <a:endParaRPr lang="es-MX" sz="2000" b="1"/>
          </a:p>
          <a:p>
            <a:pPr marL="355600" indent="-355600">
              <a:spcBef>
                <a:spcPct val="50000"/>
              </a:spcBef>
              <a:buFontTx/>
              <a:buChar char="•"/>
            </a:pPr>
            <a:r>
              <a:rPr lang="es-MX"/>
              <a:t>Se dio seguimiento a la gestión de recursos para proporcionar el  mantenimiento a la infraestructura de la FI. Se logro obtener un recurso de $ 319 898.13 por parte de la Dirección de Proyecto con recursos FAM del Gobierno Federal.</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19458"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19459" name="Imagen 4"/>
          <p:cNvPicPr>
            <a:picLocks noChangeAspect="1"/>
          </p:cNvPicPr>
          <p:nvPr/>
        </p:nvPicPr>
        <p:blipFill>
          <a:blip r:embed="rId3"/>
          <a:srcRect l="15025" t="13831" r="13963" b="10596"/>
          <a:stretch>
            <a:fillRect/>
          </a:stretch>
        </p:blipFill>
        <p:spPr bwMode="auto">
          <a:xfrm>
            <a:off x="0" y="1155700"/>
            <a:ext cx="9144000" cy="570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0482"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20483" name="Imagen 1"/>
          <p:cNvPicPr>
            <a:picLocks noChangeAspect="1"/>
          </p:cNvPicPr>
          <p:nvPr/>
        </p:nvPicPr>
        <p:blipFill>
          <a:blip r:embed="rId3"/>
          <a:srcRect l="10434" t="14507" r="11165" b="9229"/>
          <a:stretch>
            <a:fillRect/>
          </a:stretch>
        </p:blipFill>
        <p:spPr bwMode="auto">
          <a:xfrm>
            <a:off x="250825" y="1403350"/>
            <a:ext cx="8497888" cy="484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1506"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pic>
        <p:nvPicPr>
          <p:cNvPr id="21507" name="Imagen 2"/>
          <p:cNvPicPr>
            <a:picLocks noChangeAspect="1"/>
          </p:cNvPicPr>
          <p:nvPr/>
        </p:nvPicPr>
        <p:blipFill>
          <a:blip r:embed="rId3"/>
          <a:srcRect l="2853" t="16550" r="3386" b="18422"/>
          <a:stretch>
            <a:fillRect/>
          </a:stretch>
        </p:blipFill>
        <p:spPr bwMode="auto">
          <a:xfrm>
            <a:off x="0" y="2073275"/>
            <a:ext cx="9144000" cy="371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3 Marcador de contenido"/>
          <p:cNvSpPr>
            <a:spLocks noGrp="1"/>
          </p:cNvSpPr>
          <p:nvPr>
            <p:ph idx="4294967295"/>
          </p:nvPr>
        </p:nvSpPr>
        <p:spPr>
          <a:xfrm>
            <a:off x="468313" y="1917700"/>
            <a:ext cx="8229600" cy="3743325"/>
          </a:xfrm>
        </p:spPr>
        <p:txBody>
          <a:bodyPr/>
          <a:lstStyle/>
          <a:p>
            <a:pPr marL="361950" indent="-361950" algn="just" eaLnBrk="1" hangingPunct="1"/>
            <a:r>
              <a:rPr lang="es-MX" sz="2000" smtClean="0">
                <a:latin typeface="Arial" charset="0"/>
              </a:rPr>
              <a:t>10% de la planta académica ha estado utilizando la plataforma Eminus. Otro 10% la plataforma Moodle. Para fines de agosto el 30% esta utilizando Moodle para impartir algunas EE y su evaluación. Académicos involucrados de los P.E. de Civil, Mecánica e Industrial. Con ello se está participando en la línea de Innovación Educativa que tiene que ver con el uso de las Tecnologías de la Información y la Comunicación (TIC´s).</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18 y 19 de Junio participación en la evaluación del Modelo Educativo Integral y Flexible en la USBI Ixtac. Participan 18 académicos y 4 estudiantes. </a:t>
            </a:r>
            <a:endParaRPr lang="es-ES" sz="2000" smtClean="0">
              <a:latin typeface="Arial" charset="0"/>
            </a:endParaRPr>
          </a:p>
        </p:txBody>
      </p:sp>
      <p:grpSp>
        <p:nvGrpSpPr>
          <p:cNvPr id="22530"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2531"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3 Marcador de contenido"/>
          <p:cNvSpPr>
            <a:spLocks noGrp="1"/>
          </p:cNvSpPr>
          <p:nvPr>
            <p:ph idx="4294967295"/>
          </p:nvPr>
        </p:nvSpPr>
        <p:spPr>
          <a:xfrm>
            <a:off x="468313" y="1341438"/>
            <a:ext cx="8229600" cy="5040312"/>
          </a:xfrm>
        </p:spPr>
        <p:txBody>
          <a:bodyPr/>
          <a:lstStyle/>
          <a:p>
            <a:pPr marL="361950" indent="-361950" algn="just" eaLnBrk="1" hangingPunct="1">
              <a:buFont typeface="Arial" charset="0"/>
              <a:buNone/>
            </a:pPr>
            <a:r>
              <a:rPr lang="es-MX" sz="2000" b="1" smtClean="0">
                <a:latin typeface="Arial" charset="0"/>
              </a:rPr>
              <a:t>2. Planta académica con calidad.</a:t>
            </a:r>
          </a:p>
          <a:p>
            <a:pPr marL="361950" indent="-361950" algn="just" eaLnBrk="1" hangingPunct="1">
              <a:buFont typeface="Arial" charset="0"/>
              <a:buNone/>
            </a:pPr>
            <a:endParaRPr lang="es-MX" sz="2000" b="1" smtClean="0">
              <a:latin typeface="Arial" charset="0"/>
            </a:endParaRPr>
          </a:p>
          <a:p>
            <a:pPr marL="361950" indent="-361950" algn="just" eaLnBrk="1" hangingPunct="1"/>
            <a:r>
              <a:rPr lang="es-MX" sz="2000" smtClean="0">
                <a:latin typeface="Arial" charset="0"/>
              </a:rPr>
              <a:t>Junio 2015 Curso Intersemestral Disciplinar en la FI: Matemáticas para Ingeniería utilizando MatLab. Participan 22 académicos de la Entidad y 1 de la FCQ.</a:t>
            </a:r>
          </a:p>
          <a:p>
            <a:pPr marL="361950" indent="-361950" algn="just" eaLnBrk="1" hangingPunct="1"/>
            <a:endParaRPr lang="es-MX" sz="2000" smtClean="0">
              <a:latin typeface="Arial" charset="0"/>
            </a:endParaRPr>
          </a:p>
          <a:p>
            <a:pPr marL="361950" indent="-361950" algn="just" eaLnBrk="1" hangingPunct="1">
              <a:buFont typeface="Arial" charset="0"/>
              <a:buNone/>
            </a:pPr>
            <a:r>
              <a:rPr lang="es-MX" sz="2000" b="1" smtClean="0">
                <a:latin typeface="Arial" charset="0"/>
              </a:rPr>
              <a:t>3. Atracción y retención de estudiantes de calidad.</a:t>
            </a:r>
          </a:p>
          <a:p>
            <a:pPr marL="361950" indent="-361950" algn="just" eaLnBrk="1" hangingPunct="1">
              <a:buFont typeface="Arial" charset="0"/>
              <a:buNone/>
            </a:pPr>
            <a:endParaRPr lang="es-MX" sz="2000" b="1" smtClean="0">
              <a:latin typeface="Arial" charset="0"/>
            </a:endParaRPr>
          </a:p>
          <a:p>
            <a:pPr marL="361950" indent="-361950" algn="just" eaLnBrk="1" hangingPunct="1"/>
            <a:r>
              <a:rPr lang="es-MX" sz="2000" smtClean="0">
                <a:latin typeface="Arial" charset="0"/>
              </a:rPr>
              <a:t>Octubre y Noviembre 2014: Se lleva PAFI para el manejo de software estadístico Minitab en el P.E. de Industrial.</a:t>
            </a:r>
          </a:p>
          <a:p>
            <a:pPr marL="361950" indent="-361950" algn="just" eaLnBrk="1" hangingPunct="1"/>
            <a:endParaRPr lang="es-MX" sz="2000" smtClean="0">
              <a:latin typeface="Arial" charset="0"/>
            </a:endParaRPr>
          </a:p>
          <a:p>
            <a:pPr marL="361950" indent="-361950" algn="just" eaLnBrk="1" hangingPunct="1"/>
            <a:r>
              <a:rPr lang="es-MX" sz="2000" smtClean="0">
                <a:latin typeface="Arial" charset="0"/>
              </a:rPr>
              <a:t>Noviembre 2014 y enero 2015: se participó en ferias profesiográficas en diversos planteles educativos de la región del nivel bachillerato, tanto públicos como particulares.</a:t>
            </a:r>
            <a:endParaRPr lang="es-ES" sz="2000" smtClean="0">
              <a:latin typeface="Arial" charset="0"/>
            </a:endParaRPr>
          </a:p>
        </p:txBody>
      </p:sp>
      <p:grpSp>
        <p:nvGrpSpPr>
          <p:cNvPr id="23554"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3555"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Título"/>
          <p:cNvSpPr>
            <a:spLocks noGrp="1"/>
          </p:cNvSpPr>
          <p:nvPr>
            <p:ph type="title"/>
          </p:nvPr>
        </p:nvSpPr>
        <p:spPr>
          <a:xfrm>
            <a:off x="411163" y="234950"/>
            <a:ext cx="8229600" cy="604838"/>
          </a:xfrm>
        </p:spPr>
        <p:txBody>
          <a:bodyPr/>
          <a:lstStyle/>
          <a:p>
            <a:pPr eaLnBrk="1" hangingPunct="1"/>
            <a:endParaRPr lang="es-ES" sz="4000" smtClean="0"/>
          </a:p>
        </p:txBody>
      </p:sp>
      <p:grpSp>
        <p:nvGrpSpPr>
          <p:cNvPr id="24578" name="1 Grupo"/>
          <p:cNvGrpSpPr>
            <a:grpSpLocks/>
          </p:cNvGrpSpPr>
          <p:nvPr/>
        </p:nvGrpSpPr>
        <p:grpSpPr bwMode="auto">
          <a:xfrm>
            <a:off x="250825" y="785813"/>
            <a:ext cx="7345363" cy="277812"/>
            <a:chOff x="251521" y="785121"/>
            <a:chExt cx="7344816" cy="279236"/>
          </a:xfrm>
        </p:grpSpPr>
        <p:sp>
          <p:nvSpPr>
            <p:cNvPr id="5" name="4 Rectángulo"/>
            <p:cNvSpPr/>
            <p:nvPr/>
          </p:nvSpPr>
          <p:spPr>
            <a:xfrm>
              <a:off x="251521" y="785121"/>
              <a:ext cx="7200364" cy="108503"/>
            </a:xfrm>
            <a:prstGeom prst="rect">
              <a:avLst/>
            </a:prstGeom>
            <a:solidFill>
              <a:srgbClr val="009F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sp>
          <p:nvSpPr>
            <p:cNvPr id="12" name="11 Rectángulo"/>
            <p:cNvSpPr/>
            <p:nvPr/>
          </p:nvSpPr>
          <p:spPr>
            <a:xfrm>
              <a:off x="611857" y="955854"/>
              <a:ext cx="6984480" cy="10850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b="1" dirty="0">
                <a:solidFill>
                  <a:schemeClr val="bg1"/>
                </a:solidFill>
              </a:endParaRPr>
            </a:p>
          </p:txBody>
        </p:sp>
      </p:grpSp>
      <p:pic>
        <p:nvPicPr>
          <p:cNvPr id="24579" name="9 Imagen" descr="uv normal.jpg"/>
          <p:cNvPicPr>
            <a:picLocks noChangeAspect="1"/>
          </p:cNvPicPr>
          <p:nvPr/>
        </p:nvPicPr>
        <p:blipFill>
          <a:blip r:embed="rId2"/>
          <a:srcRect/>
          <a:stretch>
            <a:fillRect/>
          </a:stretch>
        </p:blipFill>
        <p:spPr bwMode="auto">
          <a:xfrm>
            <a:off x="7667625" y="158750"/>
            <a:ext cx="1055688" cy="938213"/>
          </a:xfrm>
          <a:prstGeom prst="rect">
            <a:avLst/>
          </a:prstGeom>
          <a:noFill/>
          <a:ln w="9525">
            <a:noFill/>
            <a:miter lim="800000"/>
            <a:headEnd/>
            <a:tailEnd/>
          </a:ln>
        </p:spPr>
      </p:pic>
      <p:sp>
        <p:nvSpPr>
          <p:cNvPr id="24580" name="Text Box 8"/>
          <p:cNvSpPr txBox="1">
            <a:spLocks noChangeArrowheads="1"/>
          </p:cNvSpPr>
          <p:nvPr/>
        </p:nvSpPr>
        <p:spPr bwMode="auto">
          <a:xfrm>
            <a:off x="539750" y="1125538"/>
            <a:ext cx="8135938" cy="1158875"/>
          </a:xfrm>
          <a:prstGeom prst="rect">
            <a:avLst/>
          </a:prstGeom>
          <a:noFill/>
          <a:ln w="9525">
            <a:noFill/>
            <a:miter lim="800000"/>
            <a:headEnd/>
            <a:tailEnd/>
          </a:ln>
        </p:spPr>
        <p:txBody>
          <a:bodyPr>
            <a:spAutoFit/>
          </a:bodyPr>
          <a:lstStyle/>
          <a:p>
            <a:pPr marL="361950" indent="-361950">
              <a:spcBef>
                <a:spcPct val="50000"/>
              </a:spcBef>
              <a:buFontTx/>
              <a:buChar char="•"/>
            </a:pPr>
            <a:r>
              <a:rPr lang="es-MX" sz="2000"/>
              <a:t> La inscripción en el mes de agosto 2015 se comporto de la siguiente forma</a:t>
            </a:r>
          </a:p>
          <a:p>
            <a:pPr marL="361950" indent="-361950">
              <a:spcBef>
                <a:spcPct val="50000"/>
              </a:spcBef>
            </a:pPr>
            <a:r>
              <a:rPr lang="es-MX" sz="2000"/>
              <a:t>Alumnos de nueva inscripción:</a:t>
            </a:r>
            <a:endParaRPr lang="es-ES" sz="2000"/>
          </a:p>
        </p:txBody>
      </p:sp>
      <p:graphicFrame>
        <p:nvGraphicFramePr>
          <p:cNvPr id="19490" name="Group 34"/>
          <p:cNvGraphicFramePr>
            <a:graphicFrameLocks noGrp="1"/>
          </p:cNvGraphicFramePr>
          <p:nvPr/>
        </p:nvGraphicFramePr>
        <p:xfrm>
          <a:off x="1524000" y="2317750"/>
          <a:ext cx="6096000" cy="4064002"/>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7786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1800" b="1" i="0" u="none" strike="noStrike" cap="none" normalizeH="0" baseline="0" smtClean="0">
                          <a:ln>
                            <a:noFill/>
                          </a:ln>
                          <a:solidFill>
                            <a:schemeClr val="tx1"/>
                          </a:solidFill>
                          <a:effectLst/>
                          <a:latin typeface="Arial" charset="0"/>
                          <a:cs typeface="Arial" charset="0"/>
                        </a:rPr>
                        <a:t>Programa Educativo</a:t>
                      </a:r>
                      <a:endParaRPr kumimoji="0" lang="es-E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1800" b="1" i="0" u="none" strike="noStrike" cap="none" normalizeH="0" baseline="0" smtClean="0">
                          <a:ln>
                            <a:noFill/>
                          </a:ln>
                          <a:solidFill>
                            <a:schemeClr val="tx1"/>
                          </a:solidFill>
                          <a:effectLst/>
                          <a:latin typeface="Arial" charset="0"/>
                          <a:cs typeface="Arial" charset="0"/>
                        </a:rPr>
                        <a:t>Inscripción</a:t>
                      </a:r>
                      <a:endParaRPr kumimoji="0" lang="es-E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Mecánica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36</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Mecatrónica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33</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Eléctrica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33</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Civil</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34</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MX" sz="1800" b="0" i="0" u="none" strike="noStrike" cap="none" normalizeH="0" baseline="0" smtClean="0">
                          <a:ln>
                            <a:noFill/>
                          </a:ln>
                          <a:solidFill>
                            <a:schemeClr val="tx1"/>
                          </a:solidFill>
                          <a:effectLst/>
                          <a:latin typeface="Arial" charset="0"/>
                          <a:cs typeface="Arial" charset="0"/>
                        </a:rPr>
                        <a:t>Ing. Industrial</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s-MX" sz="2800" b="0" i="0" u="none" strike="noStrike" cap="none" normalizeH="0" baseline="0" smtClean="0">
                          <a:ln>
                            <a:noFill/>
                          </a:ln>
                          <a:solidFill>
                            <a:schemeClr val="tx1"/>
                          </a:solidFill>
                          <a:effectLst/>
                          <a:latin typeface="Arial" charset="0"/>
                          <a:cs typeface="Arial" charset="0"/>
                        </a:rPr>
                        <a:t>32</a:t>
                      </a:r>
                      <a:endParaRPr kumimoji="0" lang="es-E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04" name="Text Box 35"/>
          <p:cNvSpPr txBox="1">
            <a:spLocks noChangeArrowheads="1"/>
          </p:cNvSpPr>
          <p:nvPr/>
        </p:nvSpPr>
        <p:spPr bwMode="auto">
          <a:xfrm>
            <a:off x="1547813" y="6453188"/>
            <a:ext cx="5616575" cy="366712"/>
          </a:xfrm>
          <a:prstGeom prst="rect">
            <a:avLst/>
          </a:prstGeom>
          <a:noFill/>
          <a:ln w="9525">
            <a:noFill/>
            <a:miter lim="800000"/>
            <a:headEnd/>
            <a:tailEnd/>
          </a:ln>
        </p:spPr>
        <p:txBody>
          <a:bodyPr>
            <a:spAutoFit/>
          </a:bodyPr>
          <a:lstStyle/>
          <a:p>
            <a:pPr>
              <a:spcBef>
                <a:spcPct val="50000"/>
              </a:spcBef>
            </a:pPr>
            <a:endParaRPr lang="es-ES"/>
          </a:p>
        </p:txBody>
      </p:sp>
      <p:sp>
        <p:nvSpPr>
          <p:cNvPr id="24605" name="Text Box 36"/>
          <p:cNvSpPr txBox="1">
            <a:spLocks noChangeArrowheads="1"/>
          </p:cNvSpPr>
          <p:nvPr/>
        </p:nvSpPr>
        <p:spPr bwMode="auto">
          <a:xfrm>
            <a:off x="1476375" y="6453188"/>
            <a:ext cx="6264275" cy="396875"/>
          </a:xfrm>
          <a:prstGeom prst="rect">
            <a:avLst/>
          </a:prstGeom>
          <a:noFill/>
          <a:ln w="9525">
            <a:noFill/>
            <a:miter lim="800000"/>
            <a:headEnd/>
            <a:tailEnd/>
          </a:ln>
        </p:spPr>
        <p:txBody>
          <a:bodyPr>
            <a:spAutoFit/>
          </a:bodyPr>
          <a:lstStyle/>
          <a:p>
            <a:pPr>
              <a:spcBef>
                <a:spcPct val="50000"/>
              </a:spcBef>
            </a:pPr>
            <a:r>
              <a:rPr lang="es-MX" sz="2000"/>
              <a:t>Total de alumnos de nueva inscripción = 135</a:t>
            </a:r>
            <a:endParaRPr lang="es-E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TotalTime>
  <Words>1632</Words>
  <Application>Microsoft Office PowerPoint</Application>
  <PresentationFormat>Presentación en pantalla (4:3)</PresentationFormat>
  <Paragraphs>151</Paragraphs>
  <Slides>30</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Arial</vt:lpstr>
      <vt:lpstr>Calibri</vt:lpstr>
      <vt:lpstr>Tahoma</vt:lpstr>
      <vt:lpstr>Times New Roman</vt:lpstr>
      <vt:lpstr>Tema de Office</vt:lpstr>
      <vt:lpstr>Presentación de PowerPoint</vt:lpstr>
      <vt:lpstr>INTRODUCCIÓN</vt:lpstr>
      <vt:lpstr>I. INNOVACIÓN ACADÉMICA CON CALIDAD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III. GOBIERNO Y GESTIÓN RESPONSABLE Y CON TRANSPARENCIA</vt:lpstr>
      <vt:lpstr>Presentación de PowerPoint</vt:lpstr>
      <vt:lpstr>III. GOBIERNO Y GESTIÓN RESPONSABLE Y CON TRANSPARENCIA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edalid</dc:creator>
  <cp:lastModifiedBy>Direccion</cp:lastModifiedBy>
  <cp:revision>122</cp:revision>
  <dcterms:created xsi:type="dcterms:W3CDTF">2012-10-15T04:17:26Z</dcterms:created>
  <dcterms:modified xsi:type="dcterms:W3CDTF">2017-10-24T01:23:20Z</dcterms:modified>
</cp:coreProperties>
</file>