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5.jpg" ContentType="image/jpg"/>
  <Override PartName="/ppt/media/image17.jpg" ContentType="image/jpg"/>
  <Override PartName="/ppt/media/image19.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1" r:id="rId3"/>
    <p:sldId id="258" r:id="rId4"/>
    <p:sldId id="259" r:id="rId5"/>
    <p:sldId id="260" r:id="rId6"/>
    <p:sldId id="352" r:id="rId7"/>
    <p:sldId id="353" r:id="rId8"/>
    <p:sldId id="354" r:id="rId9"/>
    <p:sldId id="355" r:id="rId10"/>
    <p:sldId id="265" r:id="rId11"/>
    <p:sldId id="369" r:id="rId12"/>
    <p:sldId id="371" r:id="rId13"/>
    <p:sldId id="372" r:id="rId14"/>
    <p:sldId id="373" r:id="rId15"/>
    <p:sldId id="374" r:id="rId16"/>
    <p:sldId id="363" r:id="rId17"/>
    <p:sldId id="364" r:id="rId18"/>
    <p:sldId id="271" r:id="rId19"/>
    <p:sldId id="365" r:id="rId20"/>
    <p:sldId id="375" r:id="rId21"/>
    <p:sldId id="366" r:id="rId22"/>
    <p:sldId id="275" r:id="rId23"/>
    <p:sldId id="368" r:id="rId24"/>
    <p:sldId id="520" r:id="rId25"/>
    <p:sldId id="359" r:id="rId26"/>
    <p:sldId id="360" r:id="rId27"/>
    <p:sldId id="361" r:id="rId28"/>
    <p:sldId id="380" r:id="rId29"/>
    <p:sldId id="381" r:id="rId30"/>
    <p:sldId id="382" r:id="rId31"/>
    <p:sldId id="441" r:id="rId32"/>
    <p:sldId id="442" r:id="rId33"/>
    <p:sldId id="383" r:id="rId34"/>
    <p:sldId id="471" r:id="rId35"/>
    <p:sldId id="466" r:id="rId36"/>
    <p:sldId id="386" r:id="rId37"/>
    <p:sldId id="501" r:id="rId38"/>
    <p:sldId id="443" r:id="rId39"/>
    <p:sldId id="444" r:id="rId40"/>
    <p:sldId id="379" r:id="rId41"/>
    <p:sldId id="272" r:id="rId42"/>
    <p:sldId id="385" r:id="rId43"/>
    <p:sldId id="389" r:id="rId44"/>
    <p:sldId id="390" r:id="rId45"/>
    <p:sldId id="392" r:id="rId46"/>
    <p:sldId id="270" r:id="rId47"/>
    <p:sldId id="370" r:id="rId48"/>
    <p:sldId id="395" r:id="rId49"/>
    <p:sldId id="393" r:id="rId50"/>
    <p:sldId id="397" r:id="rId51"/>
    <p:sldId id="399" r:id="rId52"/>
    <p:sldId id="447" r:id="rId53"/>
    <p:sldId id="448" r:id="rId54"/>
    <p:sldId id="449" r:id="rId55"/>
    <p:sldId id="450" r:id="rId56"/>
    <p:sldId id="451" r:id="rId57"/>
    <p:sldId id="452" r:id="rId58"/>
    <p:sldId id="455" r:id="rId59"/>
    <p:sldId id="454" r:id="rId60"/>
    <p:sldId id="401" r:id="rId61"/>
    <p:sldId id="402" r:id="rId62"/>
    <p:sldId id="403" r:id="rId63"/>
    <p:sldId id="404" r:id="rId64"/>
    <p:sldId id="405" r:id="rId65"/>
    <p:sldId id="406" r:id="rId66"/>
    <p:sldId id="407" r:id="rId67"/>
    <p:sldId id="408" r:id="rId68"/>
    <p:sldId id="440" r:id="rId69"/>
    <p:sldId id="410" r:id="rId70"/>
    <p:sldId id="456" r:id="rId71"/>
    <p:sldId id="457" r:id="rId72"/>
    <p:sldId id="458" r:id="rId73"/>
    <p:sldId id="459" r:id="rId74"/>
    <p:sldId id="460" r:id="rId75"/>
    <p:sldId id="461" r:id="rId76"/>
    <p:sldId id="462" r:id="rId77"/>
    <p:sldId id="463" r:id="rId78"/>
    <p:sldId id="465" r:id="rId79"/>
    <p:sldId id="464" r:id="rId80"/>
    <p:sldId id="421" r:id="rId81"/>
    <p:sldId id="422" r:id="rId82"/>
    <p:sldId id="472" r:id="rId83"/>
    <p:sldId id="477" r:id="rId84"/>
    <p:sldId id="474" r:id="rId85"/>
    <p:sldId id="475" r:id="rId86"/>
    <p:sldId id="476" r:id="rId87"/>
    <p:sldId id="473" r:id="rId88"/>
    <p:sldId id="469" r:id="rId89"/>
    <p:sldId id="470" r:id="rId90"/>
    <p:sldId id="467" r:id="rId91"/>
    <p:sldId id="478" r:id="rId92"/>
    <p:sldId id="479" r:id="rId93"/>
    <p:sldId id="480" r:id="rId94"/>
    <p:sldId id="481" r:id="rId95"/>
    <p:sldId id="482" r:id="rId96"/>
    <p:sldId id="484" r:id="rId97"/>
    <p:sldId id="485" r:id="rId98"/>
    <p:sldId id="486" r:id="rId99"/>
    <p:sldId id="487" r:id="rId100"/>
    <p:sldId id="488" r:id="rId101"/>
    <p:sldId id="489" r:id="rId102"/>
    <p:sldId id="491" r:id="rId103"/>
    <p:sldId id="492" r:id="rId104"/>
    <p:sldId id="493" r:id="rId105"/>
    <p:sldId id="494" r:id="rId106"/>
    <p:sldId id="495" r:id="rId107"/>
    <p:sldId id="519" r:id="rId108"/>
    <p:sldId id="496" r:id="rId109"/>
    <p:sldId id="497" r:id="rId110"/>
    <p:sldId id="498" r:id="rId111"/>
    <p:sldId id="499" r:id="rId112"/>
    <p:sldId id="521" r:id="rId113"/>
  </p:sldIdLst>
  <p:sldSz cx="9144000" cy="6858000" type="screen4x3"/>
  <p:notesSz cx="9144000" cy="6858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092950" y="211137"/>
            <a:ext cx="2051049" cy="98583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bk object 17"/>
          <p:cNvSpPr/>
          <p:nvPr/>
        </p:nvSpPr>
        <p:spPr>
          <a:xfrm>
            <a:off x="296862" y="188976"/>
            <a:ext cx="1179512" cy="1016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092950" y="211137"/>
            <a:ext cx="2051049" cy="985837"/>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title"/>
          </p:nvPr>
        </p:nvSpPr>
        <p:spPr>
          <a:xfrm>
            <a:off x="2907283" y="291591"/>
            <a:ext cx="3351529" cy="521334"/>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7/5/2023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smtClean="0">
                <a:solidFill>
                  <a:srgbClr val="7E7E7E"/>
                </a:solidFill>
                <a:latin typeface="Times New Roman"/>
                <a:cs typeface="Times New Roman"/>
              </a:rPr>
              <a:t>Labores</a:t>
            </a:r>
            <a:r>
              <a:rPr sz="1200" spc="60" dirty="0" smtClean="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1557274" y="2081403"/>
            <a:ext cx="6030595" cy="1617345"/>
          </a:xfrm>
          <a:prstGeom prst="rect">
            <a:avLst/>
          </a:prstGeom>
        </p:spPr>
        <p:txBody>
          <a:bodyPr vert="horz" wrap="square" lIns="0" tIns="0" rIns="0" bIns="0" rtlCol="0">
            <a:spAutoFit/>
          </a:bodyPr>
          <a:lstStyle/>
          <a:p>
            <a:pPr algn="ctr">
              <a:lnSpc>
                <a:spcPts val="3825"/>
              </a:lnSpc>
            </a:pPr>
            <a:r>
              <a:rPr sz="3200" b="1" spc="-15" dirty="0">
                <a:solidFill>
                  <a:srgbClr val="001F5F"/>
                </a:solidFill>
                <a:latin typeface="Calibri"/>
                <a:cs typeface="Calibri"/>
              </a:rPr>
              <a:t>Facultad </a:t>
            </a:r>
            <a:r>
              <a:rPr sz="3200" b="1" dirty="0">
                <a:solidFill>
                  <a:srgbClr val="001F5F"/>
                </a:solidFill>
                <a:latin typeface="Calibri"/>
                <a:cs typeface="Calibri"/>
              </a:rPr>
              <a:t>de</a:t>
            </a:r>
            <a:r>
              <a:rPr sz="3200" b="1" spc="-65" dirty="0">
                <a:solidFill>
                  <a:srgbClr val="001F5F"/>
                </a:solidFill>
                <a:latin typeface="Calibri"/>
                <a:cs typeface="Calibri"/>
              </a:rPr>
              <a:t> </a:t>
            </a:r>
            <a:r>
              <a:rPr sz="3200" b="1" spc="-10" dirty="0">
                <a:solidFill>
                  <a:srgbClr val="001F5F"/>
                </a:solidFill>
                <a:latin typeface="Calibri"/>
                <a:cs typeface="Calibri"/>
              </a:rPr>
              <a:t>Ingeniería</a:t>
            </a:r>
            <a:endParaRPr sz="3200" dirty="0">
              <a:latin typeface="Calibri"/>
              <a:cs typeface="Calibri"/>
            </a:endParaRPr>
          </a:p>
          <a:p>
            <a:pPr algn="ctr">
              <a:lnSpc>
                <a:spcPts val="4305"/>
              </a:lnSpc>
            </a:pPr>
            <a:r>
              <a:rPr sz="3600" b="1" spc="-15" dirty="0">
                <a:solidFill>
                  <a:srgbClr val="00AF50"/>
                </a:solidFill>
                <a:latin typeface="Calibri"/>
                <a:cs typeface="Calibri"/>
              </a:rPr>
              <a:t>Informe </a:t>
            </a:r>
            <a:r>
              <a:rPr sz="3600" b="1" dirty="0">
                <a:solidFill>
                  <a:srgbClr val="00AF50"/>
                </a:solidFill>
                <a:latin typeface="Calibri"/>
                <a:cs typeface="Calibri"/>
              </a:rPr>
              <a:t>de</a:t>
            </a:r>
            <a:r>
              <a:rPr sz="3600" b="1" spc="-50" dirty="0">
                <a:solidFill>
                  <a:srgbClr val="00AF50"/>
                </a:solidFill>
                <a:latin typeface="Calibri"/>
                <a:cs typeface="Calibri"/>
              </a:rPr>
              <a:t> </a:t>
            </a:r>
            <a:r>
              <a:rPr sz="3600" b="1" spc="-10" dirty="0">
                <a:solidFill>
                  <a:srgbClr val="00AF50"/>
                </a:solidFill>
                <a:latin typeface="Calibri"/>
                <a:cs typeface="Calibri"/>
              </a:rPr>
              <a:t>Labores</a:t>
            </a:r>
            <a:endParaRPr sz="3600" dirty="0">
              <a:latin typeface="Calibri"/>
              <a:cs typeface="Calibri"/>
            </a:endParaRPr>
          </a:p>
          <a:p>
            <a:pPr algn="ctr">
              <a:lnSpc>
                <a:spcPct val="100000"/>
              </a:lnSpc>
            </a:pPr>
            <a:r>
              <a:rPr sz="3600" b="1" spc="-10" dirty="0" err="1">
                <a:solidFill>
                  <a:srgbClr val="00AF50"/>
                </a:solidFill>
                <a:latin typeface="Calibri"/>
                <a:cs typeface="Calibri"/>
              </a:rPr>
              <a:t>Septiembre</a:t>
            </a:r>
            <a:r>
              <a:rPr sz="3600" b="1" spc="-10" dirty="0">
                <a:solidFill>
                  <a:srgbClr val="00AF50"/>
                </a:solidFill>
                <a:latin typeface="Calibri"/>
                <a:cs typeface="Calibri"/>
              </a:rPr>
              <a:t> </a:t>
            </a:r>
            <a:r>
              <a:rPr sz="3600" b="1" spc="-5" dirty="0" smtClean="0">
                <a:solidFill>
                  <a:srgbClr val="00AF50"/>
                </a:solidFill>
                <a:latin typeface="Calibri"/>
                <a:cs typeface="Calibri"/>
              </a:rPr>
              <a:t>201</a:t>
            </a:r>
            <a:r>
              <a:rPr lang="es-MX" sz="3600" b="1" spc="-5" dirty="0" smtClean="0">
                <a:solidFill>
                  <a:srgbClr val="00AF50"/>
                </a:solidFill>
                <a:latin typeface="Calibri"/>
                <a:cs typeface="Calibri"/>
              </a:rPr>
              <a:t>6</a:t>
            </a:r>
            <a:r>
              <a:rPr sz="3600" b="1" spc="-5" dirty="0" smtClean="0">
                <a:solidFill>
                  <a:srgbClr val="00AF50"/>
                </a:solidFill>
                <a:latin typeface="Calibri"/>
                <a:cs typeface="Calibri"/>
              </a:rPr>
              <a:t> </a:t>
            </a:r>
            <a:r>
              <a:rPr sz="3600" b="1" dirty="0">
                <a:solidFill>
                  <a:srgbClr val="00AF50"/>
                </a:solidFill>
                <a:latin typeface="Calibri"/>
                <a:cs typeface="Calibri"/>
              </a:rPr>
              <a:t>– </a:t>
            </a:r>
            <a:r>
              <a:rPr sz="3600" b="1" spc="-20" dirty="0">
                <a:solidFill>
                  <a:srgbClr val="00AF50"/>
                </a:solidFill>
                <a:latin typeface="Calibri"/>
                <a:cs typeface="Calibri"/>
              </a:rPr>
              <a:t>Agosto</a:t>
            </a:r>
            <a:r>
              <a:rPr sz="3600" b="1" spc="-35" dirty="0">
                <a:solidFill>
                  <a:srgbClr val="00AF50"/>
                </a:solidFill>
                <a:latin typeface="Calibri"/>
                <a:cs typeface="Calibri"/>
              </a:rPr>
              <a:t> </a:t>
            </a:r>
            <a:r>
              <a:rPr sz="3600" b="1" dirty="0" smtClean="0">
                <a:solidFill>
                  <a:srgbClr val="00AF50"/>
                </a:solidFill>
                <a:latin typeface="Calibri"/>
                <a:cs typeface="Calibri"/>
              </a:rPr>
              <a:t>201</a:t>
            </a:r>
            <a:r>
              <a:rPr lang="es-MX" sz="3600" b="1" dirty="0" smtClean="0">
                <a:solidFill>
                  <a:srgbClr val="00AF50"/>
                </a:solidFill>
                <a:latin typeface="Calibri"/>
                <a:cs typeface="Calibri"/>
              </a:rPr>
              <a:t>7</a:t>
            </a:r>
            <a:endParaRPr sz="3600" dirty="0">
              <a:latin typeface="Calibri"/>
              <a:cs typeface="Calibri"/>
            </a:endParaRPr>
          </a:p>
        </p:txBody>
      </p:sp>
      <p:sp>
        <p:nvSpPr>
          <p:cNvPr id="4" name="object 4"/>
          <p:cNvSpPr txBox="1"/>
          <p:nvPr/>
        </p:nvSpPr>
        <p:spPr>
          <a:xfrm>
            <a:off x="1991614" y="4766309"/>
            <a:ext cx="5160645" cy="457200"/>
          </a:xfrm>
          <a:prstGeom prst="rect">
            <a:avLst/>
          </a:prstGeom>
        </p:spPr>
        <p:txBody>
          <a:bodyPr vert="horz" wrap="square" lIns="0" tIns="0" rIns="0" bIns="0" rtlCol="0">
            <a:spAutoFit/>
          </a:bodyPr>
          <a:lstStyle/>
          <a:p>
            <a:pPr marL="12700">
              <a:lnSpc>
                <a:spcPct val="100000"/>
              </a:lnSpc>
            </a:pPr>
            <a:r>
              <a:rPr sz="2800" b="1" dirty="0">
                <a:latin typeface="Calibri"/>
                <a:cs typeface="Calibri"/>
              </a:rPr>
              <a:t>M.I.A. </a:t>
            </a:r>
            <a:r>
              <a:rPr sz="2800" b="1" spc="-10" dirty="0">
                <a:latin typeface="Calibri"/>
                <a:cs typeface="Calibri"/>
              </a:rPr>
              <a:t>Martín </a:t>
            </a:r>
            <a:r>
              <a:rPr sz="2800" b="1" spc="-15" dirty="0">
                <a:latin typeface="Calibri"/>
                <a:cs typeface="Calibri"/>
              </a:rPr>
              <a:t>Augusto </a:t>
            </a:r>
            <a:r>
              <a:rPr sz="2800" b="1" spc="-30" dirty="0">
                <a:latin typeface="Calibri"/>
                <a:cs typeface="Calibri"/>
              </a:rPr>
              <a:t>Pérez</a:t>
            </a:r>
            <a:r>
              <a:rPr sz="2800" b="1" spc="85" dirty="0">
                <a:latin typeface="Calibri"/>
                <a:cs typeface="Calibri"/>
              </a:rPr>
              <a:t> </a:t>
            </a:r>
            <a:r>
              <a:rPr sz="2800" b="1" spc="-15" dirty="0">
                <a:latin typeface="Calibri"/>
                <a:cs typeface="Calibri"/>
              </a:rPr>
              <a:t>Panes</a:t>
            </a:r>
            <a:endParaRPr sz="2800">
              <a:latin typeface="Calibri"/>
              <a:cs typeface="Calibri"/>
            </a:endParaRPr>
          </a:p>
        </p:txBody>
      </p:sp>
      <p:sp>
        <p:nvSpPr>
          <p:cNvPr id="5" name="object 5"/>
          <p:cNvSpPr txBox="1"/>
          <p:nvPr/>
        </p:nvSpPr>
        <p:spPr>
          <a:xfrm>
            <a:off x="1612138" y="6294120"/>
            <a:ext cx="5919470" cy="369332"/>
          </a:xfrm>
          <a:prstGeom prst="rect">
            <a:avLst/>
          </a:prstGeom>
        </p:spPr>
        <p:txBody>
          <a:bodyPr vert="horz" wrap="square" lIns="0" tIns="0" rIns="0" bIns="0" rtlCol="0">
            <a:spAutoFit/>
          </a:bodyPr>
          <a:lstStyle/>
          <a:p>
            <a:pPr marL="12700">
              <a:lnSpc>
                <a:spcPct val="100000"/>
              </a:lnSpc>
            </a:pPr>
            <a:r>
              <a:rPr sz="2400" b="1" spc="-5" dirty="0">
                <a:latin typeface="Calibri"/>
                <a:cs typeface="Calibri"/>
              </a:rPr>
              <a:t>Cd. </a:t>
            </a:r>
            <a:r>
              <a:rPr sz="2400" b="1" spc="-10" dirty="0">
                <a:latin typeface="Calibri"/>
                <a:cs typeface="Calibri"/>
              </a:rPr>
              <a:t>Mendoza, </a:t>
            </a:r>
            <a:r>
              <a:rPr sz="2400" b="1" spc="-35" dirty="0">
                <a:latin typeface="Calibri"/>
                <a:cs typeface="Calibri"/>
              </a:rPr>
              <a:t>Ver; </a:t>
            </a:r>
            <a:r>
              <a:rPr sz="2400" b="1" dirty="0">
                <a:latin typeface="Calibri"/>
                <a:cs typeface="Calibri"/>
              </a:rPr>
              <a:t>a </a:t>
            </a:r>
            <a:r>
              <a:rPr lang="es-MX" sz="2400" b="1" dirty="0" smtClean="0">
                <a:latin typeface="Calibri"/>
                <a:cs typeface="Calibri"/>
              </a:rPr>
              <a:t>19</a:t>
            </a:r>
            <a:r>
              <a:rPr sz="2400" b="1" dirty="0" smtClean="0">
                <a:latin typeface="Calibri"/>
                <a:cs typeface="Calibri"/>
              </a:rPr>
              <a:t> </a:t>
            </a:r>
            <a:r>
              <a:rPr sz="2400" b="1" spc="-5" dirty="0">
                <a:latin typeface="Calibri"/>
                <a:cs typeface="Calibri"/>
              </a:rPr>
              <a:t>de Septiembre </a:t>
            </a:r>
            <a:r>
              <a:rPr sz="2400" b="1" dirty="0">
                <a:latin typeface="Calibri"/>
                <a:cs typeface="Calibri"/>
              </a:rPr>
              <a:t>de</a:t>
            </a:r>
            <a:r>
              <a:rPr sz="2400" b="1" spc="-25" dirty="0">
                <a:latin typeface="Calibri"/>
                <a:cs typeface="Calibri"/>
              </a:rPr>
              <a:t> </a:t>
            </a:r>
            <a:r>
              <a:rPr sz="2400" b="1" spc="-5" dirty="0" smtClean="0">
                <a:latin typeface="Calibri"/>
                <a:cs typeface="Calibri"/>
              </a:rPr>
              <a:t>201</a:t>
            </a:r>
            <a:r>
              <a:rPr lang="es-MX" sz="2400" b="1" spc="-5" dirty="0" smtClean="0">
                <a:latin typeface="Calibri"/>
                <a:cs typeface="Calibri"/>
              </a:rPr>
              <a:t>7</a:t>
            </a:r>
            <a:endParaRPr sz="2400" dirty="0">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11210263"/>
              </p:ext>
            </p:extLst>
          </p:nvPr>
        </p:nvGraphicFramePr>
        <p:xfrm>
          <a:off x="1219200" y="3200400"/>
          <a:ext cx="6337299" cy="2791901"/>
        </p:xfrm>
        <a:graphic>
          <a:graphicData uri="http://schemas.openxmlformats.org/drawingml/2006/table">
            <a:tbl>
              <a:tblPr firstRow="1" bandRow="1">
                <a:tableStyleId>{22838BEF-8BB2-4498-84A7-C5851F593DF1}</a:tableStyleId>
              </a:tblPr>
              <a:tblGrid>
                <a:gridCol w="3166777">
                  <a:extLst>
                    <a:ext uri="{9D8B030D-6E8A-4147-A177-3AD203B41FA5}">
                      <a16:colId xmlns:a16="http://schemas.microsoft.com/office/drawing/2014/main" val="20000"/>
                    </a:ext>
                  </a:extLst>
                </a:gridCol>
                <a:gridCol w="3170522">
                  <a:extLst>
                    <a:ext uri="{9D8B030D-6E8A-4147-A177-3AD203B41FA5}">
                      <a16:colId xmlns:a16="http://schemas.microsoft.com/office/drawing/2014/main" val="20001"/>
                    </a:ext>
                  </a:extLst>
                </a:gridCol>
              </a:tblGrid>
              <a:tr h="521779">
                <a:tc gridSpan="2">
                  <a:txBody>
                    <a:bodyPr/>
                    <a:lstStyle/>
                    <a:p>
                      <a:pPr marL="525780">
                        <a:lnSpc>
                          <a:spcPts val="1810"/>
                        </a:lnSpc>
                      </a:pPr>
                      <a:r>
                        <a:rPr sz="1600" spc="-10" dirty="0"/>
                        <a:t>Nombre evento: </a:t>
                      </a:r>
                      <a:r>
                        <a:rPr sz="1600" spc="-5" dirty="0" smtClean="0"/>
                        <a:t>“</a:t>
                      </a:r>
                      <a:r>
                        <a:rPr lang="es-MX" sz="1600" spc="-5" dirty="0" smtClean="0"/>
                        <a:t>La ingeniería Civil: Conocimiento</a:t>
                      </a:r>
                      <a:r>
                        <a:rPr lang="es-MX" sz="1600" spc="-5" baseline="0" dirty="0" smtClean="0"/>
                        <a:t> Teórico Práctico</a:t>
                      </a:r>
                      <a:r>
                        <a:rPr sz="1600" spc="-15" dirty="0" smtClean="0"/>
                        <a:t>”</a:t>
                      </a:r>
                      <a:endParaRPr sz="1600" dirty="0">
                        <a:latin typeface="Calibri"/>
                        <a:cs typeface="Calibri"/>
                      </a:endParaRPr>
                    </a:p>
                  </a:txBody>
                  <a:tcPr marL="0" marR="0" marT="0" marB="0" anchor="ctr"/>
                </a:tc>
                <a:tc hMerge="1">
                  <a:txBody>
                    <a:bodyPr/>
                    <a:lstStyle/>
                    <a:p>
                      <a:endParaRPr/>
                    </a:p>
                  </a:txBody>
                  <a:tcPr marL="0" marR="0" marT="0" marB="0"/>
                </a:tc>
                <a:extLst>
                  <a:ext uri="{0D108BD9-81ED-4DB2-BD59-A6C34878D82A}">
                    <a16:rowId xmlns:a16="http://schemas.microsoft.com/office/drawing/2014/main" val="10000"/>
                  </a:ext>
                </a:extLst>
              </a:tr>
              <a:tr h="376237">
                <a:tc>
                  <a:txBody>
                    <a:bodyPr/>
                    <a:lstStyle/>
                    <a:p>
                      <a:pPr marL="525780">
                        <a:lnSpc>
                          <a:spcPts val="1860"/>
                        </a:lnSpc>
                      </a:pPr>
                      <a:r>
                        <a:rPr sz="1600" spc="-15" dirty="0"/>
                        <a:t>Programa</a:t>
                      </a:r>
                      <a:r>
                        <a:rPr sz="1600" spc="-35" dirty="0"/>
                        <a:t> </a:t>
                      </a:r>
                      <a:r>
                        <a:rPr sz="1600" spc="-10" dirty="0"/>
                        <a:t>educativo</a:t>
                      </a:r>
                      <a:endParaRPr sz="1600">
                        <a:latin typeface="Calibri"/>
                        <a:cs typeface="Calibri"/>
                      </a:endParaRPr>
                    </a:p>
                  </a:txBody>
                  <a:tcPr marL="0" marR="0" marT="0" marB="0" anchor="ctr"/>
                </a:tc>
                <a:tc>
                  <a:txBody>
                    <a:bodyPr/>
                    <a:lstStyle/>
                    <a:p>
                      <a:pPr marL="528320">
                        <a:lnSpc>
                          <a:spcPts val="1860"/>
                        </a:lnSpc>
                      </a:pPr>
                      <a:r>
                        <a:rPr sz="1600" spc="-5" dirty="0" err="1"/>
                        <a:t>Ingeniería</a:t>
                      </a:r>
                      <a:r>
                        <a:rPr sz="1600" spc="-95" dirty="0"/>
                        <a:t> </a:t>
                      </a:r>
                      <a:r>
                        <a:rPr lang="es-MX" sz="1600" spc="-95" dirty="0" smtClean="0"/>
                        <a:t>Civil</a:t>
                      </a:r>
                      <a:endParaRPr sz="1600" dirty="0">
                        <a:latin typeface="Calibri"/>
                        <a:cs typeface="Calibri"/>
                      </a:endParaRPr>
                    </a:p>
                  </a:txBody>
                  <a:tcPr marL="0" marR="0" marT="0" marB="0" anchor="ctr"/>
                </a:tc>
                <a:extLst>
                  <a:ext uri="{0D108BD9-81ED-4DB2-BD59-A6C34878D82A}">
                    <a16:rowId xmlns:a16="http://schemas.microsoft.com/office/drawing/2014/main" val="10001"/>
                  </a:ext>
                </a:extLst>
              </a:tr>
              <a:tr h="376237">
                <a:tc>
                  <a:txBody>
                    <a:bodyPr/>
                    <a:lstStyle/>
                    <a:p>
                      <a:pPr marL="525780">
                        <a:lnSpc>
                          <a:spcPts val="1864"/>
                        </a:lnSpc>
                      </a:pPr>
                      <a:r>
                        <a:rPr sz="1600" spc="-5" dirty="0"/>
                        <a:t>N° </a:t>
                      </a:r>
                      <a:r>
                        <a:rPr sz="1600" spc="-10" dirty="0"/>
                        <a:t>Académicos</a:t>
                      </a:r>
                      <a:r>
                        <a:rPr sz="1600" spc="-80" dirty="0"/>
                        <a:t> </a:t>
                      </a:r>
                      <a:r>
                        <a:rPr sz="1600" spc="-10" dirty="0"/>
                        <a:t>asistentes</a:t>
                      </a:r>
                      <a:endParaRPr sz="1600">
                        <a:latin typeface="Calibri"/>
                        <a:cs typeface="Calibri"/>
                      </a:endParaRPr>
                    </a:p>
                  </a:txBody>
                  <a:tcPr marL="0" marR="0" marT="0" marB="0" anchor="ctr"/>
                </a:tc>
                <a:tc>
                  <a:txBody>
                    <a:bodyPr/>
                    <a:lstStyle/>
                    <a:p>
                      <a:pPr marL="528320">
                        <a:lnSpc>
                          <a:spcPts val="1864"/>
                        </a:lnSpc>
                      </a:pPr>
                      <a:r>
                        <a:rPr lang="es-MX" sz="1600" dirty="0" smtClean="0">
                          <a:latin typeface="Calibri"/>
                          <a:cs typeface="Calibri"/>
                        </a:rPr>
                        <a:t>5</a:t>
                      </a:r>
                      <a:endParaRPr sz="1600" dirty="0">
                        <a:latin typeface="Calibri"/>
                        <a:cs typeface="Calibri"/>
                      </a:endParaRPr>
                    </a:p>
                  </a:txBody>
                  <a:tcPr marL="0" marR="0" marT="0" marB="0" anchor="ctr"/>
                </a:tc>
                <a:extLst>
                  <a:ext uri="{0D108BD9-81ED-4DB2-BD59-A6C34878D82A}">
                    <a16:rowId xmlns:a16="http://schemas.microsoft.com/office/drawing/2014/main" val="10002"/>
                  </a:ext>
                </a:extLst>
              </a:tr>
              <a:tr h="388937">
                <a:tc>
                  <a:txBody>
                    <a:bodyPr/>
                    <a:lstStyle/>
                    <a:p>
                      <a:pPr marL="525780">
                        <a:lnSpc>
                          <a:spcPts val="1860"/>
                        </a:lnSpc>
                      </a:pPr>
                      <a:r>
                        <a:rPr sz="1600" spc="-5" dirty="0"/>
                        <a:t>N° Alumnos</a:t>
                      </a:r>
                      <a:r>
                        <a:rPr sz="1600" spc="-135" dirty="0"/>
                        <a:t> </a:t>
                      </a:r>
                      <a:r>
                        <a:rPr sz="1600" spc="-10" dirty="0"/>
                        <a:t>asistentes</a:t>
                      </a:r>
                      <a:endParaRPr sz="1600" dirty="0">
                        <a:latin typeface="Calibri"/>
                        <a:cs typeface="Calibri"/>
                      </a:endParaRPr>
                    </a:p>
                  </a:txBody>
                  <a:tcPr marL="0" marR="0" marT="0" marB="0" anchor="ctr"/>
                </a:tc>
                <a:tc>
                  <a:txBody>
                    <a:bodyPr/>
                    <a:lstStyle/>
                    <a:p>
                      <a:pPr marL="528320">
                        <a:lnSpc>
                          <a:spcPts val="1860"/>
                        </a:lnSpc>
                      </a:pPr>
                      <a:r>
                        <a:rPr lang="es-MX" sz="1600" dirty="0" smtClean="0">
                          <a:latin typeface="Calibri"/>
                          <a:cs typeface="Calibri"/>
                        </a:rPr>
                        <a:t>85</a:t>
                      </a:r>
                      <a:endParaRPr sz="1600" dirty="0">
                        <a:latin typeface="Calibri"/>
                        <a:cs typeface="Calibri"/>
                      </a:endParaRPr>
                    </a:p>
                  </a:txBody>
                  <a:tcPr marL="0" marR="0" marT="0" marB="0" anchor="ctr"/>
                </a:tc>
                <a:extLst>
                  <a:ext uri="{0D108BD9-81ED-4DB2-BD59-A6C34878D82A}">
                    <a16:rowId xmlns:a16="http://schemas.microsoft.com/office/drawing/2014/main" val="10003"/>
                  </a:ext>
                </a:extLst>
              </a:tr>
              <a:tr h="376237">
                <a:tc>
                  <a:txBody>
                    <a:bodyPr/>
                    <a:lstStyle/>
                    <a:p>
                      <a:pPr marL="525780">
                        <a:lnSpc>
                          <a:spcPts val="1864"/>
                        </a:lnSpc>
                      </a:pPr>
                      <a:r>
                        <a:rPr sz="1600" spc="-5" dirty="0"/>
                        <a:t>N° de</a:t>
                      </a:r>
                      <a:r>
                        <a:rPr sz="1600" spc="-114" dirty="0"/>
                        <a:t> </a:t>
                      </a:r>
                      <a:r>
                        <a:rPr sz="1600" spc="-15" dirty="0"/>
                        <a:t>conferencias</a:t>
                      </a:r>
                      <a:endParaRPr sz="1600">
                        <a:latin typeface="Calibri"/>
                        <a:cs typeface="Calibri"/>
                      </a:endParaRPr>
                    </a:p>
                  </a:txBody>
                  <a:tcPr marL="0" marR="0" marT="0" marB="0" anchor="ctr"/>
                </a:tc>
                <a:tc>
                  <a:txBody>
                    <a:bodyPr/>
                    <a:lstStyle/>
                    <a:p>
                      <a:pPr marL="528320">
                        <a:lnSpc>
                          <a:spcPts val="1864"/>
                        </a:lnSpc>
                      </a:pPr>
                      <a:r>
                        <a:rPr lang="es-MX" sz="1600" dirty="0" smtClean="0"/>
                        <a:t>10</a:t>
                      </a:r>
                      <a:endParaRPr sz="1600" dirty="0">
                        <a:latin typeface="Calibri"/>
                        <a:cs typeface="Calibri"/>
                      </a:endParaRPr>
                    </a:p>
                  </a:txBody>
                  <a:tcPr marL="0" marR="0" marT="0" marB="0" anchor="ctr"/>
                </a:tc>
                <a:extLst>
                  <a:ext uri="{0D108BD9-81ED-4DB2-BD59-A6C34878D82A}">
                    <a16:rowId xmlns:a16="http://schemas.microsoft.com/office/drawing/2014/main" val="10004"/>
                  </a:ext>
                </a:extLst>
              </a:tr>
              <a:tr h="376237">
                <a:tc>
                  <a:txBody>
                    <a:bodyPr/>
                    <a:lstStyle/>
                    <a:p>
                      <a:pPr marL="525780">
                        <a:lnSpc>
                          <a:spcPts val="1864"/>
                        </a:lnSpc>
                      </a:pPr>
                      <a:r>
                        <a:rPr sz="1600" spc="-5" dirty="0"/>
                        <a:t>N° de </a:t>
                      </a:r>
                      <a:r>
                        <a:rPr sz="1600" spc="-15" dirty="0"/>
                        <a:t>eventos</a:t>
                      </a:r>
                      <a:r>
                        <a:rPr sz="1600" spc="-114" dirty="0"/>
                        <a:t> </a:t>
                      </a:r>
                      <a:r>
                        <a:rPr sz="1600" spc="-5" dirty="0"/>
                        <a:t>culturales</a:t>
                      </a:r>
                      <a:endParaRPr sz="1600">
                        <a:latin typeface="Calibri"/>
                        <a:cs typeface="Calibri"/>
                      </a:endParaRPr>
                    </a:p>
                  </a:txBody>
                  <a:tcPr marL="0" marR="0" marT="0" marB="0" anchor="ctr"/>
                </a:tc>
                <a:tc>
                  <a:txBody>
                    <a:bodyPr/>
                    <a:lstStyle/>
                    <a:p>
                      <a:pPr marL="528320">
                        <a:lnSpc>
                          <a:spcPts val="1864"/>
                        </a:lnSpc>
                      </a:pPr>
                      <a:r>
                        <a:rPr lang="es-MX" sz="1600" dirty="0" smtClean="0"/>
                        <a:t>2</a:t>
                      </a:r>
                      <a:endParaRPr sz="1600" dirty="0">
                        <a:latin typeface="Calibri"/>
                        <a:cs typeface="Calibri"/>
                      </a:endParaRPr>
                    </a:p>
                  </a:txBody>
                  <a:tcPr marL="0" marR="0" marT="0" marB="0" anchor="ctr"/>
                </a:tc>
                <a:extLst>
                  <a:ext uri="{0D108BD9-81ED-4DB2-BD59-A6C34878D82A}">
                    <a16:rowId xmlns:a16="http://schemas.microsoft.com/office/drawing/2014/main" val="10005"/>
                  </a:ext>
                </a:extLst>
              </a:tr>
              <a:tr h="376237">
                <a:tc>
                  <a:txBody>
                    <a:bodyPr/>
                    <a:lstStyle/>
                    <a:p>
                      <a:pPr marL="525780">
                        <a:lnSpc>
                          <a:spcPts val="1864"/>
                        </a:lnSpc>
                      </a:pPr>
                      <a:r>
                        <a:rPr sz="1600" spc="-15" dirty="0"/>
                        <a:t>Fecha</a:t>
                      </a:r>
                      <a:endParaRPr sz="1600">
                        <a:latin typeface="Calibri"/>
                        <a:cs typeface="Calibri"/>
                      </a:endParaRPr>
                    </a:p>
                  </a:txBody>
                  <a:tcPr marL="0" marR="0" marT="0" marB="0" anchor="ctr"/>
                </a:tc>
                <a:tc>
                  <a:txBody>
                    <a:bodyPr/>
                    <a:lstStyle/>
                    <a:p>
                      <a:pPr marL="528320">
                        <a:lnSpc>
                          <a:spcPts val="1864"/>
                        </a:lnSpc>
                      </a:pPr>
                      <a:r>
                        <a:rPr lang="es-MX" sz="1600" spc="-10" dirty="0" smtClean="0"/>
                        <a:t>19</a:t>
                      </a:r>
                      <a:r>
                        <a:rPr sz="1600" spc="-10" dirty="0" smtClean="0"/>
                        <a:t>,2</a:t>
                      </a:r>
                      <a:r>
                        <a:rPr lang="es-MX" sz="1600" spc="-10" dirty="0" smtClean="0"/>
                        <a:t>0</a:t>
                      </a:r>
                      <a:r>
                        <a:rPr sz="1600" spc="-10" dirty="0" smtClean="0"/>
                        <a:t> </a:t>
                      </a:r>
                      <a:r>
                        <a:rPr sz="1600" spc="-5" dirty="0"/>
                        <a:t>y </a:t>
                      </a:r>
                      <a:r>
                        <a:rPr sz="1600" spc="-5" dirty="0" smtClean="0"/>
                        <a:t>2</a:t>
                      </a:r>
                      <a:r>
                        <a:rPr lang="es-MX" sz="1600" spc="-5" dirty="0" smtClean="0"/>
                        <a:t>1</a:t>
                      </a:r>
                      <a:r>
                        <a:rPr sz="1600" spc="-5" dirty="0" smtClean="0"/>
                        <a:t> </a:t>
                      </a:r>
                      <a:r>
                        <a:rPr sz="1600" spc="-5" dirty="0"/>
                        <a:t>de </a:t>
                      </a:r>
                      <a:r>
                        <a:rPr sz="1600" spc="-10" dirty="0" err="1"/>
                        <a:t>Octubre</a:t>
                      </a:r>
                      <a:r>
                        <a:rPr sz="1600" spc="35" dirty="0"/>
                        <a:t> </a:t>
                      </a:r>
                      <a:r>
                        <a:rPr sz="1600" spc="-10" dirty="0" smtClean="0"/>
                        <a:t>201</a:t>
                      </a:r>
                      <a:r>
                        <a:rPr lang="es-MX" sz="1600" spc="-10" dirty="0" smtClean="0"/>
                        <a:t>6</a:t>
                      </a:r>
                      <a:endParaRPr sz="1600" dirty="0">
                        <a:latin typeface="Calibri"/>
                        <a:cs typeface="Calibri"/>
                      </a:endParaRPr>
                    </a:p>
                  </a:txBody>
                  <a:tcPr marL="0" marR="0" marT="0" marB="0" anchor="ctr"/>
                </a:tc>
                <a:extLst>
                  <a:ext uri="{0D108BD9-81ED-4DB2-BD59-A6C34878D82A}">
                    <a16:rowId xmlns:a16="http://schemas.microsoft.com/office/drawing/2014/main" val="10006"/>
                  </a:ext>
                </a:extLst>
              </a:tr>
            </a:tbl>
          </a:graphicData>
        </a:graphic>
      </p:graphicFrame>
      <p:sp>
        <p:nvSpPr>
          <p:cNvPr id="3" name="object 3"/>
          <p:cNvSpPr txBox="1"/>
          <p:nvPr/>
        </p:nvSpPr>
        <p:spPr>
          <a:xfrm>
            <a:off x="979119" y="115823"/>
            <a:ext cx="7691755" cy="2357056"/>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a:lnSpc>
                <a:spcPct val="100000"/>
              </a:lnSpc>
              <a:spcBef>
                <a:spcPts val="35"/>
              </a:spcBef>
            </a:pPr>
            <a:endParaRPr sz="1700" dirty="0">
              <a:latin typeface="Times New Roman"/>
              <a:cs typeface="Times New Roman"/>
            </a:endParaRPr>
          </a:p>
          <a:p>
            <a:pPr marL="1071245">
              <a:lnSpc>
                <a:spcPct val="100000"/>
              </a:lnSpc>
            </a:pPr>
            <a:r>
              <a:rPr sz="4000" b="1" spc="-15" dirty="0">
                <a:latin typeface="Calibri"/>
                <a:cs typeface="Calibri"/>
              </a:rPr>
              <a:t>Congresos </a:t>
            </a:r>
            <a:r>
              <a:rPr sz="4000" b="1" spc="-5" dirty="0">
                <a:latin typeface="Calibri"/>
                <a:cs typeface="Calibri"/>
              </a:rPr>
              <a:t>y</a:t>
            </a:r>
            <a:r>
              <a:rPr sz="4000" b="1" spc="10" dirty="0">
                <a:latin typeface="Calibri"/>
                <a:cs typeface="Calibri"/>
              </a:rPr>
              <a:t> </a:t>
            </a:r>
            <a:r>
              <a:rPr sz="4000" b="1" spc="-5" dirty="0">
                <a:latin typeface="Calibri"/>
                <a:cs typeface="Calibri"/>
              </a:rPr>
              <a:t>Seminarios</a:t>
            </a:r>
            <a:endParaRPr sz="4000" dirty="0">
              <a:latin typeface="Calibri"/>
              <a:cs typeface="Calibri"/>
            </a:endParaRPr>
          </a:p>
          <a:p>
            <a:pPr marL="299085" indent="-286385">
              <a:lnSpc>
                <a:spcPct val="100000"/>
              </a:lnSpc>
              <a:spcBef>
                <a:spcPts val="1610"/>
              </a:spcBef>
              <a:buFont typeface="Wingdings"/>
              <a:buChar char=""/>
              <a:tabLst>
                <a:tab pos="299720" algn="l"/>
              </a:tabLst>
            </a:pPr>
            <a:r>
              <a:rPr sz="2400" spc="-10" dirty="0">
                <a:latin typeface="Calibri"/>
                <a:cs typeface="Calibri"/>
              </a:rPr>
              <a:t>Congreso </a:t>
            </a:r>
            <a:r>
              <a:rPr sz="2400" spc="-5" dirty="0">
                <a:latin typeface="Calibri"/>
                <a:cs typeface="Calibri"/>
              </a:rPr>
              <a:t>de </a:t>
            </a:r>
            <a:r>
              <a:rPr sz="2400" b="1" spc="-10" dirty="0" err="1">
                <a:latin typeface="Calibri"/>
                <a:cs typeface="Calibri"/>
              </a:rPr>
              <a:t>Ingeniería</a:t>
            </a:r>
            <a:r>
              <a:rPr sz="2400" b="1" spc="20" dirty="0">
                <a:latin typeface="Calibri"/>
                <a:cs typeface="Calibri"/>
              </a:rPr>
              <a:t> </a:t>
            </a:r>
            <a:r>
              <a:rPr lang="es-MX" sz="2400" b="1" spc="-10" dirty="0" smtClean="0">
                <a:latin typeface="Calibri"/>
                <a:cs typeface="Calibri"/>
              </a:rPr>
              <a:t>Civil</a:t>
            </a:r>
            <a:endParaRPr sz="2400" dirty="0">
              <a:latin typeface="Calibri"/>
              <a:cs typeface="Calibri"/>
            </a:endParaRPr>
          </a:p>
          <a:p>
            <a:pPr marL="299085" indent="-286385">
              <a:lnSpc>
                <a:spcPct val="100000"/>
              </a:lnSpc>
              <a:spcBef>
                <a:spcPts val="994"/>
              </a:spcBef>
              <a:buFont typeface="Wingdings"/>
              <a:buChar char=""/>
              <a:tabLst>
                <a:tab pos="299720" algn="l"/>
              </a:tabLst>
            </a:pPr>
            <a:r>
              <a:rPr sz="2400" spc="-10" dirty="0" err="1" smtClean="0">
                <a:latin typeface="Calibri"/>
                <a:cs typeface="Calibri"/>
              </a:rPr>
              <a:t>Coordinador</a:t>
            </a:r>
            <a:r>
              <a:rPr sz="2400" spc="-10" dirty="0" smtClean="0">
                <a:latin typeface="Calibri"/>
                <a:cs typeface="Calibri"/>
              </a:rPr>
              <a:t>: </a:t>
            </a:r>
            <a:r>
              <a:rPr sz="2400" spc="-85" dirty="0">
                <a:latin typeface="Calibri"/>
                <a:cs typeface="Calibri"/>
              </a:rPr>
              <a:t>Dr. </a:t>
            </a:r>
            <a:r>
              <a:rPr lang="es-MX" sz="2400" spc="-85" dirty="0" smtClean="0">
                <a:latin typeface="Calibri"/>
                <a:cs typeface="Calibri"/>
              </a:rPr>
              <a:t> Sergio Márquez Domínguez</a:t>
            </a:r>
            <a:endParaRPr sz="2400" dirty="0">
              <a:latin typeface="Calibri"/>
              <a:cs typeface="Calibri"/>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593343" y="1393143"/>
            <a:ext cx="8077200" cy="1477328"/>
          </a:xfrm>
          <a:prstGeom prst="rect">
            <a:avLst/>
          </a:prstGeom>
          <a:noFill/>
        </p:spPr>
        <p:txBody>
          <a:bodyPr wrap="square" rtlCol="0">
            <a:spAutoFit/>
          </a:bodyPr>
          <a:lstStyle/>
          <a:p>
            <a:r>
              <a:rPr lang="es-MX" dirty="0" smtClean="0"/>
              <a:t>Monitor Led pieza </a:t>
            </a:r>
          </a:p>
          <a:p>
            <a:r>
              <a:rPr lang="es-MX" dirty="0" smtClean="0"/>
              <a:t>Pantalla: Tamaño de la vista diagonal 68.58 cm (67”) área de pantalla preestablecida, capa de pantalla anti reflectante con dureza 3H tecnología de panel de conmutación en el mismo plano. Resolución máxima de 1920x1080 a 60 Hz, relación de contraste 1000:1, brillo 300CD/M2  Marca DELL</a:t>
            </a:r>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7400" y="3028112"/>
            <a:ext cx="5409187" cy="3525088"/>
          </a:xfrm>
          <a:prstGeom prst="rect">
            <a:avLst/>
          </a:prstGeom>
        </p:spPr>
      </p:pic>
    </p:spTree>
    <p:extLst>
      <p:ext uri="{BB962C8B-B14F-4D97-AF65-F5344CB8AC3E}">
        <p14:creationId xmlns:p14="http://schemas.microsoft.com/office/powerpoint/2010/main" val="277595503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838200" y="1905000"/>
            <a:ext cx="7239000" cy="646331"/>
          </a:xfrm>
          <a:prstGeom prst="rect">
            <a:avLst/>
          </a:prstGeom>
          <a:noFill/>
        </p:spPr>
        <p:txBody>
          <a:bodyPr wrap="square" rtlCol="0">
            <a:spAutoFit/>
          </a:bodyPr>
          <a:lstStyle/>
          <a:p>
            <a:r>
              <a:rPr lang="es-MX" dirty="0" smtClean="0"/>
              <a:t>Computadora portátil especial procesador intere </a:t>
            </a:r>
            <a:r>
              <a:rPr lang="es-MX" dirty="0" err="1" smtClean="0"/>
              <a:t>core</a:t>
            </a:r>
            <a:r>
              <a:rPr lang="es-MX" dirty="0" smtClean="0"/>
              <a:t>, memoria 16 Gb, teclado retro iluminado, disco duro SATA Windows 10 home, marca DELL</a:t>
            </a:r>
            <a:endParaRPr lang="es-MX" dirty="0"/>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90800" y="2743200"/>
            <a:ext cx="3657600" cy="3857625"/>
          </a:xfrm>
          <a:prstGeom prst="rect">
            <a:avLst/>
          </a:prstGeom>
        </p:spPr>
      </p:pic>
    </p:spTree>
    <p:extLst>
      <p:ext uri="{BB962C8B-B14F-4D97-AF65-F5344CB8AC3E}">
        <p14:creationId xmlns:p14="http://schemas.microsoft.com/office/powerpoint/2010/main" val="207458470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838200" y="1905000"/>
            <a:ext cx="3962400" cy="923330"/>
          </a:xfrm>
          <a:prstGeom prst="rect">
            <a:avLst/>
          </a:prstGeom>
          <a:noFill/>
        </p:spPr>
        <p:txBody>
          <a:bodyPr wrap="square" rtlCol="0">
            <a:spAutoFit/>
          </a:bodyPr>
          <a:lstStyle/>
          <a:p>
            <a:pPr algn="just"/>
            <a:r>
              <a:rPr lang="es-MX" dirty="0" smtClean="0"/>
              <a:t>No break marca </a:t>
            </a:r>
            <a:r>
              <a:rPr lang="es-MX" dirty="0" err="1" smtClean="0"/>
              <a:t>Tripp</a:t>
            </a:r>
            <a:r>
              <a:rPr lang="es-MX" dirty="0" smtClean="0"/>
              <a:t>-Lite UPS interactivo 9000 VA LCD, 475 W con pantalla LCD y Puerto USB</a:t>
            </a:r>
            <a:endParaRPr lang="es-MX" dirty="0"/>
          </a:p>
        </p:txBody>
      </p:sp>
      <p:pic>
        <p:nvPicPr>
          <p:cNvPr id="6" name="Imagen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52530" y="3200400"/>
            <a:ext cx="4724400" cy="3221182"/>
          </a:xfrm>
          <a:prstGeom prst="rect">
            <a:avLst/>
          </a:prstGeom>
        </p:spPr>
      </p:pic>
    </p:spTree>
    <p:extLst>
      <p:ext uri="{BB962C8B-B14F-4D97-AF65-F5344CB8AC3E}">
        <p14:creationId xmlns:p14="http://schemas.microsoft.com/office/powerpoint/2010/main" val="104728001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762000" y="1445684"/>
            <a:ext cx="7239000" cy="923330"/>
          </a:xfrm>
          <a:prstGeom prst="rect">
            <a:avLst/>
          </a:prstGeom>
          <a:noFill/>
        </p:spPr>
        <p:txBody>
          <a:bodyPr wrap="square" rtlCol="0">
            <a:spAutoFit/>
          </a:bodyPr>
          <a:lstStyle/>
          <a:p>
            <a:pPr algn="just"/>
            <a:r>
              <a:rPr lang="es-MX" dirty="0" smtClean="0"/>
              <a:t>Multifuncional inyección de tinta. Tecnología de impresión punto variables, impresión a 4 colores, gota 3 pico litros, velocidad de impresión 33 ppm negro y 15 ppm color.  Marca EPSON </a:t>
            </a:r>
            <a:endParaRPr lang="es-MX" dirty="0"/>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55932" y="2579196"/>
            <a:ext cx="4451136" cy="3803186"/>
          </a:xfrm>
          <a:prstGeom prst="rect">
            <a:avLst/>
          </a:prstGeom>
        </p:spPr>
      </p:pic>
    </p:spTree>
    <p:extLst>
      <p:ext uri="{BB962C8B-B14F-4D97-AF65-F5344CB8AC3E}">
        <p14:creationId xmlns:p14="http://schemas.microsoft.com/office/powerpoint/2010/main" val="3040379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304800" y="2514600"/>
            <a:ext cx="3962400" cy="1754326"/>
          </a:xfrm>
          <a:prstGeom prst="rect">
            <a:avLst/>
          </a:prstGeom>
          <a:noFill/>
        </p:spPr>
        <p:txBody>
          <a:bodyPr wrap="square" rtlCol="0">
            <a:spAutoFit/>
          </a:bodyPr>
          <a:lstStyle/>
          <a:p>
            <a:pPr algn="just"/>
            <a:r>
              <a:rPr lang="es-MX" dirty="0" smtClean="0"/>
              <a:t>Workstation de escritorio procesador Intel xeon E5-2620, memoria 16 gb, disco duro sata de 1 TB, teclado multimedia de negocios </a:t>
            </a:r>
            <a:r>
              <a:rPr lang="es-MX" dirty="0" err="1" smtClean="0"/>
              <a:t>usb</a:t>
            </a:r>
            <a:r>
              <a:rPr lang="es-MX" dirty="0" smtClean="0"/>
              <a:t> (</a:t>
            </a:r>
            <a:r>
              <a:rPr lang="es-MX" dirty="0" err="1" smtClean="0"/>
              <a:t>Qwerty</a:t>
            </a:r>
            <a:r>
              <a:rPr lang="es-MX" dirty="0" smtClean="0"/>
              <a:t>), muse laser USB de 6 botones, Windows 10 pro-64 bits, marca DELL</a:t>
            </a:r>
            <a:endParaRPr lang="es-MX" dirty="0"/>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00600" y="1524000"/>
            <a:ext cx="3224212" cy="5181600"/>
          </a:xfrm>
          <a:prstGeom prst="rect">
            <a:avLst/>
          </a:prstGeom>
        </p:spPr>
      </p:pic>
    </p:spTree>
    <p:extLst>
      <p:ext uri="{BB962C8B-B14F-4D97-AF65-F5344CB8AC3E}">
        <p14:creationId xmlns:p14="http://schemas.microsoft.com/office/powerpoint/2010/main" val="387765862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685800" y="2514600"/>
            <a:ext cx="3962400" cy="1754326"/>
          </a:xfrm>
          <a:prstGeom prst="rect">
            <a:avLst/>
          </a:prstGeom>
          <a:noFill/>
        </p:spPr>
        <p:txBody>
          <a:bodyPr wrap="square" rtlCol="0">
            <a:spAutoFit/>
          </a:bodyPr>
          <a:lstStyle/>
          <a:p>
            <a:pPr algn="just"/>
            <a:r>
              <a:rPr lang="es-MX" dirty="0" smtClean="0"/>
              <a:t>Sillón ejecutivo de lujo respaldo alto, elevación neumática base-estrella de 5 puntas en nylon reforzado y cinturón de acero, cuerpo del asiento de madera de una sola pieza tapizada el tela color gris Oxford, marca SIME </a:t>
            </a:r>
            <a:endParaRPr lang="es-MX" dirty="0"/>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57800" y="1383204"/>
            <a:ext cx="2819400" cy="5132755"/>
          </a:xfrm>
          <a:prstGeom prst="rect">
            <a:avLst/>
          </a:prstGeom>
        </p:spPr>
      </p:pic>
    </p:spTree>
    <p:extLst>
      <p:ext uri="{BB962C8B-B14F-4D97-AF65-F5344CB8AC3E}">
        <p14:creationId xmlns:p14="http://schemas.microsoft.com/office/powerpoint/2010/main" val="387774642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304800" y="2438400"/>
            <a:ext cx="3962400" cy="1754326"/>
          </a:xfrm>
          <a:prstGeom prst="rect">
            <a:avLst/>
          </a:prstGeom>
          <a:noFill/>
        </p:spPr>
        <p:txBody>
          <a:bodyPr wrap="square" rtlCol="0">
            <a:spAutoFit/>
          </a:bodyPr>
          <a:lstStyle/>
          <a:p>
            <a:pPr algn="just"/>
            <a:r>
              <a:rPr lang="es-MX" dirty="0" smtClean="0"/>
              <a:t>Librero de 5 entrepaños color gris, dimensiones 1.80x0.84x0.25 mts, fabricado con madera, melamina termo fusionada de 19 mm, gorro y 4 entrepaños, respaldo en melamina de 16 </a:t>
            </a:r>
            <a:r>
              <a:rPr lang="es-MX" dirty="0" err="1" smtClean="0"/>
              <a:t>mm.</a:t>
            </a:r>
            <a:r>
              <a:rPr lang="es-MX" dirty="0" smtClean="0"/>
              <a:t> Marca GID</a:t>
            </a:r>
            <a:endParaRPr lang="es-MX" dirty="0"/>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9200" y="1383204"/>
            <a:ext cx="2857499" cy="5079999"/>
          </a:xfrm>
          <a:prstGeom prst="rect">
            <a:avLst/>
          </a:prstGeom>
        </p:spPr>
      </p:pic>
    </p:spTree>
    <p:extLst>
      <p:ext uri="{BB962C8B-B14F-4D97-AF65-F5344CB8AC3E}">
        <p14:creationId xmlns:p14="http://schemas.microsoft.com/office/powerpoint/2010/main" val="220356551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152400" y="1447800"/>
            <a:ext cx="8839200" cy="1477328"/>
          </a:xfrm>
          <a:prstGeom prst="rect">
            <a:avLst/>
          </a:prstGeom>
          <a:noFill/>
        </p:spPr>
        <p:txBody>
          <a:bodyPr wrap="square" rtlCol="0">
            <a:spAutoFit/>
          </a:bodyPr>
          <a:lstStyle/>
          <a:p>
            <a:pPr algn="just"/>
            <a:r>
              <a:rPr lang="es-MX" dirty="0" smtClean="0"/>
              <a:t>Conjunto ejecutivo rectangular, cubierta fabricada en mdf melaminico de 28 mm,  consta de escritorio rectangular de 1.60x0.60x0.75 mts, con soporte metálico tipo troquelado con pasa cables ocultos. Terminado con pintura de polvo electrostática, color gris Oxford. Lateral de 1.00x0.50x0.75 mts un pedestal de 3 gavetas fabricado en panelart, 2 gavetas sencillas y otra tipo archivero, con chapa general.</a:t>
            </a:r>
            <a:endParaRPr lang="es-MX" dirty="0"/>
          </a:p>
        </p:txBody>
      </p:sp>
      <p:pic>
        <p:nvPicPr>
          <p:cNvPr id="6" name="Imagen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00200" y="2925128"/>
            <a:ext cx="6324600" cy="3492904"/>
          </a:xfrm>
          <a:prstGeom prst="rect">
            <a:avLst/>
          </a:prstGeom>
        </p:spPr>
      </p:pic>
    </p:spTree>
    <p:extLst>
      <p:ext uri="{BB962C8B-B14F-4D97-AF65-F5344CB8AC3E}">
        <p14:creationId xmlns:p14="http://schemas.microsoft.com/office/powerpoint/2010/main" val="240177378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381000" y="2667000"/>
            <a:ext cx="3962400" cy="2031325"/>
          </a:xfrm>
          <a:prstGeom prst="rect">
            <a:avLst/>
          </a:prstGeom>
          <a:noFill/>
        </p:spPr>
        <p:txBody>
          <a:bodyPr wrap="square" rtlCol="0">
            <a:spAutoFit/>
          </a:bodyPr>
          <a:lstStyle/>
          <a:p>
            <a:pPr algn="just"/>
            <a:r>
              <a:rPr lang="es-MX" dirty="0" smtClean="0"/>
              <a:t>Computadora portátil marca HP modelo </a:t>
            </a:r>
            <a:r>
              <a:rPr lang="es-MX" dirty="0" err="1" smtClean="0"/>
              <a:t>EliteBook</a:t>
            </a:r>
            <a:r>
              <a:rPr lang="es-MX" dirty="0" smtClean="0"/>
              <a:t> 755 sistema operativo Windows 10 profesional 64 bits, procesador AMD pro A12, Disco Duro SATA de 500 GB , unidad de DVD externa, lector de tarjetas multimedia, cámara web HD 720 P</a:t>
            </a:r>
            <a:endParaRPr lang="es-MX" dirty="0"/>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95800" y="2133600"/>
            <a:ext cx="3886200" cy="3452941"/>
          </a:xfrm>
          <a:prstGeom prst="rect">
            <a:avLst/>
          </a:prstGeom>
        </p:spPr>
      </p:pic>
    </p:spTree>
    <p:extLst>
      <p:ext uri="{BB962C8B-B14F-4D97-AF65-F5344CB8AC3E}">
        <p14:creationId xmlns:p14="http://schemas.microsoft.com/office/powerpoint/2010/main" val="428778456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533400" y="1524000"/>
            <a:ext cx="8001000" cy="1754326"/>
          </a:xfrm>
          <a:prstGeom prst="rect">
            <a:avLst/>
          </a:prstGeom>
          <a:noFill/>
        </p:spPr>
        <p:txBody>
          <a:bodyPr wrap="square" rtlCol="0">
            <a:spAutoFit/>
          </a:bodyPr>
          <a:lstStyle/>
          <a:p>
            <a:pPr algn="just"/>
            <a:r>
              <a:rPr lang="es-MX" dirty="0" smtClean="0"/>
              <a:t>2 Sillas secretarial ergonómica sin brazos pieza asiento de madera contrachapeada y moldeada anatómicamente a base de presión para formas una capa de 12 mm, pistón neumático para ajuste de altura base reforzada de 24” de diámetro con rodajas de 50 mm, acojinamiento basado en espuma de poliuretano inyectado en asiento y respaldo de 50 kg, de densidad tapiz tela 100% acrílica en color gris Oxford marca SIME </a:t>
            </a:r>
            <a:endParaRPr lang="es-MX" dirty="0"/>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7400" y="3278326"/>
            <a:ext cx="1570383" cy="3283527"/>
          </a:xfrm>
          <a:prstGeom prst="rect">
            <a:avLst/>
          </a:prstGeom>
        </p:spPr>
      </p:pic>
      <p:pic>
        <p:nvPicPr>
          <p:cNvPr id="6" name="Imagen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60334" y="3278326"/>
            <a:ext cx="1738338" cy="3283527"/>
          </a:xfrm>
          <a:prstGeom prst="rect">
            <a:avLst/>
          </a:prstGeom>
        </p:spPr>
      </p:pic>
    </p:spTree>
    <p:extLst>
      <p:ext uri="{BB962C8B-B14F-4D97-AF65-F5344CB8AC3E}">
        <p14:creationId xmlns:p14="http://schemas.microsoft.com/office/powerpoint/2010/main" val="2997550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598791180"/>
              </p:ext>
            </p:extLst>
          </p:nvPr>
        </p:nvGraphicFramePr>
        <p:xfrm>
          <a:off x="1219200" y="3200400"/>
          <a:ext cx="6337299" cy="2791901"/>
        </p:xfrm>
        <a:graphic>
          <a:graphicData uri="http://schemas.openxmlformats.org/drawingml/2006/table">
            <a:tbl>
              <a:tblPr firstRow="1" bandRow="1">
                <a:tableStyleId>{22838BEF-8BB2-4498-84A7-C5851F593DF1}</a:tableStyleId>
              </a:tblPr>
              <a:tblGrid>
                <a:gridCol w="3166777">
                  <a:extLst>
                    <a:ext uri="{9D8B030D-6E8A-4147-A177-3AD203B41FA5}">
                      <a16:colId xmlns:a16="http://schemas.microsoft.com/office/drawing/2014/main" val="20000"/>
                    </a:ext>
                  </a:extLst>
                </a:gridCol>
                <a:gridCol w="3170522">
                  <a:extLst>
                    <a:ext uri="{9D8B030D-6E8A-4147-A177-3AD203B41FA5}">
                      <a16:colId xmlns:a16="http://schemas.microsoft.com/office/drawing/2014/main" val="20001"/>
                    </a:ext>
                  </a:extLst>
                </a:gridCol>
              </a:tblGrid>
              <a:tr h="521779">
                <a:tc gridSpan="2">
                  <a:txBody>
                    <a:bodyPr/>
                    <a:lstStyle/>
                    <a:p>
                      <a:pPr marL="525780" algn="ctr">
                        <a:lnSpc>
                          <a:spcPts val="1810"/>
                        </a:lnSpc>
                      </a:pPr>
                      <a:r>
                        <a:rPr sz="1600" spc="-10" dirty="0"/>
                        <a:t>Nombre evento: </a:t>
                      </a:r>
                      <a:r>
                        <a:rPr sz="1600" spc="-5" dirty="0" smtClean="0"/>
                        <a:t>“</a:t>
                      </a:r>
                      <a:r>
                        <a:rPr lang="es-MX" sz="1600" spc="-5" dirty="0" smtClean="0"/>
                        <a:t>Congreso</a:t>
                      </a:r>
                      <a:r>
                        <a:rPr lang="es-MX" sz="1600" spc="-5" baseline="0" dirty="0" smtClean="0"/>
                        <a:t> de Ingeniería Industrial</a:t>
                      </a:r>
                      <a:r>
                        <a:rPr sz="1600" spc="-15" dirty="0" smtClean="0"/>
                        <a:t>”</a:t>
                      </a:r>
                      <a:endParaRPr sz="1600" dirty="0">
                        <a:latin typeface="Calibri"/>
                        <a:cs typeface="Calibri"/>
                      </a:endParaRPr>
                    </a:p>
                  </a:txBody>
                  <a:tcPr marL="0" marR="0" marT="0" marB="0" anchor="ctr"/>
                </a:tc>
                <a:tc hMerge="1">
                  <a:txBody>
                    <a:bodyPr/>
                    <a:lstStyle/>
                    <a:p>
                      <a:endParaRPr/>
                    </a:p>
                  </a:txBody>
                  <a:tcPr marL="0" marR="0" marT="0" marB="0"/>
                </a:tc>
                <a:extLst>
                  <a:ext uri="{0D108BD9-81ED-4DB2-BD59-A6C34878D82A}">
                    <a16:rowId xmlns:a16="http://schemas.microsoft.com/office/drawing/2014/main" val="10000"/>
                  </a:ext>
                </a:extLst>
              </a:tr>
              <a:tr h="376237">
                <a:tc>
                  <a:txBody>
                    <a:bodyPr/>
                    <a:lstStyle/>
                    <a:p>
                      <a:pPr marL="525780">
                        <a:lnSpc>
                          <a:spcPts val="1860"/>
                        </a:lnSpc>
                      </a:pPr>
                      <a:r>
                        <a:rPr sz="1600" spc="-15" dirty="0"/>
                        <a:t>Programa</a:t>
                      </a:r>
                      <a:r>
                        <a:rPr sz="1600" spc="-35" dirty="0"/>
                        <a:t> </a:t>
                      </a:r>
                      <a:r>
                        <a:rPr sz="1600" spc="-10" dirty="0"/>
                        <a:t>educativo</a:t>
                      </a:r>
                      <a:endParaRPr sz="1600" dirty="0">
                        <a:latin typeface="Calibri"/>
                        <a:cs typeface="Calibri"/>
                      </a:endParaRPr>
                    </a:p>
                  </a:txBody>
                  <a:tcPr marL="0" marR="0" marT="0" marB="0" anchor="ctr"/>
                </a:tc>
                <a:tc>
                  <a:txBody>
                    <a:bodyPr/>
                    <a:lstStyle/>
                    <a:p>
                      <a:pPr marL="528320">
                        <a:lnSpc>
                          <a:spcPts val="1860"/>
                        </a:lnSpc>
                      </a:pPr>
                      <a:r>
                        <a:rPr sz="1600" spc="-5" dirty="0" err="1"/>
                        <a:t>Ingeniería</a:t>
                      </a:r>
                      <a:r>
                        <a:rPr sz="1600" spc="-95" dirty="0"/>
                        <a:t> </a:t>
                      </a:r>
                      <a:r>
                        <a:rPr lang="es-MX" sz="1600" spc="-95" dirty="0" smtClean="0"/>
                        <a:t>Industrial</a:t>
                      </a:r>
                      <a:r>
                        <a:rPr lang="es-MX" sz="1600" spc="-95" baseline="0" dirty="0" smtClean="0"/>
                        <a:t> </a:t>
                      </a:r>
                      <a:endParaRPr sz="1600" dirty="0">
                        <a:latin typeface="Calibri"/>
                        <a:cs typeface="Calibri"/>
                      </a:endParaRPr>
                    </a:p>
                  </a:txBody>
                  <a:tcPr marL="0" marR="0" marT="0" marB="0" anchor="ctr"/>
                </a:tc>
                <a:extLst>
                  <a:ext uri="{0D108BD9-81ED-4DB2-BD59-A6C34878D82A}">
                    <a16:rowId xmlns:a16="http://schemas.microsoft.com/office/drawing/2014/main" val="10001"/>
                  </a:ext>
                </a:extLst>
              </a:tr>
              <a:tr h="376237">
                <a:tc>
                  <a:txBody>
                    <a:bodyPr/>
                    <a:lstStyle/>
                    <a:p>
                      <a:pPr marL="525780">
                        <a:lnSpc>
                          <a:spcPts val="1864"/>
                        </a:lnSpc>
                      </a:pPr>
                      <a:r>
                        <a:rPr sz="1600" spc="-5" dirty="0"/>
                        <a:t>N° </a:t>
                      </a:r>
                      <a:r>
                        <a:rPr sz="1600" spc="-10" dirty="0"/>
                        <a:t>Académicos</a:t>
                      </a:r>
                      <a:r>
                        <a:rPr sz="1600" spc="-80" dirty="0"/>
                        <a:t> </a:t>
                      </a:r>
                      <a:r>
                        <a:rPr sz="1600" spc="-10" dirty="0"/>
                        <a:t>asistentes</a:t>
                      </a:r>
                      <a:endParaRPr sz="1600" dirty="0">
                        <a:latin typeface="Calibri"/>
                        <a:cs typeface="Calibri"/>
                      </a:endParaRPr>
                    </a:p>
                  </a:txBody>
                  <a:tcPr marL="0" marR="0" marT="0" marB="0" anchor="ctr"/>
                </a:tc>
                <a:tc>
                  <a:txBody>
                    <a:bodyPr/>
                    <a:lstStyle/>
                    <a:p>
                      <a:pPr marL="528320">
                        <a:lnSpc>
                          <a:spcPts val="1864"/>
                        </a:lnSpc>
                      </a:pPr>
                      <a:r>
                        <a:rPr lang="es-MX" sz="1600" dirty="0" smtClean="0">
                          <a:latin typeface="Calibri"/>
                          <a:cs typeface="Calibri"/>
                        </a:rPr>
                        <a:t>7</a:t>
                      </a:r>
                      <a:endParaRPr sz="1600" dirty="0">
                        <a:latin typeface="Calibri"/>
                        <a:cs typeface="Calibri"/>
                      </a:endParaRPr>
                    </a:p>
                  </a:txBody>
                  <a:tcPr marL="0" marR="0" marT="0" marB="0" anchor="ctr"/>
                </a:tc>
                <a:extLst>
                  <a:ext uri="{0D108BD9-81ED-4DB2-BD59-A6C34878D82A}">
                    <a16:rowId xmlns:a16="http://schemas.microsoft.com/office/drawing/2014/main" val="10002"/>
                  </a:ext>
                </a:extLst>
              </a:tr>
              <a:tr h="388937">
                <a:tc>
                  <a:txBody>
                    <a:bodyPr/>
                    <a:lstStyle/>
                    <a:p>
                      <a:pPr marL="525780">
                        <a:lnSpc>
                          <a:spcPts val="1860"/>
                        </a:lnSpc>
                      </a:pPr>
                      <a:r>
                        <a:rPr sz="1600" spc="-5" dirty="0"/>
                        <a:t>N° Alumnos</a:t>
                      </a:r>
                      <a:r>
                        <a:rPr sz="1600" spc="-135" dirty="0"/>
                        <a:t> </a:t>
                      </a:r>
                      <a:r>
                        <a:rPr sz="1600" spc="-10" dirty="0"/>
                        <a:t>asistentes</a:t>
                      </a:r>
                      <a:endParaRPr sz="1600" dirty="0">
                        <a:latin typeface="Calibri"/>
                        <a:cs typeface="Calibri"/>
                      </a:endParaRPr>
                    </a:p>
                  </a:txBody>
                  <a:tcPr marL="0" marR="0" marT="0" marB="0" anchor="ctr"/>
                </a:tc>
                <a:tc>
                  <a:txBody>
                    <a:bodyPr/>
                    <a:lstStyle/>
                    <a:p>
                      <a:pPr marL="528320">
                        <a:lnSpc>
                          <a:spcPts val="1860"/>
                        </a:lnSpc>
                      </a:pPr>
                      <a:r>
                        <a:rPr lang="es-MX" sz="1600" dirty="0" smtClean="0">
                          <a:latin typeface="Calibri"/>
                          <a:cs typeface="Calibri"/>
                        </a:rPr>
                        <a:t>97</a:t>
                      </a:r>
                      <a:endParaRPr sz="1600" dirty="0">
                        <a:latin typeface="Calibri"/>
                        <a:cs typeface="Calibri"/>
                      </a:endParaRPr>
                    </a:p>
                  </a:txBody>
                  <a:tcPr marL="0" marR="0" marT="0" marB="0" anchor="ctr"/>
                </a:tc>
                <a:extLst>
                  <a:ext uri="{0D108BD9-81ED-4DB2-BD59-A6C34878D82A}">
                    <a16:rowId xmlns:a16="http://schemas.microsoft.com/office/drawing/2014/main" val="10003"/>
                  </a:ext>
                </a:extLst>
              </a:tr>
              <a:tr h="376237">
                <a:tc>
                  <a:txBody>
                    <a:bodyPr/>
                    <a:lstStyle/>
                    <a:p>
                      <a:pPr marL="525780">
                        <a:lnSpc>
                          <a:spcPts val="1864"/>
                        </a:lnSpc>
                      </a:pPr>
                      <a:r>
                        <a:rPr sz="1600" spc="-5" dirty="0"/>
                        <a:t>N° de</a:t>
                      </a:r>
                      <a:r>
                        <a:rPr sz="1600" spc="-114" dirty="0"/>
                        <a:t> </a:t>
                      </a:r>
                      <a:r>
                        <a:rPr sz="1600" spc="-15" dirty="0"/>
                        <a:t>conferencias</a:t>
                      </a:r>
                      <a:endParaRPr sz="1600">
                        <a:latin typeface="Calibri"/>
                        <a:cs typeface="Calibri"/>
                      </a:endParaRPr>
                    </a:p>
                  </a:txBody>
                  <a:tcPr marL="0" marR="0" marT="0" marB="0" anchor="ctr"/>
                </a:tc>
                <a:tc>
                  <a:txBody>
                    <a:bodyPr/>
                    <a:lstStyle/>
                    <a:p>
                      <a:pPr marL="528320">
                        <a:lnSpc>
                          <a:spcPts val="1864"/>
                        </a:lnSpc>
                      </a:pPr>
                      <a:r>
                        <a:rPr lang="es-MX" sz="1600" dirty="0" smtClean="0">
                          <a:latin typeface="+mn-lt"/>
                          <a:cs typeface="+mn-cs"/>
                        </a:rPr>
                        <a:t>9</a:t>
                      </a:r>
                      <a:endParaRPr sz="1600" dirty="0">
                        <a:latin typeface="Calibri"/>
                        <a:cs typeface="Calibri"/>
                      </a:endParaRPr>
                    </a:p>
                  </a:txBody>
                  <a:tcPr marL="0" marR="0" marT="0" marB="0" anchor="ctr"/>
                </a:tc>
                <a:extLst>
                  <a:ext uri="{0D108BD9-81ED-4DB2-BD59-A6C34878D82A}">
                    <a16:rowId xmlns:a16="http://schemas.microsoft.com/office/drawing/2014/main" val="10004"/>
                  </a:ext>
                </a:extLst>
              </a:tr>
              <a:tr h="376237">
                <a:tc>
                  <a:txBody>
                    <a:bodyPr/>
                    <a:lstStyle/>
                    <a:p>
                      <a:pPr marL="525780">
                        <a:lnSpc>
                          <a:spcPts val="1864"/>
                        </a:lnSpc>
                      </a:pPr>
                      <a:r>
                        <a:rPr sz="1600" spc="-5" dirty="0"/>
                        <a:t>N° de </a:t>
                      </a:r>
                      <a:r>
                        <a:rPr sz="1600" spc="-15" dirty="0"/>
                        <a:t>eventos</a:t>
                      </a:r>
                      <a:r>
                        <a:rPr sz="1600" spc="-114" dirty="0"/>
                        <a:t> </a:t>
                      </a:r>
                      <a:r>
                        <a:rPr sz="1600" spc="-5" dirty="0"/>
                        <a:t>culturales</a:t>
                      </a:r>
                      <a:endParaRPr sz="1600">
                        <a:latin typeface="Calibri"/>
                        <a:cs typeface="Calibri"/>
                      </a:endParaRPr>
                    </a:p>
                  </a:txBody>
                  <a:tcPr marL="0" marR="0" marT="0" marB="0" anchor="ctr"/>
                </a:tc>
                <a:tc>
                  <a:txBody>
                    <a:bodyPr/>
                    <a:lstStyle/>
                    <a:p>
                      <a:pPr marL="528320">
                        <a:lnSpc>
                          <a:spcPts val="1864"/>
                        </a:lnSpc>
                      </a:pPr>
                      <a:r>
                        <a:rPr lang="es-MX" sz="1600" dirty="0" smtClean="0"/>
                        <a:t>2</a:t>
                      </a:r>
                      <a:endParaRPr sz="1600" dirty="0">
                        <a:latin typeface="Calibri"/>
                        <a:cs typeface="Calibri"/>
                      </a:endParaRPr>
                    </a:p>
                  </a:txBody>
                  <a:tcPr marL="0" marR="0" marT="0" marB="0" anchor="ctr"/>
                </a:tc>
                <a:extLst>
                  <a:ext uri="{0D108BD9-81ED-4DB2-BD59-A6C34878D82A}">
                    <a16:rowId xmlns:a16="http://schemas.microsoft.com/office/drawing/2014/main" val="10005"/>
                  </a:ext>
                </a:extLst>
              </a:tr>
              <a:tr h="376237">
                <a:tc>
                  <a:txBody>
                    <a:bodyPr/>
                    <a:lstStyle/>
                    <a:p>
                      <a:pPr marL="525780">
                        <a:lnSpc>
                          <a:spcPts val="1864"/>
                        </a:lnSpc>
                      </a:pPr>
                      <a:r>
                        <a:rPr sz="1600" spc="-15" dirty="0"/>
                        <a:t>Fecha</a:t>
                      </a:r>
                      <a:endParaRPr sz="1600">
                        <a:latin typeface="Calibri"/>
                        <a:cs typeface="Calibri"/>
                      </a:endParaRPr>
                    </a:p>
                  </a:txBody>
                  <a:tcPr marL="0" marR="0" marT="0" marB="0" anchor="ctr"/>
                </a:tc>
                <a:tc>
                  <a:txBody>
                    <a:bodyPr/>
                    <a:lstStyle/>
                    <a:p>
                      <a:pPr marL="528320">
                        <a:lnSpc>
                          <a:spcPts val="1864"/>
                        </a:lnSpc>
                      </a:pPr>
                      <a:endParaRPr sz="1600" dirty="0">
                        <a:latin typeface="Calibri"/>
                        <a:cs typeface="Calibri"/>
                      </a:endParaRPr>
                    </a:p>
                  </a:txBody>
                  <a:tcPr marL="0" marR="0" marT="0" marB="0" anchor="ctr"/>
                </a:tc>
                <a:extLst>
                  <a:ext uri="{0D108BD9-81ED-4DB2-BD59-A6C34878D82A}">
                    <a16:rowId xmlns:a16="http://schemas.microsoft.com/office/drawing/2014/main" val="10006"/>
                  </a:ext>
                </a:extLst>
              </a:tr>
            </a:tbl>
          </a:graphicData>
        </a:graphic>
      </p:graphicFrame>
      <p:sp>
        <p:nvSpPr>
          <p:cNvPr id="3" name="object 3"/>
          <p:cNvSpPr txBox="1"/>
          <p:nvPr/>
        </p:nvSpPr>
        <p:spPr>
          <a:xfrm>
            <a:off x="979119" y="115823"/>
            <a:ext cx="7691755" cy="2357056"/>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a:lnSpc>
                <a:spcPct val="100000"/>
              </a:lnSpc>
              <a:spcBef>
                <a:spcPts val="35"/>
              </a:spcBef>
            </a:pPr>
            <a:endParaRPr sz="1700" dirty="0">
              <a:latin typeface="Times New Roman"/>
              <a:cs typeface="Times New Roman"/>
            </a:endParaRPr>
          </a:p>
          <a:p>
            <a:pPr marL="1071245">
              <a:lnSpc>
                <a:spcPct val="100000"/>
              </a:lnSpc>
            </a:pPr>
            <a:r>
              <a:rPr sz="4000" b="1" spc="-15" dirty="0">
                <a:latin typeface="Calibri"/>
                <a:cs typeface="Calibri"/>
              </a:rPr>
              <a:t>Congresos </a:t>
            </a:r>
            <a:r>
              <a:rPr sz="4000" b="1" spc="-5" dirty="0">
                <a:latin typeface="Calibri"/>
                <a:cs typeface="Calibri"/>
              </a:rPr>
              <a:t>y</a:t>
            </a:r>
            <a:r>
              <a:rPr sz="4000" b="1" spc="10" dirty="0">
                <a:latin typeface="Calibri"/>
                <a:cs typeface="Calibri"/>
              </a:rPr>
              <a:t> </a:t>
            </a:r>
            <a:r>
              <a:rPr sz="4000" b="1" spc="-5" dirty="0">
                <a:latin typeface="Calibri"/>
                <a:cs typeface="Calibri"/>
              </a:rPr>
              <a:t>Seminarios</a:t>
            </a:r>
            <a:endParaRPr sz="4000" dirty="0">
              <a:latin typeface="Calibri"/>
              <a:cs typeface="Calibri"/>
            </a:endParaRPr>
          </a:p>
          <a:p>
            <a:pPr marL="299085" indent="-286385">
              <a:lnSpc>
                <a:spcPct val="100000"/>
              </a:lnSpc>
              <a:spcBef>
                <a:spcPts val="1610"/>
              </a:spcBef>
              <a:buFont typeface="Wingdings"/>
              <a:buChar char=""/>
              <a:tabLst>
                <a:tab pos="299720" algn="l"/>
              </a:tabLst>
            </a:pPr>
            <a:r>
              <a:rPr sz="2400" spc="-10" dirty="0">
                <a:latin typeface="Calibri"/>
                <a:cs typeface="Calibri"/>
              </a:rPr>
              <a:t>Congreso </a:t>
            </a:r>
            <a:r>
              <a:rPr sz="2400" spc="-5" dirty="0">
                <a:latin typeface="Calibri"/>
                <a:cs typeface="Calibri"/>
              </a:rPr>
              <a:t>de </a:t>
            </a:r>
            <a:r>
              <a:rPr sz="2400" b="1" spc="-10" dirty="0" err="1">
                <a:latin typeface="Calibri"/>
                <a:cs typeface="Calibri"/>
              </a:rPr>
              <a:t>Ingeniería</a:t>
            </a:r>
            <a:r>
              <a:rPr sz="2400" b="1" spc="20" dirty="0">
                <a:latin typeface="Calibri"/>
                <a:cs typeface="Calibri"/>
              </a:rPr>
              <a:t> </a:t>
            </a:r>
            <a:r>
              <a:rPr lang="es-MX" sz="2400" b="1" spc="20" dirty="0" smtClean="0">
                <a:latin typeface="Calibri"/>
                <a:cs typeface="Calibri"/>
              </a:rPr>
              <a:t>Industrial</a:t>
            </a:r>
            <a:endParaRPr sz="2400" dirty="0">
              <a:latin typeface="Calibri"/>
              <a:cs typeface="Calibri"/>
            </a:endParaRPr>
          </a:p>
          <a:p>
            <a:pPr marL="299085" indent="-286385">
              <a:lnSpc>
                <a:spcPct val="100000"/>
              </a:lnSpc>
              <a:spcBef>
                <a:spcPts val="994"/>
              </a:spcBef>
              <a:buFont typeface="Wingdings"/>
              <a:buChar char=""/>
              <a:tabLst>
                <a:tab pos="299720" algn="l"/>
              </a:tabLst>
            </a:pPr>
            <a:r>
              <a:rPr sz="2400" spc="-10" dirty="0" err="1" smtClean="0">
                <a:latin typeface="Calibri"/>
                <a:cs typeface="Calibri"/>
              </a:rPr>
              <a:t>Coordinador</a:t>
            </a:r>
            <a:r>
              <a:rPr sz="2400" spc="-10" dirty="0" smtClean="0">
                <a:latin typeface="Calibri"/>
                <a:cs typeface="Calibri"/>
              </a:rPr>
              <a:t>: </a:t>
            </a:r>
            <a:r>
              <a:rPr sz="2400" spc="-85" dirty="0" smtClean="0">
                <a:latin typeface="Calibri"/>
                <a:cs typeface="Calibri"/>
              </a:rPr>
              <a:t>Dr. </a:t>
            </a:r>
            <a:r>
              <a:rPr lang="es-MX" sz="2400" spc="-85" dirty="0" smtClean="0">
                <a:latin typeface="Calibri"/>
                <a:cs typeface="Calibri"/>
              </a:rPr>
              <a:t> Victorino Juárez Rivera</a:t>
            </a:r>
            <a:endParaRPr sz="2400" dirty="0">
              <a:latin typeface="Calibri"/>
              <a:cs typeface="Calibri"/>
            </a:endParaRPr>
          </a:p>
        </p:txBody>
      </p:sp>
    </p:spTree>
    <p:extLst>
      <p:ext uri="{BB962C8B-B14F-4D97-AF65-F5344CB8AC3E}">
        <p14:creationId xmlns:p14="http://schemas.microsoft.com/office/powerpoint/2010/main" val="360745542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685800" y="2667000"/>
            <a:ext cx="3962400" cy="1754326"/>
          </a:xfrm>
          <a:prstGeom prst="rect">
            <a:avLst/>
          </a:prstGeom>
          <a:noFill/>
        </p:spPr>
        <p:txBody>
          <a:bodyPr wrap="square" rtlCol="0">
            <a:spAutoFit/>
          </a:bodyPr>
          <a:lstStyle/>
          <a:p>
            <a:pPr algn="just"/>
            <a:r>
              <a:rPr lang="es-MX" dirty="0"/>
              <a:t>Sillón ejecutivo de lujo respaldo alto, elevación neumática base-estrella de 5 puntas en nylon reforzado y cinturón de acero, cuerpo del asiento de madera de una sola pieza tapizada el tela color gris Oxford, marca </a:t>
            </a:r>
            <a:r>
              <a:rPr lang="es-MX" dirty="0" smtClean="0"/>
              <a:t>CAMOSA</a:t>
            </a:r>
            <a:endParaRPr lang="es-MX" dirty="0"/>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81600" y="1600200"/>
            <a:ext cx="2819400" cy="4722494"/>
          </a:xfrm>
          <a:prstGeom prst="rect">
            <a:avLst/>
          </a:prstGeom>
        </p:spPr>
      </p:pic>
    </p:spTree>
    <p:extLst>
      <p:ext uri="{BB962C8B-B14F-4D97-AF65-F5344CB8AC3E}">
        <p14:creationId xmlns:p14="http://schemas.microsoft.com/office/powerpoint/2010/main" val="56950609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533400" y="2819400"/>
            <a:ext cx="3962400" cy="1477328"/>
          </a:xfrm>
          <a:prstGeom prst="rect">
            <a:avLst/>
          </a:prstGeom>
          <a:noFill/>
        </p:spPr>
        <p:txBody>
          <a:bodyPr wrap="square" rtlCol="0">
            <a:spAutoFit/>
          </a:bodyPr>
          <a:lstStyle/>
          <a:p>
            <a:pPr algn="just"/>
            <a:r>
              <a:rPr lang="es-MX" dirty="0" smtClean="0"/>
              <a:t>Computadora portátil especial marca Dell </a:t>
            </a:r>
            <a:r>
              <a:rPr lang="es-MX" dirty="0" err="1" smtClean="0"/>
              <a:t>Inspiron</a:t>
            </a:r>
            <a:r>
              <a:rPr lang="es-MX" dirty="0" smtClean="0"/>
              <a:t> procesador Intel c17 memoria RAM 16 gb disco duro 2 TB SATA Windows 10 home 64 bits, unidad óptica DVD+R/RW, pantalla led de 15.6” </a:t>
            </a:r>
            <a:endParaRPr lang="es-MX" dirty="0"/>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8200" y="1905000"/>
            <a:ext cx="3895564" cy="3168079"/>
          </a:xfrm>
          <a:prstGeom prst="rect">
            <a:avLst/>
          </a:prstGeom>
        </p:spPr>
      </p:pic>
    </p:spTree>
    <p:extLst>
      <p:ext uri="{BB962C8B-B14F-4D97-AF65-F5344CB8AC3E}">
        <p14:creationId xmlns:p14="http://schemas.microsoft.com/office/powerpoint/2010/main" val="314094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86000" y="3352800"/>
            <a:ext cx="4876800" cy="523220"/>
          </a:xfrm>
          <a:prstGeom prst="rect">
            <a:avLst/>
          </a:prstGeom>
          <a:noFill/>
        </p:spPr>
        <p:txBody>
          <a:bodyPr wrap="square" rtlCol="0">
            <a:spAutoFit/>
          </a:bodyPr>
          <a:lstStyle/>
          <a:p>
            <a:r>
              <a:rPr lang="es-MX" sz="2800" b="1" dirty="0" smtClean="0"/>
              <a:t>¡GRACIAS POR SU ATENCIÓN!</a:t>
            </a:r>
            <a:endParaRPr lang="es-MX" sz="2800" b="1" dirty="0"/>
          </a:p>
        </p:txBody>
      </p:sp>
    </p:spTree>
    <p:extLst>
      <p:ext uri="{BB962C8B-B14F-4D97-AF65-F5344CB8AC3E}">
        <p14:creationId xmlns:p14="http://schemas.microsoft.com/office/powerpoint/2010/main" val="181848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933666324"/>
              </p:ext>
            </p:extLst>
          </p:nvPr>
        </p:nvGraphicFramePr>
        <p:xfrm>
          <a:off x="1219200" y="3200400"/>
          <a:ext cx="6337299" cy="2898264"/>
        </p:xfrm>
        <a:graphic>
          <a:graphicData uri="http://schemas.openxmlformats.org/drawingml/2006/table">
            <a:tbl>
              <a:tblPr firstRow="1" bandRow="1">
                <a:tableStyleId>{22838BEF-8BB2-4498-84A7-C5851F593DF1}</a:tableStyleId>
              </a:tblPr>
              <a:tblGrid>
                <a:gridCol w="3166777">
                  <a:extLst>
                    <a:ext uri="{9D8B030D-6E8A-4147-A177-3AD203B41FA5}">
                      <a16:colId xmlns:a16="http://schemas.microsoft.com/office/drawing/2014/main" val="20000"/>
                    </a:ext>
                  </a:extLst>
                </a:gridCol>
                <a:gridCol w="3170522">
                  <a:extLst>
                    <a:ext uri="{9D8B030D-6E8A-4147-A177-3AD203B41FA5}">
                      <a16:colId xmlns:a16="http://schemas.microsoft.com/office/drawing/2014/main" val="20001"/>
                    </a:ext>
                  </a:extLst>
                </a:gridCol>
              </a:tblGrid>
              <a:tr h="521779">
                <a:tc gridSpan="2">
                  <a:txBody>
                    <a:bodyPr/>
                    <a:lstStyle/>
                    <a:p>
                      <a:pPr marL="525780">
                        <a:lnSpc>
                          <a:spcPts val="1810"/>
                        </a:lnSpc>
                      </a:pPr>
                      <a:r>
                        <a:rPr sz="1600" spc="-10" dirty="0"/>
                        <a:t>Nombre evento: </a:t>
                      </a:r>
                      <a:r>
                        <a:rPr sz="1600" spc="-5" dirty="0" smtClean="0"/>
                        <a:t>“</a:t>
                      </a:r>
                      <a:r>
                        <a:rPr lang="es-MX" sz="1600" spc="-5" dirty="0" smtClean="0"/>
                        <a:t>Congreso de Ingeniería Mecánica</a:t>
                      </a:r>
                      <a:r>
                        <a:rPr lang="es-MX" sz="1600" spc="-5" baseline="0" dirty="0" smtClean="0"/>
                        <a:t> y Eléctrica</a:t>
                      </a:r>
                      <a:r>
                        <a:rPr sz="1600" spc="-15" dirty="0" smtClean="0"/>
                        <a:t>”</a:t>
                      </a:r>
                      <a:endParaRPr sz="1600" dirty="0">
                        <a:latin typeface="Calibri"/>
                        <a:cs typeface="Calibri"/>
                      </a:endParaRPr>
                    </a:p>
                  </a:txBody>
                  <a:tcPr marL="0" marR="0" marT="0" marB="0" anchor="ctr"/>
                </a:tc>
                <a:tc hMerge="1">
                  <a:txBody>
                    <a:bodyPr/>
                    <a:lstStyle/>
                    <a:p>
                      <a:endParaRPr/>
                    </a:p>
                  </a:txBody>
                  <a:tcPr marL="0" marR="0" marT="0" marB="0"/>
                </a:tc>
                <a:extLst>
                  <a:ext uri="{0D108BD9-81ED-4DB2-BD59-A6C34878D82A}">
                    <a16:rowId xmlns:a16="http://schemas.microsoft.com/office/drawing/2014/main" val="10000"/>
                  </a:ext>
                </a:extLst>
              </a:tr>
              <a:tr h="376237">
                <a:tc>
                  <a:txBody>
                    <a:bodyPr/>
                    <a:lstStyle/>
                    <a:p>
                      <a:pPr marL="525780">
                        <a:lnSpc>
                          <a:spcPts val="1860"/>
                        </a:lnSpc>
                      </a:pPr>
                      <a:r>
                        <a:rPr sz="1600" spc="-15" dirty="0"/>
                        <a:t>Programa</a:t>
                      </a:r>
                      <a:r>
                        <a:rPr sz="1600" spc="-35" dirty="0"/>
                        <a:t> </a:t>
                      </a:r>
                      <a:r>
                        <a:rPr sz="1600" spc="-10" dirty="0"/>
                        <a:t>educativo</a:t>
                      </a:r>
                      <a:endParaRPr sz="1600" dirty="0">
                        <a:latin typeface="Calibri"/>
                        <a:cs typeface="Calibri"/>
                      </a:endParaRPr>
                    </a:p>
                  </a:txBody>
                  <a:tcPr marL="0" marR="0" marT="0" marB="0" anchor="ctr"/>
                </a:tc>
                <a:tc>
                  <a:txBody>
                    <a:bodyPr/>
                    <a:lstStyle/>
                    <a:p>
                      <a:pPr marL="528320" algn="ctr">
                        <a:lnSpc>
                          <a:spcPts val="1860"/>
                        </a:lnSpc>
                      </a:pPr>
                      <a:r>
                        <a:rPr sz="1600" spc="-5" dirty="0" err="1"/>
                        <a:t>Ingeniería</a:t>
                      </a:r>
                      <a:r>
                        <a:rPr sz="1600" spc="-95" dirty="0"/>
                        <a:t> </a:t>
                      </a:r>
                      <a:r>
                        <a:rPr lang="es-MX" sz="1600" spc="-95" dirty="0" smtClean="0"/>
                        <a:t>Mecánica</a:t>
                      </a:r>
                      <a:r>
                        <a:rPr lang="es-MX" sz="1600" spc="-95" baseline="0" dirty="0" smtClean="0"/>
                        <a:t> e Ingeniería </a:t>
                      </a:r>
                      <a:r>
                        <a:rPr lang="es-MX" sz="1600" spc="-95" baseline="0" dirty="0" err="1" smtClean="0"/>
                        <a:t>Electrica</a:t>
                      </a:r>
                      <a:endParaRPr sz="1600" dirty="0">
                        <a:latin typeface="Calibri"/>
                        <a:cs typeface="Calibri"/>
                      </a:endParaRPr>
                    </a:p>
                  </a:txBody>
                  <a:tcPr marL="0" marR="0" marT="0" marB="0" anchor="ctr"/>
                </a:tc>
                <a:extLst>
                  <a:ext uri="{0D108BD9-81ED-4DB2-BD59-A6C34878D82A}">
                    <a16:rowId xmlns:a16="http://schemas.microsoft.com/office/drawing/2014/main" val="10001"/>
                  </a:ext>
                </a:extLst>
              </a:tr>
              <a:tr h="376237">
                <a:tc>
                  <a:txBody>
                    <a:bodyPr/>
                    <a:lstStyle/>
                    <a:p>
                      <a:pPr marL="525780">
                        <a:lnSpc>
                          <a:spcPts val="1864"/>
                        </a:lnSpc>
                      </a:pPr>
                      <a:r>
                        <a:rPr sz="1600" spc="-5" dirty="0"/>
                        <a:t>N° </a:t>
                      </a:r>
                      <a:r>
                        <a:rPr sz="1600" spc="-10" dirty="0"/>
                        <a:t>Académicos</a:t>
                      </a:r>
                      <a:r>
                        <a:rPr sz="1600" spc="-80" dirty="0"/>
                        <a:t> </a:t>
                      </a:r>
                      <a:r>
                        <a:rPr sz="1600" spc="-10" dirty="0"/>
                        <a:t>asistentes</a:t>
                      </a:r>
                      <a:endParaRPr sz="1600" dirty="0">
                        <a:latin typeface="Calibri"/>
                        <a:cs typeface="Calibri"/>
                      </a:endParaRPr>
                    </a:p>
                  </a:txBody>
                  <a:tcPr marL="0" marR="0" marT="0" marB="0" anchor="ctr"/>
                </a:tc>
                <a:tc>
                  <a:txBody>
                    <a:bodyPr/>
                    <a:lstStyle/>
                    <a:p>
                      <a:pPr marL="528320">
                        <a:lnSpc>
                          <a:spcPts val="1864"/>
                        </a:lnSpc>
                      </a:pPr>
                      <a:r>
                        <a:rPr lang="es-MX" sz="1600" dirty="0" smtClean="0">
                          <a:latin typeface="Calibri"/>
                          <a:cs typeface="Calibri"/>
                        </a:rPr>
                        <a:t>12</a:t>
                      </a:r>
                      <a:endParaRPr sz="1600" dirty="0">
                        <a:latin typeface="Calibri"/>
                        <a:cs typeface="Calibri"/>
                      </a:endParaRPr>
                    </a:p>
                  </a:txBody>
                  <a:tcPr marL="0" marR="0" marT="0" marB="0" anchor="ctr"/>
                </a:tc>
                <a:extLst>
                  <a:ext uri="{0D108BD9-81ED-4DB2-BD59-A6C34878D82A}">
                    <a16:rowId xmlns:a16="http://schemas.microsoft.com/office/drawing/2014/main" val="10002"/>
                  </a:ext>
                </a:extLst>
              </a:tr>
              <a:tr h="388937">
                <a:tc>
                  <a:txBody>
                    <a:bodyPr/>
                    <a:lstStyle/>
                    <a:p>
                      <a:pPr marL="525780">
                        <a:lnSpc>
                          <a:spcPts val="1860"/>
                        </a:lnSpc>
                      </a:pPr>
                      <a:r>
                        <a:rPr sz="1600" spc="-5" dirty="0"/>
                        <a:t>N° Alumnos</a:t>
                      </a:r>
                      <a:r>
                        <a:rPr sz="1600" spc="-135" dirty="0"/>
                        <a:t> </a:t>
                      </a:r>
                      <a:r>
                        <a:rPr sz="1600" spc="-10" dirty="0"/>
                        <a:t>asistentes</a:t>
                      </a:r>
                      <a:endParaRPr sz="1600" dirty="0">
                        <a:latin typeface="Calibri"/>
                        <a:cs typeface="Calibri"/>
                      </a:endParaRPr>
                    </a:p>
                  </a:txBody>
                  <a:tcPr marL="0" marR="0" marT="0" marB="0" anchor="ctr"/>
                </a:tc>
                <a:tc>
                  <a:txBody>
                    <a:bodyPr/>
                    <a:lstStyle/>
                    <a:p>
                      <a:pPr marL="528320">
                        <a:lnSpc>
                          <a:spcPts val="1860"/>
                        </a:lnSpc>
                      </a:pPr>
                      <a:r>
                        <a:rPr lang="es-MX" sz="1600" dirty="0" smtClean="0">
                          <a:latin typeface="Calibri"/>
                          <a:cs typeface="Calibri"/>
                        </a:rPr>
                        <a:t>146 alumnos</a:t>
                      </a:r>
                      <a:r>
                        <a:rPr lang="es-MX" sz="1600" baseline="0" dirty="0" smtClean="0">
                          <a:latin typeface="Calibri"/>
                          <a:cs typeface="Calibri"/>
                        </a:rPr>
                        <a:t> en promedio</a:t>
                      </a:r>
                      <a:endParaRPr sz="1600" dirty="0">
                        <a:latin typeface="Calibri"/>
                        <a:cs typeface="Calibri"/>
                      </a:endParaRPr>
                    </a:p>
                  </a:txBody>
                  <a:tcPr marL="0" marR="0" marT="0" marB="0" anchor="ctr"/>
                </a:tc>
                <a:extLst>
                  <a:ext uri="{0D108BD9-81ED-4DB2-BD59-A6C34878D82A}">
                    <a16:rowId xmlns:a16="http://schemas.microsoft.com/office/drawing/2014/main" val="10003"/>
                  </a:ext>
                </a:extLst>
              </a:tr>
              <a:tr h="376237">
                <a:tc>
                  <a:txBody>
                    <a:bodyPr/>
                    <a:lstStyle/>
                    <a:p>
                      <a:pPr marL="525780">
                        <a:lnSpc>
                          <a:spcPts val="1864"/>
                        </a:lnSpc>
                      </a:pPr>
                      <a:r>
                        <a:rPr sz="1600" spc="-5" dirty="0"/>
                        <a:t>N° de</a:t>
                      </a:r>
                      <a:r>
                        <a:rPr sz="1600" spc="-114" dirty="0"/>
                        <a:t> </a:t>
                      </a:r>
                      <a:r>
                        <a:rPr sz="1600" spc="-15" dirty="0"/>
                        <a:t>conferencias</a:t>
                      </a:r>
                      <a:endParaRPr sz="1600">
                        <a:latin typeface="Calibri"/>
                        <a:cs typeface="Calibri"/>
                      </a:endParaRPr>
                    </a:p>
                  </a:txBody>
                  <a:tcPr marL="0" marR="0" marT="0" marB="0" anchor="ctr"/>
                </a:tc>
                <a:tc>
                  <a:txBody>
                    <a:bodyPr/>
                    <a:lstStyle/>
                    <a:p>
                      <a:pPr marL="528320">
                        <a:lnSpc>
                          <a:spcPts val="1864"/>
                        </a:lnSpc>
                      </a:pPr>
                      <a:r>
                        <a:rPr lang="es-MX" sz="1600" dirty="0" smtClean="0"/>
                        <a:t>10</a:t>
                      </a:r>
                      <a:endParaRPr sz="1600" dirty="0">
                        <a:latin typeface="Calibri"/>
                        <a:cs typeface="Calibri"/>
                      </a:endParaRPr>
                    </a:p>
                  </a:txBody>
                  <a:tcPr marL="0" marR="0" marT="0" marB="0" anchor="ctr"/>
                </a:tc>
                <a:extLst>
                  <a:ext uri="{0D108BD9-81ED-4DB2-BD59-A6C34878D82A}">
                    <a16:rowId xmlns:a16="http://schemas.microsoft.com/office/drawing/2014/main" val="10004"/>
                  </a:ext>
                </a:extLst>
              </a:tr>
              <a:tr h="376237">
                <a:tc>
                  <a:txBody>
                    <a:bodyPr/>
                    <a:lstStyle/>
                    <a:p>
                      <a:pPr marL="525780">
                        <a:lnSpc>
                          <a:spcPts val="1864"/>
                        </a:lnSpc>
                      </a:pPr>
                      <a:r>
                        <a:rPr sz="1600" spc="-5" dirty="0"/>
                        <a:t>N° de </a:t>
                      </a:r>
                      <a:r>
                        <a:rPr sz="1600" spc="-15" dirty="0"/>
                        <a:t>eventos</a:t>
                      </a:r>
                      <a:r>
                        <a:rPr sz="1600" spc="-114" dirty="0"/>
                        <a:t> </a:t>
                      </a:r>
                      <a:r>
                        <a:rPr sz="1600" spc="-5" dirty="0"/>
                        <a:t>culturales</a:t>
                      </a:r>
                      <a:endParaRPr sz="1600">
                        <a:latin typeface="Calibri"/>
                        <a:cs typeface="Calibri"/>
                      </a:endParaRPr>
                    </a:p>
                  </a:txBody>
                  <a:tcPr marL="0" marR="0" marT="0" marB="0" anchor="ctr"/>
                </a:tc>
                <a:tc>
                  <a:txBody>
                    <a:bodyPr/>
                    <a:lstStyle/>
                    <a:p>
                      <a:pPr marL="528320">
                        <a:lnSpc>
                          <a:spcPts val="1864"/>
                        </a:lnSpc>
                      </a:pPr>
                      <a:r>
                        <a:rPr lang="es-MX" sz="1600" dirty="0" smtClean="0"/>
                        <a:t>2</a:t>
                      </a:r>
                      <a:endParaRPr sz="1600" dirty="0">
                        <a:latin typeface="Calibri"/>
                        <a:cs typeface="Calibri"/>
                      </a:endParaRPr>
                    </a:p>
                  </a:txBody>
                  <a:tcPr marL="0" marR="0" marT="0" marB="0" anchor="ctr"/>
                </a:tc>
                <a:extLst>
                  <a:ext uri="{0D108BD9-81ED-4DB2-BD59-A6C34878D82A}">
                    <a16:rowId xmlns:a16="http://schemas.microsoft.com/office/drawing/2014/main" val="10005"/>
                  </a:ext>
                </a:extLst>
              </a:tr>
              <a:tr h="376237">
                <a:tc>
                  <a:txBody>
                    <a:bodyPr/>
                    <a:lstStyle/>
                    <a:p>
                      <a:pPr marL="525780">
                        <a:lnSpc>
                          <a:spcPts val="1864"/>
                        </a:lnSpc>
                      </a:pPr>
                      <a:r>
                        <a:rPr sz="1600" spc="-15" dirty="0"/>
                        <a:t>Fecha</a:t>
                      </a:r>
                      <a:endParaRPr sz="1600">
                        <a:latin typeface="Calibri"/>
                        <a:cs typeface="Calibri"/>
                      </a:endParaRPr>
                    </a:p>
                  </a:txBody>
                  <a:tcPr marL="0" marR="0" marT="0" marB="0" anchor="ctr"/>
                </a:tc>
                <a:tc>
                  <a:txBody>
                    <a:bodyPr/>
                    <a:lstStyle/>
                    <a:p>
                      <a:pPr marL="528320">
                        <a:lnSpc>
                          <a:spcPts val="1864"/>
                        </a:lnSpc>
                      </a:pPr>
                      <a:r>
                        <a:rPr lang="es-MX" sz="1600" spc="-10" dirty="0" smtClean="0"/>
                        <a:t>26,</a:t>
                      </a:r>
                      <a:r>
                        <a:rPr lang="es-MX" sz="1600" spc="-10" baseline="0" dirty="0" smtClean="0"/>
                        <a:t> 27 y 28</a:t>
                      </a:r>
                      <a:r>
                        <a:rPr sz="1600" spc="-5" dirty="0" smtClean="0"/>
                        <a:t> </a:t>
                      </a:r>
                      <a:r>
                        <a:rPr sz="1600" spc="-5" dirty="0"/>
                        <a:t>de </a:t>
                      </a:r>
                      <a:r>
                        <a:rPr lang="es-MX" sz="1600" spc="-10" dirty="0" smtClean="0"/>
                        <a:t>Abril</a:t>
                      </a:r>
                      <a:r>
                        <a:rPr lang="es-MX" sz="1600" spc="-10" baseline="0" dirty="0" smtClean="0"/>
                        <a:t> de </a:t>
                      </a:r>
                      <a:r>
                        <a:rPr sz="1600" spc="-10" dirty="0" smtClean="0"/>
                        <a:t>201</a:t>
                      </a:r>
                      <a:r>
                        <a:rPr lang="es-MX" sz="1600" spc="-10" dirty="0" smtClean="0"/>
                        <a:t>7</a:t>
                      </a:r>
                      <a:endParaRPr sz="1600" dirty="0">
                        <a:latin typeface="Calibri"/>
                        <a:cs typeface="Calibri"/>
                      </a:endParaRPr>
                    </a:p>
                  </a:txBody>
                  <a:tcPr marL="0" marR="0" marT="0" marB="0" anchor="ctr"/>
                </a:tc>
                <a:extLst>
                  <a:ext uri="{0D108BD9-81ED-4DB2-BD59-A6C34878D82A}">
                    <a16:rowId xmlns:a16="http://schemas.microsoft.com/office/drawing/2014/main" val="10006"/>
                  </a:ext>
                </a:extLst>
              </a:tr>
            </a:tbl>
          </a:graphicData>
        </a:graphic>
      </p:graphicFrame>
      <p:sp>
        <p:nvSpPr>
          <p:cNvPr id="3" name="object 3"/>
          <p:cNvSpPr txBox="1"/>
          <p:nvPr/>
        </p:nvSpPr>
        <p:spPr>
          <a:xfrm>
            <a:off x="979119" y="115823"/>
            <a:ext cx="7691755" cy="2726387"/>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a:lnSpc>
                <a:spcPct val="100000"/>
              </a:lnSpc>
              <a:spcBef>
                <a:spcPts val="35"/>
              </a:spcBef>
            </a:pPr>
            <a:endParaRPr sz="1700" dirty="0">
              <a:latin typeface="Times New Roman"/>
              <a:cs typeface="Times New Roman"/>
            </a:endParaRPr>
          </a:p>
          <a:p>
            <a:pPr marL="1071245">
              <a:lnSpc>
                <a:spcPct val="100000"/>
              </a:lnSpc>
            </a:pPr>
            <a:r>
              <a:rPr sz="4000" b="1" spc="-15" dirty="0">
                <a:latin typeface="Calibri"/>
                <a:cs typeface="Calibri"/>
              </a:rPr>
              <a:t>Congresos </a:t>
            </a:r>
            <a:r>
              <a:rPr sz="4000" b="1" spc="-5" dirty="0">
                <a:latin typeface="Calibri"/>
                <a:cs typeface="Calibri"/>
              </a:rPr>
              <a:t>y</a:t>
            </a:r>
            <a:r>
              <a:rPr sz="4000" b="1" spc="10" dirty="0">
                <a:latin typeface="Calibri"/>
                <a:cs typeface="Calibri"/>
              </a:rPr>
              <a:t> </a:t>
            </a:r>
            <a:r>
              <a:rPr sz="4000" b="1" spc="-5" dirty="0">
                <a:latin typeface="Calibri"/>
                <a:cs typeface="Calibri"/>
              </a:rPr>
              <a:t>Seminarios</a:t>
            </a:r>
            <a:endParaRPr sz="4000" dirty="0">
              <a:latin typeface="Calibri"/>
              <a:cs typeface="Calibri"/>
            </a:endParaRPr>
          </a:p>
          <a:p>
            <a:pPr marL="299085" indent="-286385">
              <a:lnSpc>
                <a:spcPct val="100000"/>
              </a:lnSpc>
              <a:spcBef>
                <a:spcPts val="1610"/>
              </a:spcBef>
              <a:buFont typeface="Wingdings"/>
              <a:buChar char=""/>
              <a:tabLst>
                <a:tab pos="299720" algn="l"/>
              </a:tabLst>
            </a:pPr>
            <a:r>
              <a:rPr sz="2400" spc="-10" dirty="0">
                <a:latin typeface="Calibri"/>
                <a:cs typeface="Calibri"/>
              </a:rPr>
              <a:t>Congreso </a:t>
            </a:r>
            <a:r>
              <a:rPr sz="2400" spc="-5" dirty="0">
                <a:latin typeface="Calibri"/>
                <a:cs typeface="Calibri"/>
              </a:rPr>
              <a:t>de </a:t>
            </a:r>
            <a:r>
              <a:rPr sz="2400" b="1" spc="-10" dirty="0" err="1">
                <a:latin typeface="Calibri"/>
                <a:cs typeface="Calibri"/>
              </a:rPr>
              <a:t>Ingeniería</a:t>
            </a:r>
            <a:r>
              <a:rPr sz="2400" b="1" spc="20" dirty="0">
                <a:latin typeface="Calibri"/>
                <a:cs typeface="Calibri"/>
              </a:rPr>
              <a:t> </a:t>
            </a:r>
            <a:r>
              <a:rPr lang="es-MX" sz="2400" b="1" spc="20" dirty="0" smtClean="0">
                <a:latin typeface="Calibri"/>
                <a:cs typeface="Calibri"/>
              </a:rPr>
              <a:t>Mecánica y Eléctrica</a:t>
            </a:r>
            <a:endParaRPr sz="2400" dirty="0">
              <a:latin typeface="Calibri"/>
              <a:cs typeface="Calibri"/>
            </a:endParaRPr>
          </a:p>
          <a:p>
            <a:pPr marL="299085" indent="-286385">
              <a:lnSpc>
                <a:spcPct val="100000"/>
              </a:lnSpc>
              <a:spcBef>
                <a:spcPts val="994"/>
              </a:spcBef>
              <a:buFont typeface="Wingdings"/>
              <a:buChar char=""/>
              <a:tabLst>
                <a:tab pos="299720" algn="l"/>
              </a:tabLst>
            </a:pPr>
            <a:r>
              <a:rPr sz="2400" spc="-10" dirty="0" err="1" smtClean="0">
                <a:latin typeface="Calibri"/>
                <a:cs typeface="Calibri"/>
              </a:rPr>
              <a:t>Coordinador</a:t>
            </a:r>
            <a:r>
              <a:rPr lang="es-MX" sz="2400" spc="-10" dirty="0" smtClean="0">
                <a:latin typeface="Calibri"/>
                <a:cs typeface="Calibri"/>
              </a:rPr>
              <a:t>es: Dr. Edgar Mejía Sánchez y Dr. Rubén Villafuerte Díaz</a:t>
            </a:r>
            <a:endParaRPr sz="2400" dirty="0">
              <a:latin typeface="Calibri"/>
              <a:cs typeface="Calibri"/>
            </a:endParaRPr>
          </a:p>
        </p:txBody>
      </p:sp>
    </p:spTree>
    <p:extLst>
      <p:ext uri="{BB962C8B-B14F-4D97-AF65-F5344CB8AC3E}">
        <p14:creationId xmlns:p14="http://schemas.microsoft.com/office/powerpoint/2010/main" val="4057657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516593906"/>
              </p:ext>
            </p:extLst>
          </p:nvPr>
        </p:nvGraphicFramePr>
        <p:xfrm>
          <a:off x="1219201" y="2667000"/>
          <a:ext cx="6324600" cy="3094226"/>
        </p:xfrm>
        <a:graphic>
          <a:graphicData uri="http://schemas.openxmlformats.org/drawingml/2006/table">
            <a:tbl>
              <a:tblPr firstRow="1" bandRow="1">
                <a:tableStyleId>{22838BEF-8BB2-4498-84A7-C5851F593DF1}</a:tableStyleId>
              </a:tblPr>
              <a:tblGrid>
                <a:gridCol w="3160431">
                  <a:extLst>
                    <a:ext uri="{9D8B030D-6E8A-4147-A177-3AD203B41FA5}">
                      <a16:colId xmlns:a16="http://schemas.microsoft.com/office/drawing/2014/main" val="20000"/>
                    </a:ext>
                  </a:extLst>
                </a:gridCol>
                <a:gridCol w="3164169">
                  <a:extLst>
                    <a:ext uri="{9D8B030D-6E8A-4147-A177-3AD203B41FA5}">
                      <a16:colId xmlns:a16="http://schemas.microsoft.com/office/drawing/2014/main" val="20001"/>
                    </a:ext>
                  </a:extLst>
                </a:gridCol>
              </a:tblGrid>
              <a:tr h="536020">
                <a:tc gridSpan="2">
                  <a:txBody>
                    <a:bodyPr/>
                    <a:lstStyle/>
                    <a:p>
                      <a:pPr marL="525780" algn="ctr">
                        <a:lnSpc>
                          <a:spcPts val="1810"/>
                        </a:lnSpc>
                      </a:pPr>
                      <a:r>
                        <a:rPr lang="es-MX" sz="1600" spc="-10" dirty="0" smtClean="0"/>
                        <a:t>Cursos Impartidos Ingeniería</a:t>
                      </a:r>
                      <a:r>
                        <a:rPr lang="es-MX" sz="1600" spc="-10" baseline="0" dirty="0" smtClean="0"/>
                        <a:t> Mecánica</a:t>
                      </a:r>
                      <a:endParaRPr sz="1600" dirty="0">
                        <a:latin typeface="Calibri"/>
                        <a:cs typeface="Calibri"/>
                      </a:endParaRPr>
                    </a:p>
                  </a:txBody>
                  <a:tcPr marL="0" marR="0" marT="0" marB="0" anchor="ctr"/>
                </a:tc>
                <a:tc hMerge="1">
                  <a:txBody>
                    <a:bodyPr/>
                    <a:lstStyle/>
                    <a:p>
                      <a:endParaRPr/>
                    </a:p>
                  </a:txBody>
                  <a:tcPr marL="0" marR="0" marT="0" marB="0"/>
                </a:tc>
                <a:extLst>
                  <a:ext uri="{0D108BD9-81ED-4DB2-BD59-A6C34878D82A}">
                    <a16:rowId xmlns:a16="http://schemas.microsoft.com/office/drawing/2014/main" val="10000"/>
                  </a:ext>
                </a:extLst>
              </a:tr>
              <a:tr h="386506">
                <a:tc>
                  <a:txBody>
                    <a:bodyPr/>
                    <a:lstStyle/>
                    <a:p>
                      <a:pPr marL="525780" algn="ctr">
                        <a:lnSpc>
                          <a:spcPts val="1860"/>
                        </a:lnSpc>
                      </a:pPr>
                      <a:r>
                        <a:rPr lang="es-MX" sz="1600" b="1" dirty="0" smtClean="0">
                          <a:latin typeface="Calibri"/>
                          <a:cs typeface="Calibri"/>
                        </a:rPr>
                        <a:t>Cursos</a:t>
                      </a:r>
                      <a:endParaRPr sz="1600" b="1" dirty="0">
                        <a:latin typeface="Calibri"/>
                        <a:cs typeface="Calibri"/>
                      </a:endParaRPr>
                    </a:p>
                  </a:txBody>
                  <a:tcPr marL="0" marR="0" marT="0" marB="0" anchor="ctr"/>
                </a:tc>
                <a:tc>
                  <a:txBody>
                    <a:bodyPr/>
                    <a:lstStyle/>
                    <a:p>
                      <a:pPr marL="528320" algn="ctr">
                        <a:lnSpc>
                          <a:spcPts val="1860"/>
                        </a:lnSpc>
                      </a:pPr>
                      <a:r>
                        <a:rPr lang="es-MX" sz="1600" b="1" dirty="0" smtClean="0">
                          <a:latin typeface="Calibri"/>
                          <a:cs typeface="Calibri"/>
                        </a:rPr>
                        <a:t>N.</a:t>
                      </a:r>
                      <a:r>
                        <a:rPr lang="es-MX" sz="1600" b="1" baseline="0" dirty="0" smtClean="0">
                          <a:latin typeface="Calibri"/>
                          <a:cs typeface="Calibri"/>
                        </a:rPr>
                        <a:t> de Alumnos Participantes</a:t>
                      </a:r>
                      <a:endParaRPr sz="1600" b="1" dirty="0">
                        <a:latin typeface="Calibri"/>
                        <a:cs typeface="Calibri"/>
                      </a:endParaRPr>
                    </a:p>
                  </a:txBody>
                  <a:tcPr marL="0" marR="0" marT="0" marB="0" anchor="ctr"/>
                </a:tc>
                <a:extLst>
                  <a:ext uri="{0D108BD9-81ED-4DB2-BD59-A6C34878D82A}">
                    <a16:rowId xmlns:a16="http://schemas.microsoft.com/office/drawing/2014/main" val="10001"/>
                  </a:ext>
                </a:extLst>
              </a:tr>
              <a:tr h="386506">
                <a:tc>
                  <a:txBody>
                    <a:bodyPr/>
                    <a:lstStyle/>
                    <a:p>
                      <a:pPr marL="525780">
                        <a:lnSpc>
                          <a:spcPts val="1860"/>
                        </a:lnSpc>
                      </a:pPr>
                      <a:r>
                        <a:rPr lang="es-MX" sz="1600" spc="-15" dirty="0" smtClean="0">
                          <a:latin typeface="+mn-lt"/>
                          <a:cs typeface="+mn-cs"/>
                        </a:rPr>
                        <a:t>AutoCAD</a:t>
                      </a:r>
                    </a:p>
                    <a:p>
                      <a:pPr marL="525780">
                        <a:lnSpc>
                          <a:spcPts val="1860"/>
                        </a:lnSpc>
                      </a:pPr>
                      <a:r>
                        <a:rPr lang="es-MX" sz="1600" b="1" spc="-15" dirty="0" smtClean="0">
                          <a:latin typeface="+mn-lt"/>
                          <a:cs typeface="+mn-cs"/>
                        </a:rPr>
                        <a:t>Instructor:</a:t>
                      </a:r>
                      <a:r>
                        <a:rPr lang="es-MX" sz="1600" spc="-15" baseline="0" dirty="0" smtClean="0">
                          <a:latin typeface="+mn-lt"/>
                          <a:cs typeface="+mn-cs"/>
                        </a:rPr>
                        <a:t> Mtro. Gerson Omar Martínez Guevara</a:t>
                      </a:r>
                      <a:endParaRPr sz="1600" dirty="0">
                        <a:latin typeface="Calibri"/>
                        <a:cs typeface="Calibri"/>
                      </a:endParaRPr>
                    </a:p>
                  </a:txBody>
                  <a:tcPr marL="0" marR="0" marT="0" marB="0" anchor="ctr"/>
                </a:tc>
                <a:tc>
                  <a:txBody>
                    <a:bodyPr/>
                    <a:lstStyle/>
                    <a:p>
                      <a:pPr marL="528320" algn="l">
                        <a:lnSpc>
                          <a:spcPts val="1860"/>
                        </a:lnSpc>
                      </a:pPr>
                      <a:r>
                        <a:rPr lang="es-MX" sz="1600" dirty="0" smtClean="0">
                          <a:latin typeface="Calibri"/>
                          <a:cs typeface="Calibri"/>
                        </a:rPr>
                        <a:t>                 39</a:t>
                      </a:r>
                      <a:endParaRPr sz="1600" dirty="0">
                        <a:latin typeface="Calibri"/>
                        <a:cs typeface="Calibri"/>
                      </a:endParaRPr>
                    </a:p>
                  </a:txBody>
                  <a:tcPr marL="0" marR="0" marT="0" marB="0" anchor="ctr"/>
                </a:tc>
                <a:extLst>
                  <a:ext uri="{0D108BD9-81ED-4DB2-BD59-A6C34878D82A}">
                    <a16:rowId xmlns:a16="http://schemas.microsoft.com/office/drawing/2014/main" val="10002"/>
                  </a:ext>
                </a:extLst>
              </a:tr>
              <a:tr h="386506">
                <a:tc>
                  <a:txBody>
                    <a:bodyPr/>
                    <a:lstStyle/>
                    <a:p>
                      <a:pPr marL="525780">
                        <a:lnSpc>
                          <a:spcPts val="1864"/>
                        </a:lnSpc>
                      </a:pPr>
                      <a:r>
                        <a:rPr lang="es-MX" sz="1600" spc="-5" dirty="0" err="1" smtClean="0">
                          <a:latin typeface="+mn-lt"/>
                          <a:cs typeface="+mn-cs"/>
                        </a:rPr>
                        <a:t>Six</a:t>
                      </a:r>
                      <a:r>
                        <a:rPr lang="es-MX" sz="1600" spc="-5" baseline="0" dirty="0" smtClean="0">
                          <a:latin typeface="+mn-lt"/>
                          <a:cs typeface="+mn-cs"/>
                        </a:rPr>
                        <a:t> Sigma</a:t>
                      </a:r>
                    </a:p>
                    <a:p>
                      <a:pPr marL="525780">
                        <a:lnSpc>
                          <a:spcPts val="1864"/>
                        </a:lnSpc>
                      </a:pPr>
                      <a:r>
                        <a:rPr lang="es-MX" sz="1600" b="1" spc="-5" baseline="0" dirty="0" smtClean="0">
                          <a:latin typeface="+mn-lt"/>
                          <a:cs typeface="+mn-cs"/>
                        </a:rPr>
                        <a:t>Instructor: </a:t>
                      </a:r>
                      <a:r>
                        <a:rPr lang="es-MX" sz="1600" b="0" spc="-5" baseline="0" dirty="0" smtClean="0">
                          <a:latin typeface="+mn-lt"/>
                          <a:cs typeface="+mn-cs"/>
                        </a:rPr>
                        <a:t>Dr. Victorino Juárez Rivera</a:t>
                      </a:r>
                      <a:endParaRPr sz="1600" b="1" dirty="0">
                        <a:latin typeface="Calibri"/>
                        <a:cs typeface="Calibri"/>
                      </a:endParaRPr>
                    </a:p>
                  </a:txBody>
                  <a:tcPr marL="0" marR="0" marT="0" marB="0" anchor="ctr"/>
                </a:tc>
                <a:tc>
                  <a:txBody>
                    <a:bodyPr/>
                    <a:lstStyle/>
                    <a:p>
                      <a:pPr marL="528320">
                        <a:lnSpc>
                          <a:spcPts val="1864"/>
                        </a:lnSpc>
                      </a:pPr>
                      <a:r>
                        <a:rPr lang="es-MX" sz="1600" dirty="0" smtClean="0">
                          <a:latin typeface="Calibri"/>
                          <a:cs typeface="Calibri"/>
                        </a:rPr>
                        <a:t>                 29</a:t>
                      </a:r>
                      <a:endParaRPr sz="1600" dirty="0">
                        <a:latin typeface="Calibri"/>
                        <a:cs typeface="Calibri"/>
                      </a:endParaRPr>
                    </a:p>
                  </a:txBody>
                  <a:tcPr marL="0" marR="0" marT="0" marB="0" anchor="ctr"/>
                </a:tc>
                <a:extLst>
                  <a:ext uri="{0D108BD9-81ED-4DB2-BD59-A6C34878D82A}">
                    <a16:rowId xmlns:a16="http://schemas.microsoft.com/office/drawing/2014/main" val="10003"/>
                  </a:ext>
                </a:extLst>
              </a:tr>
              <a:tr h="399552">
                <a:tc>
                  <a:txBody>
                    <a:bodyPr/>
                    <a:lstStyle/>
                    <a:p>
                      <a:pPr marL="525780">
                        <a:lnSpc>
                          <a:spcPts val="1860"/>
                        </a:lnSpc>
                      </a:pPr>
                      <a:r>
                        <a:rPr lang="es-MX" sz="1600" dirty="0" smtClean="0">
                          <a:latin typeface="Calibri"/>
                          <a:cs typeface="Calibri"/>
                        </a:rPr>
                        <a:t>Solid Works</a:t>
                      </a:r>
                    </a:p>
                    <a:p>
                      <a:pPr marL="525780">
                        <a:lnSpc>
                          <a:spcPts val="1860"/>
                        </a:lnSpc>
                      </a:pPr>
                      <a:r>
                        <a:rPr lang="es-MX" sz="1600" b="1" dirty="0" smtClean="0">
                          <a:latin typeface="Calibri"/>
                          <a:cs typeface="Calibri"/>
                        </a:rPr>
                        <a:t>Instructor:</a:t>
                      </a:r>
                      <a:r>
                        <a:rPr lang="es-MX" sz="1600" baseline="0" dirty="0" smtClean="0">
                          <a:latin typeface="Calibri"/>
                          <a:cs typeface="Calibri"/>
                        </a:rPr>
                        <a:t> Mtro. Jesús Medina Cervantes</a:t>
                      </a:r>
                      <a:endParaRPr sz="1600" dirty="0">
                        <a:latin typeface="Calibri"/>
                        <a:cs typeface="Calibri"/>
                      </a:endParaRPr>
                    </a:p>
                  </a:txBody>
                  <a:tcPr marL="0" marR="0" marT="0" marB="0" anchor="ctr"/>
                </a:tc>
                <a:tc>
                  <a:txBody>
                    <a:bodyPr/>
                    <a:lstStyle/>
                    <a:p>
                      <a:pPr marL="528320">
                        <a:lnSpc>
                          <a:spcPts val="1860"/>
                        </a:lnSpc>
                      </a:pPr>
                      <a:r>
                        <a:rPr lang="es-MX" sz="1600" dirty="0" smtClean="0">
                          <a:latin typeface="Calibri"/>
                          <a:cs typeface="Calibri"/>
                        </a:rPr>
                        <a:t>                 10</a:t>
                      </a:r>
                      <a:endParaRPr sz="1600" dirty="0">
                        <a:latin typeface="Calibri"/>
                        <a:cs typeface="Calibri"/>
                      </a:endParaRPr>
                    </a:p>
                  </a:txBody>
                  <a:tcPr marL="0" marR="0" marT="0" marB="0" anchor="ctr"/>
                </a:tc>
                <a:extLst>
                  <a:ext uri="{0D108BD9-81ED-4DB2-BD59-A6C34878D82A}">
                    <a16:rowId xmlns:a16="http://schemas.microsoft.com/office/drawing/2014/main" val="10004"/>
                  </a:ext>
                </a:extLst>
              </a:tr>
            </a:tbl>
          </a:graphicData>
        </a:graphic>
      </p:graphicFrame>
      <p:sp>
        <p:nvSpPr>
          <p:cNvPr id="3" name="object 3"/>
          <p:cNvSpPr txBox="1"/>
          <p:nvPr/>
        </p:nvSpPr>
        <p:spPr>
          <a:xfrm>
            <a:off x="979119" y="115823"/>
            <a:ext cx="7691755" cy="1859483"/>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a:lnSpc>
                <a:spcPct val="100000"/>
              </a:lnSpc>
              <a:spcBef>
                <a:spcPts val="35"/>
              </a:spcBef>
            </a:pPr>
            <a:endParaRPr sz="1700" dirty="0">
              <a:latin typeface="Times New Roman"/>
              <a:cs typeface="Times New Roman"/>
            </a:endParaRPr>
          </a:p>
          <a:p>
            <a:pPr marL="1071245">
              <a:lnSpc>
                <a:spcPct val="100000"/>
              </a:lnSpc>
            </a:pPr>
            <a:r>
              <a:rPr sz="4000" b="1" spc="-15" dirty="0">
                <a:latin typeface="Calibri"/>
                <a:cs typeface="Calibri"/>
              </a:rPr>
              <a:t>Congresos </a:t>
            </a:r>
            <a:r>
              <a:rPr sz="4000" b="1" spc="-5" dirty="0">
                <a:latin typeface="Calibri"/>
                <a:cs typeface="Calibri"/>
              </a:rPr>
              <a:t>y</a:t>
            </a:r>
            <a:r>
              <a:rPr sz="4000" b="1" spc="10" dirty="0">
                <a:latin typeface="Calibri"/>
                <a:cs typeface="Calibri"/>
              </a:rPr>
              <a:t> </a:t>
            </a:r>
            <a:r>
              <a:rPr sz="4000" b="1" spc="-5" dirty="0">
                <a:latin typeface="Calibri"/>
                <a:cs typeface="Calibri"/>
              </a:rPr>
              <a:t>Seminarios</a:t>
            </a:r>
            <a:endParaRPr sz="4000" dirty="0">
              <a:latin typeface="Calibri"/>
              <a:cs typeface="Calibri"/>
            </a:endParaRPr>
          </a:p>
          <a:p>
            <a:pPr marL="299085" indent="-286385">
              <a:lnSpc>
                <a:spcPct val="100000"/>
              </a:lnSpc>
              <a:spcBef>
                <a:spcPts val="1610"/>
              </a:spcBef>
              <a:buFont typeface="Wingdings"/>
              <a:buChar char=""/>
              <a:tabLst>
                <a:tab pos="299720" algn="l"/>
              </a:tabLst>
            </a:pPr>
            <a:r>
              <a:rPr sz="2400" spc="-10" dirty="0">
                <a:latin typeface="Calibri"/>
                <a:cs typeface="Calibri"/>
              </a:rPr>
              <a:t>Congreso </a:t>
            </a:r>
            <a:r>
              <a:rPr sz="2400" spc="-5" dirty="0">
                <a:latin typeface="Calibri"/>
                <a:cs typeface="Calibri"/>
              </a:rPr>
              <a:t>de </a:t>
            </a:r>
            <a:r>
              <a:rPr sz="2400" b="1" spc="-10" dirty="0" err="1">
                <a:latin typeface="Calibri"/>
                <a:cs typeface="Calibri"/>
              </a:rPr>
              <a:t>Ingeniería</a:t>
            </a:r>
            <a:r>
              <a:rPr sz="2400" b="1" spc="20" dirty="0">
                <a:latin typeface="Calibri"/>
                <a:cs typeface="Calibri"/>
              </a:rPr>
              <a:t> </a:t>
            </a:r>
            <a:r>
              <a:rPr lang="es-MX" sz="2400" b="1" spc="20" dirty="0" smtClean="0">
                <a:latin typeface="Calibri"/>
                <a:cs typeface="Calibri"/>
              </a:rPr>
              <a:t>Mecánica y Eléctrica</a:t>
            </a:r>
          </a:p>
        </p:txBody>
      </p:sp>
    </p:spTree>
    <p:extLst>
      <p:ext uri="{BB962C8B-B14F-4D97-AF65-F5344CB8AC3E}">
        <p14:creationId xmlns:p14="http://schemas.microsoft.com/office/powerpoint/2010/main" val="3858781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042630310"/>
              </p:ext>
            </p:extLst>
          </p:nvPr>
        </p:nvGraphicFramePr>
        <p:xfrm>
          <a:off x="1219201" y="2667000"/>
          <a:ext cx="6324600" cy="3094226"/>
        </p:xfrm>
        <a:graphic>
          <a:graphicData uri="http://schemas.openxmlformats.org/drawingml/2006/table">
            <a:tbl>
              <a:tblPr firstRow="1" bandRow="1">
                <a:tableStyleId>{22838BEF-8BB2-4498-84A7-C5851F593DF1}</a:tableStyleId>
              </a:tblPr>
              <a:tblGrid>
                <a:gridCol w="3160431">
                  <a:extLst>
                    <a:ext uri="{9D8B030D-6E8A-4147-A177-3AD203B41FA5}">
                      <a16:colId xmlns:a16="http://schemas.microsoft.com/office/drawing/2014/main" val="20000"/>
                    </a:ext>
                  </a:extLst>
                </a:gridCol>
                <a:gridCol w="3164169">
                  <a:extLst>
                    <a:ext uri="{9D8B030D-6E8A-4147-A177-3AD203B41FA5}">
                      <a16:colId xmlns:a16="http://schemas.microsoft.com/office/drawing/2014/main" val="20001"/>
                    </a:ext>
                  </a:extLst>
                </a:gridCol>
              </a:tblGrid>
              <a:tr h="536020">
                <a:tc gridSpan="2">
                  <a:txBody>
                    <a:bodyPr/>
                    <a:lstStyle/>
                    <a:p>
                      <a:pPr marL="525780" algn="ctr">
                        <a:lnSpc>
                          <a:spcPts val="1810"/>
                        </a:lnSpc>
                      </a:pPr>
                      <a:r>
                        <a:rPr lang="es-MX" sz="1600" spc="-10" dirty="0" smtClean="0"/>
                        <a:t>Cursos Impartidos Ingeniería</a:t>
                      </a:r>
                      <a:r>
                        <a:rPr lang="es-MX" sz="1600" spc="-10" baseline="0" dirty="0" smtClean="0"/>
                        <a:t> Eléctrica</a:t>
                      </a:r>
                      <a:endParaRPr sz="1600" dirty="0">
                        <a:latin typeface="Calibri"/>
                        <a:cs typeface="Calibri"/>
                      </a:endParaRPr>
                    </a:p>
                  </a:txBody>
                  <a:tcPr marL="0" marR="0" marT="0" marB="0" anchor="ctr"/>
                </a:tc>
                <a:tc hMerge="1">
                  <a:txBody>
                    <a:bodyPr/>
                    <a:lstStyle/>
                    <a:p>
                      <a:endParaRPr/>
                    </a:p>
                  </a:txBody>
                  <a:tcPr marL="0" marR="0" marT="0" marB="0"/>
                </a:tc>
                <a:extLst>
                  <a:ext uri="{0D108BD9-81ED-4DB2-BD59-A6C34878D82A}">
                    <a16:rowId xmlns:a16="http://schemas.microsoft.com/office/drawing/2014/main" val="10000"/>
                  </a:ext>
                </a:extLst>
              </a:tr>
              <a:tr h="386506">
                <a:tc>
                  <a:txBody>
                    <a:bodyPr/>
                    <a:lstStyle/>
                    <a:p>
                      <a:pPr marL="525780" algn="ctr">
                        <a:lnSpc>
                          <a:spcPts val="1860"/>
                        </a:lnSpc>
                      </a:pPr>
                      <a:r>
                        <a:rPr lang="es-MX" sz="1600" b="1" dirty="0" smtClean="0">
                          <a:latin typeface="Calibri"/>
                          <a:cs typeface="Calibri"/>
                        </a:rPr>
                        <a:t>Cursos</a:t>
                      </a:r>
                      <a:endParaRPr sz="1600" b="1" dirty="0">
                        <a:latin typeface="Calibri"/>
                        <a:cs typeface="Calibri"/>
                      </a:endParaRPr>
                    </a:p>
                  </a:txBody>
                  <a:tcPr marL="0" marR="0" marT="0" marB="0" anchor="ctr"/>
                </a:tc>
                <a:tc>
                  <a:txBody>
                    <a:bodyPr/>
                    <a:lstStyle/>
                    <a:p>
                      <a:pPr marL="528320" algn="ctr">
                        <a:lnSpc>
                          <a:spcPts val="1860"/>
                        </a:lnSpc>
                      </a:pPr>
                      <a:r>
                        <a:rPr lang="es-MX" sz="1600" b="1" dirty="0" smtClean="0">
                          <a:latin typeface="Calibri"/>
                          <a:cs typeface="Calibri"/>
                        </a:rPr>
                        <a:t>N.</a:t>
                      </a:r>
                      <a:r>
                        <a:rPr lang="es-MX" sz="1600" b="1" baseline="0" dirty="0" smtClean="0">
                          <a:latin typeface="Calibri"/>
                          <a:cs typeface="Calibri"/>
                        </a:rPr>
                        <a:t> de Alumnos Participantes</a:t>
                      </a:r>
                      <a:endParaRPr sz="1600" b="1" dirty="0">
                        <a:latin typeface="Calibri"/>
                        <a:cs typeface="Calibri"/>
                      </a:endParaRPr>
                    </a:p>
                  </a:txBody>
                  <a:tcPr marL="0" marR="0" marT="0" marB="0" anchor="ctr"/>
                </a:tc>
                <a:extLst>
                  <a:ext uri="{0D108BD9-81ED-4DB2-BD59-A6C34878D82A}">
                    <a16:rowId xmlns:a16="http://schemas.microsoft.com/office/drawing/2014/main" val="10001"/>
                  </a:ext>
                </a:extLst>
              </a:tr>
              <a:tr h="386506">
                <a:tc>
                  <a:txBody>
                    <a:bodyPr/>
                    <a:lstStyle/>
                    <a:p>
                      <a:pPr marL="525780">
                        <a:lnSpc>
                          <a:spcPts val="1860"/>
                        </a:lnSpc>
                      </a:pPr>
                      <a:r>
                        <a:rPr lang="es-MX" sz="1600" spc="-15" dirty="0" smtClean="0">
                          <a:latin typeface="+mn-lt"/>
                          <a:cs typeface="+mn-cs"/>
                        </a:rPr>
                        <a:t>Sistemas</a:t>
                      </a:r>
                      <a:r>
                        <a:rPr lang="es-MX" sz="1600" spc="-15" baseline="0" dirty="0" smtClean="0">
                          <a:latin typeface="+mn-lt"/>
                          <a:cs typeface="+mn-cs"/>
                        </a:rPr>
                        <a:t> Fotovoltaicos</a:t>
                      </a:r>
                      <a:endParaRPr lang="es-MX" sz="1600" spc="-15" dirty="0" smtClean="0">
                        <a:latin typeface="+mn-lt"/>
                        <a:cs typeface="+mn-cs"/>
                      </a:endParaRPr>
                    </a:p>
                    <a:p>
                      <a:pPr marL="525780">
                        <a:lnSpc>
                          <a:spcPts val="1860"/>
                        </a:lnSpc>
                      </a:pPr>
                      <a:r>
                        <a:rPr lang="es-MX" sz="1600" b="1" spc="-15" dirty="0" smtClean="0">
                          <a:latin typeface="+mn-lt"/>
                          <a:cs typeface="+mn-cs"/>
                        </a:rPr>
                        <a:t>Instructor:</a:t>
                      </a:r>
                      <a:r>
                        <a:rPr lang="es-MX" sz="1600" spc="-15" baseline="0" dirty="0" smtClean="0">
                          <a:latin typeface="+mn-lt"/>
                          <a:cs typeface="+mn-cs"/>
                        </a:rPr>
                        <a:t> Ing. Oscar Morgado </a:t>
                      </a:r>
                      <a:r>
                        <a:rPr lang="es-MX" sz="1600" spc="-15" baseline="0" dirty="0" err="1" smtClean="0">
                          <a:latin typeface="+mn-lt"/>
                          <a:cs typeface="+mn-cs"/>
                        </a:rPr>
                        <a:t>Lievana</a:t>
                      </a:r>
                      <a:endParaRPr sz="1600" dirty="0">
                        <a:latin typeface="Calibri"/>
                        <a:cs typeface="Calibri"/>
                      </a:endParaRPr>
                    </a:p>
                  </a:txBody>
                  <a:tcPr marL="0" marR="0" marT="0" marB="0" anchor="ctr"/>
                </a:tc>
                <a:tc>
                  <a:txBody>
                    <a:bodyPr/>
                    <a:lstStyle/>
                    <a:p>
                      <a:pPr marL="528320">
                        <a:lnSpc>
                          <a:spcPts val="1860"/>
                        </a:lnSpc>
                      </a:pPr>
                      <a:r>
                        <a:rPr lang="es-MX" sz="1600" dirty="0" smtClean="0">
                          <a:latin typeface="Calibri"/>
                          <a:cs typeface="Calibri"/>
                        </a:rPr>
                        <a:t>                20</a:t>
                      </a:r>
                      <a:endParaRPr sz="1600" dirty="0">
                        <a:latin typeface="Calibri"/>
                        <a:cs typeface="Calibri"/>
                      </a:endParaRPr>
                    </a:p>
                  </a:txBody>
                  <a:tcPr marL="0" marR="0" marT="0" marB="0" anchor="ctr"/>
                </a:tc>
                <a:extLst>
                  <a:ext uri="{0D108BD9-81ED-4DB2-BD59-A6C34878D82A}">
                    <a16:rowId xmlns:a16="http://schemas.microsoft.com/office/drawing/2014/main" val="10002"/>
                  </a:ext>
                </a:extLst>
              </a:tr>
              <a:tr h="386506">
                <a:tc>
                  <a:txBody>
                    <a:bodyPr/>
                    <a:lstStyle/>
                    <a:p>
                      <a:pPr marL="525780">
                        <a:lnSpc>
                          <a:spcPts val="1864"/>
                        </a:lnSpc>
                      </a:pPr>
                      <a:r>
                        <a:rPr lang="es-MX" sz="1600" spc="-5" baseline="0" dirty="0" smtClean="0">
                          <a:latin typeface="+mn-lt"/>
                          <a:cs typeface="+mn-cs"/>
                        </a:rPr>
                        <a:t>Calculo de Circuitos Eléctricos</a:t>
                      </a:r>
                    </a:p>
                    <a:p>
                      <a:pPr marL="525780">
                        <a:lnSpc>
                          <a:spcPts val="1864"/>
                        </a:lnSpc>
                      </a:pPr>
                      <a:r>
                        <a:rPr lang="es-MX" sz="1600" b="1" spc="-5" baseline="0" dirty="0" smtClean="0">
                          <a:latin typeface="+mn-lt"/>
                          <a:cs typeface="+mn-cs"/>
                        </a:rPr>
                        <a:t>Instructor: </a:t>
                      </a:r>
                      <a:r>
                        <a:rPr lang="es-MX" sz="1600" b="0" spc="-5" baseline="0" dirty="0" smtClean="0">
                          <a:latin typeface="+mn-lt"/>
                          <a:cs typeface="+mn-cs"/>
                        </a:rPr>
                        <a:t>Ing. Delfino C. Hernández García</a:t>
                      </a:r>
                      <a:endParaRPr sz="1600" b="1" dirty="0">
                        <a:latin typeface="Calibri"/>
                        <a:cs typeface="Calibri"/>
                      </a:endParaRPr>
                    </a:p>
                  </a:txBody>
                  <a:tcPr marL="0" marR="0" marT="0" marB="0" anchor="ctr"/>
                </a:tc>
                <a:tc>
                  <a:txBody>
                    <a:bodyPr/>
                    <a:lstStyle/>
                    <a:p>
                      <a:pPr marL="528320">
                        <a:lnSpc>
                          <a:spcPts val="1864"/>
                        </a:lnSpc>
                      </a:pPr>
                      <a:r>
                        <a:rPr lang="es-MX" sz="1600" dirty="0" smtClean="0">
                          <a:latin typeface="Calibri"/>
                          <a:cs typeface="Calibri"/>
                        </a:rPr>
                        <a:t>                20</a:t>
                      </a:r>
                      <a:endParaRPr sz="1600" dirty="0">
                        <a:latin typeface="Calibri"/>
                        <a:cs typeface="Calibri"/>
                      </a:endParaRPr>
                    </a:p>
                  </a:txBody>
                  <a:tcPr marL="0" marR="0" marT="0" marB="0" anchor="ctr"/>
                </a:tc>
                <a:extLst>
                  <a:ext uri="{0D108BD9-81ED-4DB2-BD59-A6C34878D82A}">
                    <a16:rowId xmlns:a16="http://schemas.microsoft.com/office/drawing/2014/main" val="10003"/>
                  </a:ext>
                </a:extLst>
              </a:tr>
              <a:tr h="399552">
                <a:tc>
                  <a:txBody>
                    <a:bodyPr/>
                    <a:lstStyle/>
                    <a:p>
                      <a:pPr marL="525780">
                        <a:lnSpc>
                          <a:spcPts val="1860"/>
                        </a:lnSpc>
                      </a:pPr>
                      <a:r>
                        <a:rPr lang="es-MX" sz="1600" dirty="0" smtClean="0">
                          <a:latin typeface="Calibri"/>
                          <a:cs typeface="Calibri"/>
                        </a:rPr>
                        <a:t>Matlab</a:t>
                      </a:r>
                      <a:r>
                        <a:rPr lang="es-MX" sz="1600" baseline="0" dirty="0" smtClean="0">
                          <a:latin typeface="Calibri"/>
                          <a:cs typeface="Calibri"/>
                        </a:rPr>
                        <a:t> y </a:t>
                      </a:r>
                      <a:r>
                        <a:rPr lang="es-MX" sz="1600" baseline="0" dirty="0" err="1" smtClean="0">
                          <a:latin typeface="Calibri"/>
                          <a:cs typeface="Calibri"/>
                        </a:rPr>
                        <a:t>Simulink</a:t>
                      </a:r>
                      <a:endParaRPr lang="es-MX" sz="1600" dirty="0" smtClean="0">
                        <a:latin typeface="Calibri"/>
                        <a:cs typeface="Calibri"/>
                      </a:endParaRPr>
                    </a:p>
                    <a:p>
                      <a:pPr marL="525780">
                        <a:lnSpc>
                          <a:spcPts val="1860"/>
                        </a:lnSpc>
                      </a:pPr>
                      <a:r>
                        <a:rPr lang="es-MX" sz="1600" b="1" dirty="0" smtClean="0">
                          <a:latin typeface="Calibri"/>
                          <a:cs typeface="Calibri"/>
                        </a:rPr>
                        <a:t>Instructor:</a:t>
                      </a:r>
                      <a:r>
                        <a:rPr lang="es-MX" sz="1600" b="0" baseline="0" dirty="0" smtClean="0">
                          <a:latin typeface="Calibri"/>
                          <a:cs typeface="Calibri"/>
                        </a:rPr>
                        <a:t> Dr. Rubén Villafuerte Díaz</a:t>
                      </a:r>
                      <a:endParaRPr sz="1600" dirty="0">
                        <a:latin typeface="Calibri"/>
                        <a:cs typeface="Calibri"/>
                      </a:endParaRPr>
                    </a:p>
                  </a:txBody>
                  <a:tcPr marL="0" marR="0" marT="0" marB="0" anchor="ctr"/>
                </a:tc>
                <a:tc>
                  <a:txBody>
                    <a:bodyPr/>
                    <a:lstStyle/>
                    <a:p>
                      <a:pPr marL="528320">
                        <a:lnSpc>
                          <a:spcPts val="1860"/>
                        </a:lnSpc>
                      </a:pPr>
                      <a:r>
                        <a:rPr lang="es-MX" sz="1600" dirty="0" smtClean="0">
                          <a:latin typeface="Calibri"/>
                          <a:cs typeface="Calibri"/>
                        </a:rPr>
                        <a:t>                20</a:t>
                      </a:r>
                    </a:p>
                  </a:txBody>
                  <a:tcPr marL="0" marR="0" marT="0" marB="0" anchor="ctr"/>
                </a:tc>
                <a:extLst>
                  <a:ext uri="{0D108BD9-81ED-4DB2-BD59-A6C34878D82A}">
                    <a16:rowId xmlns:a16="http://schemas.microsoft.com/office/drawing/2014/main" val="10004"/>
                  </a:ext>
                </a:extLst>
              </a:tr>
            </a:tbl>
          </a:graphicData>
        </a:graphic>
      </p:graphicFrame>
      <p:sp>
        <p:nvSpPr>
          <p:cNvPr id="3" name="object 3"/>
          <p:cNvSpPr txBox="1"/>
          <p:nvPr/>
        </p:nvSpPr>
        <p:spPr>
          <a:xfrm>
            <a:off x="979119" y="115823"/>
            <a:ext cx="7691755" cy="1859483"/>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a:lnSpc>
                <a:spcPct val="100000"/>
              </a:lnSpc>
              <a:spcBef>
                <a:spcPts val="35"/>
              </a:spcBef>
            </a:pPr>
            <a:endParaRPr sz="1700" dirty="0">
              <a:latin typeface="Times New Roman"/>
              <a:cs typeface="Times New Roman"/>
            </a:endParaRPr>
          </a:p>
          <a:p>
            <a:pPr marL="1071245">
              <a:lnSpc>
                <a:spcPct val="100000"/>
              </a:lnSpc>
            </a:pPr>
            <a:r>
              <a:rPr sz="4000" b="1" spc="-15" dirty="0">
                <a:latin typeface="Calibri"/>
                <a:cs typeface="Calibri"/>
              </a:rPr>
              <a:t>Congresos </a:t>
            </a:r>
            <a:r>
              <a:rPr sz="4000" b="1" spc="-5" dirty="0">
                <a:latin typeface="Calibri"/>
                <a:cs typeface="Calibri"/>
              </a:rPr>
              <a:t>y</a:t>
            </a:r>
            <a:r>
              <a:rPr sz="4000" b="1" spc="10" dirty="0">
                <a:latin typeface="Calibri"/>
                <a:cs typeface="Calibri"/>
              </a:rPr>
              <a:t> </a:t>
            </a:r>
            <a:r>
              <a:rPr sz="4000" b="1" spc="-5" dirty="0">
                <a:latin typeface="Calibri"/>
                <a:cs typeface="Calibri"/>
              </a:rPr>
              <a:t>Seminarios</a:t>
            </a:r>
            <a:endParaRPr sz="4000" dirty="0">
              <a:latin typeface="Calibri"/>
              <a:cs typeface="Calibri"/>
            </a:endParaRPr>
          </a:p>
          <a:p>
            <a:pPr marL="299085" indent="-286385">
              <a:lnSpc>
                <a:spcPct val="100000"/>
              </a:lnSpc>
              <a:spcBef>
                <a:spcPts val="1610"/>
              </a:spcBef>
              <a:buFont typeface="Wingdings"/>
              <a:buChar char=""/>
              <a:tabLst>
                <a:tab pos="299720" algn="l"/>
              </a:tabLst>
            </a:pPr>
            <a:r>
              <a:rPr sz="2400" spc="-10" dirty="0">
                <a:latin typeface="Calibri"/>
                <a:cs typeface="Calibri"/>
              </a:rPr>
              <a:t>Congreso </a:t>
            </a:r>
            <a:r>
              <a:rPr sz="2400" spc="-5" dirty="0">
                <a:latin typeface="Calibri"/>
                <a:cs typeface="Calibri"/>
              </a:rPr>
              <a:t>de </a:t>
            </a:r>
            <a:r>
              <a:rPr sz="2400" b="1" spc="-10" dirty="0" err="1">
                <a:latin typeface="Calibri"/>
                <a:cs typeface="Calibri"/>
              </a:rPr>
              <a:t>Ingeniería</a:t>
            </a:r>
            <a:r>
              <a:rPr sz="2400" b="1" spc="20" dirty="0">
                <a:latin typeface="Calibri"/>
                <a:cs typeface="Calibri"/>
              </a:rPr>
              <a:t> </a:t>
            </a:r>
            <a:r>
              <a:rPr lang="es-MX" sz="2400" b="1" spc="20" dirty="0" smtClean="0">
                <a:latin typeface="Calibri"/>
                <a:cs typeface="Calibri"/>
              </a:rPr>
              <a:t>Mecánica y Eléctrica</a:t>
            </a:r>
          </a:p>
        </p:txBody>
      </p:sp>
    </p:spTree>
    <p:extLst>
      <p:ext uri="{BB962C8B-B14F-4D97-AF65-F5344CB8AC3E}">
        <p14:creationId xmlns:p14="http://schemas.microsoft.com/office/powerpoint/2010/main" val="2661656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79119" y="115823"/>
            <a:ext cx="7691755" cy="1243930"/>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a:lnSpc>
                <a:spcPct val="100000"/>
              </a:lnSpc>
              <a:spcBef>
                <a:spcPts val="35"/>
              </a:spcBef>
            </a:pPr>
            <a:endParaRPr sz="1700" dirty="0">
              <a:latin typeface="Times New Roman"/>
              <a:cs typeface="Times New Roman"/>
            </a:endParaRPr>
          </a:p>
          <a:p>
            <a:pPr marL="12700">
              <a:lnSpc>
                <a:spcPct val="100000"/>
              </a:lnSpc>
              <a:spcBef>
                <a:spcPts val="1610"/>
              </a:spcBef>
              <a:tabLst>
                <a:tab pos="299720" algn="l"/>
              </a:tabLst>
            </a:pPr>
            <a:endParaRPr lang="es-MX" sz="2400" b="1" spc="20" dirty="0" smtClean="0">
              <a:latin typeface="Calibri"/>
              <a:cs typeface="Calibri"/>
            </a:endParaRPr>
          </a:p>
        </p:txBody>
      </p:sp>
      <p:sp>
        <p:nvSpPr>
          <p:cNvPr id="4" name="CuadroTexto 3"/>
          <p:cNvSpPr txBox="1"/>
          <p:nvPr/>
        </p:nvSpPr>
        <p:spPr>
          <a:xfrm>
            <a:off x="1752600" y="594128"/>
            <a:ext cx="5486400" cy="1077218"/>
          </a:xfrm>
          <a:prstGeom prst="rect">
            <a:avLst/>
          </a:prstGeom>
          <a:noFill/>
        </p:spPr>
        <p:txBody>
          <a:bodyPr wrap="square" rtlCol="0">
            <a:spAutoFit/>
          </a:bodyPr>
          <a:lstStyle/>
          <a:p>
            <a:pPr algn="just"/>
            <a:r>
              <a:rPr lang="es-MX" sz="3200" b="1" dirty="0"/>
              <a:t>Seminario </a:t>
            </a:r>
            <a:r>
              <a:rPr lang="es-MX" sz="3200" b="1" dirty="0" smtClean="0"/>
              <a:t>de Ingeniería 2017</a:t>
            </a:r>
          </a:p>
          <a:p>
            <a:pPr algn="ctr"/>
            <a:r>
              <a:rPr lang="es-MX" sz="2400" b="1" dirty="0" smtClean="0"/>
              <a:t>Ingeniería Aplicada</a:t>
            </a:r>
            <a:r>
              <a:rPr lang="es-MX" sz="3200" b="1" dirty="0" smtClean="0"/>
              <a:t> </a:t>
            </a:r>
            <a:endParaRPr lang="es-MX" sz="2800" b="1" dirty="0"/>
          </a:p>
        </p:txBody>
      </p:sp>
      <p:graphicFrame>
        <p:nvGraphicFramePr>
          <p:cNvPr id="2" name="Tabla 1"/>
          <p:cNvGraphicFramePr>
            <a:graphicFrameLocks noGrp="1"/>
          </p:cNvGraphicFramePr>
          <p:nvPr>
            <p:extLst>
              <p:ext uri="{D42A27DB-BD31-4B8C-83A1-F6EECF244321}">
                <p14:modId xmlns:p14="http://schemas.microsoft.com/office/powerpoint/2010/main" val="846710597"/>
              </p:ext>
            </p:extLst>
          </p:nvPr>
        </p:nvGraphicFramePr>
        <p:xfrm>
          <a:off x="493594" y="1813037"/>
          <a:ext cx="8213674" cy="4914367"/>
        </p:xfrm>
        <a:graphic>
          <a:graphicData uri="http://schemas.openxmlformats.org/drawingml/2006/table">
            <a:tbl>
              <a:tblPr>
                <a:tableStyleId>{5C22544A-7EE6-4342-B048-85BDC9FD1C3A}</a:tableStyleId>
              </a:tblPr>
              <a:tblGrid>
                <a:gridCol w="2950348">
                  <a:extLst>
                    <a:ext uri="{9D8B030D-6E8A-4147-A177-3AD203B41FA5}">
                      <a16:colId xmlns:a16="http://schemas.microsoft.com/office/drawing/2014/main" val="20000"/>
                    </a:ext>
                  </a:extLst>
                </a:gridCol>
                <a:gridCol w="2629659">
                  <a:extLst>
                    <a:ext uri="{9D8B030D-6E8A-4147-A177-3AD203B41FA5}">
                      <a16:colId xmlns:a16="http://schemas.microsoft.com/office/drawing/2014/main" val="20001"/>
                    </a:ext>
                  </a:extLst>
                </a:gridCol>
                <a:gridCol w="2633667">
                  <a:extLst>
                    <a:ext uri="{9D8B030D-6E8A-4147-A177-3AD203B41FA5}">
                      <a16:colId xmlns:a16="http://schemas.microsoft.com/office/drawing/2014/main" val="20002"/>
                    </a:ext>
                  </a:extLst>
                </a:gridCol>
              </a:tblGrid>
              <a:tr h="204092">
                <a:tc gridSpan="3">
                  <a:txBody>
                    <a:bodyPr/>
                    <a:lstStyle/>
                    <a:p>
                      <a:pPr algn="ctr" fontAlgn="b"/>
                      <a:r>
                        <a:rPr lang="es-MX" sz="1200" b="1" u="none" strike="noStrike" dirty="0">
                          <a:effectLst/>
                        </a:rPr>
                        <a:t>INGENIERIA MECANICA</a:t>
                      </a:r>
                      <a:endParaRPr lang="es-MX"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04092">
                <a:tc>
                  <a:txBody>
                    <a:bodyPr/>
                    <a:lstStyle/>
                    <a:p>
                      <a:pPr algn="ctr" fontAlgn="b"/>
                      <a:r>
                        <a:rPr lang="es-MX" sz="1200" b="1" u="none" strike="noStrike" dirty="0">
                          <a:effectLst/>
                        </a:rPr>
                        <a:t>CURSO-TALLER</a:t>
                      </a:r>
                      <a:endParaRPr lang="es-MX"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1200" b="1" u="none" strike="noStrike" dirty="0">
                          <a:effectLst/>
                        </a:rPr>
                        <a:t>ESTUDIANTES</a:t>
                      </a:r>
                      <a:endParaRPr lang="es-MX"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MX" sz="1200" b="1" u="none" strike="noStrike" dirty="0">
                          <a:effectLst/>
                        </a:rPr>
                        <a:t>ACADEMICOS</a:t>
                      </a:r>
                      <a:endParaRPr lang="es-MX"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204092">
                <a:tc rowSpan="2">
                  <a:txBody>
                    <a:bodyPr/>
                    <a:lstStyle/>
                    <a:p>
                      <a:pPr algn="ctr" fontAlgn="ctr"/>
                      <a:r>
                        <a:rPr lang="es-MX" sz="1200" b="1" u="none" strike="noStrike" dirty="0">
                          <a:effectLst/>
                        </a:rPr>
                        <a:t>Nombre: </a:t>
                      </a:r>
                      <a:r>
                        <a:rPr lang="es-MX" sz="1200" u="none" strike="noStrike" dirty="0">
                          <a:effectLst/>
                        </a:rPr>
                        <a:t>Diagnostico y mantenimiento de turbo-maquinarias con base a las vibraciones mecánicas</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MX" sz="1200" u="none" strike="noStrike" dirty="0" smtClean="0">
                          <a:effectLst/>
                        </a:rPr>
                        <a:t>Chávez </a:t>
                      </a:r>
                      <a:r>
                        <a:rPr lang="es-MX" sz="1200" u="none" strike="noStrike" dirty="0">
                          <a:effectLst/>
                        </a:rPr>
                        <a:t>Palestino </a:t>
                      </a:r>
                      <a:r>
                        <a:rPr lang="es-MX" sz="1200" u="none" strike="noStrike" dirty="0" err="1">
                          <a:effectLst/>
                        </a:rPr>
                        <a:t>Eynar</a:t>
                      </a:r>
                      <a:r>
                        <a:rPr lang="es-MX" sz="1200" u="none" strike="noStrike" dirty="0">
                          <a:effectLst/>
                        </a:rPr>
                        <a:t> Eloy</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MX" sz="1200" u="none" strike="noStrike">
                          <a:effectLst/>
                        </a:rPr>
                        <a:t>Dr. Edgar Mejía Sánchez</a:t>
                      </a:r>
                      <a:endParaRPr lang="es-MX"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337023">
                <a:tc vMerge="1">
                  <a:txBody>
                    <a:bodyPr/>
                    <a:lstStyle/>
                    <a:p>
                      <a:endParaRPr lang="es-MX"/>
                    </a:p>
                  </a:txBody>
                  <a:tcPr/>
                </a:tc>
                <a:tc>
                  <a:txBody>
                    <a:bodyPr/>
                    <a:lstStyle/>
                    <a:p>
                      <a:pPr algn="l" fontAlgn="b"/>
                      <a:r>
                        <a:rPr lang="es-MX" sz="1200" u="none" strike="noStrike" dirty="0">
                          <a:effectLst/>
                        </a:rPr>
                        <a:t>Pulido Cantor Iván</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MX" sz="1200" u="none" strike="noStrike" dirty="0">
                          <a:effectLst/>
                        </a:rPr>
                        <a:t>Dr. Jaime León García</a:t>
                      </a:r>
                      <a:endParaRPr lang="es-MX"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204092">
                <a:tc rowSpan="3">
                  <a:txBody>
                    <a:bodyPr/>
                    <a:lstStyle/>
                    <a:p>
                      <a:pPr algn="ctr" fontAlgn="ctr"/>
                      <a:r>
                        <a:rPr lang="es-MX" sz="1200" b="1" u="none" strike="noStrike" dirty="0">
                          <a:effectLst/>
                        </a:rPr>
                        <a:t>Instructor:</a:t>
                      </a:r>
                      <a:r>
                        <a:rPr lang="es-MX" sz="1200" u="none" strike="noStrike" dirty="0">
                          <a:effectLst/>
                        </a:rPr>
                        <a:t> Dr. Rafael García Illescas    Instituto Nacional de Energías Limpias (INEL) </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MX" sz="1200" u="none" strike="noStrike" dirty="0">
                          <a:effectLst/>
                        </a:rPr>
                        <a:t>Eugenio Ponce Felipe de Jesús</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MX" sz="1200" u="none" strike="noStrike" dirty="0">
                          <a:effectLst/>
                        </a:rPr>
                        <a:t>Mtro. Gerardo Leyva Martínez</a:t>
                      </a:r>
                      <a:endParaRPr lang="es-MX"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204092">
                <a:tc vMerge="1">
                  <a:txBody>
                    <a:bodyPr/>
                    <a:lstStyle/>
                    <a:p>
                      <a:endParaRPr lang="es-MX"/>
                    </a:p>
                  </a:txBody>
                  <a:tcPr/>
                </a:tc>
                <a:tc>
                  <a:txBody>
                    <a:bodyPr/>
                    <a:lstStyle/>
                    <a:p>
                      <a:pPr algn="l" fontAlgn="b"/>
                      <a:r>
                        <a:rPr lang="es-MX" sz="1200" u="none" strike="noStrike" dirty="0" err="1">
                          <a:effectLst/>
                        </a:rPr>
                        <a:t>Bonola</a:t>
                      </a:r>
                      <a:r>
                        <a:rPr lang="es-MX" sz="1200" u="none" strike="noStrike" dirty="0">
                          <a:effectLst/>
                        </a:rPr>
                        <a:t> Pérez </a:t>
                      </a:r>
                      <a:r>
                        <a:rPr lang="es-MX" sz="1200" u="none" strike="noStrike" dirty="0" err="1">
                          <a:effectLst/>
                        </a:rPr>
                        <a:t>Ian</a:t>
                      </a:r>
                      <a:r>
                        <a:rPr lang="es-MX" sz="1200" u="none" strike="noStrike" dirty="0">
                          <a:effectLst/>
                        </a:rPr>
                        <a:t> Abad</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MX" sz="1200" u="none" strike="noStrike" dirty="0">
                          <a:effectLst/>
                        </a:rPr>
                        <a:t>Dr. Victorino </a:t>
                      </a:r>
                      <a:r>
                        <a:rPr lang="es-MX" sz="1200" u="none" strike="noStrike" dirty="0" smtClean="0">
                          <a:effectLst/>
                        </a:rPr>
                        <a:t>Juárez </a:t>
                      </a:r>
                      <a:r>
                        <a:rPr lang="es-MX" sz="1200" u="none" strike="noStrike" dirty="0">
                          <a:effectLst/>
                        </a:rPr>
                        <a:t>Rivera</a:t>
                      </a:r>
                      <a:endParaRPr lang="es-MX"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204092">
                <a:tc vMerge="1">
                  <a:txBody>
                    <a:bodyPr/>
                    <a:lstStyle/>
                    <a:p>
                      <a:endParaRPr lang="es-MX"/>
                    </a:p>
                  </a:txBody>
                  <a:tcPr/>
                </a:tc>
                <a:tc>
                  <a:txBody>
                    <a:bodyPr/>
                    <a:lstStyle/>
                    <a:p>
                      <a:pPr algn="l" fontAlgn="b"/>
                      <a:r>
                        <a:rPr lang="es-MX" sz="1200" u="none" strike="noStrike" dirty="0">
                          <a:effectLst/>
                        </a:rPr>
                        <a:t>Arguello López Albino</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MX" sz="1200" u="none" strike="noStrike" dirty="0">
                          <a:effectLst/>
                        </a:rPr>
                        <a:t>Dr. Armando García Manzano</a:t>
                      </a:r>
                      <a:endParaRPr lang="es-MX"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204092">
                <a:tc rowSpan="2">
                  <a:txBody>
                    <a:bodyPr/>
                    <a:lstStyle/>
                    <a:p>
                      <a:pPr algn="ctr" fontAlgn="ctr"/>
                      <a:r>
                        <a:rPr lang="es-MX" sz="1200" b="1" u="none" strike="noStrike" dirty="0">
                          <a:effectLst/>
                        </a:rPr>
                        <a:t>Fecha:</a:t>
                      </a:r>
                      <a:r>
                        <a:rPr lang="es-MX" sz="1200" u="none" strike="noStrike" dirty="0">
                          <a:effectLst/>
                        </a:rPr>
                        <a:t> 29,30 y 31 de Marzo de 2017</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MX" sz="1200" u="none" strike="noStrike">
                          <a:effectLst/>
                        </a:rPr>
                        <a:t> </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200" u="none" strike="noStrike" dirty="0">
                          <a:effectLst/>
                        </a:rPr>
                        <a:t>Dr. Joaquín Santos Luna</a:t>
                      </a:r>
                      <a:endParaRPr lang="es-MX"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204092">
                <a:tc vMerge="1">
                  <a:txBody>
                    <a:bodyPr/>
                    <a:lstStyle/>
                    <a:p>
                      <a:endParaRPr lang="es-MX"/>
                    </a:p>
                  </a:txBody>
                  <a:tcPr/>
                </a:tc>
                <a:tc>
                  <a:txBody>
                    <a:bodyPr/>
                    <a:lstStyle/>
                    <a:p>
                      <a:pPr algn="l" fontAlgn="b"/>
                      <a:r>
                        <a:rPr lang="es-MX" sz="1200" u="none" strike="noStrike">
                          <a:effectLst/>
                        </a:rPr>
                        <a:t> </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200" u="none" strike="noStrike" dirty="0">
                          <a:effectLst/>
                        </a:rPr>
                        <a:t>Mtro. Jesús Medina Cervantes</a:t>
                      </a:r>
                      <a:endParaRPr lang="es-MX"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204092">
                <a:tc gridSpan="3">
                  <a:txBody>
                    <a:bodyPr/>
                    <a:lstStyle/>
                    <a:p>
                      <a:pPr algn="ctr" fontAlgn="ctr"/>
                      <a:r>
                        <a:rPr lang="es-MX" sz="1200" b="1" u="none" strike="noStrike" dirty="0">
                          <a:effectLst/>
                        </a:rPr>
                        <a:t>INGENIERIA ELECTRICA</a:t>
                      </a:r>
                      <a:endParaRPr lang="es-MX"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r h="204092">
                <a:tc rowSpan="5">
                  <a:txBody>
                    <a:bodyPr/>
                    <a:lstStyle/>
                    <a:p>
                      <a:pPr algn="ctr" fontAlgn="ctr"/>
                      <a:r>
                        <a:rPr lang="es-MX" sz="1200" b="1" u="none" strike="noStrike" dirty="0">
                          <a:effectLst/>
                        </a:rPr>
                        <a:t>Nombre: </a:t>
                      </a:r>
                      <a:r>
                        <a:rPr lang="es-MX" sz="1200" b="0" u="none" strike="noStrike" dirty="0" smtClean="0">
                          <a:effectLst/>
                        </a:rPr>
                        <a:t>Modelado</a:t>
                      </a:r>
                      <a:r>
                        <a:rPr lang="es-MX" sz="1200" b="0" u="none" strike="noStrike" baseline="0" dirty="0" smtClean="0">
                          <a:effectLst/>
                        </a:rPr>
                        <a:t> de sistemas eléctricos de potencia</a:t>
                      </a:r>
                      <a:endParaRPr lang="es-MX"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nSpc>
                          <a:spcPct val="115000"/>
                        </a:lnSpc>
                        <a:spcAft>
                          <a:spcPts val="0"/>
                        </a:spcAft>
                      </a:pPr>
                      <a:r>
                        <a:rPr lang="es-MX" sz="1200" dirty="0">
                          <a:effectLst/>
                          <a:latin typeface="+mj-lt"/>
                          <a:ea typeface="Calibri" panose="020F0502020204030204" pitchFamily="34" charset="0"/>
                          <a:cs typeface="Times New Roman" panose="02020603050405020304" pitchFamily="18" charset="0"/>
                        </a:rPr>
                        <a:t>Carrasco  Meneses Christian</a:t>
                      </a:r>
                      <a:endParaRPr lang="es-MX"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latin typeface="+mj-lt"/>
                          <a:ea typeface="Calibri" panose="020F0502020204030204" pitchFamily="34" charset="0"/>
                          <a:cs typeface="Times New Roman" panose="02020603050405020304" pitchFamily="18" charset="0"/>
                        </a:rPr>
                        <a:t>Dr. E. Mario Silva Villegas.</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04092">
                <a:tc vMerge="1">
                  <a:txBody>
                    <a:bodyPr/>
                    <a:lstStyle/>
                    <a:p>
                      <a:endParaRPr lang="es-MX"/>
                    </a:p>
                  </a:txBody>
                  <a:tcPr/>
                </a:tc>
                <a:tc>
                  <a:txBody>
                    <a:bodyPr/>
                    <a:lstStyle/>
                    <a:p>
                      <a:pPr>
                        <a:lnSpc>
                          <a:spcPct val="115000"/>
                        </a:lnSpc>
                        <a:spcAft>
                          <a:spcPts val="0"/>
                        </a:spcAft>
                      </a:pPr>
                      <a:r>
                        <a:rPr lang="es-MX" sz="1200" dirty="0">
                          <a:effectLst/>
                          <a:latin typeface="+mj-lt"/>
                          <a:ea typeface="Calibri" panose="020F0502020204030204" pitchFamily="34" charset="0"/>
                          <a:cs typeface="Times New Roman" panose="02020603050405020304" pitchFamily="18" charset="0"/>
                        </a:rPr>
                        <a:t>Cuevas Guevara </a:t>
                      </a:r>
                      <a:r>
                        <a:rPr lang="es-MX" sz="1200" dirty="0" err="1">
                          <a:effectLst/>
                          <a:latin typeface="+mj-lt"/>
                          <a:ea typeface="Calibri" panose="020F0502020204030204" pitchFamily="34" charset="0"/>
                          <a:cs typeface="Times New Roman" panose="02020603050405020304" pitchFamily="18" charset="0"/>
                        </a:rPr>
                        <a:t>Derian</a:t>
                      </a:r>
                      <a:r>
                        <a:rPr lang="es-MX" sz="1200" dirty="0">
                          <a:effectLst/>
                          <a:latin typeface="+mj-lt"/>
                          <a:ea typeface="Calibri" panose="020F0502020204030204" pitchFamily="34" charset="0"/>
                          <a:cs typeface="Times New Roman" panose="02020603050405020304" pitchFamily="18" charset="0"/>
                        </a:rPr>
                        <a:t> Francisco</a:t>
                      </a:r>
                      <a:endParaRPr lang="es-MX"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latin typeface="+mj-lt"/>
                          <a:ea typeface="Calibri" panose="020F0502020204030204" pitchFamily="34" charset="0"/>
                          <a:cs typeface="Times New Roman" panose="02020603050405020304" pitchFamily="18" charset="0"/>
                        </a:rPr>
                        <a:t>Ing. Víctor M. Mendoza </a:t>
                      </a:r>
                      <a:r>
                        <a:rPr lang="es-MX" sz="1200" dirty="0" err="1">
                          <a:effectLst/>
                          <a:latin typeface="+mj-lt"/>
                          <a:ea typeface="Calibri" panose="020F0502020204030204" pitchFamily="34" charset="0"/>
                          <a:cs typeface="Times New Roman" panose="02020603050405020304" pitchFamily="18" charset="0"/>
                        </a:rPr>
                        <a:t>Déctor</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04092">
                <a:tc vMerge="1">
                  <a:txBody>
                    <a:bodyPr/>
                    <a:lstStyle/>
                    <a:p>
                      <a:endParaRPr lang="es-MX"/>
                    </a:p>
                  </a:txBody>
                  <a:tcPr/>
                </a:tc>
                <a:tc>
                  <a:txBody>
                    <a:bodyPr/>
                    <a:lstStyle/>
                    <a:p>
                      <a:pPr>
                        <a:lnSpc>
                          <a:spcPct val="115000"/>
                        </a:lnSpc>
                        <a:spcAft>
                          <a:spcPts val="0"/>
                        </a:spcAft>
                      </a:pPr>
                      <a:r>
                        <a:rPr lang="es-MX" sz="1200" dirty="0" smtClean="0">
                          <a:effectLst/>
                          <a:latin typeface="+mj-lt"/>
                          <a:ea typeface="Calibri" panose="020F0502020204030204" pitchFamily="34" charset="0"/>
                          <a:cs typeface="Times New Roman" panose="02020603050405020304" pitchFamily="18" charset="0"/>
                        </a:rPr>
                        <a:t>Rayón Pérez José </a:t>
                      </a:r>
                      <a:r>
                        <a:rPr lang="es-MX" sz="1200" dirty="0">
                          <a:effectLst/>
                          <a:latin typeface="+mj-lt"/>
                          <a:ea typeface="Calibri" panose="020F0502020204030204" pitchFamily="34" charset="0"/>
                          <a:cs typeface="Times New Roman" panose="02020603050405020304" pitchFamily="18" charset="0"/>
                        </a:rPr>
                        <a:t>Armando</a:t>
                      </a:r>
                      <a:endParaRPr lang="es-MX"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latin typeface="+mj-lt"/>
                          <a:ea typeface="Calibri" panose="020F0502020204030204" pitchFamily="34" charset="0"/>
                          <a:cs typeface="Times New Roman" panose="02020603050405020304" pitchFamily="18" charset="0"/>
                        </a:rPr>
                        <a:t>Ing. Delfino C. Hernández García</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204092">
                <a:tc vMerge="1">
                  <a:txBody>
                    <a:bodyPr/>
                    <a:lstStyle/>
                    <a:p>
                      <a:endParaRPr lang="es-MX"/>
                    </a:p>
                  </a:txBody>
                  <a:tcPr/>
                </a:tc>
                <a:tc>
                  <a:txBody>
                    <a:bodyPr/>
                    <a:lstStyle/>
                    <a:p>
                      <a:pPr>
                        <a:lnSpc>
                          <a:spcPct val="115000"/>
                        </a:lnSpc>
                        <a:spcAft>
                          <a:spcPts val="0"/>
                        </a:spcAft>
                      </a:pPr>
                      <a:r>
                        <a:rPr lang="es-MX" sz="1200" dirty="0">
                          <a:effectLst/>
                          <a:latin typeface="+mj-lt"/>
                          <a:ea typeface="Calibri" panose="020F0502020204030204" pitchFamily="34" charset="0"/>
                          <a:cs typeface="Times New Roman" panose="02020603050405020304" pitchFamily="18" charset="0"/>
                        </a:rPr>
                        <a:t>Rojas Nolasco Baltazar</a:t>
                      </a:r>
                      <a:endParaRPr lang="es-MX"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latin typeface="+mj-lt"/>
                          <a:ea typeface="Calibri" panose="020F0502020204030204" pitchFamily="34" charset="0"/>
                          <a:cs typeface="Times New Roman" panose="02020603050405020304" pitchFamily="18" charset="0"/>
                        </a:rPr>
                        <a:t>Dr. E. Raúl Velázquez Calderón</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04092">
                <a:tc vMerge="1">
                  <a:txBody>
                    <a:bodyPr/>
                    <a:lstStyle/>
                    <a:p>
                      <a:endParaRPr lang="es-MX"/>
                    </a:p>
                  </a:txBody>
                  <a:tcPr/>
                </a:tc>
                <a:tc>
                  <a:txBody>
                    <a:bodyPr/>
                    <a:lstStyle/>
                    <a:p>
                      <a:pPr>
                        <a:lnSpc>
                          <a:spcPct val="115000"/>
                        </a:lnSpc>
                        <a:spcAft>
                          <a:spcPts val="0"/>
                        </a:spcAft>
                      </a:pPr>
                      <a:r>
                        <a:rPr lang="es-MX" sz="1200" dirty="0">
                          <a:effectLst/>
                          <a:latin typeface="+mj-lt"/>
                          <a:ea typeface="Calibri" panose="020F0502020204030204" pitchFamily="34" charset="0"/>
                          <a:cs typeface="Times New Roman" panose="02020603050405020304" pitchFamily="18" charset="0"/>
                        </a:rPr>
                        <a:t>Rosales Arellano Delfino</a:t>
                      </a:r>
                      <a:endParaRPr lang="es-MX"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latin typeface="+mj-lt"/>
                          <a:ea typeface="Calibri" panose="020F0502020204030204" pitchFamily="34" charset="0"/>
                          <a:cs typeface="Times New Roman" panose="02020603050405020304" pitchFamily="18" charset="0"/>
                        </a:rPr>
                        <a:t>Ing. Leocadio R. Vera Escobar </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r h="204092">
                <a:tc rowSpan="3">
                  <a:txBody>
                    <a:bodyPr/>
                    <a:lstStyle/>
                    <a:p>
                      <a:pPr algn="ctr" fontAlgn="ctr"/>
                      <a:r>
                        <a:rPr lang="es-MX" sz="1200" b="1" u="none" strike="noStrike" dirty="0">
                          <a:effectLst/>
                        </a:rPr>
                        <a:t>Instructor: </a:t>
                      </a:r>
                      <a:r>
                        <a:rPr lang="es-MX" sz="1200" b="0" u="none" strike="noStrike" dirty="0" smtClean="0">
                          <a:effectLst/>
                        </a:rPr>
                        <a:t>Dr. Guillermo Gutiérrez Alcaraz   Instituto</a:t>
                      </a:r>
                      <a:r>
                        <a:rPr lang="es-MX" sz="1200" b="0" u="none" strike="noStrike" baseline="0" dirty="0" smtClean="0">
                          <a:effectLst/>
                        </a:rPr>
                        <a:t> Tecnológico de Morelia</a:t>
                      </a:r>
                      <a:endParaRPr lang="es-MX"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nSpc>
                          <a:spcPct val="115000"/>
                        </a:lnSpc>
                        <a:spcAft>
                          <a:spcPts val="0"/>
                        </a:spcAft>
                      </a:pPr>
                      <a:r>
                        <a:rPr lang="es-MX" sz="1200" dirty="0">
                          <a:effectLst/>
                          <a:latin typeface="+mj-lt"/>
                          <a:ea typeface="Calibri" panose="020F0502020204030204" pitchFamily="34" charset="0"/>
                          <a:cs typeface="Times New Roman" panose="02020603050405020304" pitchFamily="18" charset="0"/>
                        </a:rPr>
                        <a:t>Santos Rojas Oscar</a:t>
                      </a:r>
                      <a:endParaRPr lang="es-MX"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latin typeface="+mj-lt"/>
                          <a:ea typeface="Calibri" panose="020F0502020204030204" pitchFamily="34" charset="0"/>
                          <a:cs typeface="Times New Roman" panose="02020603050405020304" pitchFamily="18" charset="0"/>
                        </a:rPr>
                        <a:t>Ing. </a:t>
                      </a:r>
                      <a:r>
                        <a:rPr lang="es-MX" sz="1200" dirty="0" err="1">
                          <a:effectLst/>
                          <a:latin typeface="+mj-lt"/>
                          <a:ea typeface="Calibri" panose="020F0502020204030204" pitchFamily="34" charset="0"/>
                          <a:cs typeface="Times New Roman" panose="02020603050405020304" pitchFamily="18" charset="0"/>
                        </a:rPr>
                        <a:t>Jennaro</a:t>
                      </a:r>
                      <a:r>
                        <a:rPr lang="es-MX" sz="1200" dirty="0">
                          <a:effectLst/>
                          <a:latin typeface="+mj-lt"/>
                          <a:ea typeface="Calibri" panose="020F0502020204030204" pitchFamily="34" charset="0"/>
                          <a:cs typeface="Times New Roman" panose="02020603050405020304" pitchFamily="18" charset="0"/>
                        </a:rPr>
                        <a:t> Aarón González Cuevas</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5"/>
                  </a:ext>
                </a:extLst>
              </a:tr>
              <a:tr h="204092">
                <a:tc vMerge="1">
                  <a:txBody>
                    <a:bodyPr/>
                    <a:lstStyle/>
                    <a:p>
                      <a:endParaRPr lang="es-MX"/>
                    </a:p>
                  </a:txBody>
                  <a:tcPr/>
                </a:tc>
                <a:tc>
                  <a:txBody>
                    <a:bodyPr/>
                    <a:lstStyle/>
                    <a:p>
                      <a:pPr>
                        <a:lnSpc>
                          <a:spcPct val="115000"/>
                        </a:lnSpc>
                        <a:spcAft>
                          <a:spcPts val="0"/>
                        </a:spcAft>
                      </a:pPr>
                      <a:r>
                        <a:rPr lang="es-MX" sz="1200" dirty="0" smtClean="0">
                          <a:effectLst/>
                          <a:latin typeface="+mj-lt"/>
                          <a:ea typeface="Calibri" panose="020F0502020204030204" pitchFamily="34" charset="0"/>
                          <a:cs typeface="Times New Roman" panose="02020603050405020304" pitchFamily="18" charset="0"/>
                        </a:rPr>
                        <a:t>López </a:t>
                      </a:r>
                      <a:r>
                        <a:rPr lang="es-MX" sz="1200" dirty="0">
                          <a:effectLst/>
                          <a:latin typeface="+mj-lt"/>
                          <a:ea typeface="Calibri" panose="020F0502020204030204" pitchFamily="34" charset="0"/>
                          <a:cs typeface="Times New Roman" panose="02020603050405020304" pitchFamily="18" charset="0"/>
                        </a:rPr>
                        <a:t>Ponce Salvador</a:t>
                      </a:r>
                      <a:endParaRPr lang="es-MX"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latin typeface="+mj-lt"/>
                          <a:ea typeface="Calibri" panose="020F0502020204030204" pitchFamily="34" charset="0"/>
                          <a:cs typeface="Times New Roman" panose="02020603050405020304" pitchFamily="18" charset="0"/>
                        </a:rPr>
                        <a:t>Dr. Rubén Villafuerte Díaz</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6"/>
                  </a:ext>
                </a:extLst>
              </a:tr>
              <a:tr h="346150">
                <a:tc vMerge="1">
                  <a:txBody>
                    <a:bodyPr/>
                    <a:lstStyle/>
                    <a:p>
                      <a:endParaRPr lang="es-MX"/>
                    </a:p>
                  </a:txBody>
                  <a:tcPr/>
                </a:tc>
                <a:tc>
                  <a:txBody>
                    <a:bodyPr/>
                    <a:lstStyle/>
                    <a:p>
                      <a:endParaRPr lang="es-MX"/>
                    </a:p>
                  </a:txBody>
                  <a:tcPr marL="68580" marR="68580" marT="0" marB="0" anchor="ctr"/>
                </a:tc>
                <a:tc>
                  <a:txBody>
                    <a:bodyPr/>
                    <a:lstStyle/>
                    <a:p>
                      <a:pPr>
                        <a:lnSpc>
                          <a:spcPct val="115000"/>
                        </a:lnSpc>
                        <a:spcAft>
                          <a:spcPts val="0"/>
                        </a:spcAft>
                      </a:pPr>
                      <a:r>
                        <a:rPr lang="es-MX" sz="1200" dirty="0">
                          <a:effectLst/>
                          <a:latin typeface="+mj-lt"/>
                          <a:ea typeface="Calibri" panose="020F0502020204030204" pitchFamily="34" charset="0"/>
                          <a:cs typeface="Times New Roman" panose="02020603050405020304" pitchFamily="18" charset="0"/>
                        </a:rPr>
                        <a:t>M.C. </a:t>
                      </a:r>
                      <a:r>
                        <a:rPr lang="es-MX" sz="1200" dirty="0" err="1">
                          <a:effectLst/>
                          <a:latin typeface="+mj-lt"/>
                          <a:ea typeface="Calibri" panose="020F0502020204030204" pitchFamily="34" charset="0"/>
                          <a:cs typeface="Times New Roman" panose="02020603050405020304" pitchFamily="18" charset="0"/>
                        </a:rPr>
                        <a:t>Nereyda</a:t>
                      </a:r>
                      <a:r>
                        <a:rPr lang="es-MX" sz="1200" dirty="0">
                          <a:effectLst/>
                          <a:latin typeface="+mj-lt"/>
                          <a:ea typeface="Calibri" panose="020F0502020204030204" pitchFamily="34" charset="0"/>
                          <a:cs typeface="Times New Roman" panose="02020603050405020304" pitchFamily="18" charset="0"/>
                        </a:rPr>
                        <a:t> Gutiérrez Castro</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7"/>
                  </a:ext>
                </a:extLst>
              </a:tr>
              <a:tr h="663620">
                <a:tc rowSpan="2">
                  <a:txBody>
                    <a:bodyPr/>
                    <a:lstStyle/>
                    <a:p>
                      <a:pPr algn="ctr" fontAlgn="ctr"/>
                      <a:r>
                        <a:rPr lang="es-MX" sz="1200" b="1" u="none" strike="noStrike" dirty="0">
                          <a:effectLst/>
                        </a:rPr>
                        <a:t>Fecha: </a:t>
                      </a:r>
                      <a:r>
                        <a:rPr lang="es-MX" sz="1200" u="none" strike="noStrike" dirty="0">
                          <a:effectLst/>
                        </a:rPr>
                        <a:t>29,30 y 31 de Marzo de 2017</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endParaRPr lang="es-MX" dirty="0"/>
                    </a:p>
                  </a:txBody>
                  <a:tcPr marL="68580" marR="68580" marT="0" marB="0" anchor="ctr"/>
                </a:tc>
                <a:tc>
                  <a:txBody>
                    <a:bodyPr/>
                    <a:lstStyle/>
                    <a:p>
                      <a:pPr>
                        <a:lnSpc>
                          <a:spcPct val="115000"/>
                        </a:lnSpc>
                        <a:spcAft>
                          <a:spcPts val="0"/>
                        </a:spcAft>
                      </a:pPr>
                      <a:r>
                        <a:rPr lang="es-MX" sz="1200" dirty="0">
                          <a:effectLst/>
                          <a:latin typeface="+mj-lt"/>
                          <a:ea typeface="Calibri" panose="020F0502020204030204" pitchFamily="34" charset="0"/>
                          <a:cs typeface="Times New Roman" panose="02020603050405020304" pitchFamily="18" charset="0"/>
                        </a:rPr>
                        <a:t>Ing. Víctor Manuel Hernández </a:t>
                      </a:r>
                      <a:r>
                        <a:rPr lang="es-MX" sz="1200" dirty="0" smtClean="0">
                          <a:effectLst/>
                          <a:latin typeface="+mj-lt"/>
                          <a:ea typeface="Calibri" panose="020F0502020204030204" pitchFamily="34" charset="0"/>
                          <a:cs typeface="Times New Roman" panose="02020603050405020304" pitchFamily="18" charset="0"/>
                        </a:rPr>
                        <a:t>Paredes</a:t>
                      </a:r>
                    </a:p>
                    <a:p>
                      <a:pPr marL="0" marR="0" lvl="0" indent="0" defTabSz="914400" eaLnBrk="1" fontAlgn="auto" latinLnBrk="0" hangingPunct="1">
                        <a:lnSpc>
                          <a:spcPct val="115000"/>
                        </a:lnSpc>
                        <a:spcBef>
                          <a:spcPts val="0"/>
                        </a:spcBef>
                        <a:spcAft>
                          <a:spcPts val="0"/>
                        </a:spcAft>
                        <a:buClrTx/>
                        <a:buSzTx/>
                        <a:buFontTx/>
                        <a:buNone/>
                        <a:tabLst/>
                        <a:defRPr/>
                      </a:pPr>
                      <a:r>
                        <a:rPr lang="es-MX" sz="1200" dirty="0" smtClean="0">
                          <a:effectLst/>
                          <a:latin typeface="+mj-lt"/>
                          <a:ea typeface="Calibri" panose="020F0502020204030204" pitchFamily="34" charset="0"/>
                          <a:cs typeface="Times New Roman" panose="02020603050405020304" pitchFamily="18" charset="0"/>
                        </a:rPr>
                        <a:t>Dr. Joaquín Santos Luna</a:t>
                      </a:r>
                    </a:p>
                    <a:p>
                      <a:pPr>
                        <a:lnSpc>
                          <a:spcPct val="115000"/>
                        </a:lnSpc>
                        <a:spcAft>
                          <a:spcPts val="0"/>
                        </a:spcAft>
                      </a:pPr>
                      <a:endParaRPr lang="es-MX"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8"/>
                  </a:ext>
                </a:extLst>
              </a:tr>
              <a:tr h="204092">
                <a:tc vMerge="1">
                  <a:txBody>
                    <a:bodyPr/>
                    <a:lstStyle/>
                    <a:p>
                      <a:endParaRPr lang="es-MX"/>
                    </a:p>
                  </a:txBody>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nSpc>
                          <a:spcPct val="115000"/>
                        </a:lnSpc>
                        <a:spcAft>
                          <a:spcPts val="0"/>
                        </a:spcAft>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047588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387341" y="2528570"/>
            <a:ext cx="958215" cy="519430"/>
          </a:xfrm>
          <a:prstGeom prst="rect">
            <a:avLst/>
          </a:prstGeom>
        </p:spPr>
        <p:txBody>
          <a:bodyPr vert="horz" wrap="square" lIns="0" tIns="0" rIns="0" bIns="0" rtlCol="0">
            <a:spAutoFit/>
          </a:bodyPr>
          <a:lstStyle/>
          <a:p>
            <a:pPr marL="1905" algn="ctr">
              <a:lnSpc>
                <a:spcPts val="1950"/>
              </a:lnSpc>
            </a:pPr>
            <a:r>
              <a:rPr sz="1700" dirty="0">
                <a:solidFill>
                  <a:srgbClr val="FFFFFF"/>
                </a:solidFill>
                <a:latin typeface="Calibri"/>
                <a:cs typeface="Calibri"/>
              </a:rPr>
              <a:t>Ag</a:t>
            </a:r>
            <a:r>
              <a:rPr sz="1700" spc="-95" dirty="0">
                <a:solidFill>
                  <a:srgbClr val="FFFFFF"/>
                </a:solidFill>
                <a:latin typeface="Calibri"/>
                <a:cs typeface="Calibri"/>
              </a:rPr>
              <a:t> </a:t>
            </a:r>
            <a:r>
              <a:rPr sz="1700" dirty="0">
                <a:solidFill>
                  <a:srgbClr val="FFFFFF"/>
                </a:solidFill>
                <a:latin typeface="Calibri"/>
                <a:cs typeface="Calibri"/>
              </a:rPr>
              <a:t>16</a:t>
            </a:r>
            <a:endParaRPr sz="1700" dirty="0">
              <a:latin typeface="Calibri"/>
              <a:cs typeface="Calibri"/>
            </a:endParaRPr>
          </a:p>
          <a:p>
            <a:pPr algn="ctr">
              <a:lnSpc>
                <a:spcPts val="1950"/>
              </a:lnSpc>
            </a:pPr>
            <a:r>
              <a:rPr sz="1700" dirty="0">
                <a:solidFill>
                  <a:srgbClr val="FFFFFF"/>
                </a:solidFill>
                <a:latin typeface="Calibri"/>
                <a:cs typeface="Calibri"/>
              </a:rPr>
              <a:t>3</a:t>
            </a:r>
            <a:r>
              <a:rPr sz="1700" spc="-100" dirty="0">
                <a:solidFill>
                  <a:srgbClr val="FFFFFF"/>
                </a:solidFill>
                <a:latin typeface="Calibri"/>
                <a:cs typeface="Calibri"/>
              </a:rPr>
              <a:t> </a:t>
            </a:r>
            <a:r>
              <a:rPr sz="1700" dirty="0">
                <a:solidFill>
                  <a:srgbClr val="FFFFFF"/>
                </a:solidFill>
                <a:latin typeface="Calibri"/>
                <a:cs typeface="Calibri"/>
              </a:rPr>
              <a:t>Alumnos</a:t>
            </a:r>
            <a:endParaRPr sz="1700" dirty="0">
              <a:latin typeface="Calibri"/>
              <a:cs typeface="Calibri"/>
            </a:endParaRPr>
          </a:p>
        </p:txBody>
      </p:sp>
      <p:sp>
        <p:nvSpPr>
          <p:cNvPr id="12" name="object 12"/>
          <p:cNvSpPr txBox="1"/>
          <p:nvPr/>
        </p:nvSpPr>
        <p:spPr>
          <a:xfrm>
            <a:off x="2779267" y="115823"/>
            <a:ext cx="5891530" cy="407804"/>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smtClean="0">
              <a:solidFill>
                <a:srgbClr val="7E7E7E"/>
              </a:solidFill>
              <a:latin typeface="Times New Roman"/>
              <a:cs typeface="Times New Roman"/>
            </a:endParaRPr>
          </a:p>
        </p:txBody>
      </p:sp>
      <p:sp>
        <p:nvSpPr>
          <p:cNvPr id="14" name="Rectángulo 13"/>
          <p:cNvSpPr/>
          <p:nvPr/>
        </p:nvSpPr>
        <p:spPr>
          <a:xfrm>
            <a:off x="1154041" y="1286051"/>
            <a:ext cx="7012194" cy="707886"/>
          </a:xfrm>
          <a:prstGeom prst="rect">
            <a:avLst/>
          </a:prstGeom>
        </p:spPr>
        <p:txBody>
          <a:bodyPr wrap="square">
            <a:spAutoFit/>
          </a:bodyPr>
          <a:lstStyle/>
          <a:p>
            <a:pPr algn="ctr"/>
            <a:r>
              <a:rPr lang="es-MX" sz="4000" b="1" spc="-5" dirty="0" smtClean="0">
                <a:cs typeface="Calibri"/>
              </a:rPr>
              <a:t>Autoevaluación CACEI</a:t>
            </a:r>
            <a:endParaRPr lang="es-MX" sz="4000" dirty="0"/>
          </a:p>
        </p:txBody>
      </p:sp>
      <p:sp>
        <p:nvSpPr>
          <p:cNvPr id="5" name="Rectángulo 4"/>
          <p:cNvSpPr/>
          <p:nvPr/>
        </p:nvSpPr>
        <p:spPr>
          <a:xfrm>
            <a:off x="1152904" y="2751637"/>
            <a:ext cx="7012194" cy="954107"/>
          </a:xfrm>
          <a:prstGeom prst="rect">
            <a:avLst/>
          </a:prstGeom>
        </p:spPr>
        <p:txBody>
          <a:bodyPr wrap="square">
            <a:spAutoFit/>
          </a:bodyPr>
          <a:lstStyle/>
          <a:p>
            <a:pPr algn="just"/>
            <a:r>
              <a:rPr lang="es-MX" sz="2800" dirty="0" smtClean="0"/>
              <a:t>En Julio de 2017 se presentó formalmente la autoevaluación de los 5 PE a CACEI</a:t>
            </a:r>
            <a:endParaRPr lang="es-MX" sz="2800" dirty="0"/>
          </a:p>
        </p:txBody>
      </p:sp>
    </p:spTree>
    <p:extLst>
      <p:ext uri="{BB962C8B-B14F-4D97-AF65-F5344CB8AC3E}">
        <p14:creationId xmlns:p14="http://schemas.microsoft.com/office/powerpoint/2010/main" val="3583054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387341" y="2528570"/>
            <a:ext cx="958215" cy="519430"/>
          </a:xfrm>
          <a:prstGeom prst="rect">
            <a:avLst/>
          </a:prstGeom>
        </p:spPr>
        <p:txBody>
          <a:bodyPr vert="horz" wrap="square" lIns="0" tIns="0" rIns="0" bIns="0" rtlCol="0">
            <a:spAutoFit/>
          </a:bodyPr>
          <a:lstStyle/>
          <a:p>
            <a:pPr marL="1905" algn="ctr">
              <a:lnSpc>
                <a:spcPts val="1950"/>
              </a:lnSpc>
            </a:pPr>
            <a:r>
              <a:rPr sz="1700" dirty="0">
                <a:solidFill>
                  <a:srgbClr val="FFFFFF"/>
                </a:solidFill>
                <a:latin typeface="Calibri"/>
                <a:cs typeface="Calibri"/>
              </a:rPr>
              <a:t>Ag</a:t>
            </a:r>
            <a:r>
              <a:rPr sz="1700" spc="-95" dirty="0">
                <a:solidFill>
                  <a:srgbClr val="FFFFFF"/>
                </a:solidFill>
                <a:latin typeface="Calibri"/>
                <a:cs typeface="Calibri"/>
              </a:rPr>
              <a:t> </a:t>
            </a:r>
            <a:r>
              <a:rPr sz="1700" dirty="0">
                <a:solidFill>
                  <a:srgbClr val="FFFFFF"/>
                </a:solidFill>
                <a:latin typeface="Calibri"/>
                <a:cs typeface="Calibri"/>
              </a:rPr>
              <a:t>16</a:t>
            </a:r>
            <a:endParaRPr sz="1700" dirty="0">
              <a:latin typeface="Calibri"/>
              <a:cs typeface="Calibri"/>
            </a:endParaRPr>
          </a:p>
          <a:p>
            <a:pPr algn="ctr">
              <a:lnSpc>
                <a:spcPts val="1950"/>
              </a:lnSpc>
            </a:pPr>
            <a:r>
              <a:rPr sz="1700" dirty="0">
                <a:solidFill>
                  <a:srgbClr val="FFFFFF"/>
                </a:solidFill>
                <a:latin typeface="Calibri"/>
                <a:cs typeface="Calibri"/>
              </a:rPr>
              <a:t>3</a:t>
            </a:r>
            <a:r>
              <a:rPr sz="1700" spc="-100" dirty="0">
                <a:solidFill>
                  <a:srgbClr val="FFFFFF"/>
                </a:solidFill>
                <a:latin typeface="Calibri"/>
                <a:cs typeface="Calibri"/>
              </a:rPr>
              <a:t> </a:t>
            </a:r>
            <a:r>
              <a:rPr sz="1700" dirty="0">
                <a:solidFill>
                  <a:srgbClr val="FFFFFF"/>
                </a:solidFill>
                <a:latin typeface="Calibri"/>
                <a:cs typeface="Calibri"/>
              </a:rPr>
              <a:t>Alumnos</a:t>
            </a:r>
            <a:endParaRPr sz="1700" dirty="0">
              <a:latin typeface="Calibri"/>
              <a:cs typeface="Calibri"/>
            </a:endParaRPr>
          </a:p>
        </p:txBody>
      </p:sp>
      <p:sp>
        <p:nvSpPr>
          <p:cNvPr id="12" name="object 12"/>
          <p:cNvSpPr txBox="1"/>
          <p:nvPr/>
        </p:nvSpPr>
        <p:spPr>
          <a:xfrm>
            <a:off x="2779267" y="115823"/>
            <a:ext cx="5891530" cy="407804"/>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smtClean="0">
              <a:solidFill>
                <a:srgbClr val="7E7E7E"/>
              </a:solidFill>
              <a:latin typeface="Times New Roman"/>
              <a:cs typeface="Times New Roman"/>
            </a:endParaRPr>
          </a:p>
        </p:txBody>
      </p:sp>
      <p:sp>
        <p:nvSpPr>
          <p:cNvPr id="14" name="Rectángulo 13"/>
          <p:cNvSpPr/>
          <p:nvPr/>
        </p:nvSpPr>
        <p:spPr>
          <a:xfrm>
            <a:off x="1154041" y="1286051"/>
            <a:ext cx="7012194" cy="707886"/>
          </a:xfrm>
          <a:prstGeom prst="rect">
            <a:avLst/>
          </a:prstGeom>
        </p:spPr>
        <p:txBody>
          <a:bodyPr wrap="square">
            <a:spAutoFit/>
          </a:bodyPr>
          <a:lstStyle/>
          <a:p>
            <a:pPr algn="ctr"/>
            <a:r>
              <a:rPr lang="es-MX" sz="4000" b="1" spc="-5" dirty="0" smtClean="0">
                <a:cs typeface="Calibri"/>
              </a:rPr>
              <a:t>Autoevaluación del PFCE</a:t>
            </a:r>
            <a:endParaRPr lang="es-MX" sz="4000" dirty="0"/>
          </a:p>
        </p:txBody>
      </p:sp>
      <p:sp>
        <p:nvSpPr>
          <p:cNvPr id="5" name="Rectángulo 4"/>
          <p:cNvSpPr/>
          <p:nvPr/>
        </p:nvSpPr>
        <p:spPr>
          <a:xfrm>
            <a:off x="1152904" y="2751637"/>
            <a:ext cx="7012194" cy="1384995"/>
          </a:xfrm>
          <a:prstGeom prst="rect">
            <a:avLst/>
          </a:prstGeom>
        </p:spPr>
        <p:txBody>
          <a:bodyPr wrap="square">
            <a:spAutoFit/>
          </a:bodyPr>
          <a:lstStyle/>
          <a:p>
            <a:pPr algn="just"/>
            <a:r>
              <a:rPr lang="es-MX" sz="2800" dirty="0" smtClean="0"/>
              <a:t>El 28 de Agosto de 2017, se presenta autoevaluación al PFCE para integrar el proyecto del 2018.</a:t>
            </a:r>
            <a:endParaRPr lang="es-MX" sz="2800" dirty="0"/>
          </a:p>
        </p:txBody>
      </p:sp>
    </p:spTree>
    <p:extLst>
      <p:ext uri="{BB962C8B-B14F-4D97-AF65-F5344CB8AC3E}">
        <p14:creationId xmlns:p14="http://schemas.microsoft.com/office/powerpoint/2010/main" val="2866705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a:solidFill>
                  <a:srgbClr val="7E7E7E"/>
                </a:solidFill>
                <a:latin typeface="Times New Roman"/>
                <a:cs typeface="Times New Roman"/>
              </a:rPr>
              <a:t>Orizaba-Córdoba</a:t>
            </a:r>
            <a:endParaRPr sz="120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a:solidFill>
                  <a:srgbClr val="7E7E7E"/>
                </a:solidFill>
                <a:latin typeface="Times New Roman"/>
                <a:cs typeface="Times New Roman"/>
              </a:rPr>
              <a:t>2015-2016</a:t>
            </a:r>
            <a:endParaRPr sz="1200">
              <a:latin typeface="Times New Roman"/>
              <a:cs typeface="Times New Roman"/>
            </a:endParaRPr>
          </a:p>
        </p:txBody>
      </p:sp>
      <p:sp>
        <p:nvSpPr>
          <p:cNvPr id="3" name="object 3"/>
          <p:cNvSpPr txBox="1"/>
          <p:nvPr/>
        </p:nvSpPr>
        <p:spPr>
          <a:xfrm>
            <a:off x="1209547" y="3568065"/>
            <a:ext cx="6870065" cy="394335"/>
          </a:xfrm>
          <a:prstGeom prst="rect">
            <a:avLst/>
          </a:prstGeom>
        </p:spPr>
        <p:txBody>
          <a:bodyPr vert="horz" wrap="square" lIns="0" tIns="0" rIns="0" bIns="0" rtlCol="0">
            <a:spAutoFit/>
          </a:bodyPr>
          <a:lstStyle/>
          <a:p>
            <a:pPr marL="12700">
              <a:lnSpc>
                <a:spcPct val="100000"/>
              </a:lnSpc>
            </a:pPr>
            <a:r>
              <a:rPr sz="2400" b="1" spc="-10" dirty="0">
                <a:solidFill>
                  <a:srgbClr val="00AF50"/>
                </a:solidFill>
                <a:latin typeface="Calibri"/>
                <a:cs typeface="Calibri"/>
              </a:rPr>
              <a:t>Programa </a:t>
            </a:r>
            <a:r>
              <a:rPr sz="2400" b="1" spc="-15" dirty="0">
                <a:solidFill>
                  <a:srgbClr val="00AF50"/>
                </a:solidFill>
                <a:latin typeface="Calibri"/>
                <a:cs typeface="Calibri"/>
              </a:rPr>
              <a:t>Estratégico </a:t>
            </a:r>
            <a:r>
              <a:rPr sz="2400" b="1" dirty="0">
                <a:solidFill>
                  <a:srgbClr val="00AF50"/>
                </a:solidFill>
                <a:latin typeface="Calibri"/>
                <a:cs typeface="Calibri"/>
              </a:rPr>
              <a:t>2: </a:t>
            </a:r>
            <a:r>
              <a:rPr sz="2400" b="1" spc="-15" dirty="0">
                <a:solidFill>
                  <a:srgbClr val="001F5F"/>
                </a:solidFill>
                <a:latin typeface="Calibri"/>
                <a:cs typeface="Calibri"/>
              </a:rPr>
              <a:t>Planta </a:t>
            </a:r>
            <a:r>
              <a:rPr sz="2400" b="1" spc="-5" dirty="0">
                <a:solidFill>
                  <a:srgbClr val="001F5F"/>
                </a:solidFill>
                <a:latin typeface="Calibri"/>
                <a:cs typeface="Calibri"/>
              </a:rPr>
              <a:t>académica con</a:t>
            </a:r>
            <a:r>
              <a:rPr sz="2400" b="1" spc="-65" dirty="0">
                <a:solidFill>
                  <a:srgbClr val="001F5F"/>
                </a:solidFill>
                <a:latin typeface="Calibri"/>
                <a:cs typeface="Calibri"/>
              </a:rPr>
              <a:t> </a:t>
            </a:r>
            <a:r>
              <a:rPr sz="2400" b="1" spc="-5" dirty="0">
                <a:solidFill>
                  <a:srgbClr val="001F5F"/>
                </a:solidFill>
                <a:latin typeface="Calibri"/>
                <a:cs typeface="Calibri"/>
              </a:rPr>
              <a:t>calidad.</a:t>
            </a:r>
            <a:endParaRPr sz="2400" dirty="0">
              <a:latin typeface="Calibri"/>
              <a:cs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object 4"/>
          <p:cNvSpPr txBox="1"/>
          <p:nvPr/>
        </p:nvSpPr>
        <p:spPr>
          <a:xfrm>
            <a:off x="1194917" y="1588261"/>
            <a:ext cx="6110605" cy="923330"/>
          </a:xfrm>
          <a:prstGeom prst="rect">
            <a:avLst/>
          </a:prstGeom>
        </p:spPr>
        <p:txBody>
          <a:bodyPr vert="horz" wrap="square" lIns="0" tIns="0" rIns="0" bIns="0" rtlCol="0">
            <a:spAutoFit/>
          </a:bodyPr>
          <a:lstStyle/>
          <a:p>
            <a:pPr marL="299085" indent="-286385">
              <a:lnSpc>
                <a:spcPct val="100000"/>
              </a:lnSpc>
              <a:buFont typeface="Wingdings"/>
              <a:buChar char=""/>
              <a:tabLst>
                <a:tab pos="299720" algn="l"/>
              </a:tabLst>
            </a:pPr>
            <a:r>
              <a:rPr lang="es-MX" sz="2000" spc="-15" dirty="0" smtClean="0">
                <a:latin typeface="Calibri"/>
                <a:cs typeface="Calibri"/>
              </a:rPr>
              <a:t>Estancia corta con empresa de consultoría en diseño organizacional en grupo CUPRUM en Monterrey, Nuevo León</a:t>
            </a:r>
            <a:endParaRPr sz="2000" dirty="0" smtClean="0">
              <a:latin typeface="Calibri"/>
              <a:cs typeface="Calibri"/>
            </a:endParaRPr>
          </a:p>
        </p:txBody>
      </p:sp>
      <p:sp>
        <p:nvSpPr>
          <p:cNvPr id="5" name="CuadroTexto 4"/>
          <p:cNvSpPr txBox="1"/>
          <p:nvPr/>
        </p:nvSpPr>
        <p:spPr>
          <a:xfrm>
            <a:off x="1194917" y="2971800"/>
            <a:ext cx="6400800" cy="1477328"/>
          </a:xfrm>
          <a:prstGeom prst="rect">
            <a:avLst/>
          </a:prstGeom>
          <a:noFill/>
        </p:spPr>
        <p:txBody>
          <a:bodyPr wrap="square" rtlCol="0">
            <a:spAutoFit/>
          </a:bodyPr>
          <a:lstStyle/>
          <a:p>
            <a:pPr algn="just"/>
            <a:r>
              <a:rPr lang="es-MX" dirty="0" smtClean="0"/>
              <a:t>Realizada por el Mtro. Martin Augusto Pérez Panes  del 21 al 23 de  agosto de 2017 en la empresa </a:t>
            </a:r>
            <a:r>
              <a:rPr lang="es-MX" dirty="0" err="1" smtClean="0"/>
              <a:t>Organizational</a:t>
            </a:r>
            <a:r>
              <a:rPr lang="es-MX" dirty="0" smtClean="0"/>
              <a:t> </a:t>
            </a:r>
            <a:r>
              <a:rPr lang="es-MX" dirty="0" err="1" smtClean="0"/>
              <a:t>Desing</a:t>
            </a:r>
            <a:r>
              <a:rPr lang="es-MX" dirty="0" smtClean="0"/>
              <a:t> &amp; </a:t>
            </a:r>
            <a:r>
              <a:rPr lang="es-MX" dirty="0" err="1" smtClean="0"/>
              <a:t>Effectiveness</a:t>
            </a:r>
            <a:r>
              <a:rPr lang="es-MX" dirty="0" smtClean="0"/>
              <a:t>, realizando la etapa de micro diseño del área de operaciones de la empresa CUPRUM en la ciudad de Apodaca, Nuevo León.</a:t>
            </a:r>
          </a:p>
        </p:txBody>
      </p:sp>
    </p:spTree>
    <p:extLst>
      <p:ext uri="{BB962C8B-B14F-4D97-AF65-F5344CB8AC3E}">
        <p14:creationId xmlns:p14="http://schemas.microsoft.com/office/powerpoint/2010/main" val="2824685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smtClean="0">
                <a:solidFill>
                  <a:srgbClr val="7E7E7E"/>
                </a:solidFill>
                <a:latin typeface="Times New Roman"/>
                <a:cs typeface="Times New Roman"/>
              </a:rPr>
              <a:t>Labores</a:t>
            </a:r>
            <a:r>
              <a:rPr sz="1200" spc="60" dirty="0" smtClean="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6" name="Rectángulo 5"/>
          <p:cNvSpPr/>
          <p:nvPr/>
        </p:nvSpPr>
        <p:spPr>
          <a:xfrm>
            <a:off x="2797763" y="1371600"/>
            <a:ext cx="3548215" cy="707886"/>
          </a:xfrm>
          <a:prstGeom prst="rect">
            <a:avLst/>
          </a:prstGeom>
        </p:spPr>
        <p:txBody>
          <a:bodyPr wrap="none">
            <a:spAutoFit/>
          </a:bodyPr>
          <a:lstStyle/>
          <a:p>
            <a:r>
              <a:rPr lang="es-MX" sz="4000" b="1" spc="-10" dirty="0">
                <a:cs typeface="Calibri"/>
              </a:rPr>
              <a:t>INTRODUCCIÓN</a:t>
            </a:r>
            <a:endParaRPr lang="es-MX" sz="4000" dirty="0"/>
          </a:p>
        </p:txBody>
      </p:sp>
      <p:sp>
        <p:nvSpPr>
          <p:cNvPr id="7" name="object 2"/>
          <p:cNvSpPr txBox="1"/>
          <p:nvPr/>
        </p:nvSpPr>
        <p:spPr>
          <a:xfrm>
            <a:off x="1336864" y="2515827"/>
            <a:ext cx="6470015" cy="2767965"/>
          </a:xfrm>
          <a:prstGeom prst="rect">
            <a:avLst/>
          </a:prstGeom>
        </p:spPr>
        <p:txBody>
          <a:bodyPr vert="horz" wrap="square" lIns="0" tIns="0" rIns="0" bIns="0" rtlCol="0">
            <a:spAutoFit/>
          </a:bodyPr>
          <a:lstStyle/>
          <a:p>
            <a:pPr marL="12700" marR="6985" algn="just">
              <a:lnSpc>
                <a:spcPct val="100000"/>
              </a:lnSpc>
            </a:pPr>
            <a:r>
              <a:rPr sz="1800" spc="-5" dirty="0">
                <a:latin typeface="Calibri"/>
                <a:cs typeface="Calibri"/>
              </a:rPr>
              <a:t>En cumplimiento </a:t>
            </a:r>
            <a:r>
              <a:rPr sz="1800" dirty="0">
                <a:latin typeface="Calibri"/>
                <a:cs typeface="Calibri"/>
              </a:rPr>
              <a:t>a </a:t>
            </a:r>
            <a:r>
              <a:rPr sz="1800" spc="-5" dirty="0">
                <a:latin typeface="Calibri"/>
                <a:cs typeface="Calibri"/>
              </a:rPr>
              <a:t>lo establecido </a:t>
            </a:r>
            <a:r>
              <a:rPr sz="1800" dirty="0">
                <a:latin typeface="Calibri"/>
                <a:cs typeface="Calibri"/>
              </a:rPr>
              <a:t>en el </a:t>
            </a:r>
            <a:r>
              <a:rPr sz="1800" spc="-5" dirty="0">
                <a:latin typeface="Calibri"/>
                <a:cs typeface="Calibri"/>
              </a:rPr>
              <a:t>Artículo 70, </a:t>
            </a:r>
            <a:r>
              <a:rPr sz="1800" spc="-10" dirty="0">
                <a:latin typeface="Calibri"/>
                <a:cs typeface="Calibri"/>
              </a:rPr>
              <a:t>Fracción </a:t>
            </a:r>
            <a:r>
              <a:rPr sz="1800" dirty="0">
                <a:latin typeface="Calibri"/>
                <a:cs typeface="Calibri"/>
              </a:rPr>
              <a:t>XII de </a:t>
            </a:r>
            <a:r>
              <a:rPr sz="1800" spc="-5" dirty="0">
                <a:latin typeface="Calibri"/>
                <a:cs typeface="Calibri"/>
              </a:rPr>
              <a:t>la  Ley </a:t>
            </a:r>
            <a:r>
              <a:rPr sz="1800" spc="-15" dirty="0">
                <a:latin typeface="Calibri"/>
                <a:cs typeface="Calibri"/>
              </a:rPr>
              <a:t>Orgánica </a:t>
            </a:r>
            <a:r>
              <a:rPr sz="1800" dirty="0">
                <a:latin typeface="Calibri"/>
                <a:cs typeface="Calibri"/>
              </a:rPr>
              <a:t>de </a:t>
            </a:r>
            <a:r>
              <a:rPr sz="1800" spc="-5" dirty="0">
                <a:latin typeface="Calibri"/>
                <a:cs typeface="Calibri"/>
              </a:rPr>
              <a:t>la </a:t>
            </a:r>
            <a:r>
              <a:rPr sz="1800" spc="-10" dirty="0">
                <a:latin typeface="Calibri"/>
                <a:cs typeface="Calibri"/>
              </a:rPr>
              <a:t>Universidad </a:t>
            </a:r>
            <a:r>
              <a:rPr sz="1800" spc="-15" dirty="0">
                <a:latin typeface="Calibri"/>
                <a:cs typeface="Calibri"/>
              </a:rPr>
              <a:t>Veracruzana, </a:t>
            </a:r>
            <a:r>
              <a:rPr sz="1800" spc="-5" dirty="0">
                <a:latin typeface="Calibri"/>
                <a:cs typeface="Calibri"/>
              </a:rPr>
              <a:t>presento </a:t>
            </a:r>
            <a:r>
              <a:rPr sz="1800" dirty="0">
                <a:latin typeface="Calibri"/>
                <a:cs typeface="Calibri"/>
              </a:rPr>
              <a:t>a </a:t>
            </a:r>
            <a:r>
              <a:rPr sz="1800" spc="-15" dirty="0">
                <a:latin typeface="Calibri"/>
                <a:cs typeface="Calibri"/>
              </a:rPr>
              <a:t>esta Junta  </a:t>
            </a:r>
            <a:r>
              <a:rPr sz="1800" spc="-5" dirty="0">
                <a:latin typeface="Calibri"/>
                <a:cs typeface="Calibri"/>
              </a:rPr>
              <a:t>Académica </a:t>
            </a:r>
            <a:r>
              <a:rPr sz="1800" dirty="0">
                <a:latin typeface="Calibri"/>
                <a:cs typeface="Calibri"/>
              </a:rPr>
              <a:t>el </a:t>
            </a:r>
            <a:r>
              <a:rPr sz="1800" spc="-10" dirty="0">
                <a:latin typeface="Calibri"/>
                <a:cs typeface="Calibri"/>
              </a:rPr>
              <a:t>informe </a:t>
            </a:r>
            <a:r>
              <a:rPr sz="1800" dirty="0">
                <a:latin typeface="Calibri"/>
                <a:cs typeface="Calibri"/>
              </a:rPr>
              <a:t>de </a:t>
            </a:r>
            <a:r>
              <a:rPr sz="1800" spc="-5" dirty="0">
                <a:latin typeface="Calibri"/>
                <a:cs typeface="Calibri"/>
              </a:rPr>
              <a:t>actividades </a:t>
            </a:r>
            <a:r>
              <a:rPr sz="1800" dirty="0">
                <a:latin typeface="Calibri"/>
                <a:cs typeface="Calibri"/>
              </a:rPr>
              <a:t>de </a:t>
            </a:r>
            <a:r>
              <a:rPr sz="1800" spc="-5" dirty="0">
                <a:latin typeface="Calibri"/>
                <a:cs typeface="Calibri"/>
              </a:rPr>
              <a:t>la </a:t>
            </a:r>
            <a:r>
              <a:rPr sz="1800" spc="-10" dirty="0">
                <a:latin typeface="Calibri"/>
                <a:cs typeface="Calibri"/>
              </a:rPr>
              <a:t>Facultad </a:t>
            </a:r>
            <a:r>
              <a:rPr sz="1800" dirty="0">
                <a:latin typeface="Calibri"/>
                <a:cs typeface="Calibri"/>
              </a:rPr>
              <a:t>de </a:t>
            </a:r>
            <a:r>
              <a:rPr sz="1800" spc="-5" dirty="0">
                <a:latin typeface="Calibri"/>
                <a:cs typeface="Calibri"/>
              </a:rPr>
              <a:t>Ingeniería </a:t>
            </a:r>
            <a:r>
              <a:rPr sz="1800" dirty="0">
                <a:latin typeface="Calibri"/>
                <a:cs typeface="Calibri"/>
              </a:rPr>
              <a:t>Cd.  </a:t>
            </a:r>
            <a:r>
              <a:rPr sz="1800" spc="-10" dirty="0">
                <a:latin typeface="Calibri"/>
                <a:cs typeface="Calibri"/>
              </a:rPr>
              <a:t>Mendoza </a:t>
            </a:r>
            <a:r>
              <a:rPr sz="1800" dirty="0">
                <a:latin typeface="Calibri"/>
                <a:cs typeface="Calibri"/>
              </a:rPr>
              <a:t>en </a:t>
            </a:r>
            <a:r>
              <a:rPr sz="1800" spc="5" dirty="0">
                <a:latin typeface="Calibri"/>
                <a:cs typeface="Calibri"/>
              </a:rPr>
              <a:t>el </a:t>
            </a:r>
            <a:r>
              <a:rPr sz="1800" spc="-5" dirty="0">
                <a:latin typeface="Calibri"/>
                <a:cs typeface="Calibri"/>
              </a:rPr>
              <a:t>periodo </a:t>
            </a:r>
            <a:r>
              <a:rPr sz="1800" spc="-10" dirty="0">
                <a:latin typeface="Calibri"/>
                <a:cs typeface="Calibri"/>
              </a:rPr>
              <a:t>comprendido entre </a:t>
            </a:r>
            <a:r>
              <a:rPr sz="1800" dirty="0">
                <a:latin typeface="Calibri"/>
                <a:cs typeface="Calibri"/>
              </a:rPr>
              <a:t>el 1 de </a:t>
            </a:r>
            <a:r>
              <a:rPr sz="1800" spc="-5" dirty="0">
                <a:latin typeface="Calibri"/>
                <a:cs typeface="Calibri"/>
              </a:rPr>
              <a:t>septiembre 2015  </a:t>
            </a:r>
            <a:r>
              <a:rPr sz="1800" dirty="0">
                <a:latin typeface="Calibri"/>
                <a:cs typeface="Calibri"/>
              </a:rPr>
              <a:t>a </a:t>
            </a:r>
            <a:r>
              <a:rPr sz="1800" spc="-5" dirty="0">
                <a:latin typeface="Calibri"/>
                <a:cs typeface="Calibri"/>
              </a:rPr>
              <a:t>31 </a:t>
            </a:r>
            <a:r>
              <a:rPr sz="1800" dirty="0">
                <a:latin typeface="Calibri"/>
                <a:cs typeface="Calibri"/>
              </a:rPr>
              <a:t>de </a:t>
            </a:r>
            <a:r>
              <a:rPr sz="1800" spc="-10" dirty="0">
                <a:latin typeface="Calibri"/>
                <a:cs typeface="Calibri"/>
              </a:rPr>
              <a:t>agosto</a:t>
            </a:r>
            <a:r>
              <a:rPr sz="1800" spc="-55" dirty="0">
                <a:latin typeface="Calibri"/>
                <a:cs typeface="Calibri"/>
              </a:rPr>
              <a:t> </a:t>
            </a:r>
            <a:r>
              <a:rPr sz="1800" spc="-5" dirty="0">
                <a:latin typeface="Calibri"/>
                <a:cs typeface="Calibri"/>
              </a:rPr>
              <a:t>2016.</a:t>
            </a:r>
            <a:endParaRPr sz="1800" dirty="0">
              <a:latin typeface="Calibri"/>
              <a:cs typeface="Calibri"/>
            </a:endParaRPr>
          </a:p>
          <a:p>
            <a:pPr>
              <a:lnSpc>
                <a:spcPct val="100000"/>
              </a:lnSpc>
            </a:pPr>
            <a:endParaRPr sz="1800" dirty="0">
              <a:latin typeface="Times New Roman"/>
              <a:cs typeface="Times New Roman"/>
            </a:endParaRPr>
          </a:p>
          <a:p>
            <a:pPr>
              <a:lnSpc>
                <a:spcPct val="100000"/>
              </a:lnSpc>
              <a:spcBef>
                <a:spcPts val="5"/>
              </a:spcBef>
            </a:pPr>
            <a:endParaRPr sz="1950" dirty="0">
              <a:latin typeface="Times New Roman"/>
              <a:cs typeface="Times New Roman"/>
            </a:endParaRPr>
          </a:p>
          <a:p>
            <a:pPr marL="12700" marR="5080" algn="just">
              <a:lnSpc>
                <a:spcPct val="100000"/>
              </a:lnSpc>
              <a:spcBef>
                <a:spcPts val="5"/>
              </a:spcBef>
            </a:pPr>
            <a:r>
              <a:rPr sz="1800" spc="-5" dirty="0">
                <a:latin typeface="Calibri"/>
                <a:cs typeface="Calibri"/>
              </a:rPr>
              <a:t>La </a:t>
            </a:r>
            <a:r>
              <a:rPr sz="1800" spc="-10" dirty="0">
                <a:latin typeface="Calibri"/>
                <a:cs typeface="Calibri"/>
              </a:rPr>
              <a:t>estructura </a:t>
            </a:r>
            <a:r>
              <a:rPr sz="1800" dirty="0">
                <a:latin typeface="Calibri"/>
                <a:cs typeface="Calibri"/>
              </a:rPr>
              <a:t>de </a:t>
            </a:r>
            <a:r>
              <a:rPr sz="1800" spc="-15" dirty="0">
                <a:latin typeface="Calibri"/>
                <a:cs typeface="Calibri"/>
              </a:rPr>
              <a:t>este </a:t>
            </a:r>
            <a:r>
              <a:rPr sz="1800" spc="-10" dirty="0">
                <a:latin typeface="Calibri"/>
                <a:cs typeface="Calibri"/>
              </a:rPr>
              <a:t>documento corresponde </a:t>
            </a:r>
            <a:r>
              <a:rPr sz="1800" dirty="0">
                <a:latin typeface="Calibri"/>
                <a:cs typeface="Calibri"/>
              </a:rPr>
              <a:t>a </a:t>
            </a:r>
            <a:r>
              <a:rPr sz="1800" spc="-5" dirty="0">
                <a:latin typeface="Calibri"/>
                <a:cs typeface="Calibri"/>
              </a:rPr>
              <a:t>los </a:t>
            </a:r>
            <a:r>
              <a:rPr sz="1800" dirty="0">
                <a:latin typeface="Calibri"/>
                <a:cs typeface="Calibri"/>
              </a:rPr>
              <a:t>ejes y </a:t>
            </a:r>
            <a:r>
              <a:rPr sz="1800" spc="-10" dirty="0">
                <a:latin typeface="Calibri"/>
                <a:cs typeface="Calibri"/>
              </a:rPr>
              <a:t>programas  </a:t>
            </a:r>
            <a:r>
              <a:rPr sz="1800" spc="-15" dirty="0">
                <a:latin typeface="Calibri"/>
                <a:cs typeface="Calibri"/>
              </a:rPr>
              <a:t>estratégicos </a:t>
            </a:r>
            <a:r>
              <a:rPr sz="1800" dirty="0">
                <a:latin typeface="Calibri"/>
                <a:cs typeface="Calibri"/>
              </a:rPr>
              <a:t>de </a:t>
            </a:r>
            <a:r>
              <a:rPr sz="1800" spc="-10" dirty="0">
                <a:latin typeface="Calibri"/>
                <a:cs typeface="Calibri"/>
              </a:rPr>
              <a:t>trabajo </a:t>
            </a:r>
            <a:r>
              <a:rPr sz="1800" dirty="0">
                <a:latin typeface="Calibri"/>
                <a:cs typeface="Calibri"/>
              </a:rPr>
              <a:t>que se </a:t>
            </a:r>
            <a:r>
              <a:rPr sz="1800" spc="-5" dirty="0">
                <a:latin typeface="Calibri"/>
                <a:cs typeface="Calibri"/>
              </a:rPr>
              <a:t>han </a:t>
            </a:r>
            <a:r>
              <a:rPr sz="1800" spc="-15" dirty="0">
                <a:latin typeface="Calibri"/>
                <a:cs typeface="Calibri"/>
              </a:rPr>
              <a:t>trazado </a:t>
            </a:r>
            <a:r>
              <a:rPr sz="1800" spc="-10" dirty="0">
                <a:latin typeface="Calibri"/>
                <a:cs typeface="Calibri"/>
              </a:rPr>
              <a:t>dentro </a:t>
            </a:r>
            <a:r>
              <a:rPr sz="1800" dirty="0">
                <a:latin typeface="Calibri"/>
                <a:cs typeface="Calibri"/>
              </a:rPr>
              <a:t>del </a:t>
            </a:r>
            <a:r>
              <a:rPr sz="1800" spc="-15" dirty="0">
                <a:latin typeface="Calibri"/>
                <a:cs typeface="Calibri"/>
              </a:rPr>
              <a:t>Programa </a:t>
            </a:r>
            <a:r>
              <a:rPr sz="1800" dirty="0">
                <a:latin typeface="Calibri"/>
                <a:cs typeface="Calibri"/>
              </a:rPr>
              <a:t>de  </a:t>
            </a:r>
            <a:r>
              <a:rPr sz="1800" spc="-25" dirty="0">
                <a:latin typeface="Calibri"/>
                <a:cs typeface="Calibri"/>
              </a:rPr>
              <a:t>Trabajo </a:t>
            </a:r>
            <a:r>
              <a:rPr sz="1800" spc="-15" dirty="0">
                <a:latin typeface="Calibri"/>
                <a:cs typeface="Calibri"/>
              </a:rPr>
              <a:t>Estratégico </a:t>
            </a:r>
            <a:r>
              <a:rPr sz="1800" spc="-5" dirty="0">
                <a:latin typeface="Calibri"/>
                <a:cs typeface="Calibri"/>
              </a:rPr>
              <a:t>2013-2017 </a:t>
            </a:r>
            <a:r>
              <a:rPr sz="1800" spc="-20" dirty="0">
                <a:latin typeface="Calibri"/>
                <a:cs typeface="Calibri"/>
              </a:rPr>
              <a:t>Tradición </a:t>
            </a:r>
            <a:r>
              <a:rPr sz="1800" dirty="0">
                <a:latin typeface="Calibri"/>
                <a:cs typeface="Calibri"/>
              </a:rPr>
              <a:t>e</a:t>
            </a:r>
            <a:r>
              <a:rPr sz="1800" spc="70" dirty="0">
                <a:latin typeface="Calibri"/>
                <a:cs typeface="Calibri"/>
              </a:rPr>
              <a:t> </a:t>
            </a:r>
            <a:r>
              <a:rPr sz="1800" spc="-5" dirty="0">
                <a:latin typeface="Calibri"/>
                <a:cs typeface="Calibri"/>
              </a:rPr>
              <a:t>Innovación.</a:t>
            </a:r>
            <a:endParaRPr sz="1800" dirty="0">
              <a:latin typeface="Calibri"/>
              <a:cs typeface="Calibri"/>
            </a:endParaRPr>
          </a:p>
        </p:txBody>
      </p:sp>
    </p:spTree>
    <p:extLst>
      <p:ext uri="{BB962C8B-B14F-4D97-AF65-F5344CB8AC3E}">
        <p14:creationId xmlns:p14="http://schemas.microsoft.com/office/powerpoint/2010/main" val="395721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74065" y="115823"/>
            <a:ext cx="8196580" cy="1284967"/>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smtClean="0">
              <a:latin typeface="Times New Roman"/>
              <a:cs typeface="Times New Roman"/>
            </a:endParaRPr>
          </a:p>
          <a:p>
            <a:pPr>
              <a:lnSpc>
                <a:spcPct val="100000"/>
              </a:lnSpc>
              <a:spcBef>
                <a:spcPts val="35"/>
              </a:spcBef>
            </a:pPr>
            <a:endParaRPr sz="1700" dirty="0" smtClean="0">
              <a:latin typeface="Times New Roman"/>
              <a:cs typeface="Times New Roman"/>
            </a:endParaRPr>
          </a:p>
          <a:p>
            <a:pPr marL="2700020">
              <a:lnSpc>
                <a:spcPct val="100000"/>
              </a:lnSpc>
            </a:pPr>
            <a:r>
              <a:rPr lang="es-MX" sz="4000" b="1" spc="-15" dirty="0" smtClean="0">
                <a:latin typeface="Calibri"/>
                <a:cs typeface="Calibri"/>
              </a:rPr>
              <a:t>  </a:t>
            </a:r>
            <a:endParaRPr sz="4000" dirty="0">
              <a:latin typeface="Calibri"/>
              <a:cs typeface="Calibri"/>
            </a:endParaRPr>
          </a:p>
        </p:txBody>
      </p:sp>
      <p:sp>
        <p:nvSpPr>
          <p:cNvPr id="2" name="Rectángulo 1"/>
          <p:cNvSpPr/>
          <p:nvPr/>
        </p:nvSpPr>
        <p:spPr>
          <a:xfrm>
            <a:off x="267055" y="1169957"/>
            <a:ext cx="8610600" cy="461665"/>
          </a:xfrm>
          <a:prstGeom prst="rect">
            <a:avLst/>
          </a:prstGeom>
        </p:spPr>
        <p:txBody>
          <a:bodyPr wrap="square">
            <a:spAutoFit/>
          </a:bodyPr>
          <a:lstStyle/>
          <a:p>
            <a:pPr algn="ctr"/>
            <a:r>
              <a:rPr lang="es-MX" sz="2400" b="1" spc="-15" dirty="0" smtClean="0">
                <a:cs typeface="Calibri"/>
              </a:rPr>
              <a:t>Cursos Intersemestrales Aprobados por </a:t>
            </a:r>
            <a:r>
              <a:rPr lang="es-MX" sz="2400" b="1" spc="-15" dirty="0">
                <a:cs typeface="Calibri"/>
              </a:rPr>
              <a:t>l</a:t>
            </a:r>
            <a:r>
              <a:rPr lang="es-MX" sz="2400" b="1" spc="-15" dirty="0" smtClean="0">
                <a:cs typeface="Calibri"/>
              </a:rPr>
              <a:t>os Académicos</a:t>
            </a:r>
            <a:endParaRPr lang="es-MX" sz="3600" dirty="0"/>
          </a:p>
        </p:txBody>
      </p:sp>
      <p:graphicFrame>
        <p:nvGraphicFramePr>
          <p:cNvPr id="3" name="Tabla 2"/>
          <p:cNvGraphicFramePr>
            <a:graphicFrameLocks noGrp="1"/>
          </p:cNvGraphicFramePr>
          <p:nvPr>
            <p:extLst>
              <p:ext uri="{D42A27DB-BD31-4B8C-83A1-F6EECF244321}">
                <p14:modId xmlns:p14="http://schemas.microsoft.com/office/powerpoint/2010/main" val="1555637992"/>
              </p:ext>
            </p:extLst>
          </p:nvPr>
        </p:nvGraphicFramePr>
        <p:xfrm>
          <a:off x="474065" y="1905000"/>
          <a:ext cx="8268057" cy="4019661"/>
        </p:xfrm>
        <a:graphic>
          <a:graphicData uri="http://schemas.openxmlformats.org/drawingml/2006/table">
            <a:tbl>
              <a:tblPr firstRow="1" firstCol="1" bandRow="1">
                <a:tableStyleId>{22838BEF-8BB2-4498-84A7-C5851F593DF1}</a:tableStyleId>
              </a:tblPr>
              <a:tblGrid>
                <a:gridCol w="502197">
                  <a:extLst>
                    <a:ext uri="{9D8B030D-6E8A-4147-A177-3AD203B41FA5}">
                      <a16:colId xmlns:a16="http://schemas.microsoft.com/office/drawing/2014/main" val="20000"/>
                    </a:ext>
                  </a:extLst>
                </a:gridCol>
                <a:gridCol w="3334334">
                  <a:extLst>
                    <a:ext uri="{9D8B030D-6E8A-4147-A177-3AD203B41FA5}">
                      <a16:colId xmlns:a16="http://schemas.microsoft.com/office/drawing/2014/main" val="20001"/>
                    </a:ext>
                  </a:extLst>
                </a:gridCol>
                <a:gridCol w="1153598">
                  <a:extLst>
                    <a:ext uri="{9D8B030D-6E8A-4147-A177-3AD203B41FA5}">
                      <a16:colId xmlns:a16="http://schemas.microsoft.com/office/drawing/2014/main" val="20002"/>
                    </a:ext>
                  </a:extLst>
                </a:gridCol>
                <a:gridCol w="2340857">
                  <a:extLst>
                    <a:ext uri="{9D8B030D-6E8A-4147-A177-3AD203B41FA5}">
                      <a16:colId xmlns:a16="http://schemas.microsoft.com/office/drawing/2014/main" val="20003"/>
                    </a:ext>
                  </a:extLst>
                </a:gridCol>
                <a:gridCol w="937071">
                  <a:extLst>
                    <a:ext uri="{9D8B030D-6E8A-4147-A177-3AD203B41FA5}">
                      <a16:colId xmlns:a16="http://schemas.microsoft.com/office/drawing/2014/main" val="20004"/>
                    </a:ext>
                  </a:extLst>
                </a:gridCol>
              </a:tblGrid>
              <a:tr h="380999">
                <a:tc gridSpan="5">
                  <a:txBody>
                    <a:bodyPr/>
                    <a:lstStyle/>
                    <a:p>
                      <a:pPr marL="457200" algn="ctr">
                        <a:lnSpc>
                          <a:spcPct val="115000"/>
                        </a:lnSpc>
                        <a:spcAft>
                          <a:spcPts val="800"/>
                        </a:spcAft>
                      </a:pPr>
                      <a:r>
                        <a:rPr lang="es-MX" sz="1100" dirty="0">
                          <a:effectLst/>
                        </a:rPr>
                        <a:t>Cursos de Fortalecimiento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628779">
                <a:tc>
                  <a:txBody>
                    <a:bodyPr/>
                    <a:lstStyle/>
                    <a:p>
                      <a:pPr marL="457200">
                        <a:lnSpc>
                          <a:spcPct val="115000"/>
                        </a:lnSpc>
                        <a:spcAft>
                          <a:spcPts val="800"/>
                        </a:spcAft>
                      </a:pPr>
                      <a:r>
                        <a:rPr lang="es-MX" sz="1050">
                          <a:effectLst/>
                        </a:rPr>
                        <a:t>No.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nSpc>
                          <a:spcPct val="115000"/>
                        </a:lnSpc>
                        <a:spcAft>
                          <a:spcPts val="800"/>
                        </a:spcAft>
                      </a:pPr>
                      <a:r>
                        <a:rPr lang="es-MX" sz="1050" dirty="0">
                          <a:effectLst/>
                        </a:rPr>
                        <a:t>Nombre del Curso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nSpc>
                          <a:spcPct val="115000"/>
                        </a:lnSpc>
                        <a:spcAft>
                          <a:spcPts val="800"/>
                        </a:spcAft>
                      </a:pPr>
                      <a:r>
                        <a:rPr lang="es-MX" sz="1050">
                          <a:effectLst/>
                        </a:rPr>
                        <a:t>Año</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nSpc>
                          <a:spcPct val="115000"/>
                        </a:lnSpc>
                        <a:spcAft>
                          <a:spcPts val="800"/>
                        </a:spcAft>
                      </a:pPr>
                      <a:r>
                        <a:rPr lang="es-MX" sz="1050" dirty="0">
                          <a:effectLst/>
                        </a:rPr>
                        <a:t>Número de profesores participantes de la Facultad de Ingeniería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800"/>
                        </a:spcAft>
                      </a:pPr>
                      <a:r>
                        <a:rPr lang="es-MX" sz="1050" dirty="0">
                          <a:effectLst/>
                        </a:rPr>
                        <a:t>Horas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10509">
                <a:tc>
                  <a:txBody>
                    <a:bodyPr/>
                    <a:lstStyle/>
                    <a:p>
                      <a:pPr>
                        <a:lnSpc>
                          <a:spcPct val="115000"/>
                        </a:lnSpc>
                        <a:spcAft>
                          <a:spcPts val="800"/>
                        </a:spcAft>
                      </a:pPr>
                      <a:r>
                        <a:rPr lang="es-MX" sz="1050">
                          <a:effectLst/>
                        </a:rPr>
                        <a:t>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s-MX" sz="1050" dirty="0" smtClean="0">
                          <a:effectLst/>
                        </a:rPr>
                        <a:t>Diplomado: Aprendizaje </a:t>
                      </a:r>
                      <a:r>
                        <a:rPr lang="es-MX" sz="1050" dirty="0">
                          <a:effectLst/>
                        </a:rPr>
                        <a:t>Basado en Problemas: Didáctica innovadora del Cálculo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s-MX" sz="1050">
                          <a:effectLst/>
                        </a:rPr>
                        <a:t>Agosto 2017</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MX" sz="1050">
                          <a:effectLst/>
                        </a:rPr>
                        <a:t>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MX" sz="1050" dirty="0">
                          <a:effectLst/>
                        </a:rPr>
                        <a:t>20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10509">
                <a:tc>
                  <a:txBody>
                    <a:bodyPr/>
                    <a:lstStyle/>
                    <a:p>
                      <a:pPr>
                        <a:lnSpc>
                          <a:spcPct val="115000"/>
                        </a:lnSpc>
                        <a:spcAft>
                          <a:spcPts val="800"/>
                        </a:spcAft>
                      </a:pPr>
                      <a:r>
                        <a:rPr lang="es-MX" sz="1050">
                          <a:effectLst/>
                        </a:rPr>
                        <a:t>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s-MX" sz="1050">
                          <a:effectLst/>
                        </a:rPr>
                        <a:t>Las redes sociales aplicadas a la enseñanza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s-MX" sz="1050">
                          <a:effectLst/>
                        </a:rPr>
                        <a:t>Junio 2017</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MX" sz="1050">
                          <a:effectLst/>
                        </a:rPr>
                        <a:t>7</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MX" sz="1050">
                          <a:effectLst/>
                        </a:rPr>
                        <a:t>30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62955">
                <a:tc>
                  <a:txBody>
                    <a:bodyPr/>
                    <a:lstStyle/>
                    <a:p>
                      <a:pPr>
                        <a:lnSpc>
                          <a:spcPct val="115000"/>
                        </a:lnSpc>
                        <a:spcAft>
                          <a:spcPts val="800"/>
                        </a:spcAft>
                      </a:pPr>
                      <a:r>
                        <a:rPr lang="es-MX" sz="1050">
                          <a:effectLst/>
                        </a:rPr>
                        <a:t>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s-MX" sz="1050">
                          <a:effectLst/>
                        </a:rPr>
                        <a:t>Estrategias y recursos para el trabajo tutorial</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s-MX" sz="1050" dirty="0">
                          <a:effectLst/>
                        </a:rPr>
                        <a:t>Enero</a:t>
                      </a:r>
                      <a:endParaRPr lang="es-MX" sz="1200" dirty="0">
                        <a:effectLst/>
                      </a:endParaRPr>
                    </a:p>
                    <a:p>
                      <a:pPr>
                        <a:lnSpc>
                          <a:spcPct val="115000"/>
                        </a:lnSpc>
                        <a:spcAft>
                          <a:spcPts val="800"/>
                        </a:spcAft>
                      </a:pPr>
                      <a:r>
                        <a:rPr lang="es-MX" sz="1050" dirty="0">
                          <a:effectLst/>
                        </a:rPr>
                        <a:t>2017</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MX" sz="1050">
                          <a:effectLst/>
                        </a:rPr>
                        <a:t>20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MX" sz="1050">
                          <a:effectLst/>
                        </a:rPr>
                        <a:t>30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62955">
                <a:tc>
                  <a:txBody>
                    <a:bodyPr/>
                    <a:lstStyle/>
                    <a:p>
                      <a:pPr>
                        <a:lnSpc>
                          <a:spcPct val="115000"/>
                        </a:lnSpc>
                        <a:spcAft>
                          <a:spcPts val="800"/>
                        </a:spcAft>
                      </a:pPr>
                      <a:r>
                        <a:rPr lang="es-MX" sz="1050">
                          <a:effectLst/>
                        </a:rPr>
                        <a:t>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s-MX" sz="1050">
                          <a:effectLst/>
                        </a:rPr>
                        <a:t>Elaboración de proyectos de investigación cualitativa</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s-MX" sz="1050">
                          <a:effectLst/>
                        </a:rPr>
                        <a:t>Diciembre</a:t>
                      </a:r>
                      <a:endParaRPr lang="es-MX" sz="1200">
                        <a:effectLst/>
                      </a:endParaRPr>
                    </a:p>
                    <a:p>
                      <a:pPr>
                        <a:lnSpc>
                          <a:spcPct val="115000"/>
                        </a:lnSpc>
                        <a:spcAft>
                          <a:spcPts val="800"/>
                        </a:spcAft>
                      </a:pPr>
                      <a:r>
                        <a:rPr lang="es-MX" sz="1050">
                          <a:effectLst/>
                        </a:rPr>
                        <a:t>2016</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MX" sz="1050">
                          <a:effectLst/>
                        </a:rPr>
                        <a:t>20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MX" sz="1050">
                          <a:effectLst/>
                        </a:rPr>
                        <a:t>30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662955">
                <a:tc>
                  <a:txBody>
                    <a:bodyPr/>
                    <a:lstStyle/>
                    <a:p>
                      <a:pPr>
                        <a:lnSpc>
                          <a:spcPct val="115000"/>
                        </a:lnSpc>
                        <a:spcAft>
                          <a:spcPts val="800"/>
                        </a:spcAft>
                      </a:pPr>
                      <a:r>
                        <a:rPr lang="es-MX" sz="1050">
                          <a:effectLst/>
                        </a:rPr>
                        <a:t>5</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s-MX" sz="1050">
                          <a:effectLst/>
                        </a:rPr>
                        <a:t>Los programas de estudio y la formación de los estudiantes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s-MX" sz="1050">
                          <a:effectLst/>
                        </a:rPr>
                        <a:t>Agosto</a:t>
                      </a:r>
                      <a:endParaRPr lang="es-MX" sz="1200">
                        <a:effectLst/>
                      </a:endParaRPr>
                    </a:p>
                    <a:p>
                      <a:pPr>
                        <a:lnSpc>
                          <a:spcPct val="115000"/>
                        </a:lnSpc>
                        <a:spcAft>
                          <a:spcPts val="800"/>
                        </a:spcAft>
                      </a:pPr>
                      <a:r>
                        <a:rPr lang="es-MX" sz="1050">
                          <a:effectLst/>
                        </a:rPr>
                        <a:t>2016</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MX" sz="1050">
                          <a:effectLst/>
                        </a:rPr>
                        <a:t>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MX" sz="1050" dirty="0">
                          <a:effectLst/>
                        </a:rPr>
                        <a:t>30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98810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74065" y="115823"/>
            <a:ext cx="8196580" cy="1284967"/>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smtClean="0">
              <a:latin typeface="Times New Roman"/>
              <a:cs typeface="Times New Roman"/>
            </a:endParaRPr>
          </a:p>
          <a:p>
            <a:pPr>
              <a:lnSpc>
                <a:spcPct val="100000"/>
              </a:lnSpc>
              <a:spcBef>
                <a:spcPts val="35"/>
              </a:spcBef>
            </a:pPr>
            <a:endParaRPr sz="1700" dirty="0" smtClean="0">
              <a:latin typeface="Times New Roman"/>
              <a:cs typeface="Times New Roman"/>
            </a:endParaRPr>
          </a:p>
          <a:p>
            <a:pPr marL="2700020">
              <a:lnSpc>
                <a:spcPct val="100000"/>
              </a:lnSpc>
            </a:pPr>
            <a:r>
              <a:rPr lang="es-MX" sz="4000" b="1" spc="-15" dirty="0" smtClean="0">
                <a:latin typeface="Calibri"/>
                <a:cs typeface="Calibri"/>
              </a:rPr>
              <a:t>  </a:t>
            </a:r>
            <a:endParaRPr sz="4000" dirty="0">
              <a:latin typeface="Calibri"/>
              <a:cs typeface="Calibri"/>
            </a:endParaRPr>
          </a:p>
        </p:txBody>
      </p:sp>
      <p:sp>
        <p:nvSpPr>
          <p:cNvPr id="2" name="Rectángulo 1"/>
          <p:cNvSpPr/>
          <p:nvPr/>
        </p:nvSpPr>
        <p:spPr>
          <a:xfrm>
            <a:off x="1505128" y="1403065"/>
            <a:ext cx="6267272" cy="646331"/>
          </a:xfrm>
          <a:prstGeom prst="rect">
            <a:avLst/>
          </a:prstGeom>
        </p:spPr>
        <p:txBody>
          <a:bodyPr wrap="square">
            <a:spAutoFit/>
          </a:bodyPr>
          <a:lstStyle/>
          <a:p>
            <a:pPr algn="ctr"/>
            <a:r>
              <a:rPr lang="es-MX" sz="3600" b="1" spc="-15" dirty="0" smtClean="0">
                <a:cs typeface="Calibri"/>
              </a:rPr>
              <a:t>1er Modulo de Diplomado</a:t>
            </a:r>
            <a:endParaRPr lang="es-MX" sz="3600" dirty="0"/>
          </a:p>
        </p:txBody>
      </p:sp>
      <p:sp>
        <p:nvSpPr>
          <p:cNvPr id="3" name="CuadroTexto 2"/>
          <p:cNvSpPr txBox="1"/>
          <p:nvPr/>
        </p:nvSpPr>
        <p:spPr>
          <a:xfrm>
            <a:off x="1143000" y="2438400"/>
            <a:ext cx="6172200" cy="646331"/>
          </a:xfrm>
          <a:prstGeom prst="rect">
            <a:avLst/>
          </a:prstGeom>
          <a:noFill/>
        </p:spPr>
        <p:txBody>
          <a:bodyPr wrap="square" rtlCol="0">
            <a:spAutoFit/>
          </a:bodyPr>
          <a:lstStyle/>
          <a:p>
            <a:pPr marL="285750" indent="-285750">
              <a:buFont typeface="Wingdings" panose="05000000000000000000" pitchFamily="2" charset="2"/>
              <a:buChar char="ü"/>
            </a:pPr>
            <a:r>
              <a:rPr lang="es-MX" dirty="0" smtClean="0">
                <a:latin typeface="Arial" panose="020B0604020202020204" pitchFamily="34" charset="0"/>
                <a:cs typeface="Arial" panose="020B0604020202020204" pitchFamily="34" charset="0"/>
              </a:rPr>
              <a:t>Aprendizaje basado en problemas. Didáctica innovadora del cálculo.</a:t>
            </a:r>
            <a:endParaRPr lang="es-MX" dirty="0">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144296534"/>
              </p:ext>
            </p:extLst>
          </p:nvPr>
        </p:nvGraphicFramePr>
        <p:xfrm>
          <a:off x="1781619" y="3146526"/>
          <a:ext cx="5581472" cy="3193438"/>
        </p:xfrm>
        <a:graphic>
          <a:graphicData uri="http://schemas.openxmlformats.org/drawingml/2006/table">
            <a:tbl>
              <a:tblPr>
                <a:tableStyleId>{22838BEF-8BB2-4498-84A7-C5851F593DF1}</a:tableStyleId>
              </a:tblPr>
              <a:tblGrid>
                <a:gridCol w="2527779">
                  <a:extLst>
                    <a:ext uri="{9D8B030D-6E8A-4147-A177-3AD203B41FA5}">
                      <a16:colId xmlns:a16="http://schemas.microsoft.com/office/drawing/2014/main" val="20000"/>
                    </a:ext>
                  </a:extLst>
                </a:gridCol>
                <a:gridCol w="3053693">
                  <a:extLst>
                    <a:ext uri="{9D8B030D-6E8A-4147-A177-3AD203B41FA5}">
                      <a16:colId xmlns:a16="http://schemas.microsoft.com/office/drawing/2014/main" val="20001"/>
                    </a:ext>
                  </a:extLst>
                </a:gridCol>
              </a:tblGrid>
              <a:tr h="501673">
                <a:tc>
                  <a:txBody>
                    <a:bodyPr/>
                    <a:lstStyle/>
                    <a:p>
                      <a:pPr algn="ctr" fontAlgn="ctr"/>
                      <a:r>
                        <a:rPr lang="es-MX" sz="1600" b="1" u="none" strike="noStrike" dirty="0">
                          <a:effectLst/>
                          <a:latin typeface="Arial" panose="020B0604020202020204" pitchFamily="34" charset="0"/>
                          <a:cs typeface="Arial" panose="020B0604020202020204" pitchFamily="34" charset="0"/>
                        </a:rPr>
                        <a:t>FECHAS</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MX" sz="1600" u="none" strike="noStrike" dirty="0" smtClean="0">
                          <a:effectLst/>
                          <a:latin typeface="Arial" panose="020B0604020202020204" pitchFamily="34" charset="0"/>
                          <a:cs typeface="Arial" panose="020B0604020202020204" pitchFamily="34" charset="0"/>
                        </a:rPr>
                        <a:t>7-11 </a:t>
                      </a:r>
                      <a:r>
                        <a:rPr lang="es-MX" sz="1600" u="none" strike="noStrike" dirty="0">
                          <a:effectLst/>
                          <a:latin typeface="Arial" panose="020B0604020202020204" pitchFamily="34" charset="0"/>
                          <a:cs typeface="Arial" panose="020B0604020202020204" pitchFamily="34" charset="0"/>
                        </a:rPr>
                        <a:t>de </a:t>
                      </a:r>
                      <a:r>
                        <a:rPr lang="es-MX" sz="1600" u="none" strike="noStrike" dirty="0" smtClean="0">
                          <a:effectLst/>
                          <a:latin typeface="Arial" panose="020B0604020202020204" pitchFamily="34" charset="0"/>
                          <a:cs typeface="Arial" panose="020B0604020202020204" pitchFamily="34" charset="0"/>
                        </a:rPr>
                        <a:t>Agosto </a:t>
                      </a:r>
                      <a:r>
                        <a:rPr lang="es-MX" sz="1600" u="none" strike="noStrike" dirty="0">
                          <a:effectLst/>
                          <a:latin typeface="Arial" panose="020B0604020202020204" pitchFamily="34" charset="0"/>
                          <a:cs typeface="Arial" panose="020B0604020202020204" pitchFamily="34" charset="0"/>
                        </a:rPr>
                        <a:t>de 2017</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908027">
                <a:tc>
                  <a:txBody>
                    <a:bodyPr/>
                    <a:lstStyle/>
                    <a:p>
                      <a:pPr algn="ctr" fontAlgn="ctr"/>
                      <a:r>
                        <a:rPr lang="es-MX" sz="1600" b="1" u="none" strike="noStrike" dirty="0" smtClean="0">
                          <a:effectLst/>
                          <a:latin typeface="Arial" panose="020B0604020202020204" pitchFamily="34" charset="0"/>
                          <a:cs typeface="Arial" panose="020B0604020202020204" pitchFamily="34" charset="0"/>
                        </a:rPr>
                        <a:t>ACADEMICOS </a:t>
                      </a:r>
                      <a:r>
                        <a:rPr lang="es-MX" sz="1600" b="1" u="none" strike="noStrike" dirty="0">
                          <a:effectLst/>
                          <a:latin typeface="Arial" panose="020B0604020202020204" pitchFamily="34" charset="0"/>
                          <a:cs typeface="Arial" panose="020B0604020202020204" pitchFamily="34" charset="0"/>
                        </a:rPr>
                        <a:t>QUE ASISTIERON</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just" fontAlgn="ctr"/>
                      <a:r>
                        <a:rPr lang="es-MX" sz="1600" b="0" i="0" u="none" strike="noStrike" dirty="0" smtClean="0">
                          <a:solidFill>
                            <a:srgbClr val="000000"/>
                          </a:solidFill>
                          <a:effectLst/>
                          <a:latin typeface="Arial" panose="020B0604020202020204" pitchFamily="34" charset="0"/>
                          <a:cs typeface="Arial" panose="020B0604020202020204" pitchFamily="34" charset="0"/>
                        </a:rPr>
                        <a:t>Dr. Victorino</a:t>
                      </a:r>
                      <a:r>
                        <a:rPr lang="es-MX" sz="1600" b="0" i="0" u="none" strike="noStrike" baseline="0" dirty="0" smtClean="0">
                          <a:solidFill>
                            <a:srgbClr val="000000"/>
                          </a:solidFill>
                          <a:effectLst/>
                          <a:latin typeface="Arial" panose="020B0604020202020204" pitchFamily="34" charset="0"/>
                          <a:cs typeface="Arial" panose="020B0604020202020204" pitchFamily="34" charset="0"/>
                        </a:rPr>
                        <a:t> Juárez Rivera, Mtro. Martin Augusto Pérez Panes, Mc. Nereyda Castro Gutiérrez, Mtro. David García Sarmiento, Dr. Armando García Manzano, Dr. Francisco Javier Merino Muñoz, Mtro. Gerardo Leyva Martínez, Ing. Leocadio Rolando Vera Escobar, Mtra. Aurea Vera Pérez, Dr. Jesús Antonio Arenzano </a:t>
                      </a:r>
                      <a:r>
                        <a:rPr lang="es-MX" sz="1600" b="0" i="0" u="none" strike="noStrike" baseline="0" dirty="0" err="1" smtClean="0">
                          <a:solidFill>
                            <a:srgbClr val="000000"/>
                          </a:solidFill>
                          <a:effectLst/>
                          <a:latin typeface="Arial" panose="020B0604020202020204" pitchFamily="34" charset="0"/>
                          <a:cs typeface="Arial" panose="020B0604020202020204" pitchFamily="34" charset="0"/>
                        </a:rPr>
                        <a:t>Altaif</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1328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258267" y="3507740"/>
            <a:ext cx="8482330" cy="759460"/>
          </a:xfrm>
          <a:prstGeom prst="rect">
            <a:avLst/>
          </a:prstGeom>
        </p:spPr>
        <p:txBody>
          <a:bodyPr vert="horz" wrap="square" lIns="0" tIns="0" rIns="0" bIns="0" rtlCol="0">
            <a:spAutoFit/>
          </a:bodyPr>
          <a:lstStyle/>
          <a:p>
            <a:pPr marL="12700">
              <a:lnSpc>
                <a:spcPct val="100000"/>
              </a:lnSpc>
            </a:pPr>
            <a:r>
              <a:rPr sz="2400" b="1" spc="-15" dirty="0">
                <a:solidFill>
                  <a:srgbClr val="00AF50"/>
                </a:solidFill>
                <a:latin typeface="Calibri"/>
                <a:cs typeface="Calibri"/>
              </a:rPr>
              <a:t>Programa</a:t>
            </a:r>
            <a:r>
              <a:rPr sz="2400" b="1" spc="390" dirty="0">
                <a:solidFill>
                  <a:srgbClr val="00AF50"/>
                </a:solidFill>
                <a:latin typeface="Calibri"/>
                <a:cs typeface="Calibri"/>
              </a:rPr>
              <a:t> </a:t>
            </a:r>
            <a:r>
              <a:rPr sz="2400" b="1" spc="-15" dirty="0">
                <a:solidFill>
                  <a:srgbClr val="00AF50"/>
                </a:solidFill>
                <a:latin typeface="Calibri"/>
                <a:cs typeface="Calibri"/>
              </a:rPr>
              <a:t>Estratégico</a:t>
            </a:r>
            <a:r>
              <a:rPr sz="2400" b="1" spc="400" dirty="0">
                <a:solidFill>
                  <a:srgbClr val="00AF50"/>
                </a:solidFill>
                <a:latin typeface="Calibri"/>
                <a:cs typeface="Calibri"/>
              </a:rPr>
              <a:t> </a:t>
            </a:r>
            <a:r>
              <a:rPr sz="2400" b="1" spc="-10" dirty="0">
                <a:solidFill>
                  <a:srgbClr val="00AF50"/>
                </a:solidFill>
                <a:latin typeface="Calibri"/>
                <a:cs typeface="Calibri"/>
              </a:rPr>
              <a:t>3:</a:t>
            </a:r>
            <a:r>
              <a:rPr sz="2400" b="1" spc="400" dirty="0">
                <a:solidFill>
                  <a:srgbClr val="00AF50"/>
                </a:solidFill>
                <a:latin typeface="Calibri"/>
                <a:cs typeface="Calibri"/>
              </a:rPr>
              <a:t> </a:t>
            </a:r>
            <a:r>
              <a:rPr sz="2400" b="1" spc="-20" dirty="0">
                <a:solidFill>
                  <a:srgbClr val="001F5F"/>
                </a:solidFill>
                <a:latin typeface="Calibri"/>
                <a:cs typeface="Calibri"/>
              </a:rPr>
              <a:t>Atracción</a:t>
            </a:r>
            <a:r>
              <a:rPr sz="2400" b="1" spc="390" dirty="0">
                <a:solidFill>
                  <a:srgbClr val="001F5F"/>
                </a:solidFill>
                <a:latin typeface="Calibri"/>
                <a:cs typeface="Calibri"/>
              </a:rPr>
              <a:t> </a:t>
            </a:r>
            <a:r>
              <a:rPr sz="2400" b="1" dirty="0">
                <a:solidFill>
                  <a:srgbClr val="001F5F"/>
                </a:solidFill>
                <a:latin typeface="Calibri"/>
                <a:cs typeface="Calibri"/>
              </a:rPr>
              <a:t>y</a:t>
            </a:r>
            <a:r>
              <a:rPr sz="2400" b="1" spc="405" dirty="0">
                <a:solidFill>
                  <a:srgbClr val="001F5F"/>
                </a:solidFill>
                <a:latin typeface="Calibri"/>
                <a:cs typeface="Calibri"/>
              </a:rPr>
              <a:t> </a:t>
            </a:r>
            <a:r>
              <a:rPr sz="2400" b="1" spc="-10" dirty="0">
                <a:solidFill>
                  <a:srgbClr val="001F5F"/>
                </a:solidFill>
                <a:latin typeface="Calibri"/>
                <a:cs typeface="Calibri"/>
              </a:rPr>
              <a:t>retención</a:t>
            </a:r>
            <a:r>
              <a:rPr sz="2400" b="1" spc="390" dirty="0">
                <a:solidFill>
                  <a:srgbClr val="001F5F"/>
                </a:solidFill>
                <a:latin typeface="Calibri"/>
                <a:cs typeface="Calibri"/>
              </a:rPr>
              <a:t> </a:t>
            </a:r>
            <a:r>
              <a:rPr sz="2400" b="1" spc="-5" dirty="0">
                <a:solidFill>
                  <a:srgbClr val="001F5F"/>
                </a:solidFill>
                <a:latin typeface="Calibri"/>
                <a:cs typeface="Calibri"/>
              </a:rPr>
              <a:t>de</a:t>
            </a:r>
            <a:r>
              <a:rPr sz="2400" b="1" spc="405" dirty="0">
                <a:solidFill>
                  <a:srgbClr val="001F5F"/>
                </a:solidFill>
                <a:latin typeface="Calibri"/>
                <a:cs typeface="Calibri"/>
              </a:rPr>
              <a:t> </a:t>
            </a:r>
            <a:r>
              <a:rPr sz="2400" b="1" spc="-10" dirty="0">
                <a:solidFill>
                  <a:srgbClr val="001F5F"/>
                </a:solidFill>
                <a:latin typeface="Calibri"/>
                <a:cs typeface="Calibri"/>
              </a:rPr>
              <a:t>estudiantes</a:t>
            </a:r>
            <a:r>
              <a:rPr sz="2400" b="1" spc="409" dirty="0">
                <a:solidFill>
                  <a:srgbClr val="001F5F"/>
                </a:solidFill>
                <a:latin typeface="Calibri"/>
                <a:cs typeface="Calibri"/>
              </a:rPr>
              <a:t> </a:t>
            </a:r>
            <a:r>
              <a:rPr sz="2400" b="1" spc="5" dirty="0">
                <a:solidFill>
                  <a:srgbClr val="001F5F"/>
                </a:solidFill>
                <a:latin typeface="Calibri"/>
                <a:cs typeface="Calibri"/>
              </a:rPr>
              <a:t>de</a:t>
            </a:r>
            <a:endParaRPr sz="2400" dirty="0">
              <a:latin typeface="Calibri"/>
              <a:cs typeface="Calibri"/>
            </a:endParaRPr>
          </a:p>
          <a:p>
            <a:pPr marL="12700">
              <a:lnSpc>
                <a:spcPct val="100000"/>
              </a:lnSpc>
            </a:pPr>
            <a:r>
              <a:rPr sz="2400" b="1" spc="-5" dirty="0">
                <a:solidFill>
                  <a:srgbClr val="001F5F"/>
                </a:solidFill>
                <a:latin typeface="Calibri"/>
                <a:cs typeface="Calibri"/>
              </a:rPr>
              <a:t>calidad.</a:t>
            </a:r>
            <a:endParaRPr sz="2400" dirty="0">
              <a:latin typeface="Calibri"/>
              <a:cs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CuadroTexto 3"/>
          <p:cNvSpPr txBox="1"/>
          <p:nvPr/>
        </p:nvSpPr>
        <p:spPr>
          <a:xfrm>
            <a:off x="1676400" y="1143000"/>
            <a:ext cx="5867400" cy="646331"/>
          </a:xfrm>
          <a:prstGeom prst="rect">
            <a:avLst/>
          </a:prstGeom>
          <a:noFill/>
        </p:spPr>
        <p:txBody>
          <a:bodyPr wrap="square" rtlCol="0">
            <a:spAutoFit/>
          </a:bodyPr>
          <a:lstStyle/>
          <a:p>
            <a:pPr algn="ctr"/>
            <a:r>
              <a:rPr lang="es-MX" sz="3600" b="1" dirty="0" smtClean="0"/>
              <a:t>Promoción de las Carrera</a:t>
            </a:r>
            <a:endParaRPr lang="es-MX" sz="3600" b="1" dirty="0"/>
          </a:p>
        </p:txBody>
      </p:sp>
      <p:sp>
        <p:nvSpPr>
          <p:cNvPr id="5" name="CuadroTexto 4"/>
          <p:cNvSpPr txBox="1"/>
          <p:nvPr/>
        </p:nvSpPr>
        <p:spPr>
          <a:xfrm>
            <a:off x="1371600" y="2443877"/>
            <a:ext cx="6400801" cy="2585323"/>
          </a:xfrm>
          <a:prstGeom prst="rect">
            <a:avLst/>
          </a:prstGeom>
          <a:noFill/>
        </p:spPr>
        <p:txBody>
          <a:bodyPr wrap="square" rtlCol="0">
            <a:spAutoFit/>
          </a:bodyPr>
          <a:lstStyle/>
          <a:p>
            <a:pPr marL="285750" indent="-285750">
              <a:buFont typeface="Wingdings" panose="05000000000000000000" pitchFamily="2" charset="2"/>
              <a:buChar char="ü"/>
            </a:pPr>
            <a:r>
              <a:rPr lang="es-MX" dirty="0" smtClean="0"/>
              <a:t>Expo Orienta 2016</a:t>
            </a:r>
          </a:p>
          <a:p>
            <a:pPr marL="742950" lvl="1" indent="-285750">
              <a:buFont typeface="Wingdings" panose="05000000000000000000" pitchFamily="2" charset="2"/>
              <a:buChar char="Ø"/>
            </a:pPr>
            <a:r>
              <a:rPr lang="es-MX" dirty="0" smtClean="0"/>
              <a:t>Orizaba</a:t>
            </a:r>
          </a:p>
          <a:p>
            <a:pPr marL="742950" lvl="1" indent="-285750">
              <a:buFont typeface="Wingdings" panose="05000000000000000000" pitchFamily="2" charset="2"/>
              <a:buChar char="Ø"/>
            </a:pPr>
            <a:r>
              <a:rPr lang="es-MX" dirty="0" smtClean="0"/>
              <a:t>Córdoba</a:t>
            </a:r>
            <a:endParaRPr lang="es-MX" dirty="0"/>
          </a:p>
          <a:p>
            <a:pPr marL="285750" indent="-285750">
              <a:buFont typeface="Wingdings" panose="05000000000000000000" pitchFamily="2" charset="2"/>
              <a:buChar char="ü"/>
            </a:pPr>
            <a:r>
              <a:rPr lang="es-MX" dirty="0" smtClean="0"/>
              <a:t>Feria Vocacional</a:t>
            </a:r>
            <a:r>
              <a:rPr lang="es-MX" dirty="0"/>
              <a:t> </a:t>
            </a:r>
            <a:r>
              <a:rPr lang="es-MX" dirty="0" smtClean="0"/>
              <a:t>2016</a:t>
            </a:r>
          </a:p>
          <a:p>
            <a:pPr marL="742950" lvl="1" indent="-285750">
              <a:buFont typeface="Wingdings" panose="05000000000000000000" pitchFamily="2" charset="2"/>
              <a:buChar char="Ø"/>
            </a:pPr>
            <a:r>
              <a:rPr lang="es-MX" dirty="0" smtClean="0"/>
              <a:t>Auditorio de </a:t>
            </a:r>
            <a:r>
              <a:rPr lang="es-MX" dirty="0" err="1" smtClean="0"/>
              <a:t>Huiloapan</a:t>
            </a:r>
            <a:endParaRPr lang="es-MX" dirty="0" smtClean="0"/>
          </a:p>
          <a:p>
            <a:pPr marL="285750" indent="-285750">
              <a:buFont typeface="Wingdings" panose="05000000000000000000" pitchFamily="2" charset="2"/>
              <a:buChar char="ü"/>
            </a:pPr>
            <a:r>
              <a:rPr lang="es-MX" dirty="0" smtClean="0"/>
              <a:t>Curso Taller “Compuertas Lógicas” </a:t>
            </a:r>
          </a:p>
          <a:p>
            <a:pPr marL="742950" lvl="1" indent="-285750">
              <a:buFont typeface="Wingdings" panose="05000000000000000000" pitchFamily="2" charset="2"/>
              <a:buChar char="Ø"/>
            </a:pPr>
            <a:r>
              <a:rPr lang="es-MX" dirty="0" smtClean="0"/>
              <a:t>Córdoba </a:t>
            </a:r>
          </a:p>
          <a:p>
            <a:pPr marL="742950" lvl="1" indent="-285750">
              <a:buFont typeface="Wingdings" panose="05000000000000000000" pitchFamily="2" charset="2"/>
              <a:buChar char="Ø"/>
            </a:pPr>
            <a:r>
              <a:rPr lang="es-MX" dirty="0" smtClean="0"/>
              <a:t>9-11 Noviembre 2016</a:t>
            </a:r>
          </a:p>
          <a:p>
            <a:pPr marL="285750" indent="-285750">
              <a:buFont typeface="Wingdings" panose="05000000000000000000" pitchFamily="2" charset="2"/>
              <a:buChar char="ü"/>
            </a:pPr>
            <a:endParaRPr lang="es-MX" dirty="0" smtClean="0"/>
          </a:p>
        </p:txBody>
      </p:sp>
    </p:spTree>
    <p:extLst>
      <p:ext uri="{BB962C8B-B14F-4D97-AF65-F5344CB8AC3E}">
        <p14:creationId xmlns:p14="http://schemas.microsoft.com/office/powerpoint/2010/main" val="156357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CuadroTexto 3"/>
          <p:cNvSpPr txBox="1"/>
          <p:nvPr/>
        </p:nvSpPr>
        <p:spPr>
          <a:xfrm>
            <a:off x="1676400" y="1143000"/>
            <a:ext cx="5867400" cy="646331"/>
          </a:xfrm>
          <a:prstGeom prst="rect">
            <a:avLst/>
          </a:prstGeom>
          <a:noFill/>
        </p:spPr>
        <p:txBody>
          <a:bodyPr wrap="square" rtlCol="0">
            <a:spAutoFit/>
          </a:bodyPr>
          <a:lstStyle/>
          <a:p>
            <a:pPr algn="ctr"/>
            <a:r>
              <a:rPr lang="es-MX" sz="3600" b="1" dirty="0" smtClean="0"/>
              <a:t>Movilidad Estudiantil</a:t>
            </a:r>
            <a:endParaRPr lang="es-MX" sz="3600" b="1" dirty="0"/>
          </a:p>
        </p:txBody>
      </p:sp>
      <p:sp>
        <p:nvSpPr>
          <p:cNvPr id="5" name="CuadroTexto 4"/>
          <p:cNvSpPr txBox="1"/>
          <p:nvPr/>
        </p:nvSpPr>
        <p:spPr>
          <a:xfrm>
            <a:off x="1409699" y="2057400"/>
            <a:ext cx="6400801" cy="3970318"/>
          </a:xfrm>
          <a:prstGeom prst="rect">
            <a:avLst/>
          </a:prstGeom>
          <a:noFill/>
        </p:spPr>
        <p:txBody>
          <a:bodyPr wrap="square" rtlCol="0">
            <a:spAutoFit/>
          </a:bodyPr>
          <a:lstStyle/>
          <a:p>
            <a:r>
              <a:rPr lang="es-MX" dirty="0" smtClean="0"/>
              <a:t>Movilidad Nacional:</a:t>
            </a:r>
          </a:p>
          <a:p>
            <a:endParaRPr lang="es-MX" dirty="0" smtClean="0"/>
          </a:p>
          <a:p>
            <a:pPr marL="285750" indent="-285750">
              <a:buFont typeface="Wingdings" panose="05000000000000000000" pitchFamily="2" charset="2"/>
              <a:buChar char="ü"/>
            </a:pPr>
            <a:r>
              <a:rPr lang="es-MX" dirty="0" smtClean="0"/>
              <a:t>Hernández Salazar Alex</a:t>
            </a:r>
          </a:p>
          <a:p>
            <a:pPr marL="285750" indent="-285750">
              <a:buFont typeface="Wingdings" panose="05000000000000000000" pitchFamily="2" charset="2"/>
              <a:buChar char="ü"/>
            </a:pPr>
            <a:r>
              <a:rPr lang="es-MX" dirty="0" smtClean="0"/>
              <a:t>Movilidad al Instituto Politécnico Nacional</a:t>
            </a:r>
          </a:p>
          <a:p>
            <a:pPr marL="285750" indent="-285750">
              <a:buFont typeface="Wingdings" panose="05000000000000000000" pitchFamily="2" charset="2"/>
              <a:buChar char="ü"/>
            </a:pPr>
            <a:r>
              <a:rPr lang="es-MX" dirty="0" smtClean="0"/>
              <a:t>Periodo Febrero-Julio 2017</a:t>
            </a:r>
          </a:p>
          <a:p>
            <a:pPr marL="285750" indent="-285750">
              <a:buFont typeface="Wingdings" panose="05000000000000000000" pitchFamily="2" charset="2"/>
              <a:buChar char="ü"/>
            </a:pPr>
            <a:r>
              <a:rPr lang="es-MX" dirty="0" smtClean="0"/>
              <a:t>PE Ingeniería Industrial</a:t>
            </a:r>
          </a:p>
          <a:p>
            <a:pPr marL="285750" indent="-285750">
              <a:buFont typeface="Wingdings" panose="05000000000000000000" pitchFamily="2" charset="2"/>
              <a:buChar char="ü"/>
            </a:pPr>
            <a:endParaRPr lang="es-MX" dirty="0" smtClean="0"/>
          </a:p>
          <a:p>
            <a:pPr marL="285750" indent="-285750">
              <a:buFont typeface="Wingdings" panose="05000000000000000000" pitchFamily="2" charset="2"/>
              <a:buChar char="ü"/>
            </a:pPr>
            <a:endParaRPr lang="es-MX" dirty="0"/>
          </a:p>
          <a:p>
            <a:r>
              <a:rPr lang="es-MX" dirty="0" smtClean="0"/>
              <a:t>Movilidad Internacional:</a:t>
            </a:r>
          </a:p>
          <a:p>
            <a:endParaRPr lang="es-MX" dirty="0"/>
          </a:p>
          <a:p>
            <a:pPr marL="285750" indent="-285750">
              <a:buFont typeface="Wingdings" panose="05000000000000000000" pitchFamily="2" charset="2"/>
              <a:buChar char="ü"/>
            </a:pPr>
            <a:r>
              <a:rPr lang="es-MX" dirty="0" smtClean="0"/>
              <a:t>León Lara Luis Ricardo</a:t>
            </a:r>
          </a:p>
          <a:p>
            <a:pPr marL="285750" indent="-285750">
              <a:buFont typeface="Wingdings" panose="05000000000000000000" pitchFamily="2" charset="2"/>
              <a:buChar char="ü"/>
            </a:pPr>
            <a:r>
              <a:rPr lang="es-MX" dirty="0" smtClean="0"/>
              <a:t>León, España</a:t>
            </a:r>
          </a:p>
          <a:p>
            <a:pPr marL="285750" indent="-285750">
              <a:buFont typeface="Wingdings" panose="05000000000000000000" pitchFamily="2" charset="2"/>
              <a:buChar char="ü"/>
            </a:pPr>
            <a:r>
              <a:rPr lang="es-MX" dirty="0" smtClean="0"/>
              <a:t>Periodo Agosto 2017-Enero 2018</a:t>
            </a:r>
          </a:p>
          <a:p>
            <a:pPr marL="285750" indent="-285750">
              <a:buFont typeface="Wingdings" panose="05000000000000000000" pitchFamily="2" charset="2"/>
              <a:buChar char="ü"/>
            </a:pPr>
            <a:r>
              <a:rPr lang="es-MX" dirty="0" smtClean="0"/>
              <a:t>PE Ingeniería Industrial </a:t>
            </a:r>
          </a:p>
        </p:txBody>
      </p:sp>
    </p:spTree>
    <p:extLst>
      <p:ext uri="{BB962C8B-B14F-4D97-AF65-F5344CB8AC3E}">
        <p14:creationId xmlns:p14="http://schemas.microsoft.com/office/powerpoint/2010/main" val="4060871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8617" y="115823"/>
            <a:ext cx="6781800" cy="1636345"/>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marR="1383665" algn="ctr">
              <a:lnSpc>
                <a:spcPct val="100000"/>
              </a:lnSpc>
              <a:spcBef>
                <a:spcPts val="990"/>
              </a:spcBef>
            </a:pPr>
            <a:r>
              <a:rPr sz="4000" b="1" spc="-60" dirty="0">
                <a:latin typeface="Calibri"/>
                <a:cs typeface="Calibri"/>
              </a:rPr>
              <a:t>PAFI</a:t>
            </a:r>
            <a:endParaRPr sz="4000" b="1" dirty="0">
              <a:latin typeface="Calibri"/>
              <a:cs typeface="Calibri"/>
            </a:endParaRPr>
          </a:p>
          <a:p>
            <a:pPr marR="1500505" algn="ctr">
              <a:lnSpc>
                <a:spcPct val="100000"/>
              </a:lnSpc>
              <a:spcBef>
                <a:spcPts val="885"/>
              </a:spcBef>
            </a:pPr>
            <a:r>
              <a:rPr sz="2400" spc="-15" dirty="0">
                <a:latin typeface="Calibri"/>
                <a:cs typeface="Calibri"/>
              </a:rPr>
              <a:t>Programa </a:t>
            </a:r>
            <a:r>
              <a:rPr sz="2400" spc="-5" dirty="0">
                <a:latin typeface="Calibri"/>
                <a:cs typeface="Calibri"/>
              </a:rPr>
              <a:t>de </a:t>
            </a:r>
            <a:r>
              <a:rPr sz="2400" spc="-10" dirty="0">
                <a:latin typeface="Calibri"/>
                <a:cs typeface="Calibri"/>
              </a:rPr>
              <a:t>apoyo </a:t>
            </a:r>
            <a:r>
              <a:rPr sz="2400" dirty="0">
                <a:latin typeface="Calibri"/>
                <a:cs typeface="Calibri"/>
              </a:rPr>
              <a:t>a la </a:t>
            </a:r>
            <a:r>
              <a:rPr sz="2400" spc="-10" dirty="0">
                <a:latin typeface="Calibri"/>
                <a:cs typeface="Calibri"/>
              </a:rPr>
              <a:t>formación</a:t>
            </a:r>
            <a:r>
              <a:rPr sz="2400" spc="-20" dirty="0">
                <a:latin typeface="Calibri"/>
                <a:cs typeface="Calibri"/>
              </a:rPr>
              <a:t> </a:t>
            </a:r>
            <a:r>
              <a:rPr sz="2400" spc="-15" dirty="0">
                <a:latin typeface="Calibri"/>
                <a:cs typeface="Calibri"/>
              </a:rPr>
              <a:t>integral</a:t>
            </a:r>
            <a:endParaRPr sz="2400" dirty="0">
              <a:latin typeface="Calibri"/>
              <a:cs typeface="Calibri"/>
            </a:endParaRPr>
          </a:p>
        </p:txBody>
      </p:sp>
      <p:graphicFrame>
        <p:nvGraphicFramePr>
          <p:cNvPr id="6" name="object 4"/>
          <p:cNvGraphicFramePr>
            <a:graphicFrameLocks noGrp="1"/>
          </p:cNvGraphicFramePr>
          <p:nvPr>
            <p:extLst>
              <p:ext uri="{D42A27DB-BD31-4B8C-83A1-F6EECF244321}">
                <p14:modId xmlns:p14="http://schemas.microsoft.com/office/powerpoint/2010/main" val="282510125"/>
              </p:ext>
            </p:extLst>
          </p:nvPr>
        </p:nvGraphicFramePr>
        <p:xfrm>
          <a:off x="1752600" y="1828800"/>
          <a:ext cx="5544946" cy="2262543"/>
        </p:xfrm>
        <a:graphic>
          <a:graphicData uri="http://schemas.openxmlformats.org/drawingml/2006/table">
            <a:tbl>
              <a:tblPr firstRow="1" bandRow="1">
                <a:tableStyleId>{22838BEF-8BB2-4498-84A7-C5851F593DF1}</a:tableStyleId>
              </a:tblPr>
              <a:tblGrid>
                <a:gridCol w="1812925">
                  <a:extLst>
                    <a:ext uri="{9D8B030D-6E8A-4147-A177-3AD203B41FA5}">
                      <a16:colId xmlns:a16="http://schemas.microsoft.com/office/drawing/2014/main" val="20000"/>
                    </a:ext>
                  </a:extLst>
                </a:gridCol>
                <a:gridCol w="3732021">
                  <a:extLst>
                    <a:ext uri="{9D8B030D-6E8A-4147-A177-3AD203B41FA5}">
                      <a16:colId xmlns:a16="http://schemas.microsoft.com/office/drawing/2014/main" val="20001"/>
                    </a:ext>
                  </a:extLst>
                </a:gridCol>
              </a:tblGrid>
              <a:tr h="463931">
                <a:tc>
                  <a:txBody>
                    <a:bodyPr/>
                    <a:lstStyle/>
                    <a:p>
                      <a:pPr marL="525780">
                        <a:lnSpc>
                          <a:spcPts val="1580"/>
                        </a:lnSpc>
                      </a:pPr>
                      <a:r>
                        <a:rPr sz="1400" spc="-5" dirty="0"/>
                        <a:t>Nombre</a:t>
                      </a:r>
                      <a:r>
                        <a:rPr sz="1400" spc="-95" dirty="0"/>
                        <a:t> </a:t>
                      </a:r>
                      <a:r>
                        <a:rPr sz="1400" dirty="0"/>
                        <a:t>del</a:t>
                      </a:r>
                    </a:p>
                    <a:p>
                      <a:pPr marL="525780">
                        <a:lnSpc>
                          <a:spcPct val="100000"/>
                        </a:lnSpc>
                        <a:spcBef>
                          <a:spcPts val="120"/>
                        </a:spcBef>
                      </a:pPr>
                      <a:r>
                        <a:rPr sz="1400" spc="-30" dirty="0"/>
                        <a:t>PAFI</a:t>
                      </a:r>
                      <a:endParaRPr sz="1400" dirty="0">
                        <a:latin typeface="Arial"/>
                        <a:cs typeface="Arial"/>
                      </a:endParaRPr>
                    </a:p>
                  </a:txBody>
                  <a:tcPr marL="0" marR="0" marT="0" marB="0" anchor="ctr"/>
                </a:tc>
                <a:tc>
                  <a:txBody>
                    <a:bodyPr/>
                    <a:lstStyle/>
                    <a:p>
                      <a:pPr marL="391795">
                        <a:lnSpc>
                          <a:spcPts val="1580"/>
                        </a:lnSpc>
                      </a:pPr>
                      <a:r>
                        <a:rPr lang="es-MX" sz="1400" dirty="0" smtClean="0"/>
                        <a:t>Propedéutico</a:t>
                      </a:r>
                      <a:r>
                        <a:rPr lang="es-MX" sz="1400" baseline="0" dirty="0" smtClean="0"/>
                        <a:t> para estudiantes de bajo desempeño académico</a:t>
                      </a:r>
                      <a:endParaRPr sz="1400" dirty="0">
                        <a:latin typeface="Arial"/>
                        <a:cs typeface="Arial"/>
                      </a:endParaRPr>
                    </a:p>
                  </a:txBody>
                  <a:tcPr marL="0" marR="0" marT="0" marB="0" anchor="ctr"/>
                </a:tc>
                <a:extLst>
                  <a:ext uri="{0D108BD9-81ED-4DB2-BD59-A6C34878D82A}">
                    <a16:rowId xmlns:a16="http://schemas.microsoft.com/office/drawing/2014/main" val="10000"/>
                  </a:ext>
                </a:extLst>
              </a:tr>
              <a:tr h="464058">
                <a:tc>
                  <a:txBody>
                    <a:bodyPr/>
                    <a:lstStyle/>
                    <a:p>
                      <a:pPr marL="525780">
                        <a:lnSpc>
                          <a:spcPts val="1630"/>
                        </a:lnSpc>
                      </a:pPr>
                      <a:r>
                        <a:rPr sz="1400" dirty="0"/>
                        <a:t>Programa</a:t>
                      </a:r>
                    </a:p>
                    <a:p>
                      <a:pPr marL="525780">
                        <a:lnSpc>
                          <a:spcPct val="100000"/>
                        </a:lnSpc>
                        <a:spcBef>
                          <a:spcPts val="120"/>
                        </a:spcBef>
                      </a:pPr>
                      <a:r>
                        <a:rPr sz="1400" dirty="0"/>
                        <a:t>educativo</a:t>
                      </a:r>
                      <a:endParaRPr sz="1400" dirty="0">
                        <a:latin typeface="Arial"/>
                        <a:cs typeface="Arial"/>
                      </a:endParaRPr>
                    </a:p>
                  </a:txBody>
                  <a:tcPr marL="0" marR="0" marT="0" marB="0" anchor="ctr"/>
                </a:tc>
                <a:tc>
                  <a:txBody>
                    <a:bodyPr/>
                    <a:lstStyle/>
                    <a:p>
                      <a:pPr marL="391795">
                        <a:lnSpc>
                          <a:spcPts val="1630"/>
                        </a:lnSpc>
                      </a:pPr>
                      <a:r>
                        <a:rPr sz="1400" dirty="0"/>
                        <a:t>Ingeniería</a:t>
                      </a:r>
                      <a:r>
                        <a:rPr sz="1400" spc="-90" dirty="0"/>
                        <a:t> </a:t>
                      </a:r>
                      <a:r>
                        <a:rPr sz="1400" spc="-5" dirty="0"/>
                        <a:t>Mecatrónica</a:t>
                      </a:r>
                      <a:endParaRPr sz="1400" dirty="0">
                        <a:latin typeface="Arial"/>
                        <a:cs typeface="Arial"/>
                      </a:endParaRPr>
                    </a:p>
                  </a:txBody>
                  <a:tcPr marL="0" marR="0" marT="0" marB="0" anchor="ctr"/>
                </a:tc>
                <a:extLst>
                  <a:ext uri="{0D108BD9-81ED-4DB2-BD59-A6C34878D82A}">
                    <a16:rowId xmlns:a16="http://schemas.microsoft.com/office/drawing/2014/main" val="10001"/>
                  </a:ext>
                </a:extLst>
              </a:tr>
              <a:tr h="464096">
                <a:tc>
                  <a:txBody>
                    <a:bodyPr/>
                    <a:lstStyle/>
                    <a:p>
                      <a:pPr marL="525780">
                        <a:lnSpc>
                          <a:spcPts val="1635"/>
                        </a:lnSpc>
                      </a:pPr>
                      <a:r>
                        <a:rPr sz="1400" spc="-5" dirty="0"/>
                        <a:t>N°</a:t>
                      </a:r>
                      <a:r>
                        <a:rPr sz="1400" spc="-90" dirty="0"/>
                        <a:t> </a:t>
                      </a:r>
                      <a:r>
                        <a:rPr sz="1400" spc="-5" dirty="0"/>
                        <a:t>de</a:t>
                      </a:r>
                      <a:endParaRPr sz="1400"/>
                    </a:p>
                    <a:p>
                      <a:pPr marL="525780">
                        <a:lnSpc>
                          <a:spcPct val="100000"/>
                        </a:lnSpc>
                        <a:spcBef>
                          <a:spcPts val="120"/>
                        </a:spcBef>
                      </a:pPr>
                      <a:r>
                        <a:rPr sz="1400" spc="-5" dirty="0"/>
                        <a:t>estudiantes</a:t>
                      </a:r>
                      <a:endParaRPr sz="1400">
                        <a:latin typeface="Arial"/>
                        <a:cs typeface="Arial"/>
                      </a:endParaRPr>
                    </a:p>
                  </a:txBody>
                  <a:tcPr marL="0" marR="0" marT="0" marB="0" anchor="ctr"/>
                </a:tc>
                <a:tc>
                  <a:txBody>
                    <a:bodyPr/>
                    <a:lstStyle/>
                    <a:p>
                      <a:pPr marL="391795">
                        <a:lnSpc>
                          <a:spcPts val="1635"/>
                        </a:lnSpc>
                      </a:pPr>
                      <a:r>
                        <a:rPr lang="es-MX" sz="1400" spc="-5" dirty="0" smtClean="0"/>
                        <a:t>30</a:t>
                      </a:r>
                      <a:endParaRPr sz="1400" dirty="0">
                        <a:latin typeface="Arial"/>
                        <a:cs typeface="Arial"/>
                      </a:endParaRPr>
                    </a:p>
                  </a:txBody>
                  <a:tcPr marL="0" marR="0" marT="0" marB="0" anchor="ctr"/>
                </a:tc>
                <a:extLst>
                  <a:ext uri="{0D108BD9-81ED-4DB2-BD59-A6C34878D82A}">
                    <a16:rowId xmlns:a16="http://schemas.microsoft.com/office/drawing/2014/main" val="10002"/>
                  </a:ext>
                </a:extLst>
              </a:tr>
              <a:tr h="464058">
                <a:tc>
                  <a:txBody>
                    <a:bodyPr/>
                    <a:lstStyle/>
                    <a:p>
                      <a:pPr marL="525780">
                        <a:lnSpc>
                          <a:spcPts val="1635"/>
                        </a:lnSpc>
                      </a:pPr>
                      <a:r>
                        <a:rPr sz="1400" spc="-5" dirty="0"/>
                        <a:t>N°</a:t>
                      </a:r>
                      <a:r>
                        <a:rPr sz="1400" spc="-90" dirty="0"/>
                        <a:t> </a:t>
                      </a:r>
                      <a:r>
                        <a:rPr sz="1400" spc="-5" dirty="0"/>
                        <a:t>de</a:t>
                      </a:r>
                      <a:endParaRPr sz="1400" dirty="0"/>
                    </a:p>
                    <a:p>
                      <a:pPr marL="525780">
                        <a:lnSpc>
                          <a:spcPct val="100000"/>
                        </a:lnSpc>
                        <a:spcBef>
                          <a:spcPts val="120"/>
                        </a:spcBef>
                      </a:pPr>
                      <a:r>
                        <a:rPr sz="1400" spc="-5" dirty="0"/>
                        <a:t>académicos</a:t>
                      </a:r>
                      <a:endParaRPr sz="1400" dirty="0">
                        <a:latin typeface="Arial"/>
                        <a:cs typeface="Arial"/>
                      </a:endParaRPr>
                    </a:p>
                  </a:txBody>
                  <a:tcPr marL="0" marR="0" marT="0" marB="0" anchor="ctr"/>
                </a:tc>
                <a:tc>
                  <a:txBody>
                    <a:bodyPr/>
                    <a:lstStyle/>
                    <a:p>
                      <a:pPr marL="391795">
                        <a:lnSpc>
                          <a:spcPts val="1635"/>
                        </a:lnSpc>
                      </a:pPr>
                      <a:r>
                        <a:rPr lang="es-MX" sz="1400" dirty="0" smtClean="0"/>
                        <a:t>2</a:t>
                      </a:r>
                      <a:r>
                        <a:rPr sz="1400" dirty="0" smtClean="0"/>
                        <a:t>; </a:t>
                      </a:r>
                      <a:r>
                        <a:rPr lang="es-MX" sz="1400" dirty="0" smtClean="0"/>
                        <a:t>Dr.</a:t>
                      </a:r>
                      <a:r>
                        <a:rPr lang="es-MX" sz="1400" baseline="0" dirty="0" smtClean="0"/>
                        <a:t> Joaquín Santos Luna, Marvin Omar Aguilar Justo</a:t>
                      </a:r>
                      <a:endParaRPr sz="1400" dirty="0">
                        <a:latin typeface="Arial"/>
                        <a:cs typeface="Arial"/>
                      </a:endParaRPr>
                    </a:p>
                  </a:txBody>
                  <a:tcPr marL="0" marR="0" marT="0" marB="0" anchor="ctr"/>
                </a:tc>
                <a:extLst>
                  <a:ext uri="{0D108BD9-81ED-4DB2-BD59-A6C34878D82A}">
                    <a16:rowId xmlns:a16="http://schemas.microsoft.com/office/drawing/2014/main" val="10003"/>
                  </a:ext>
                </a:extLst>
              </a:tr>
              <a:tr h="232029">
                <a:tc>
                  <a:txBody>
                    <a:bodyPr/>
                    <a:lstStyle/>
                    <a:p>
                      <a:pPr marL="525780">
                        <a:lnSpc>
                          <a:spcPts val="1635"/>
                        </a:lnSpc>
                      </a:pPr>
                      <a:r>
                        <a:rPr sz="1400" dirty="0"/>
                        <a:t>Fechas</a:t>
                      </a:r>
                      <a:endParaRPr sz="1400" dirty="0">
                        <a:latin typeface="Arial"/>
                        <a:cs typeface="Arial"/>
                      </a:endParaRPr>
                    </a:p>
                  </a:txBody>
                  <a:tcPr marL="0" marR="0" marT="0" marB="0"/>
                </a:tc>
                <a:tc>
                  <a:txBody>
                    <a:bodyPr/>
                    <a:lstStyle/>
                    <a:p>
                      <a:pPr marL="391795" marR="0" lvl="0" indent="0" defTabSz="914400" eaLnBrk="1" fontAlgn="auto" latinLnBrk="0" hangingPunct="1">
                        <a:lnSpc>
                          <a:spcPts val="1635"/>
                        </a:lnSpc>
                        <a:spcBef>
                          <a:spcPts val="0"/>
                        </a:spcBef>
                        <a:spcAft>
                          <a:spcPts val="0"/>
                        </a:spcAft>
                        <a:buClrTx/>
                        <a:buSzTx/>
                        <a:buFontTx/>
                        <a:buNone/>
                        <a:tabLst/>
                        <a:defRPr/>
                      </a:pPr>
                      <a:r>
                        <a:rPr lang="es-MX" sz="1400" dirty="0" smtClean="0">
                          <a:solidFill>
                            <a:schemeClr val="dk1"/>
                          </a:solidFill>
                          <a:latin typeface="+mn-lt"/>
                          <a:ea typeface="+mn-ea"/>
                          <a:cs typeface="Arial"/>
                        </a:rPr>
                        <a:t>9</a:t>
                      </a:r>
                      <a:r>
                        <a:rPr lang="es-MX" sz="1400" baseline="0" dirty="0" smtClean="0">
                          <a:solidFill>
                            <a:schemeClr val="dk1"/>
                          </a:solidFill>
                          <a:latin typeface="+mn-lt"/>
                          <a:ea typeface="+mn-ea"/>
                          <a:cs typeface="Arial"/>
                        </a:rPr>
                        <a:t> de agosto al 30 de Septiembre de 2017</a:t>
                      </a:r>
                      <a:endParaRPr lang="es-MX" sz="1400" dirty="0" smtClean="0">
                        <a:solidFill>
                          <a:schemeClr val="dk1"/>
                        </a:solidFill>
                        <a:latin typeface="+mn-lt"/>
                        <a:ea typeface="+mn-ea"/>
                        <a:cs typeface="Arial"/>
                      </a:endParaRPr>
                    </a:p>
                    <a:p>
                      <a:pPr marL="391795">
                        <a:lnSpc>
                          <a:spcPts val="1635"/>
                        </a:lnSpc>
                      </a:pPr>
                      <a:endParaRPr sz="1400" dirty="0">
                        <a:latin typeface="Arial"/>
                        <a:cs typeface="Arial"/>
                      </a:endParaRPr>
                    </a:p>
                  </a:txBody>
                  <a:tcPr marL="0" marR="0" marT="0" marB="0"/>
                </a:tc>
                <a:extLst>
                  <a:ext uri="{0D108BD9-81ED-4DB2-BD59-A6C34878D82A}">
                    <a16:rowId xmlns:a16="http://schemas.microsoft.com/office/drawing/2014/main" val="10004"/>
                  </a:ext>
                </a:extLst>
              </a:tr>
            </a:tbl>
          </a:graphicData>
        </a:graphic>
      </p:graphicFrame>
      <p:graphicFrame>
        <p:nvGraphicFramePr>
          <p:cNvPr id="8" name="object 4"/>
          <p:cNvGraphicFramePr>
            <a:graphicFrameLocks noGrp="1"/>
          </p:cNvGraphicFramePr>
          <p:nvPr>
            <p:extLst>
              <p:ext uri="{D42A27DB-BD31-4B8C-83A1-F6EECF244321}">
                <p14:modId xmlns:p14="http://schemas.microsoft.com/office/powerpoint/2010/main" val="1758730179"/>
              </p:ext>
            </p:extLst>
          </p:nvPr>
        </p:nvGraphicFramePr>
        <p:xfrm>
          <a:off x="1752600" y="3916972"/>
          <a:ext cx="5544946" cy="2088172"/>
        </p:xfrm>
        <a:graphic>
          <a:graphicData uri="http://schemas.openxmlformats.org/drawingml/2006/table">
            <a:tbl>
              <a:tblPr firstRow="1" bandRow="1">
                <a:tableStyleId>{22838BEF-8BB2-4498-84A7-C5851F593DF1}</a:tableStyleId>
              </a:tblPr>
              <a:tblGrid>
                <a:gridCol w="1812925">
                  <a:extLst>
                    <a:ext uri="{9D8B030D-6E8A-4147-A177-3AD203B41FA5}">
                      <a16:colId xmlns:a16="http://schemas.microsoft.com/office/drawing/2014/main" val="20000"/>
                    </a:ext>
                  </a:extLst>
                </a:gridCol>
                <a:gridCol w="3732021">
                  <a:extLst>
                    <a:ext uri="{9D8B030D-6E8A-4147-A177-3AD203B41FA5}">
                      <a16:colId xmlns:a16="http://schemas.microsoft.com/office/drawing/2014/main" val="20001"/>
                    </a:ext>
                  </a:extLst>
                </a:gridCol>
              </a:tblGrid>
              <a:tr h="463931">
                <a:tc>
                  <a:txBody>
                    <a:bodyPr/>
                    <a:lstStyle/>
                    <a:p>
                      <a:pPr marL="525780">
                        <a:lnSpc>
                          <a:spcPts val="1580"/>
                        </a:lnSpc>
                      </a:pPr>
                      <a:r>
                        <a:rPr sz="1400" spc="-5" dirty="0"/>
                        <a:t>Nombre</a:t>
                      </a:r>
                      <a:r>
                        <a:rPr sz="1400" spc="-95" dirty="0"/>
                        <a:t> </a:t>
                      </a:r>
                      <a:r>
                        <a:rPr sz="1400" dirty="0"/>
                        <a:t>del</a:t>
                      </a:r>
                    </a:p>
                    <a:p>
                      <a:pPr marL="525780">
                        <a:lnSpc>
                          <a:spcPct val="100000"/>
                        </a:lnSpc>
                        <a:spcBef>
                          <a:spcPts val="120"/>
                        </a:spcBef>
                      </a:pPr>
                      <a:r>
                        <a:rPr sz="1400" spc="-30" dirty="0"/>
                        <a:t>PAFI</a:t>
                      </a:r>
                      <a:endParaRPr sz="1400" dirty="0">
                        <a:latin typeface="Arial"/>
                        <a:cs typeface="Arial"/>
                      </a:endParaRPr>
                    </a:p>
                  </a:txBody>
                  <a:tcPr marL="0" marR="0" marT="0" marB="0" anchor="ctr"/>
                </a:tc>
                <a:tc>
                  <a:txBody>
                    <a:bodyPr/>
                    <a:lstStyle/>
                    <a:p>
                      <a:pPr marL="391795">
                        <a:lnSpc>
                          <a:spcPts val="1580"/>
                        </a:lnSpc>
                      </a:pPr>
                      <a:r>
                        <a:rPr lang="es-MX" sz="1400" dirty="0" smtClean="0"/>
                        <a:t>Propedéutico</a:t>
                      </a:r>
                      <a:r>
                        <a:rPr lang="es-MX" sz="1400" baseline="0" dirty="0" smtClean="0"/>
                        <a:t> para estudiantes de bajo desempeño académico</a:t>
                      </a:r>
                      <a:endParaRPr sz="1400" dirty="0">
                        <a:latin typeface="Arial"/>
                        <a:cs typeface="Arial"/>
                      </a:endParaRPr>
                    </a:p>
                  </a:txBody>
                  <a:tcPr marL="0" marR="0" marT="0" marB="0" anchor="ctr"/>
                </a:tc>
                <a:extLst>
                  <a:ext uri="{0D108BD9-81ED-4DB2-BD59-A6C34878D82A}">
                    <a16:rowId xmlns:a16="http://schemas.microsoft.com/office/drawing/2014/main" val="10000"/>
                  </a:ext>
                </a:extLst>
              </a:tr>
              <a:tr h="464058">
                <a:tc>
                  <a:txBody>
                    <a:bodyPr/>
                    <a:lstStyle/>
                    <a:p>
                      <a:pPr marL="525780">
                        <a:lnSpc>
                          <a:spcPts val="1630"/>
                        </a:lnSpc>
                      </a:pPr>
                      <a:r>
                        <a:rPr sz="1400" dirty="0"/>
                        <a:t>Programa</a:t>
                      </a:r>
                    </a:p>
                    <a:p>
                      <a:pPr marL="525780">
                        <a:lnSpc>
                          <a:spcPct val="100000"/>
                        </a:lnSpc>
                        <a:spcBef>
                          <a:spcPts val="120"/>
                        </a:spcBef>
                      </a:pPr>
                      <a:r>
                        <a:rPr lang="es-MX" sz="1400" dirty="0" smtClean="0"/>
                        <a:t>E</a:t>
                      </a:r>
                      <a:r>
                        <a:rPr sz="1400" dirty="0" err="1" smtClean="0"/>
                        <a:t>ducativo</a:t>
                      </a:r>
                      <a:endParaRPr sz="1400" dirty="0">
                        <a:latin typeface="Arial"/>
                        <a:cs typeface="Arial"/>
                      </a:endParaRPr>
                    </a:p>
                  </a:txBody>
                  <a:tcPr marL="0" marR="0" marT="0" marB="0" anchor="ctr"/>
                </a:tc>
                <a:tc>
                  <a:txBody>
                    <a:bodyPr/>
                    <a:lstStyle/>
                    <a:p>
                      <a:pPr marL="391795">
                        <a:lnSpc>
                          <a:spcPts val="1630"/>
                        </a:lnSpc>
                      </a:pPr>
                      <a:r>
                        <a:rPr sz="1400" dirty="0" err="1"/>
                        <a:t>Ingeniería</a:t>
                      </a:r>
                      <a:r>
                        <a:rPr sz="1400" spc="-90" dirty="0"/>
                        <a:t> </a:t>
                      </a:r>
                      <a:r>
                        <a:rPr sz="1400" spc="-5" dirty="0" err="1" smtClean="0"/>
                        <a:t>Mec</a:t>
                      </a:r>
                      <a:r>
                        <a:rPr lang="es-MX" sz="1400" spc="-5" dirty="0" err="1" smtClean="0"/>
                        <a:t>ánica</a:t>
                      </a:r>
                      <a:endParaRPr sz="1400" dirty="0">
                        <a:latin typeface="Arial"/>
                        <a:cs typeface="Arial"/>
                      </a:endParaRPr>
                    </a:p>
                  </a:txBody>
                  <a:tcPr marL="0" marR="0" marT="0" marB="0" anchor="ctr"/>
                </a:tc>
                <a:extLst>
                  <a:ext uri="{0D108BD9-81ED-4DB2-BD59-A6C34878D82A}">
                    <a16:rowId xmlns:a16="http://schemas.microsoft.com/office/drawing/2014/main" val="10001"/>
                  </a:ext>
                </a:extLst>
              </a:tr>
              <a:tr h="464096">
                <a:tc>
                  <a:txBody>
                    <a:bodyPr/>
                    <a:lstStyle/>
                    <a:p>
                      <a:pPr marL="525780">
                        <a:lnSpc>
                          <a:spcPts val="1635"/>
                        </a:lnSpc>
                      </a:pPr>
                      <a:r>
                        <a:rPr sz="1400" spc="-5" dirty="0"/>
                        <a:t>N°</a:t>
                      </a:r>
                      <a:r>
                        <a:rPr sz="1400" spc="-90" dirty="0"/>
                        <a:t> </a:t>
                      </a:r>
                      <a:r>
                        <a:rPr sz="1400" spc="-5" dirty="0"/>
                        <a:t>de</a:t>
                      </a:r>
                      <a:endParaRPr sz="1400" dirty="0"/>
                    </a:p>
                    <a:p>
                      <a:pPr marL="525780">
                        <a:lnSpc>
                          <a:spcPct val="100000"/>
                        </a:lnSpc>
                        <a:spcBef>
                          <a:spcPts val="120"/>
                        </a:spcBef>
                      </a:pPr>
                      <a:r>
                        <a:rPr lang="es-MX" sz="1400" spc="-5" dirty="0" smtClean="0"/>
                        <a:t>E</a:t>
                      </a:r>
                      <a:r>
                        <a:rPr sz="1400" spc="-5" dirty="0" err="1" smtClean="0"/>
                        <a:t>studiantes</a:t>
                      </a:r>
                      <a:endParaRPr sz="1400" dirty="0">
                        <a:latin typeface="Arial"/>
                        <a:cs typeface="Arial"/>
                      </a:endParaRPr>
                    </a:p>
                  </a:txBody>
                  <a:tcPr marL="0" marR="0" marT="0" marB="0" anchor="ctr"/>
                </a:tc>
                <a:tc>
                  <a:txBody>
                    <a:bodyPr/>
                    <a:lstStyle/>
                    <a:p>
                      <a:pPr marL="391795">
                        <a:lnSpc>
                          <a:spcPts val="1635"/>
                        </a:lnSpc>
                      </a:pPr>
                      <a:r>
                        <a:rPr lang="es-MX" sz="1400" dirty="0" smtClean="0">
                          <a:latin typeface="+mj-lt"/>
                          <a:cs typeface="Arial"/>
                        </a:rPr>
                        <a:t>18</a:t>
                      </a:r>
                      <a:endParaRPr sz="1400" dirty="0">
                        <a:latin typeface="+mj-lt"/>
                        <a:cs typeface="Arial"/>
                      </a:endParaRPr>
                    </a:p>
                  </a:txBody>
                  <a:tcPr marL="0" marR="0" marT="0" marB="0" anchor="ctr"/>
                </a:tc>
                <a:extLst>
                  <a:ext uri="{0D108BD9-81ED-4DB2-BD59-A6C34878D82A}">
                    <a16:rowId xmlns:a16="http://schemas.microsoft.com/office/drawing/2014/main" val="10002"/>
                  </a:ext>
                </a:extLst>
              </a:tr>
              <a:tr h="464058">
                <a:tc>
                  <a:txBody>
                    <a:bodyPr/>
                    <a:lstStyle/>
                    <a:p>
                      <a:pPr marL="525780">
                        <a:lnSpc>
                          <a:spcPts val="1635"/>
                        </a:lnSpc>
                      </a:pPr>
                      <a:r>
                        <a:rPr sz="1400" spc="-5" dirty="0"/>
                        <a:t>N°</a:t>
                      </a:r>
                      <a:r>
                        <a:rPr sz="1400" spc="-90" dirty="0"/>
                        <a:t> </a:t>
                      </a:r>
                      <a:r>
                        <a:rPr sz="1400" spc="-5" dirty="0"/>
                        <a:t>de</a:t>
                      </a:r>
                      <a:endParaRPr sz="1400" dirty="0"/>
                    </a:p>
                    <a:p>
                      <a:pPr marL="525780">
                        <a:lnSpc>
                          <a:spcPct val="100000"/>
                        </a:lnSpc>
                        <a:spcBef>
                          <a:spcPts val="120"/>
                        </a:spcBef>
                      </a:pPr>
                      <a:r>
                        <a:rPr lang="es-MX" sz="1400" spc="-5" dirty="0" smtClean="0"/>
                        <a:t>A</a:t>
                      </a:r>
                      <a:r>
                        <a:rPr sz="1400" spc="-5" dirty="0" err="1" smtClean="0"/>
                        <a:t>cadémicos</a:t>
                      </a:r>
                      <a:endParaRPr sz="1400" dirty="0">
                        <a:latin typeface="Arial"/>
                        <a:cs typeface="Arial"/>
                      </a:endParaRPr>
                    </a:p>
                  </a:txBody>
                  <a:tcPr marL="0" marR="0" marT="0" marB="0" anchor="ctr"/>
                </a:tc>
                <a:tc>
                  <a:txBody>
                    <a:bodyPr/>
                    <a:lstStyle/>
                    <a:p>
                      <a:pPr marL="391795">
                        <a:lnSpc>
                          <a:spcPts val="1635"/>
                        </a:lnSpc>
                      </a:pPr>
                      <a:r>
                        <a:rPr lang="es-MX" sz="1400" dirty="0" smtClean="0"/>
                        <a:t>2</a:t>
                      </a:r>
                      <a:r>
                        <a:rPr sz="1400" dirty="0" smtClean="0"/>
                        <a:t>;</a:t>
                      </a:r>
                      <a:r>
                        <a:rPr lang="es-MX" sz="1400" baseline="0" dirty="0" smtClean="0"/>
                        <a:t> Mtro. Gerardo Leyva </a:t>
                      </a:r>
                      <a:r>
                        <a:rPr lang="es-MX" sz="1400" baseline="0" dirty="0" err="1" smtClean="0"/>
                        <a:t>Martinez</a:t>
                      </a:r>
                      <a:r>
                        <a:rPr lang="es-MX" sz="1400" baseline="0" dirty="0" smtClean="0"/>
                        <a:t>, Dr. </a:t>
                      </a:r>
                      <a:r>
                        <a:rPr lang="es-MX" sz="1400" baseline="0" dirty="0" err="1" smtClean="0"/>
                        <a:t>Jose</a:t>
                      </a:r>
                      <a:r>
                        <a:rPr lang="es-MX" sz="1400" baseline="0" dirty="0" smtClean="0"/>
                        <a:t> Luis Oviedo Barriga</a:t>
                      </a:r>
                      <a:endParaRPr sz="1400" dirty="0">
                        <a:latin typeface="Arial"/>
                        <a:cs typeface="Arial"/>
                      </a:endParaRPr>
                    </a:p>
                  </a:txBody>
                  <a:tcPr marL="0" marR="0" marT="0" marB="0" anchor="ctr"/>
                </a:tc>
                <a:extLst>
                  <a:ext uri="{0D108BD9-81ED-4DB2-BD59-A6C34878D82A}">
                    <a16:rowId xmlns:a16="http://schemas.microsoft.com/office/drawing/2014/main" val="10003"/>
                  </a:ext>
                </a:extLst>
              </a:tr>
              <a:tr h="232029">
                <a:tc>
                  <a:txBody>
                    <a:bodyPr/>
                    <a:lstStyle/>
                    <a:p>
                      <a:pPr marL="525780">
                        <a:lnSpc>
                          <a:spcPts val="1635"/>
                        </a:lnSpc>
                      </a:pPr>
                      <a:r>
                        <a:rPr sz="1400" dirty="0"/>
                        <a:t>Fechas</a:t>
                      </a:r>
                      <a:endParaRPr sz="1400" dirty="0">
                        <a:latin typeface="Arial"/>
                        <a:cs typeface="Arial"/>
                      </a:endParaRPr>
                    </a:p>
                  </a:txBody>
                  <a:tcPr marL="0" marR="0" marT="0" marB="0" anchor="ctr"/>
                </a:tc>
                <a:tc>
                  <a:txBody>
                    <a:bodyPr/>
                    <a:lstStyle/>
                    <a:p>
                      <a:pPr marL="391795" marR="0" lvl="0" indent="0" defTabSz="914400" eaLnBrk="1" fontAlgn="auto" latinLnBrk="0" hangingPunct="1">
                        <a:lnSpc>
                          <a:spcPts val="1635"/>
                        </a:lnSpc>
                        <a:spcBef>
                          <a:spcPts val="0"/>
                        </a:spcBef>
                        <a:spcAft>
                          <a:spcPts val="0"/>
                        </a:spcAft>
                        <a:buClrTx/>
                        <a:buSzTx/>
                        <a:buFontTx/>
                        <a:buNone/>
                        <a:tabLst/>
                        <a:defRPr/>
                      </a:pPr>
                      <a:r>
                        <a:rPr lang="es-MX" sz="1400" dirty="0" smtClean="0">
                          <a:solidFill>
                            <a:schemeClr val="dk1"/>
                          </a:solidFill>
                          <a:latin typeface="+mn-lt"/>
                          <a:ea typeface="+mn-ea"/>
                          <a:cs typeface="Arial"/>
                        </a:rPr>
                        <a:t>9</a:t>
                      </a:r>
                      <a:r>
                        <a:rPr lang="es-MX" sz="1400" baseline="0" dirty="0" smtClean="0">
                          <a:solidFill>
                            <a:schemeClr val="dk1"/>
                          </a:solidFill>
                          <a:latin typeface="+mn-lt"/>
                          <a:ea typeface="+mn-ea"/>
                          <a:cs typeface="Arial"/>
                        </a:rPr>
                        <a:t> de agosto al 30 de Septiembre de 2017</a:t>
                      </a:r>
                      <a:endParaRPr lang="es-MX" sz="1400" dirty="0" smtClean="0">
                        <a:solidFill>
                          <a:schemeClr val="dk1"/>
                        </a:solidFill>
                        <a:latin typeface="+mn-lt"/>
                        <a:ea typeface="+mn-ea"/>
                        <a:cs typeface="Arial"/>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3342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8617" y="115823"/>
            <a:ext cx="6781800" cy="1636345"/>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marR="1383665" algn="ctr">
              <a:lnSpc>
                <a:spcPct val="100000"/>
              </a:lnSpc>
              <a:spcBef>
                <a:spcPts val="990"/>
              </a:spcBef>
            </a:pPr>
            <a:r>
              <a:rPr sz="4000" b="1" spc="-60" dirty="0">
                <a:latin typeface="Calibri"/>
                <a:cs typeface="Calibri"/>
              </a:rPr>
              <a:t>PAFI</a:t>
            </a:r>
            <a:endParaRPr sz="4000" b="1" dirty="0">
              <a:latin typeface="Calibri"/>
              <a:cs typeface="Calibri"/>
            </a:endParaRPr>
          </a:p>
          <a:p>
            <a:pPr marR="1500505" algn="ctr">
              <a:lnSpc>
                <a:spcPct val="100000"/>
              </a:lnSpc>
              <a:spcBef>
                <a:spcPts val="885"/>
              </a:spcBef>
            </a:pPr>
            <a:r>
              <a:rPr sz="2400" spc="-15" dirty="0">
                <a:latin typeface="Calibri"/>
                <a:cs typeface="Calibri"/>
              </a:rPr>
              <a:t>Programa </a:t>
            </a:r>
            <a:r>
              <a:rPr sz="2400" spc="-5" dirty="0">
                <a:latin typeface="Calibri"/>
                <a:cs typeface="Calibri"/>
              </a:rPr>
              <a:t>de </a:t>
            </a:r>
            <a:r>
              <a:rPr sz="2400" spc="-10" dirty="0">
                <a:latin typeface="Calibri"/>
                <a:cs typeface="Calibri"/>
              </a:rPr>
              <a:t>apoyo </a:t>
            </a:r>
            <a:r>
              <a:rPr sz="2400" dirty="0">
                <a:latin typeface="Calibri"/>
                <a:cs typeface="Calibri"/>
              </a:rPr>
              <a:t>a la </a:t>
            </a:r>
            <a:r>
              <a:rPr sz="2400" spc="-10" dirty="0">
                <a:latin typeface="Calibri"/>
                <a:cs typeface="Calibri"/>
              </a:rPr>
              <a:t>formación</a:t>
            </a:r>
            <a:r>
              <a:rPr sz="2400" spc="-20" dirty="0">
                <a:latin typeface="Calibri"/>
                <a:cs typeface="Calibri"/>
              </a:rPr>
              <a:t> </a:t>
            </a:r>
            <a:r>
              <a:rPr sz="2400" spc="-15" dirty="0">
                <a:latin typeface="Calibri"/>
                <a:cs typeface="Calibri"/>
              </a:rPr>
              <a:t>integral</a:t>
            </a:r>
            <a:endParaRPr sz="2400" dirty="0">
              <a:latin typeface="Calibri"/>
              <a:cs typeface="Calibri"/>
            </a:endParaRPr>
          </a:p>
        </p:txBody>
      </p:sp>
      <p:graphicFrame>
        <p:nvGraphicFramePr>
          <p:cNvPr id="6" name="object 4"/>
          <p:cNvGraphicFramePr>
            <a:graphicFrameLocks noGrp="1"/>
          </p:cNvGraphicFramePr>
          <p:nvPr>
            <p:extLst>
              <p:ext uri="{D42A27DB-BD31-4B8C-83A1-F6EECF244321}">
                <p14:modId xmlns:p14="http://schemas.microsoft.com/office/powerpoint/2010/main" val="3487542305"/>
              </p:ext>
            </p:extLst>
          </p:nvPr>
        </p:nvGraphicFramePr>
        <p:xfrm>
          <a:off x="1752600" y="1828800"/>
          <a:ext cx="5544946" cy="2262543"/>
        </p:xfrm>
        <a:graphic>
          <a:graphicData uri="http://schemas.openxmlformats.org/drawingml/2006/table">
            <a:tbl>
              <a:tblPr firstRow="1" bandRow="1">
                <a:tableStyleId>{22838BEF-8BB2-4498-84A7-C5851F593DF1}</a:tableStyleId>
              </a:tblPr>
              <a:tblGrid>
                <a:gridCol w="1812925">
                  <a:extLst>
                    <a:ext uri="{9D8B030D-6E8A-4147-A177-3AD203B41FA5}">
                      <a16:colId xmlns:a16="http://schemas.microsoft.com/office/drawing/2014/main" val="20000"/>
                    </a:ext>
                  </a:extLst>
                </a:gridCol>
                <a:gridCol w="3732021">
                  <a:extLst>
                    <a:ext uri="{9D8B030D-6E8A-4147-A177-3AD203B41FA5}">
                      <a16:colId xmlns:a16="http://schemas.microsoft.com/office/drawing/2014/main" val="20001"/>
                    </a:ext>
                  </a:extLst>
                </a:gridCol>
              </a:tblGrid>
              <a:tr h="463931">
                <a:tc>
                  <a:txBody>
                    <a:bodyPr/>
                    <a:lstStyle/>
                    <a:p>
                      <a:pPr marL="525780">
                        <a:lnSpc>
                          <a:spcPts val="1580"/>
                        </a:lnSpc>
                      </a:pPr>
                      <a:r>
                        <a:rPr sz="1400" spc="-5" dirty="0"/>
                        <a:t>Nombre</a:t>
                      </a:r>
                      <a:r>
                        <a:rPr sz="1400" spc="-95" dirty="0"/>
                        <a:t> </a:t>
                      </a:r>
                      <a:r>
                        <a:rPr sz="1400" dirty="0"/>
                        <a:t>del</a:t>
                      </a:r>
                    </a:p>
                    <a:p>
                      <a:pPr marL="525780">
                        <a:lnSpc>
                          <a:spcPct val="100000"/>
                        </a:lnSpc>
                        <a:spcBef>
                          <a:spcPts val="120"/>
                        </a:spcBef>
                      </a:pPr>
                      <a:r>
                        <a:rPr sz="1400" spc="-30" dirty="0"/>
                        <a:t>PAFI</a:t>
                      </a:r>
                      <a:endParaRPr sz="1400" dirty="0">
                        <a:latin typeface="Arial"/>
                        <a:cs typeface="Arial"/>
                      </a:endParaRPr>
                    </a:p>
                  </a:txBody>
                  <a:tcPr marL="0" marR="0" marT="0" marB="0" anchor="ctr"/>
                </a:tc>
                <a:tc>
                  <a:txBody>
                    <a:bodyPr/>
                    <a:lstStyle/>
                    <a:p>
                      <a:pPr marL="391795">
                        <a:lnSpc>
                          <a:spcPts val="1580"/>
                        </a:lnSpc>
                      </a:pPr>
                      <a:r>
                        <a:rPr lang="es-MX" sz="1400" dirty="0" smtClean="0"/>
                        <a:t>Propedéutico</a:t>
                      </a:r>
                      <a:r>
                        <a:rPr lang="es-MX" sz="1400" baseline="0" dirty="0" smtClean="0"/>
                        <a:t> para estudiantes de bajo desempeño académico</a:t>
                      </a:r>
                      <a:endParaRPr sz="1400" dirty="0">
                        <a:latin typeface="Arial"/>
                        <a:cs typeface="Arial"/>
                      </a:endParaRPr>
                    </a:p>
                  </a:txBody>
                  <a:tcPr marL="0" marR="0" marT="0" marB="0" anchor="ctr"/>
                </a:tc>
                <a:extLst>
                  <a:ext uri="{0D108BD9-81ED-4DB2-BD59-A6C34878D82A}">
                    <a16:rowId xmlns:a16="http://schemas.microsoft.com/office/drawing/2014/main" val="10000"/>
                  </a:ext>
                </a:extLst>
              </a:tr>
              <a:tr h="464058">
                <a:tc>
                  <a:txBody>
                    <a:bodyPr/>
                    <a:lstStyle/>
                    <a:p>
                      <a:pPr marL="525780">
                        <a:lnSpc>
                          <a:spcPts val="1630"/>
                        </a:lnSpc>
                      </a:pPr>
                      <a:r>
                        <a:rPr sz="1400" dirty="0"/>
                        <a:t>Programa</a:t>
                      </a:r>
                    </a:p>
                    <a:p>
                      <a:pPr marL="525780">
                        <a:lnSpc>
                          <a:spcPct val="100000"/>
                        </a:lnSpc>
                        <a:spcBef>
                          <a:spcPts val="120"/>
                        </a:spcBef>
                      </a:pPr>
                      <a:r>
                        <a:rPr sz="1400" dirty="0"/>
                        <a:t>educativo</a:t>
                      </a:r>
                      <a:endParaRPr sz="1400" dirty="0">
                        <a:latin typeface="Arial"/>
                        <a:cs typeface="Arial"/>
                      </a:endParaRPr>
                    </a:p>
                  </a:txBody>
                  <a:tcPr marL="0" marR="0" marT="0" marB="0" anchor="ctr"/>
                </a:tc>
                <a:tc>
                  <a:txBody>
                    <a:bodyPr/>
                    <a:lstStyle/>
                    <a:p>
                      <a:pPr marL="391795">
                        <a:lnSpc>
                          <a:spcPts val="1630"/>
                        </a:lnSpc>
                      </a:pPr>
                      <a:r>
                        <a:rPr sz="1400" dirty="0" err="1"/>
                        <a:t>Ingeniería</a:t>
                      </a:r>
                      <a:r>
                        <a:rPr sz="1400" spc="-90" dirty="0"/>
                        <a:t> </a:t>
                      </a:r>
                      <a:r>
                        <a:rPr lang="es-MX" sz="1400" spc="-5" dirty="0" smtClean="0"/>
                        <a:t>Civil</a:t>
                      </a:r>
                      <a:endParaRPr sz="1400" dirty="0">
                        <a:latin typeface="Arial"/>
                        <a:cs typeface="Arial"/>
                      </a:endParaRPr>
                    </a:p>
                  </a:txBody>
                  <a:tcPr marL="0" marR="0" marT="0" marB="0" anchor="ctr"/>
                </a:tc>
                <a:extLst>
                  <a:ext uri="{0D108BD9-81ED-4DB2-BD59-A6C34878D82A}">
                    <a16:rowId xmlns:a16="http://schemas.microsoft.com/office/drawing/2014/main" val="10001"/>
                  </a:ext>
                </a:extLst>
              </a:tr>
              <a:tr h="464096">
                <a:tc>
                  <a:txBody>
                    <a:bodyPr/>
                    <a:lstStyle/>
                    <a:p>
                      <a:pPr marL="525780">
                        <a:lnSpc>
                          <a:spcPts val="1635"/>
                        </a:lnSpc>
                      </a:pPr>
                      <a:r>
                        <a:rPr sz="1400" spc="-5" dirty="0"/>
                        <a:t>N°</a:t>
                      </a:r>
                      <a:r>
                        <a:rPr sz="1400" spc="-90" dirty="0"/>
                        <a:t> </a:t>
                      </a:r>
                      <a:r>
                        <a:rPr sz="1400" spc="-5" dirty="0"/>
                        <a:t>de</a:t>
                      </a:r>
                      <a:endParaRPr sz="1400" dirty="0"/>
                    </a:p>
                    <a:p>
                      <a:pPr marL="525780">
                        <a:lnSpc>
                          <a:spcPct val="100000"/>
                        </a:lnSpc>
                        <a:spcBef>
                          <a:spcPts val="120"/>
                        </a:spcBef>
                      </a:pPr>
                      <a:r>
                        <a:rPr sz="1400" spc="-5" dirty="0"/>
                        <a:t>estudiantes</a:t>
                      </a:r>
                      <a:endParaRPr sz="1400" dirty="0">
                        <a:latin typeface="Arial"/>
                        <a:cs typeface="Arial"/>
                      </a:endParaRPr>
                    </a:p>
                  </a:txBody>
                  <a:tcPr marL="0" marR="0" marT="0" marB="0" anchor="ctr"/>
                </a:tc>
                <a:tc>
                  <a:txBody>
                    <a:bodyPr/>
                    <a:lstStyle/>
                    <a:p>
                      <a:pPr marL="391795">
                        <a:lnSpc>
                          <a:spcPts val="1635"/>
                        </a:lnSpc>
                      </a:pPr>
                      <a:r>
                        <a:rPr lang="es-MX" sz="1400" spc="-5" dirty="0" smtClean="0"/>
                        <a:t>31</a:t>
                      </a:r>
                      <a:endParaRPr sz="1400" dirty="0">
                        <a:latin typeface="Arial"/>
                        <a:cs typeface="Arial"/>
                      </a:endParaRPr>
                    </a:p>
                  </a:txBody>
                  <a:tcPr marL="0" marR="0" marT="0" marB="0" anchor="ctr"/>
                </a:tc>
                <a:extLst>
                  <a:ext uri="{0D108BD9-81ED-4DB2-BD59-A6C34878D82A}">
                    <a16:rowId xmlns:a16="http://schemas.microsoft.com/office/drawing/2014/main" val="10002"/>
                  </a:ext>
                </a:extLst>
              </a:tr>
              <a:tr h="464058">
                <a:tc>
                  <a:txBody>
                    <a:bodyPr/>
                    <a:lstStyle/>
                    <a:p>
                      <a:pPr marL="525780">
                        <a:lnSpc>
                          <a:spcPts val="1635"/>
                        </a:lnSpc>
                      </a:pPr>
                      <a:r>
                        <a:rPr sz="1400" spc="-5" dirty="0"/>
                        <a:t>N°</a:t>
                      </a:r>
                      <a:r>
                        <a:rPr sz="1400" spc="-90" dirty="0"/>
                        <a:t> </a:t>
                      </a:r>
                      <a:r>
                        <a:rPr sz="1400" spc="-5" dirty="0"/>
                        <a:t>de</a:t>
                      </a:r>
                      <a:endParaRPr sz="1400"/>
                    </a:p>
                    <a:p>
                      <a:pPr marL="525780">
                        <a:lnSpc>
                          <a:spcPct val="100000"/>
                        </a:lnSpc>
                        <a:spcBef>
                          <a:spcPts val="120"/>
                        </a:spcBef>
                      </a:pPr>
                      <a:r>
                        <a:rPr sz="1400" spc="-5" dirty="0"/>
                        <a:t>académicos</a:t>
                      </a:r>
                      <a:endParaRPr sz="1400">
                        <a:latin typeface="Arial"/>
                        <a:cs typeface="Arial"/>
                      </a:endParaRPr>
                    </a:p>
                  </a:txBody>
                  <a:tcPr marL="0" marR="0" marT="0" marB="0" anchor="ctr"/>
                </a:tc>
                <a:tc>
                  <a:txBody>
                    <a:bodyPr/>
                    <a:lstStyle/>
                    <a:p>
                      <a:pPr marL="391795">
                        <a:lnSpc>
                          <a:spcPts val="1635"/>
                        </a:lnSpc>
                      </a:pPr>
                      <a:r>
                        <a:rPr lang="es-MX" sz="1400" dirty="0" smtClean="0"/>
                        <a:t>1</a:t>
                      </a:r>
                      <a:r>
                        <a:rPr sz="1400" dirty="0" smtClean="0"/>
                        <a:t>; </a:t>
                      </a:r>
                      <a:r>
                        <a:rPr lang="es-MX" sz="1400" dirty="0" smtClean="0"/>
                        <a:t>Dr.</a:t>
                      </a:r>
                      <a:r>
                        <a:rPr lang="es-MX" sz="1400" baseline="0" dirty="0" smtClean="0"/>
                        <a:t> Sergio Márquez Domínguez</a:t>
                      </a:r>
                      <a:endParaRPr sz="1400" dirty="0">
                        <a:latin typeface="Arial"/>
                        <a:cs typeface="Arial"/>
                      </a:endParaRPr>
                    </a:p>
                  </a:txBody>
                  <a:tcPr marL="0" marR="0" marT="0" marB="0" anchor="ctr"/>
                </a:tc>
                <a:extLst>
                  <a:ext uri="{0D108BD9-81ED-4DB2-BD59-A6C34878D82A}">
                    <a16:rowId xmlns:a16="http://schemas.microsoft.com/office/drawing/2014/main" val="10003"/>
                  </a:ext>
                </a:extLst>
              </a:tr>
              <a:tr h="232029">
                <a:tc>
                  <a:txBody>
                    <a:bodyPr/>
                    <a:lstStyle/>
                    <a:p>
                      <a:pPr marL="525780">
                        <a:lnSpc>
                          <a:spcPts val="1635"/>
                        </a:lnSpc>
                      </a:pPr>
                      <a:r>
                        <a:rPr sz="1400" dirty="0"/>
                        <a:t>Fechas</a:t>
                      </a:r>
                      <a:endParaRPr sz="1400" dirty="0">
                        <a:latin typeface="Arial"/>
                        <a:cs typeface="Arial"/>
                      </a:endParaRPr>
                    </a:p>
                  </a:txBody>
                  <a:tcPr marL="0" marR="0" marT="0" marB="0" anchor="ctr"/>
                </a:tc>
                <a:tc>
                  <a:txBody>
                    <a:bodyPr/>
                    <a:lstStyle/>
                    <a:p>
                      <a:pPr marL="391795" marR="0" lvl="0" indent="0" defTabSz="914400" eaLnBrk="1" fontAlgn="auto" latinLnBrk="0" hangingPunct="1">
                        <a:lnSpc>
                          <a:spcPts val="1635"/>
                        </a:lnSpc>
                        <a:spcBef>
                          <a:spcPts val="0"/>
                        </a:spcBef>
                        <a:spcAft>
                          <a:spcPts val="0"/>
                        </a:spcAft>
                        <a:buClrTx/>
                        <a:buSzTx/>
                        <a:buFontTx/>
                        <a:buNone/>
                        <a:tabLst/>
                        <a:defRPr/>
                      </a:pPr>
                      <a:r>
                        <a:rPr lang="es-MX" sz="1400" dirty="0" smtClean="0">
                          <a:solidFill>
                            <a:schemeClr val="dk1"/>
                          </a:solidFill>
                          <a:latin typeface="+mn-lt"/>
                          <a:ea typeface="+mn-ea"/>
                          <a:cs typeface="Arial"/>
                        </a:rPr>
                        <a:t>9</a:t>
                      </a:r>
                      <a:r>
                        <a:rPr lang="es-MX" sz="1400" baseline="0" dirty="0" smtClean="0">
                          <a:solidFill>
                            <a:schemeClr val="dk1"/>
                          </a:solidFill>
                          <a:latin typeface="+mn-lt"/>
                          <a:ea typeface="+mn-ea"/>
                          <a:cs typeface="Arial"/>
                        </a:rPr>
                        <a:t> de agosto al 30 de Septiembre de 2017</a:t>
                      </a:r>
                      <a:endParaRPr lang="es-MX" sz="1400" dirty="0" smtClean="0">
                        <a:solidFill>
                          <a:schemeClr val="dk1"/>
                        </a:solidFill>
                        <a:latin typeface="+mn-lt"/>
                        <a:ea typeface="+mn-ea"/>
                        <a:cs typeface="Arial"/>
                      </a:endParaRPr>
                    </a:p>
                    <a:p>
                      <a:pPr marL="391795">
                        <a:lnSpc>
                          <a:spcPts val="1635"/>
                        </a:lnSpc>
                      </a:pPr>
                      <a:endParaRPr sz="1400" dirty="0">
                        <a:latin typeface="Arial"/>
                        <a:cs typeface="Arial"/>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8" name="object 4"/>
          <p:cNvGraphicFramePr>
            <a:graphicFrameLocks noGrp="1"/>
          </p:cNvGraphicFramePr>
          <p:nvPr>
            <p:extLst>
              <p:ext uri="{D42A27DB-BD31-4B8C-83A1-F6EECF244321}">
                <p14:modId xmlns:p14="http://schemas.microsoft.com/office/powerpoint/2010/main" val="1921085274"/>
              </p:ext>
            </p:extLst>
          </p:nvPr>
        </p:nvGraphicFramePr>
        <p:xfrm>
          <a:off x="1752600" y="4091343"/>
          <a:ext cx="5544946" cy="2088172"/>
        </p:xfrm>
        <a:graphic>
          <a:graphicData uri="http://schemas.openxmlformats.org/drawingml/2006/table">
            <a:tbl>
              <a:tblPr firstRow="1" bandRow="1">
                <a:tableStyleId>{22838BEF-8BB2-4498-84A7-C5851F593DF1}</a:tableStyleId>
              </a:tblPr>
              <a:tblGrid>
                <a:gridCol w="1812925">
                  <a:extLst>
                    <a:ext uri="{9D8B030D-6E8A-4147-A177-3AD203B41FA5}">
                      <a16:colId xmlns:a16="http://schemas.microsoft.com/office/drawing/2014/main" val="20000"/>
                    </a:ext>
                  </a:extLst>
                </a:gridCol>
                <a:gridCol w="3732021">
                  <a:extLst>
                    <a:ext uri="{9D8B030D-6E8A-4147-A177-3AD203B41FA5}">
                      <a16:colId xmlns:a16="http://schemas.microsoft.com/office/drawing/2014/main" val="20001"/>
                    </a:ext>
                  </a:extLst>
                </a:gridCol>
              </a:tblGrid>
              <a:tr h="463931">
                <a:tc>
                  <a:txBody>
                    <a:bodyPr/>
                    <a:lstStyle/>
                    <a:p>
                      <a:pPr marL="525780">
                        <a:lnSpc>
                          <a:spcPts val="1580"/>
                        </a:lnSpc>
                      </a:pPr>
                      <a:r>
                        <a:rPr sz="1400" spc="-5" dirty="0"/>
                        <a:t>Nombre</a:t>
                      </a:r>
                      <a:r>
                        <a:rPr sz="1400" spc="-95" dirty="0"/>
                        <a:t> </a:t>
                      </a:r>
                      <a:r>
                        <a:rPr sz="1400" dirty="0"/>
                        <a:t>del</a:t>
                      </a:r>
                    </a:p>
                    <a:p>
                      <a:pPr marL="525780">
                        <a:lnSpc>
                          <a:spcPct val="100000"/>
                        </a:lnSpc>
                        <a:spcBef>
                          <a:spcPts val="120"/>
                        </a:spcBef>
                      </a:pPr>
                      <a:r>
                        <a:rPr sz="1400" spc="-30" dirty="0"/>
                        <a:t>PAFI</a:t>
                      </a:r>
                      <a:endParaRPr sz="1400" dirty="0">
                        <a:latin typeface="Arial"/>
                        <a:cs typeface="Arial"/>
                      </a:endParaRPr>
                    </a:p>
                  </a:txBody>
                  <a:tcPr marL="0" marR="0" marT="0" marB="0" anchor="ctr"/>
                </a:tc>
                <a:tc>
                  <a:txBody>
                    <a:bodyPr/>
                    <a:lstStyle/>
                    <a:p>
                      <a:pPr marL="391795">
                        <a:lnSpc>
                          <a:spcPts val="1580"/>
                        </a:lnSpc>
                      </a:pPr>
                      <a:r>
                        <a:rPr lang="es-MX" sz="1400" dirty="0" smtClean="0"/>
                        <a:t>Propedéutico</a:t>
                      </a:r>
                      <a:r>
                        <a:rPr lang="es-MX" sz="1400" baseline="0" dirty="0" smtClean="0"/>
                        <a:t> para estudiantes de bajo desempeño académico</a:t>
                      </a:r>
                      <a:endParaRPr sz="1400" dirty="0">
                        <a:latin typeface="Arial"/>
                        <a:cs typeface="Arial"/>
                      </a:endParaRPr>
                    </a:p>
                  </a:txBody>
                  <a:tcPr marL="0" marR="0" marT="0" marB="0" anchor="ctr"/>
                </a:tc>
                <a:extLst>
                  <a:ext uri="{0D108BD9-81ED-4DB2-BD59-A6C34878D82A}">
                    <a16:rowId xmlns:a16="http://schemas.microsoft.com/office/drawing/2014/main" val="10000"/>
                  </a:ext>
                </a:extLst>
              </a:tr>
              <a:tr h="464058">
                <a:tc>
                  <a:txBody>
                    <a:bodyPr/>
                    <a:lstStyle/>
                    <a:p>
                      <a:pPr marL="525780">
                        <a:lnSpc>
                          <a:spcPts val="1630"/>
                        </a:lnSpc>
                      </a:pPr>
                      <a:r>
                        <a:rPr sz="1400" dirty="0"/>
                        <a:t>Programa</a:t>
                      </a:r>
                      <a:endParaRPr sz="1400"/>
                    </a:p>
                    <a:p>
                      <a:pPr marL="525780">
                        <a:lnSpc>
                          <a:spcPct val="100000"/>
                        </a:lnSpc>
                        <a:spcBef>
                          <a:spcPts val="120"/>
                        </a:spcBef>
                      </a:pPr>
                      <a:r>
                        <a:rPr sz="1400" dirty="0"/>
                        <a:t>educativo</a:t>
                      </a:r>
                      <a:endParaRPr sz="1400">
                        <a:latin typeface="Arial"/>
                        <a:cs typeface="Arial"/>
                      </a:endParaRPr>
                    </a:p>
                  </a:txBody>
                  <a:tcPr marL="0" marR="0" marT="0" marB="0" anchor="ctr"/>
                </a:tc>
                <a:tc>
                  <a:txBody>
                    <a:bodyPr/>
                    <a:lstStyle/>
                    <a:p>
                      <a:pPr marL="391795">
                        <a:lnSpc>
                          <a:spcPts val="1630"/>
                        </a:lnSpc>
                      </a:pPr>
                      <a:r>
                        <a:rPr sz="1400" dirty="0" err="1"/>
                        <a:t>Ingeniería</a:t>
                      </a:r>
                      <a:r>
                        <a:rPr sz="1400" spc="-90" dirty="0"/>
                        <a:t> </a:t>
                      </a:r>
                      <a:r>
                        <a:rPr lang="es-MX" sz="1400" spc="-90" dirty="0" smtClean="0"/>
                        <a:t>Eléctrica</a:t>
                      </a:r>
                      <a:endParaRPr sz="1400" dirty="0">
                        <a:latin typeface="Arial"/>
                        <a:cs typeface="Arial"/>
                      </a:endParaRPr>
                    </a:p>
                  </a:txBody>
                  <a:tcPr marL="0" marR="0" marT="0" marB="0" anchor="ctr"/>
                </a:tc>
                <a:extLst>
                  <a:ext uri="{0D108BD9-81ED-4DB2-BD59-A6C34878D82A}">
                    <a16:rowId xmlns:a16="http://schemas.microsoft.com/office/drawing/2014/main" val="10001"/>
                  </a:ext>
                </a:extLst>
              </a:tr>
              <a:tr h="464096">
                <a:tc>
                  <a:txBody>
                    <a:bodyPr/>
                    <a:lstStyle/>
                    <a:p>
                      <a:pPr marL="525780">
                        <a:lnSpc>
                          <a:spcPts val="1635"/>
                        </a:lnSpc>
                      </a:pPr>
                      <a:r>
                        <a:rPr sz="1400" spc="-5" dirty="0"/>
                        <a:t>N°</a:t>
                      </a:r>
                      <a:r>
                        <a:rPr sz="1400" spc="-90" dirty="0"/>
                        <a:t> </a:t>
                      </a:r>
                      <a:r>
                        <a:rPr sz="1400" spc="-5" dirty="0"/>
                        <a:t>de</a:t>
                      </a:r>
                      <a:endParaRPr sz="1400"/>
                    </a:p>
                    <a:p>
                      <a:pPr marL="525780">
                        <a:lnSpc>
                          <a:spcPct val="100000"/>
                        </a:lnSpc>
                        <a:spcBef>
                          <a:spcPts val="120"/>
                        </a:spcBef>
                      </a:pPr>
                      <a:r>
                        <a:rPr sz="1400" spc="-5" dirty="0"/>
                        <a:t>estudiantes</a:t>
                      </a:r>
                      <a:endParaRPr sz="1400">
                        <a:latin typeface="Arial"/>
                        <a:cs typeface="Arial"/>
                      </a:endParaRPr>
                    </a:p>
                  </a:txBody>
                  <a:tcPr marL="0" marR="0" marT="0" marB="0" anchor="ctr"/>
                </a:tc>
                <a:tc>
                  <a:txBody>
                    <a:bodyPr/>
                    <a:lstStyle/>
                    <a:p>
                      <a:pPr marL="391795">
                        <a:lnSpc>
                          <a:spcPts val="1635"/>
                        </a:lnSpc>
                      </a:pPr>
                      <a:r>
                        <a:rPr lang="es-MX" sz="1400" dirty="0" smtClean="0"/>
                        <a:t>33</a:t>
                      </a:r>
                      <a:endParaRPr sz="1400" dirty="0">
                        <a:latin typeface="+mj-lt"/>
                        <a:cs typeface="Arial"/>
                      </a:endParaRPr>
                    </a:p>
                  </a:txBody>
                  <a:tcPr marL="0" marR="0" marT="0" marB="0" anchor="ctr"/>
                </a:tc>
                <a:extLst>
                  <a:ext uri="{0D108BD9-81ED-4DB2-BD59-A6C34878D82A}">
                    <a16:rowId xmlns:a16="http://schemas.microsoft.com/office/drawing/2014/main" val="10002"/>
                  </a:ext>
                </a:extLst>
              </a:tr>
              <a:tr h="464058">
                <a:tc>
                  <a:txBody>
                    <a:bodyPr/>
                    <a:lstStyle/>
                    <a:p>
                      <a:pPr marL="525780">
                        <a:lnSpc>
                          <a:spcPts val="1635"/>
                        </a:lnSpc>
                      </a:pPr>
                      <a:r>
                        <a:rPr sz="1400" spc="-5" dirty="0"/>
                        <a:t>N°</a:t>
                      </a:r>
                      <a:r>
                        <a:rPr sz="1400" spc="-90" dirty="0"/>
                        <a:t> </a:t>
                      </a:r>
                      <a:r>
                        <a:rPr sz="1400" spc="-5" dirty="0"/>
                        <a:t>de</a:t>
                      </a:r>
                      <a:endParaRPr sz="1400"/>
                    </a:p>
                    <a:p>
                      <a:pPr marL="525780">
                        <a:lnSpc>
                          <a:spcPct val="100000"/>
                        </a:lnSpc>
                        <a:spcBef>
                          <a:spcPts val="120"/>
                        </a:spcBef>
                      </a:pPr>
                      <a:r>
                        <a:rPr sz="1400" spc="-5" dirty="0"/>
                        <a:t>académicos</a:t>
                      </a:r>
                      <a:endParaRPr sz="1400">
                        <a:latin typeface="Arial"/>
                        <a:cs typeface="Arial"/>
                      </a:endParaRPr>
                    </a:p>
                  </a:txBody>
                  <a:tcPr marL="0" marR="0" marT="0" marB="0" anchor="ctr"/>
                </a:tc>
                <a:tc>
                  <a:txBody>
                    <a:bodyPr/>
                    <a:lstStyle/>
                    <a:p>
                      <a:pPr marL="391795">
                        <a:lnSpc>
                          <a:spcPts val="1635"/>
                        </a:lnSpc>
                      </a:pPr>
                      <a:r>
                        <a:rPr lang="es-MX" sz="1400" dirty="0" smtClean="0"/>
                        <a:t>2</a:t>
                      </a:r>
                      <a:r>
                        <a:rPr sz="1400" dirty="0" smtClean="0"/>
                        <a:t>;</a:t>
                      </a:r>
                      <a:r>
                        <a:rPr lang="es-MX" sz="1400" baseline="0" dirty="0" smtClean="0"/>
                        <a:t> Mtro. Gerson Omar Martínez Guevara, Mtro. Ignacio Sánchez Bazán </a:t>
                      </a:r>
                    </a:p>
                  </a:txBody>
                  <a:tcPr marL="0" marR="0" marT="0" marB="0" anchor="ctr"/>
                </a:tc>
                <a:extLst>
                  <a:ext uri="{0D108BD9-81ED-4DB2-BD59-A6C34878D82A}">
                    <a16:rowId xmlns:a16="http://schemas.microsoft.com/office/drawing/2014/main" val="10003"/>
                  </a:ext>
                </a:extLst>
              </a:tr>
              <a:tr h="232029">
                <a:tc>
                  <a:txBody>
                    <a:bodyPr/>
                    <a:lstStyle/>
                    <a:p>
                      <a:pPr marL="525780">
                        <a:lnSpc>
                          <a:spcPts val="1635"/>
                        </a:lnSpc>
                      </a:pPr>
                      <a:r>
                        <a:rPr sz="1400" dirty="0"/>
                        <a:t>Fechas</a:t>
                      </a:r>
                      <a:endParaRPr sz="1400" dirty="0">
                        <a:latin typeface="Arial"/>
                        <a:cs typeface="Arial"/>
                      </a:endParaRPr>
                    </a:p>
                  </a:txBody>
                  <a:tcPr marL="0" marR="0" marT="0" marB="0" anchor="ctr"/>
                </a:tc>
                <a:tc>
                  <a:txBody>
                    <a:bodyPr/>
                    <a:lstStyle/>
                    <a:p>
                      <a:pPr marL="391795">
                        <a:lnSpc>
                          <a:spcPts val="1635"/>
                        </a:lnSpc>
                      </a:pPr>
                      <a:r>
                        <a:rPr lang="es-MX" sz="1400" dirty="0" smtClean="0">
                          <a:solidFill>
                            <a:schemeClr val="dk1"/>
                          </a:solidFill>
                          <a:latin typeface="+mn-lt"/>
                          <a:ea typeface="+mn-ea"/>
                          <a:cs typeface="Arial"/>
                        </a:rPr>
                        <a:t>9</a:t>
                      </a:r>
                      <a:r>
                        <a:rPr lang="es-MX" sz="1400" baseline="0" dirty="0" smtClean="0">
                          <a:solidFill>
                            <a:schemeClr val="dk1"/>
                          </a:solidFill>
                          <a:latin typeface="+mn-lt"/>
                          <a:ea typeface="+mn-ea"/>
                          <a:cs typeface="Arial"/>
                        </a:rPr>
                        <a:t> de agosto al 30 de Septiembre de 2017</a:t>
                      </a:r>
                      <a:endParaRPr lang="es-MX" sz="1400" dirty="0">
                        <a:solidFill>
                          <a:schemeClr val="dk1"/>
                        </a:solidFill>
                        <a:latin typeface="+mn-lt"/>
                        <a:ea typeface="+mn-ea"/>
                        <a:cs typeface="Arial"/>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02719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8617" y="228600"/>
            <a:ext cx="6781800" cy="1697901"/>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marR="1383665" algn="ctr">
              <a:lnSpc>
                <a:spcPct val="100000"/>
              </a:lnSpc>
              <a:spcBef>
                <a:spcPts val="990"/>
              </a:spcBef>
            </a:pPr>
            <a:r>
              <a:rPr sz="4000" b="1" spc="-60" dirty="0">
                <a:latin typeface="Calibri"/>
                <a:cs typeface="Calibri"/>
              </a:rPr>
              <a:t>PAFI</a:t>
            </a:r>
            <a:endParaRPr sz="4000" b="1" dirty="0">
              <a:latin typeface="Calibri"/>
              <a:cs typeface="Calibri"/>
            </a:endParaRPr>
          </a:p>
          <a:p>
            <a:pPr marR="1500505" algn="ctr">
              <a:lnSpc>
                <a:spcPct val="100000"/>
              </a:lnSpc>
              <a:spcBef>
                <a:spcPts val="885"/>
              </a:spcBef>
            </a:pPr>
            <a:r>
              <a:rPr sz="2400" spc="-15" dirty="0">
                <a:latin typeface="Calibri"/>
                <a:cs typeface="Calibri"/>
              </a:rPr>
              <a:t>Programa </a:t>
            </a:r>
            <a:r>
              <a:rPr sz="2400" spc="-5" dirty="0">
                <a:latin typeface="Calibri"/>
                <a:cs typeface="Calibri"/>
              </a:rPr>
              <a:t>de </a:t>
            </a:r>
            <a:r>
              <a:rPr sz="2400" spc="-10" dirty="0">
                <a:latin typeface="Calibri"/>
                <a:cs typeface="Calibri"/>
              </a:rPr>
              <a:t>apoyo </a:t>
            </a:r>
            <a:r>
              <a:rPr sz="2400" dirty="0">
                <a:latin typeface="Calibri"/>
                <a:cs typeface="Calibri"/>
              </a:rPr>
              <a:t>a la </a:t>
            </a:r>
            <a:r>
              <a:rPr sz="2400" spc="-10" dirty="0">
                <a:latin typeface="Calibri"/>
                <a:cs typeface="Calibri"/>
              </a:rPr>
              <a:t>formación</a:t>
            </a:r>
            <a:r>
              <a:rPr sz="2400" spc="-20" dirty="0">
                <a:latin typeface="Calibri"/>
                <a:cs typeface="Calibri"/>
              </a:rPr>
              <a:t> </a:t>
            </a:r>
            <a:r>
              <a:rPr sz="2400" spc="-15" dirty="0">
                <a:latin typeface="Calibri"/>
                <a:cs typeface="Calibri"/>
              </a:rPr>
              <a:t>integral</a:t>
            </a:r>
            <a:endParaRPr sz="2400" dirty="0">
              <a:latin typeface="Calibri"/>
              <a:cs typeface="Calibri"/>
            </a:endParaRPr>
          </a:p>
        </p:txBody>
      </p:sp>
      <p:graphicFrame>
        <p:nvGraphicFramePr>
          <p:cNvPr id="6" name="object 4"/>
          <p:cNvGraphicFramePr>
            <a:graphicFrameLocks noGrp="1"/>
          </p:cNvGraphicFramePr>
          <p:nvPr>
            <p:extLst>
              <p:ext uri="{D42A27DB-BD31-4B8C-83A1-F6EECF244321}">
                <p14:modId xmlns:p14="http://schemas.microsoft.com/office/powerpoint/2010/main" val="2777347872"/>
              </p:ext>
            </p:extLst>
          </p:nvPr>
        </p:nvGraphicFramePr>
        <p:xfrm>
          <a:off x="1873832" y="2743200"/>
          <a:ext cx="5544946" cy="2088172"/>
        </p:xfrm>
        <a:graphic>
          <a:graphicData uri="http://schemas.openxmlformats.org/drawingml/2006/table">
            <a:tbl>
              <a:tblPr firstRow="1" bandRow="1">
                <a:tableStyleId>{22838BEF-8BB2-4498-84A7-C5851F593DF1}</a:tableStyleId>
              </a:tblPr>
              <a:tblGrid>
                <a:gridCol w="1812925">
                  <a:extLst>
                    <a:ext uri="{9D8B030D-6E8A-4147-A177-3AD203B41FA5}">
                      <a16:colId xmlns:a16="http://schemas.microsoft.com/office/drawing/2014/main" val="20000"/>
                    </a:ext>
                  </a:extLst>
                </a:gridCol>
                <a:gridCol w="3732021">
                  <a:extLst>
                    <a:ext uri="{9D8B030D-6E8A-4147-A177-3AD203B41FA5}">
                      <a16:colId xmlns:a16="http://schemas.microsoft.com/office/drawing/2014/main" val="20001"/>
                    </a:ext>
                  </a:extLst>
                </a:gridCol>
              </a:tblGrid>
              <a:tr h="463931">
                <a:tc>
                  <a:txBody>
                    <a:bodyPr/>
                    <a:lstStyle/>
                    <a:p>
                      <a:pPr marL="525780">
                        <a:lnSpc>
                          <a:spcPts val="1580"/>
                        </a:lnSpc>
                      </a:pPr>
                      <a:r>
                        <a:rPr sz="1400" spc="-5" dirty="0"/>
                        <a:t>Nombre</a:t>
                      </a:r>
                      <a:r>
                        <a:rPr sz="1400" spc="-95" dirty="0"/>
                        <a:t> </a:t>
                      </a:r>
                      <a:r>
                        <a:rPr sz="1400" dirty="0"/>
                        <a:t>del</a:t>
                      </a:r>
                    </a:p>
                    <a:p>
                      <a:pPr marL="525780">
                        <a:lnSpc>
                          <a:spcPct val="100000"/>
                        </a:lnSpc>
                        <a:spcBef>
                          <a:spcPts val="120"/>
                        </a:spcBef>
                      </a:pPr>
                      <a:r>
                        <a:rPr sz="1400" spc="-30" dirty="0"/>
                        <a:t>PAFI</a:t>
                      </a:r>
                      <a:endParaRPr sz="1400" dirty="0">
                        <a:latin typeface="Arial"/>
                        <a:cs typeface="Arial"/>
                      </a:endParaRPr>
                    </a:p>
                  </a:txBody>
                  <a:tcPr marL="0" marR="0" marT="0" marB="0" anchor="ctr"/>
                </a:tc>
                <a:tc>
                  <a:txBody>
                    <a:bodyPr/>
                    <a:lstStyle/>
                    <a:p>
                      <a:pPr marL="391795">
                        <a:lnSpc>
                          <a:spcPts val="1580"/>
                        </a:lnSpc>
                      </a:pPr>
                      <a:r>
                        <a:rPr lang="es-MX" sz="1400" dirty="0" smtClean="0"/>
                        <a:t>Propedéutico</a:t>
                      </a:r>
                      <a:r>
                        <a:rPr lang="es-MX" sz="1400" baseline="0" dirty="0" smtClean="0"/>
                        <a:t> para estudiantes de bajo desempeño académico</a:t>
                      </a:r>
                      <a:endParaRPr sz="1400" dirty="0">
                        <a:latin typeface="Arial"/>
                        <a:cs typeface="Arial"/>
                      </a:endParaRPr>
                    </a:p>
                  </a:txBody>
                  <a:tcPr marL="0" marR="0" marT="0" marB="0" anchor="ctr"/>
                </a:tc>
                <a:extLst>
                  <a:ext uri="{0D108BD9-81ED-4DB2-BD59-A6C34878D82A}">
                    <a16:rowId xmlns:a16="http://schemas.microsoft.com/office/drawing/2014/main" val="10000"/>
                  </a:ext>
                </a:extLst>
              </a:tr>
              <a:tr h="464058">
                <a:tc>
                  <a:txBody>
                    <a:bodyPr/>
                    <a:lstStyle/>
                    <a:p>
                      <a:pPr marL="525780">
                        <a:lnSpc>
                          <a:spcPts val="1630"/>
                        </a:lnSpc>
                      </a:pPr>
                      <a:r>
                        <a:rPr sz="1400" dirty="0"/>
                        <a:t>Programa</a:t>
                      </a:r>
                    </a:p>
                    <a:p>
                      <a:pPr marL="525780">
                        <a:lnSpc>
                          <a:spcPct val="100000"/>
                        </a:lnSpc>
                        <a:spcBef>
                          <a:spcPts val="120"/>
                        </a:spcBef>
                      </a:pPr>
                      <a:r>
                        <a:rPr sz="1400" dirty="0"/>
                        <a:t>educativo</a:t>
                      </a:r>
                      <a:endParaRPr sz="1400" dirty="0">
                        <a:latin typeface="Arial"/>
                        <a:cs typeface="Arial"/>
                      </a:endParaRPr>
                    </a:p>
                  </a:txBody>
                  <a:tcPr marL="0" marR="0" marT="0" marB="0" anchor="ctr"/>
                </a:tc>
                <a:tc>
                  <a:txBody>
                    <a:bodyPr/>
                    <a:lstStyle/>
                    <a:p>
                      <a:pPr marL="391795">
                        <a:lnSpc>
                          <a:spcPts val="1630"/>
                        </a:lnSpc>
                      </a:pPr>
                      <a:r>
                        <a:rPr sz="1400" dirty="0" err="1"/>
                        <a:t>Ingeniería</a:t>
                      </a:r>
                      <a:r>
                        <a:rPr sz="1400" spc="-90" dirty="0"/>
                        <a:t> </a:t>
                      </a:r>
                      <a:r>
                        <a:rPr lang="es-MX" sz="1400" spc="-5" dirty="0" smtClean="0"/>
                        <a:t>Industrial</a:t>
                      </a:r>
                      <a:endParaRPr sz="1400" dirty="0">
                        <a:latin typeface="Arial"/>
                        <a:cs typeface="Arial"/>
                      </a:endParaRPr>
                    </a:p>
                  </a:txBody>
                  <a:tcPr marL="0" marR="0" marT="0" marB="0" anchor="ctr"/>
                </a:tc>
                <a:extLst>
                  <a:ext uri="{0D108BD9-81ED-4DB2-BD59-A6C34878D82A}">
                    <a16:rowId xmlns:a16="http://schemas.microsoft.com/office/drawing/2014/main" val="10001"/>
                  </a:ext>
                </a:extLst>
              </a:tr>
              <a:tr h="464096">
                <a:tc>
                  <a:txBody>
                    <a:bodyPr/>
                    <a:lstStyle/>
                    <a:p>
                      <a:pPr marL="525780">
                        <a:lnSpc>
                          <a:spcPts val="1635"/>
                        </a:lnSpc>
                      </a:pPr>
                      <a:r>
                        <a:rPr sz="1400" spc="-5" dirty="0"/>
                        <a:t>N°</a:t>
                      </a:r>
                      <a:r>
                        <a:rPr sz="1400" spc="-90" dirty="0"/>
                        <a:t> </a:t>
                      </a:r>
                      <a:r>
                        <a:rPr sz="1400" spc="-5" dirty="0"/>
                        <a:t>de</a:t>
                      </a:r>
                      <a:endParaRPr sz="1400" dirty="0"/>
                    </a:p>
                    <a:p>
                      <a:pPr marL="525780">
                        <a:lnSpc>
                          <a:spcPct val="100000"/>
                        </a:lnSpc>
                        <a:spcBef>
                          <a:spcPts val="120"/>
                        </a:spcBef>
                      </a:pPr>
                      <a:r>
                        <a:rPr sz="1400" spc="-5" dirty="0"/>
                        <a:t>estudiantes</a:t>
                      </a:r>
                      <a:endParaRPr sz="1400" dirty="0">
                        <a:latin typeface="Arial"/>
                        <a:cs typeface="Arial"/>
                      </a:endParaRPr>
                    </a:p>
                  </a:txBody>
                  <a:tcPr marL="0" marR="0" marT="0" marB="0" anchor="ctr"/>
                </a:tc>
                <a:tc>
                  <a:txBody>
                    <a:bodyPr/>
                    <a:lstStyle/>
                    <a:p>
                      <a:pPr marL="391795">
                        <a:lnSpc>
                          <a:spcPts val="1635"/>
                        </a:lnSpc>
                      </a:pPr>
                      <a:r>
                        <a:rPr lang="es-MX" sz="1400" spc="-5" dirty="0" smtClean="0"/>
                        <a:t>28</a:t>
                      </a:r>
                      <a:endParaRPr sz="1400" dirty="0">
                        <a:latin typeface="Arial"/>
                        <a:cs typeface="Arial"/>
                      </a:endParaRPr>
                    </a:p>
                  </a:txBody>
                  <a:tcPr marL="0" marR="0" marT="0" marB="0" anchor="ctr"/>
                </a:tc>
                <a:extLst>
                  <a:ext uri="{0D108BD9-81ED-4DB2-BD59-A6C34878D82A}">
                    <a16:rowId xmlns:a16="http://schemas.microsoft.com/office/drawing/2014/main" val="10002"/>
                  </a:ext>
                </a:extLst>
              </a:tr>
              <a:tr h="464058">
                <a:tc>
                  <a:txBody>
                    <a:bodyPr/>
                    <a:lstStyle/>
                    <a:p>
                      <a:pPr marL="525780">
                        <a:lnSpc>
                          <a:spcPts val="1635"/>
                        </a:lnSpc>
                      </a:pPr>
                      <a:r>
                        <a:rPr sz="1400" spc="-5" dirty="0"/>
                        <a:t>N°</a:t>
                      </a:r>
                      <a:r>
                        <a:rPr sz="1400" spc="-90" dirty="0"/>
                        <a:t> </a:t>
                      </a:r>
                      <a:r>
                        <a:rPr sz="1400" spc="-5" dirty="0"/>
                        <a:t>de</a:t>
                      </a:r>
                      <a:endParaRPr sz="1400" dirty="0"/>
                    </a:p>
                    <a:p>
                      <a:pPr marL="525780">
                        <a:lnSpc>
                          <a:spcPct val="100000"/>
                        </a:lnSpc>
                        <a:spcBef>
                          <a:spcPts val="120"/>
                        </a:spcBef>
                      </a:pPr>
                      <a:r>
                        <a:rPr sz="1400" spc="-5" dirty="0"/>
                        <a:t>académicos</a:t>
                      </a:r>
                      <a:endParaRPr sz="1400" dirty="0">
                        <a:latin typeface="Arial"/>
                        <a:cs typeface="Arial"/>
                      </a:endParaRPr>
                    </a:p>
                  </a:txBody>
                  <a:tcPr marL="0" marR="0" marT="0" marB="0" anchor="ctr"/>
                </a:tc>
                <a:tc>
                  <a:txBody>
                    <a:bodyPr/>
                    <a:lstStyle/>
                    <a:p>
                      <a:pPr marL="391795">
                        <a:lnSpc>
                          <a:spcPts val="1635"/>
                        </a:lnSpc>
                      </a:pPr>
                      <a:r>
                        <a:rPr lang="es-MX" sz="1400" dirty="0" smtClean="0"/>
                        <a:t>2</a:t>
                      </a:r>
                      <a:r>
                        <a:rPr sz="1400" dirty="0" smtClean="0"/>
                        <a:t>; </a:t>
                      </a:r>
                      <a:r>
                        <a:rPr lang="es-MX" sz="1400" dirty="0" smtClean="0"/>
                        <a:t>Dr.</a:t>
                      </a:r>
                      <a:r>
                        <a:rPr lang="es-MX" sz="1400" baseline="0" dirty="0" smtClean="0"/>
                        <a:t> Victorino Juárez Rivera, Dr. Jesús Antonio Arenzano </a:t>
                      </a:r>
                      <a:r>
                        <a:rPr lang="es-MX" sz="1400" baseline="0" dirty="0" err="1" smtClean="0"/>
                        <a:t>Altaif</a:t>
                      </a:r>
                      <a:endParaRPr sz="1400" dirty="0">
                        <a:latin typeface="Arial"/>
                        <a:cs typeface="Arial"/>
                      </a:endParaRPr>
                    </a:p>
                  </a:txBody>
                  <a:tcPr marL="0" marR="0" marT="0" marB="0" anchor="ctr"/>
                </a:tc>
                <a:extLst>
                  <a:ext uri="{0D108BD9-81ED-4DB2-BD59-A6C34878D82A}">
                    <a16:rowId xmlns:a16="http://schemas.microsoft.com/office/drawing/2014/main" val="10003"/>
                  </a:ext>
                </a:extLst>
              </a:tr>
              <a:tr h="232029">
                <a:tc>
                  <a:txBody>
                    <a:bodyPr/>
                    <a:lstStyle/>
                    <a:p>
                      <a:pPr marL="525780">
                        <a:lnSpc>
                          <a:spcPts val="1635"/>
                        </a:lnSpc>
                      </a:pPr>
                      <a:r>
                        <a:rPr sz="1400" dirty="0"/>
                        <a:t>Fechas</a:t>
                      </a:r>
                      <a:endParaRPr sz="1400" dirty="0">
                        <a:latin typeface="Arial"/>
                        <a:cs typeface="Arial"/>
                      </a:endParaRPr>
                    </a:p>
                  </a:txBody>
                  <a:tcPr marL="0" marR="0" marT="0" marB="0" anchor="ctr"/>
                </a:tc>
                <a:tc>
                  <a:txBody>
                    <a:bodyPr/>
                    <a:lstStyle/>
                    <a:p>
                      <a:pPr marL="391795">
                        <a:lnSpc>
                          <a:spcPts val="1635"/>
                        </a:lnSpc>
                      </a:pPr>
                      <a:r>
                        <a:rPr lang="es-MX" sz="1400" dirty="0" smtClean="0">
                          <a:latin typeface="+mj-lt"/>
                          <a:cs typeface="Arial"/>
                        </a:rPr>
                        <a:t>9</a:t>
                      </a:r>
                      <a:r>
                        <a:rPr lang="es-MX" sz="1400" baseline="0" dirty="0" smtClean="0">
                          <a:latin typeface="+mj-lt"/>
                          <a:cs typeface="Arial"/>
                        </a:rPr>
                        <a:t> de agosto al 30 de Septiembre de 2017</a:t>
                      </a:r>
                      <a:endParaRPr sz="1400" dirty="0">
                        <a:latin typeface="+mj-lt"/>
                        <a:cs typeface="Arial"/>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83968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8617" y="115823"/>
            <a:ext cx="6781800" cy="407804"/>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Rectángulo 3"/>
          <p:cNvSpPr/>
          <p:nvPr/>
        </p:nvSpPr>
        <p:spPr>
          <a:xfrm>
            <a:off x="3124200" y="914400"/>
            <a:ext cx="3733800" cy="707886"/>
          </a:xfrm>
          <a:prstGeom prst="rect">
            <a:avLst/>
          </a:prstGeom>
        </p:spPr>
        <p:txBody>
          <a:bodyPr wrap="square">
            <a:spAutoFit/>
          </a:bodyPr>
          <a:lstStyle/>
          <a:p>
            <a:pPr marR="1383665">
              <a:lnSpc>
                <a:spcPct val="100000"/>
              </a:lnSpc>
              <a:spcBef>
                <a:spcPts val="990"/>
              </a:spcBef>
            </a:pPr>
            <a:r>
              <a:rPr lang="es-MX" sz="4000" b="1" dirty="0" smtClean="0">
                <a:cs typeface="Calibri"/>
              </a:rPr>
              <a:t>Tutorías</a:t>
            </a:r>
            <a:endParaRPr lang="es-MX" sz="3200" b="1" dirty="0">
              <a:cs typeface="Calibri"/>
            </a:endParaRPr>
          </a:p>
        </p:txBody>
      </p:sp>
      <p:sp>
        <p:nvSpPr>
          <p:cNvPr id="3" name="Rectángulo 2"/>
          <p:cNvSpPr/>
          <p:nvPr/>
        </p:nvSpPr>
        <p:spPr>
          <a:xfrm>
            <a:off x="609600" y="2013059"/>
            <a:ext cx="4572000" cy="2585323"/>
          </a:xfrm>
          <a:prstGeom prst="rect">
            <a:avLst/>
          </a:prstGeom>
        </p:spPr>
        <p:txBody>
          <a:bodyPr>
            <a:spAutoFit/>
          </a:bodyPr>
          <a:lstStyle/>
          <a:p>
            <a:pPr marL="285750" indent="-285750" algn="just">
              <a:buFont typeface="Wingdings" panose="05000000000000000000" pitchFamily="2" charset="2"/>
              <a:buChar char="ü"/>
            </a:pPr>
            <a:r>
              <a:rPr lang="es-MX" b="1" i="1" dirty="0"/>
              <a:t>Materiales proporcionados para tutorías:</a:t>
            </a:r>
            <a:r>
              <a:rPr lang="es-MX" dirty="0"/>
              <a:t> Se proporciono a los tutores académicos de los 5  PE carpeta con materiales para la orientación y realización de su actividad tutorial. Así como para poder guardar los registros de las reuniones de tutorías que se realizan durante el periodo. Con ello se busca </a:t>
            </a:r>
            <a:r>
              <a:rPr lang="es-MX" dirty="0" err="1"/>
              <a:t>eficientar</a:t>
            </a:r>
            <a:r>
              <a:rPr lang="es-MX" dirty="0"/>
              <a:t> y estandarizar el trabajo de los tutores</a:t>
            </a:r>
          </a:p>
        </p:txBody>
      </p:sp>
      <p:pic>
        <p:nvPicPr>
          <p:cNvPr id="7" name="Imagen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45316" y="1905000"/>
            <a:ext cx="3025367" cy="4348965"/>
          </a:xfrm>
          <a:prstGeom prst="rect">
            <a:avLst/>
          </a:prstGeom>
        </p:spPr>
      </p:pic>
    </p:spTree>
    <p:extLst>
      <p:ext uri="{BB962C8B-B14F-4D97-AF65-F5344CB8AC3E}">
        <p14:creationId xmlns:p14="http://schemas.microsoft.com/office/powerpoint/2010/main" val="1122249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8617" y="115823"/>
            <a:ext cx="6781800" cy="407804"/>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Rectángulo 3"/>
          <p:cNvSpPr/>
          <p:nvPr/>
        </p:nvSpPr>
        <p:spPr>
          <a:xfrm>
            <a:off x="1056862" y="1009471"/>
            <a:ext cx="7603616" cy="1200329"/>
          </a:xfrm>
          <a:prstGeom prst="rect">
            <a:avLst/>
          </a:prstGeom>
        </p:spPr>
        <p:txBody>
          <a:bodyPr wrap="square">
            <a:spAutoFit/>
          </a:bodyPr>
          <a:lstStyle/>
          <a:p>
            <a:pPr marR="1383665" algn="ctr">
              <a:lnSpc>
                <a:spcPct val="100000"/>
              </a:lnSpc>
              <a:spcBef>
                <a:spcPts val="990"/>
              </a:spcBef>
            </a:pPr>
            <a:r>
              <a:rPr lang="es-MX" sz="3600" b="1" dirty="0" smtClean="0">
                <a:cs typeface="Calibri"/>
              </a:rPr>
              <a:t>Platicas sobre </a:t>
            </a:r>
            <a:r>
              <a:rPr lang="es-MX" sz="3600" b="1" dirty="0">
                <a:cs typeface="Calibri"/>
              </a:rPr>
              <a:t>p</a:t>
            </a:r>
            <a:r>
              <a:rPr lang="es-MX" sz="3600" b="1" dirty="0" smtClean="0">
                <a:cs typeface="Calibri"/>
              </a:rPr>
              <a:t>revención </a:t>
            </a:r>
            <a:r>
              <a:rPr lang="es-MX" sz="3600" b="1" dirty="0">
                <a:cs typeface="Calibri"/>
              </a:rPr>
              <a:t>d</a:t>
            </a:r>
            <a:r>
              <a:rPr lang="es-MX" sz="3600" b="1" dirty="0" smtClean="0">
                <a:cs typeface="Calibri"/>
              </a:rPr>
              <a:t>el </a:t>
            </a:r>
            <a:r>
              <a:rPr lang="es-MX" sz="3600" b="1" dirty="0">
                <a:cs typeface="Calibri"/>
              </a:rPr>
              <a:t>r</a:t>
            </a:r>
            <a:r>
              <a:rPr lang="es-MX" sz="3600" b="1" dirty="0" smtClean="0">
                <a:cs typeface="Calibri"/>
              </a:rPr>
              <a:t>iesgo </a:t>
            </a:r>
            <a:r>
              <a:rPr lang="es-MX" sz="3600" b="1" dirty="0">
                <a:cs typeface="Calibri"/>
              </a:rPr>
              <a:t>d</a:t>
            </a:r>
            <a:r>
              <a:rPr lang="es-MX" sz="3600" b="1" dirty="0" smtClean="0">
                <a:cs typeface="Calibri"/>
              </a:rPr>
              <a:t>e </a:t>
            </a:r>
            <a:r>
              <a:rPr lang="es-MX" sz="3600" b="1" dirty="0">
                <a:cs typeface="Calibri"/>
              </a:rPr>
              <a:t>s</a:t>
            </a:r>
            <a:r>
              <a:rPr lang="es-MX" sz="3600" b="1" dirty="0" smtClean="0">
                <a:cs typeface="Calibri"/>
              </a:rPr>
              <a:t>alud</a:t>
            </a:r>
            <a:endParaRPr lang="es-MX" sz="2800" b="1" dirty="0">
              <a:cs typeface="Calibri"/>
            </a:endParaRPr>
          </a:p>
        </p:txBody>
      </p:sp>
      <p:sp>
        <p:nvSpPr>
          <p:cNvPr id="5" name="CuadroTexto 4"/>
          <p:cNvSpPr txBox="1"/>
          <p:nvPr/>
        </p:nvSpPr>
        <p:spPr>
          <a:xfrm>
            <a:off x="838200" y="2362200"/>
            <a:ext cx="7391400" cy="1200329"/>
          </a:xfrm>
          <a:prstGeom prst="rect">
            <a:avLst/>
          </a:prstGeom>
          <a:noFill/>
        </p:spPr>
        <p:txBody>
          <a:bodyPr wrap="square" rtlCol="0">
            <a:spAutoFit/>
          </a:bodyPr>
          <a:lstStyle/>
          <a:p>
            <a:pPr marL="285750" indent="-285750">
              <a:buFont typeface="Wingdings" panose="05000000000000000000" pitchFamily="2" charset="2"/>
              <a:buChar char="ü"/>
            </a:pPr>
            <a:r>
              <a:rPr lang="es-MX" dirty="0" smtClean="0"/>
              <a:t>Pruebas rápidas del VIH SIDA. 12 de Octubre de 2016</a:t>
            </a:r>
          </a:p>
          <a:p>
            <a:pPr marL="285750" indent="-285750">
              <a:buFont typeface="Wingdings" panose="05000000000000000000" pitchFamily="2" charset="2"/>
              <a:buChar char="ü"/>
            </a:pPr>
            <a:r>
              <a:rPr lang="es-MX" dirty="0" smtClean="0"/>
              <a:t>Encuesta Percíbete 2. Aplicó desde el 6 de febrero hasta el 30 de junio de 2017</a:t>
            </a:r>
          </a:p>
          <a:p>
            <a:pPr marL="285750" indent="-285750">
              <a:buFont typeface="Wingdings" panose="05000000000000000000" pitchFamily="2" charset="2"/>
              <a:buChar char="ü"/>
            </a:pPr>
            <a:endParaRPr lang="es-MX" dirty="0" smtClean="0"/>
          </a:p>
        </p:txBody>
      </p:sp>
      <p:graphicFrame>
        <p:nvGraphicFramePr>
          <p:cNvPr id="9" name="Tabla 8"/>
          <p:cNvGraphicFramePr>
            <a:graphicFrameLocks noGrp="1"/>
          </p:cNvGraphicFramePr>
          <p:nvPr>
            <p:extLst>
              <p:ext uri="{D42A27DB-BD31-4B8C-83A1-F6EECF244321}">
                <p14:modId xmlns:p14="http://schemas.microsoft.com/office/powerpoint/2010/main" val="2524510098"/>
              </p:ext>
            </p:extLst>
          </p:nvPr>
        </p:nvGraphicFramePr>
        <p:xfrm>
          <a:off x="1918434" y="3352800"/>
          <a:ext cx="5029200" cy="3048000"/>
        </p:xfrm>
        <a:graphic>
          <a:graphicData uri="http://schemas.openxmlformats.org/drawingml/2006/table">
            <a:tbl>
              <a:tblPr firstRow="1" firstCol="1" bandRow="1">
                <a:tableStyleId>{22838BEF-8BB2-4498-84A7-C5851F593DF1}</a:tableStyleId>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tblGrid>
              <a:tr h="229420">
                <a:tc gridSpan="4">
                  <a:txBody>
                    <a:bodyPr/>
                    <a:lstStyle/>
                    <a:p>
                      <a:pPr algn="ctr" fontAlgn="b"/>
                      <a:r>
                        <a:rPr lang="es-MX" sz="1100" u="none" strike="noStrike" dirty="0">
                          <a:effectLst/>
                        </a:rPr>
                        <a:t>PLATICAS DE SALUD IMPARTIDAS EN LA FACULTAD</a:t>
                      </a:r>
                      <a:endParaRPr lang="es-MX"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710108">
                <a:tc>
                  <a:txBody>
                    <a:bodyPr/>
                    <a:lstStyle/>
                    <a:p>
                      <a:pPr algn="ctr" fontAlgn="ctr"/>
                      <a:r>
                        <a:rPr lang="es-MX" sz="1200" u="none" strike="noStrike" dirty="0">
                          <a:effectLst/>
                        </a:rPr>
                        <a:t>P.E. / Temática</a:t>
                      </a:r>
                      <a:endParaRPr lang="es-MX" sz="12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MX" sz="1200" u="none" strike="noStrike" dirty="0">
                          <a:effectLst/>
                        </a:rPr>
                        <a:t>Adicciones</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a:effectLst/>
                        </a:rPr>
                        <a:t>Alimentación Saludable</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a:effectLst/>
                        </a:rPr>
                        <a:t>Virus Papiloma Humano</a:t>
                      </a:r>
                      <a:endParaRPr lang="es-MX"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469763">
                <a:tc>
                  <a:txBody>
                    <a:bodyPr/>
                    <a:lstStyle/>
                    <a:p>
                      <a:pPr algn="l" fontAlgn="ctr"/>
                      <a:r>
                        <a:rPr lang="es-MX" sz="1200" u="none" strike="noStrike" dirty="0">
                          <a:effectLst/>
                        </a:rPr>
                        <a:t>Ingeniería Industrial</a:t>
                      </a:r>
                      <a:endParaRPr lang="es-MX" sz="12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MX" sz="1200" u="none" strike="noStrike" dirty="0">
                          <a:effectLst/>
                        </a:rPr>
                        <a:t>14</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a:effectLst/>
                        </a:rPr>
                        <a:t>8</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a:effectLst/>
                        </a:rPr>
                        <a:t> </a:t>
                      </a:r>
                      <a:endParaRPr lang="es-MX"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469763">
                <a:tc>
                  <a:txBody>
                    <a:bodyPr/>
                    <a:lstStyle/>
                    <a:p>
                      <a:pPr algn="l" fontAlgn="ctr"/>
                      <a:r>
                        <a:rPr lang="es-MX" sz="1200" u="none" strike="noStrike" dirty="0">
                          <a:effectLst/>
                        </a:rPr>
                        <a:t>Ingeniería Mecánica</a:t>
                      </a:r>
                      <a:endParaRPr lang="es-MX" sz="12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MX" sz="1200" u="none" strike="noStrike" dirty="0">
                          <a:effectLst/>
                        </a:rPr>
                        <a:t>27</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a:effectLst/>
                        </a:rPr>
                        <a:t>20</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a:effectLst/>
                        </a:rPr>
                        <a:t>30</a:t>
                      </a:r>
                      <a:endParaRPr lang="es-MX"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469763">
                <a:tc>
                  <a:txBody>
                    <a:bodyPr/>
                    <a:lstStyle/>
                    <a:p>
                      <a:pPr algn="l" fontAlgn="ctr"/>
                      <a:r>
                        <a:rPr lang="es-MX" sz="1200" u="none" strike="noStrike" dirty="0">
                          <a:effectLst/>
                        </a:rPr>
                        <a:t>Ingeniería Eléctrica</a:t>
                      </a:r>
                      <a:endParaRPr lang="es-MX" sz="12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MX" sz="1200" u="none" strike="noStrike" dirty="0">
                          <a:effectLst/>
                        </a:rPr>
                        <a:t> </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a:effectLst/>
                        </a:rPr>
                        <a:t>31</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a:effectLst/>
                        </a:rPr>
                        <a:t> </a:t>
                      </a:r>
                      <a:endParaRPr lang="es-MX"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699183">
                <a:tc>
                  <a:txBody>
                    <a:bodyPr/>
                    <a:lstStyle/>
                    <a:p>
                      <a:pPr algn="l" fontAlgn="ctr"/>
                      <a:r>
                        <a:rPr lang="es-MX" sz="1200" u="none" strike="noStrike" dirty="0">
                          <a:effectLst/>
                        </a:rPr>
                        <a:t>Ingeniería Mecatrónica</a:t>
                      </a:r>
                      <a:endParaRPr lang="es-MX" sz="12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MX" sz="1200" u="none" strike="noStrike" dirty="0">
                          <a:effectLst/>
                        </a:rPr>
                        <a:t>34</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dirty="0">
                          <a:effectLst/>
                        </a:rPr>
                        <a:t>23</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dirty="0">
                          <a:effectLst/>
                        </a:rPr>
                        <a:t>40</a:t>
                      </a:r>
                      <a:endParaRPr lang="es-MX"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35216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758444" y="3148965"/>
            <a:ext cx="7627620" cy="584835"/>
          </a:xfrm>
          <a:prstGeom prst="rect">
            <a:avLst/>
          </a:prstGeom>
        </p:spPr>
        <p:txBody>
          <a:bodyPr vert="horz" wrap="square" lIns="0" tIns="0" rIns="0" bIns="0" rtlCol="0">
            <a:spAutoFit/>
          </a:bodyPr>
          <a:lstStyle/>
          <a:p>
            <a:pPr marL="12700">
              <a:lnSpc>
                <a:spcPct val="100000"/>
              </a:lnSpc>
            </a:pPr>
            <a:r>
              <a:rPr sz="3600" b="1" dirty="0">
                <a:solidFill>
                  <a:srgbClr val="00AF50"/>
                </a:solidFill>
                <a:latin typeface="Calibri"/>
                <a:cs typeface="Calibri"/>
              </a:rPr>
              <a:t>Eje I: </a:t>
            </a:r>
            <a:r>
              <a:rPr sz="3600" b="1" spc="-10" dirty="0">
                <a:solidFill>
                  <a:srgbClr val="001F5F"/>
                </a:solidFill>
                <a:latin typeface="Calibri"/>
                <a:cs typeface="Calibri"/>
              </a:rPr>
              <a:t>Innovación </a:t>
            </a:r>
            <a:r>
              <a:rPr sz="3600" b="1" spc="-5" dirty="0">
                <a:solidFill>
                  <a:srgbClr val="001F5F"/>
                </a:solidFill>
                <a:latin typeface="Calibri"/>
                <a:cs typeface="Calibri"/>
              </a:rPr>
              <a:t>académica con</a:t>
            </a:r>
            <a:r>
              <a:rPr sz="3600" b="1" spc="-25" dirty="0">
                <a:solidFill>
                  <a:srgbClr val="001F5F"/>
                </a:solidFill>
                <a:latin typeface="Calibri"/>
                <a:cs typeface="Calibri"/>
              </a:rPr>
              <a:t> </a:t>
            </a:r>
            <a:r>
              <a:rPr sz="3600" b="1" spc="-5" dirty="0">
                <a:solidFill>
                  <a:srgbClr val="001F5F"/>
                </a:solidFill>
                <a:latin typeface="Calibri"/>
                <a:cs typeface="Calibri"/>
              </a:rPr>
              <a:t>calidad.</a:t>
            </a:r>
            <a:endParaRPr sz="3600" dirty="0">
              <a:latin typeface="Calibri"/>
              <a:cs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8617" y="115823"/>
            <a:ext cx="6781800" cy="407804"/>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Rectángulo 3"/>
          <p:cNvSpPr/>
          <p:nvPr/>
        </p:nvSpPr>
        <p:spPr>
          <a:xfrm>
            <a:off x="1056862" y="1182469"/>
            <a:ext cx="7603616" cy="646331"/>
          </a:xfrm>
          <a:prstGeom prst="rect">
            <a:avLst/>
          </a:prstGeom>
        </p:spPr>
        <p:txBody>
          <a:bodyPr wrap="square">
            <a:spAutoFit/>
          </a:bodyPr>
          <a:lstStyle/>
          <a:p>
            <a:pPr marR="1383665" algn="ctr">
              <a:lnSpc>
                <a:spcPct val="100000"/>
              </a:lnSpc>
              <a:spcBef>
                <a:spcPts val="990"/>
              </a:spcBef>
            </a:pPr>
            <a:r>
              <a:rPr lang="es-MX" sz="3600" b="1" dirty="0" smtClean="0">
                <a:cs typeface="Calibri"/>
              </a:rPr>
              <a:t>ESI-UV</a:t>
            </a:r>
            <a:endParaRPr lang="es-MX" sz="2800" b="1" dirty="0">
              <a:cs typeface="Calibri"/>
            </a:endParaRPr>
          </a:p>
        </p:txBody>
      </p:sp>
      <p:graphicFrame>
        <p:nvGraphicFramePr>
          <p:cNvPr id="3" name="Tabla 2"/>
          <p:cNvGraphicFramePr>
            <a:graphicFrameLocks noGrp="1"/>
          </p:cNvGraphicFramePr>
          <p:nvPr>
            <p:extLst>
              <p:ext uri="{D42A27DB-BD31-4B8C-83A1-F6EECF244321}">
                <p14:modId xmlns:p14="http://schemas.microsoft.com/office/powerpoint/2010/main" val="386907068"/>
              </p:ext>
            </p:extLst>
          </p:nvPr>
        </p:nvGraphicFramePr>
        <p:xfrm>
          <a:off x="414131" y="2133600"/>
          <a:ext cx="8279477" cy="2819402"/>
        </p:xfrm>
        <a:graphic>
          <a:graphicData uri="http://schemas.openxmlformats.org/drawingml/2006/table">
            <a:tbl>
              <a:tblPr firstRow="1" firstCol="1" bandRow="1">
                <a:tableStyleId>{22838BEF-8BB2-4498-84A7-C5851F593DF1}</a:tableStyleId>
              </a:tblPr>
              <a:tblGrid>
                <a:gridCol w="1617789">
                  <a:extLst>
                    <a:ext uri="{9D8B030D-6E8A-4147-A177-3AD203B41FA5}">
                      <a16:colId xmlns:a16="http://schemas.microsoft.com/office/drawing/2014/main" val="20000"/>
                    </a:ext>
                  </a:extLst>
                </a:gridCol>
                <a:gridCol w="932911">
                  <a:extLst>
                    <a:ext uri="{9D8B030D-6E8A-4147-A177-3AD203B41FA5}">
                      <a16:colId xmlns:a16="http://schemas.microsoft.com/office/drawing/2014/main" val="20001"/>
                    </a:ext>
                  </a:extLst>
                </a:gridCol>
                <a:gridCol w="978398">
                  <a:extLst>
                    <a:ext uri="{9D8B030D-6E8A-4147-A177-3AD203B41FA5}">
                      <a16:colId xmlns:a16="http://schemas.microsoft.com/office/drawing/2014/main" val="20002"/>
                    </a:ext>
                  </a:extLst>
                </a:gridCol>
                <a:gridCol w="978398">
                  <a:extLst>
                    <a:ext uri="{9D8B030D-6E8A-4147-A177-3AD203B41FA5}">
                      <a16:colId xmlns:a16="http://schemas.microsoft.com/office/drawing/2014/main" val="20003"/>
                    </a:ext>
                  </a:extLst>
                </a:gridCol>
                <a:gridCol w="1095119">
                  <a:extLst>
                    <a:ext uri="{9D8B030D-6E8A-4147-A177-3AD203B41FA5}">
                      <a16:colId xmlns:a16="http://schemas.microsoft.com/office/drawing/2014/main" val="20004"/>
                    </a:ext>
                  </a:extLst>
                </a:gridCol>
                <a:gridCol w="1095119">
                  <a:extLst>
                    <a:ext uri="{9D8B030D-6E8A-4147-A177-3AD203B41FA5}">
                      <a16:colId xmlns:a16="http://schemas.microsoft.com/office/drawing/2014/main" val="20005"/>
                    </a:ext>
                  </a:extLst>
                </a:gridCol>
                <a:gridCol w="1581743">
                  <a:extLst>
                    <a:ext uri="{9D8B030D-6E8A-4147-A177-3AD203B41FA5}">
                      <a16:colId xmlns:a16="http://schemas.microsoft.com/office/drawing/2014/main" val="20006"/>
                    </a:ext>
                  </a:extLst>
                </a:gridCol>
              </a:tblGrid>
              <a:tr h="310086">
                <a:tc rowSpan="2">
                  <a:txBody>
                    <a:bodyPr/>
                    <a:lstStyle/>
                    <a:p>
                      <a:pPr algn="ctr">
                        <a:lnSpc>
                          <a:spcPct val="107000"/>
                        </a:lnSpc>
                        <a:spcAft>
                          <a:spcPts val="0"/>
                        </a:spcAft>
                      </a:pPr>
                      <a:r>
                        <a:rPr lang="es-ES" sz="1600" dirty="0">
                          <a:effectLst/>
                        </a:rPr>
                        <a:t>Programa</a:t>
                      </a:r>
                      <a:endParaRPr lang="es-MX" sz="1400" dirty="0">
                        <a:effectLst/>
                      </a:endParaRPr>
                    </a:p>
                    <a:p>
                      <a:pPr algn="ctr">
                        <a:lnSpc>
                          <a:spcPct val="107000"/>
                        </a:lnSpc>
                        <a:spcAft>
                          <a:spcPts val="0"/>
                        </a:spcAft>
                      </a:pPr>
                      <a:r>
                        <a:rPr lang="es-ES" sz="1600" dirty="0">
                          <a:effectLst/>
                        </a:rPr>
                        <a:t>Educativo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s-ES" sz="1600" dirty="0">
                          <a:effectLst/>
                        </a:rPr>
                        <a:t>En</a:t>
                      </a:r>
                      <a:endParaRPr lang="es-MX" sz="1400" dirty="0">
                        <a:effectLst/>
                      </a:endParaRPr>
                    </a:p>
                    <a:p>
                      <a:pPr algn="ctr">
                        <a:lnSpc>
                          <a:spcPct val="107000"/>
                        </a:lnSpc>
                        <a:spcAft>
                          <a:spcPts val="0"/>
                        </a:spcAft>
                      </a:pPr>
                      <a:r>
                        <a:rPr lang="es-ES" sz="1600" dirty="0">
                          <a:effectLst/>
                        </a:rPr>
                        <a:t>lista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s-ES" sz="1600">
                          <a:effectLst/>
                        </a:rPr>
                        <a:t>Asistencia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gridSpan="2">
                  <a:txBody>
                    <a:bodyPr/>
                    <a:lstStyle/>
                    <a:p>
                      <a:pPr algn="ctr">
                        <a:lnSpc>
                          <a:spcPct val="107000"/>
                        </a:lnSpc>
                        <a:spcAft>
                          <a:spcPts val="0"/>
                        </a:spcAft>
                      </a:pPr>
                      <a:r>
                        <a:rPr lang="es-ES" sz="1600">
                          <a:effectLst/>
                        </a:rPr>
                        <a:t>Asistencia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rowSpan="2">
                  <a:txBody>
                    <a:bodyPr/>
                    <a:lstStyle/>
                    <a:p>
                      <a:pPr algn="ctr">
                        <a:lnSpc>
                          <a:spcPct val="107000"/>
                        </a:lnSpc>
                        <a:spcAft>
                          <a:spcPts val="0"/>
                        </a:spcAft>
                      </a:pPr>
                      <a:r>
                        <a:rPr lang="es-ES" sz="1600">
                          <a:effectLst/>
                        </a:rPr>
                        <a:t>Promedio.</a:t>
                      </a:r>
                      <a:endParaRPr lang="es-MX" sz="1400">
                        <a:effectLst/>
                      </a:endParaRPr>
                    </a:p>
                    <a:p>
                      <a:pPr algn="ctr">
                        <a:lnSpc>
                          <a:spcPct val="107000"/>
                        </a:lnSpc>
                        <a:spcAft>
                          <a:spcPts val="0"/>
                        </a:spcAft>
                      </a:pPr>
                      <a:r>
                        <a:rPr lang="es-ES" sz="1600">
                          <a:effectLst/>
                        </a:rPr>
                        <a:t>Gral.</a:t>
                      </a:r>
                      <a:endParaRPr lang="es-MX" sz="1400">
                        <a:effectLst/>
                      </a:endParaRPr>
                    </a:p>
                    <a:p>
                      <a:pPr algn="ctr">
                        <a:lnSpc>
                          <a:spcPct val="107000"/>
                        </a:lnSpc>
                        <a:spcAft>
                          <a:spcPts val="0"/>
                        </a:spcAft>
                      </a:pPr>
                      <a:r>
                        <a:rPr lang="es-ES" sz="1600">
                          <a:effectLst/>
                        </a:rPr>
                        <a:t>Asistencia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48800">
                <a:tc vMerge="1">
                  <a:txBody>
                    <a:bodyPr/>
                    <a:lstStyle/>
                    <a:p>
                      <a:endParaRPr lang="es-MX"/>
                    </a:p>
                  </a:txBody>
                  <a:tcPr/>
                </a:tc>
                <a:tc vMerge="1">
                  <a:txBody>
                    <a:bodyPr/>
                    <a:lstStyle/>
                    <a:p>
                      <a:endParaRPr lang="es-MX"/>
                    </a:p>
                  </a:txBody>
                  <a:tcPr/>
                </a:tc>
                <a:tc>
                  <a:txBody>
                    <a:bodyPr/>
                    <a:lstStyle/>
                    <a:p>
                      <a:pPr algn="ctr">
                        <a:lnSpc>
                          <a:spcPct val="107000"/>
                        </a:lnSpc>
                        <a:spcAft>
                          <a:spcPts val="0"/>
                        </a:spcAft>
                      </a:pPr>
                      <a:r>
                        <a:rPr lang="es-ES" sz="1600" dirty="0">
                          <a:effectLst/>
                        </a:rPr>
                        <a:t>FCQ</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MED.</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FCQ</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MED.</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MX"/>
                    </a:p>
                  </a:txBody>
                  <a:tcPr/>
                </a:tc>
                <a:extLst>
                  <a:ext uri="{0D108BD9-81ED-4DB2-BD59-A6C34878D82A}">
                    <a16:rowId xmlns:a16="http://schemas.microsoft.com/office/drawing/2014/main" val="10001"/>
                  </a:ext>
                </a:extLst>
              </a:tr>
              <a:tr h="310086">
                <a:tc>
                  <a:txBody>
                    <a:bodyPr/>
                    <a:lstStyle/>
                    <a:p>
                      <a:pPr algn="l">
                        <a:lnSpc>
                          <a:spcPct val="107000"/>
                        </a:lnSpc>
                        <a:spcAft>
                          <a:spcPts val="0"/>
                        </a:spcAft>
                      </a:pPr>
                      <a:r>
                        <a:rPr lang="es-ES" sz="1600" dirty="0">
                          <a:effectLst/>
                        </a:rPr>
                        <a:t>Civil</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41</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35</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31</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85 %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76 %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80 %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10086">
                <a:tc>
                  <a:txBody>
                    <a:bodyPr/>
                    <a:lstStyle/>
                    <a:p>
                      <a:pPr algn="l">
                        <a:lnSpc>
                          <a:spcPct val="107000"/>
                        </a:lnSpc>
                        <a:spcAft>
                          <a:spcPts val="0"/>
                        </a:spcAft>
                      </a:pPr>
                      <a:r>
                        <a:rPr lang="es-ES" sz="1600" dirty="0">
                          <a:effectLst/>
                        </a:rPr>
                        <a:t>Industrial</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40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27</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32</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68 %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80 %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74 %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10086">
                <a:tc>
                  <a:txBody>
                    <a:bodyPr/>
                    <a:lstStyle/>
                    <a:p>
                      <a:pPr algn="l">
                        <a:lnSpc>
                          <a:spcPct val="107000"/>
                        </a:lnSpc>
                        <a:spcAft>
                          <a:spcPts val="0"/>
                        </a:spcAft>
                      </a:pPr>
                      <a:r>
                        <a:rPr lang="es-ES" sz="1600" dirty="0">
                          <a:effectLst/>
                        </a:rPr>
                        <a:t>Mecánica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40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27</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30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68 %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75 %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71 %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10086">
                <a:tc>
                  <a:txBody>
                    <a:bodyPr/>
                    <a:lstStyle/>
                    <a:p>
                      <a:pPr algn="l">
                        <a:lnSpc>
                          <a:spcPct val="107000"/>
                        </a:lnSpc>
                        <a:spcAft>
                          <a:spcPts val="0"/>
                        </a:spcAft>
                      </a:pPr>
                      <a:r>
                        <a:rPr lang="es-ES" sz="1600" dirty="0">
                          <a:effectLst/>
                        </a:rPr>
                        <a:t>Mecatrónica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45</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33</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29</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73 %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64 %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69 %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10086">
                <a:tc>
                  <a:txBody>
                    <a:bodyPr/>
                    <a:lstStyle/>
                    <a:p>
                      <a:pPr algn="l">
                        <a:lnSpc>
                          <a:spcPct val="107000"/>
                        </a:lnSpc>
                        <a:spcAft>
                          <a:spcPts val="0"/>
                        </a:spcAft>
                      </a:pPr>
                      <a:r>
                        <a:rPr lang="es-ES" sz="1600" dirty="0">
                          <a:effectLst/>
                        </a:rPr>
                        <a:t>Eléctrica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38</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32</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29</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a:effectLst/>
                        </a:rPr>
                        <a:t>84 %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76 %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rPr>
                        <a:t>80 %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10086">
                <a:tc gridSpan="6">
                  <a:txBody>
                    <a:bodyPr/>
                    <a:lstStyle/>
                    <a:p>
                      <a:pPr algn="l">
                        <a:lnSpc>
                          <a:spcPct val="107000"/>
                        </a:lnSpc>
                        <a:spcAft>
                          <a:spcPts val="0"/>
                        </a:spcAft>
                      </a:pPr>
                      <a:r>
                        <a:rPr lang="es-ES" sz="1600" dirty="0">
                          <a:effectLst/>
                        </a:rPr>
                        <a:t>Promedio General de Asistencia al ESIUV 2016</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a:lnSpc>
                          <a:spcPct val="107000"/>
                        </a:lnSpc>
                        <a:spcAft>
                          <a:spcPts val="0"/>
                        </a:spcAft>
                      </a:pPr>
                      <a:r>
                        <a:rPr lang="es-ES" sz="1600" dirty="0">
                          <a:effectLst/>
                        </a:rPr>
                        <a:t>75 %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59017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8617" y="115823"/>
            <a:ext cx="6781800" cy="407804"/>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Rectángulo 3"/>
          <p:cNvSpPr/>
          <p:nvPr/>
        </p:nvSpPr>
        <p:spPr>
          <a:xfrm>
            <a:off x="1056862" y="1106269"/>
            <a:ext cx="7603616" cy="646331"/>
          </a:xfrm>
          <a:prstGeom prst="rect">
            <a:avLst/>
          </a:prstGeom>
        </p:spPr>
        <p:txBody>
          <a:bodyPr wrap="square">
            <a:spAutoFit/>
          </a:bodyPr>
          <a:lstStyle/>
          <a:p>
            <a:pPr marR="1383665" algn="ctr">
              <a:lnSpc>
                <a:spcPct val="100000"/>
              </a:lnSpc>
              <a:spcBef>
                <a:spcPts val="990"/>
              </a:spcBef>
            </a:pPr>
            <a:r>
              <a:rPr lang="es-MX" sz="3600" b="1" dirty="0" smtClean="0">
                <a:cs typeface="Calibri"/>
              </a:rPr>
              <a:t>Actividades Deportivas</a:t>
            </a:r>
            <a:endParaRPr lang="es-MX" sz="2800" b="1" dirty="0">
              <a:cs typeface="Calibri"/>
            </a:endParaRPr>
          </a:p>
        </p:txBody>
      </p:sp>
      <p:graphicFrame>
        <p:nvGraphicFramePr>
          <p:cNvPr id="5" name="object 4"/>
          <p:cNvGraphicFramePr>
            <a:graphicFrameLocks noGrp="1"/>
          </p:cNvGraphicFramePr>
          <p:nvPr>
            <p:extLst>
              <p:ext uri="{D42A27DB-BD31-4B8C-83A1-F6EECF244321}">
                <p14:modId xmlns:p14="http://schemas.microsoft.com/office/powerpoint/2010/main" val="1106099136"/>
              </p:ext>
            </p:extLst>
          </p:nvPr>
        </p:nvGraphicFramePr>
        <p:xfrm>
          <a:off x="1752600" y="2057401"/>
          <a:ext cx="5486399" cy="1523999"/>
        </p:xfrm>
        <a:graphic>
          <a:graphicData uri="http://schemas.openxmlformats.org/drawingml/2006/table">
            <a:tbl>
              <a:tblPr firstRow="1" bandRow="1">
                <a:tableStyleId>{22838BEF-8BB2-4498-84A7-C5851F593DF1}</a:tableStyleId>
              </a:tblPr>
              <a:tblGrid>
                <a:gridCol w="2456595">
                  <a:extLst>
                    <a:ext uri="{9D8B030D-6E8A-4147-A177-3AD203B41FA5}">
                      <a16:colId xmlns:a16="http://schemas.microsoft.com/office/drawing/2014/main" val="20000"/>
                    </a:ext>
                  </a:extLst>
                </a:gridCol>
                <a:gridCol w="3029804">
                  <a:extLst>
                    <a:ext uri="{9D8B030D-6E8A-4147-A177-3AD203B41FA5}">
                      <a16:colId xmlns:a16="http://schemas.microsoft.com/office/drawing/2014/main" val="20001"/>
                    </a:ext>
                  </a:extLst>
                </a:gridCol>
              </a:tblGrid>
              <a:tr h="521083">
                <a:tc>
                  <a:txBody>
                    <a:bodyPr/>
                    <a:lstStyle/>
                    <a:p>
                      <a:pPr marL="525780" algn="l">
                        <a:lnSpc>
                          <a:spcPts val="1460"/>
                        </a:lnSpc>
                      </a:pPr>
                      <a:r>
                        <a:rPr sz="1300" spc="-5" dirty="0"/>
                        <a:t>Deporte</a:t>
                      </a:r>
                      <a:endParaRPr sz="1300" dirty="0">
                        <a:latin typeface="Arial"/>
                        <a:cs typeface="Arial"/>
                      </a:endParaRPr>
                    </a:p>
                  </a:txBody>
                  <a:tcPr marL="0" marR="0" marT="0" marB="0" anchor="ctr"/>
                </a:tc>
                <a:tc>
                  <a:txBody>
                    <a:bodyPr/>
                    <a:lstStyle/>
                    <a:p>
                      <a:pPr marL="558800" algn="l">
                        <a:lnSpc>
                          <a:spcPts val="1460"/>
                        </a:lnSpc>
                      </a:pPr>
                      <a:r>
                        <a:rPr sz="1300" spc="-5" dirty="0"/>
                        <a:t>N° </a:t>
                      </a:r>
                      <a:r>
                        <a:rPr sz="1300" spc="-10" dirty="0"/>
                        <a:t>Alumnos que forman parte</a:t>
                      </a:r>
                      <a:r>
                        <a:rPr sz="1300" spc="45" dirty="0"/>
                        <a:t> </a:t>
                      </a:r>
                      <a:r>
                        <a:rPr sz="1300" spc="-10" dirty="0"/>
                        <a:t>de</a:t>
                      </a:r>
                      <a:endParaRPr sz="1300" dirty="0"/>
                    </a:p>
                    <a:p>
                      <a:pPr marL="558800" algn="l">
                        <a:lnSpc>
                          <a:spcPct val="100000"/>
                        </a:lnSpc>
                        <a:spcBef>
                          <a:spcPts val="105"/>
                        </a:spcBef>
                      </a:pPr>
                      <a:r>
                        <a:rPr sz="1300" spc="-5" dirty="0"/>
                        <a:t>la</a:t>
                      </a:r>
                      <a:r>
                        <a:rPr sz="1300" spc="-65" dirty="0"/>
                        <a:t> </a:t>
                      </a:r>
                      <a:r>
                        <a:rPr sz="1300" spc="-5" dirty="0"/>
                        <a:t>selección</a:t>
                      </a:r>
                      <a:endParaRPr sz="1300" dirty="0">
                        <a:latin typeface="Arial"/>
                        <a:cs typeface="Arial"/>
                      </a:endParaRPr>
                    </a:p>
                  </a:txBody>
                  <a:tcPr marL="0" marR="0" marT="0" marB="0" anchor="ctr"/>
                </a:tc>
                <a:extLst>
                  <a:ext uri="{0D108BD9-81ED-4DB2-BD59-A6C34878D82A}">
                    <a16:rowId xmlns:a16="http://schemas.microsoft.com/office/drawing/2014/main" val="10000"/>
                  </a:ext>
                </a:extLst>
              </a:tr>
              <a:tr h="250729">
                <a:tc>
                  <a:txBody>
                    <a:bodyPr/>
                    <a:lstStyle/>
                    <a:p>
                      <a:pPr marL="525780" algn="l">
                        <a:lnSpc>
                          <a:spcPts val="1515"/>
                        </a:lnSpc>
                      </a:pPr>
                      <a:r>
                        <a:rPr sz="1300" spc="-5" dirty="0"/>
                        <a:t>Futbol</a:t>
                      </a:r>
                      <a:r>
                        <a:rPr sz="1300" spc="-45" dirty="0"/>
                        <a:t> </a:t>
                      </a:r>
                      <a:r>
                        <a:rPr sz="1300" spc="-5" dirty="0"/>
                        <a:t>soccer</a:t>
                      </a:r>
                      <a:endParaRPr sz="1300" dirty="0">
                        <a:latin typeface="Arial"/>
                        <a:cs typeface="Arial"/>
                      </a:endParaRPr>
                    </a:p>
                  </a:txBody>
                  <a:tcPr marL="0" marR="0" marT="0" marB="0" anchor="ctr"/>
                </a:tc>
                <a:tc>
                  <a:txBody>
                    <a:bodyPr/>
                    <a:lstStyle/>
                    <a:p>
                      <a:pPr marL="558800" algn="l">
                        <a:lnSpc>
                          <a:spcPts val="1515"/>
                        </a:lnSpc>
                      </a:pPr>
                      <a:r>
                        <a:rPr sz="1300" spc="-10" dirty="0"/>
                        <a:t>20</a:t>
                      </a:r>
                      <a:endParaRPr sz="1300" dirty="0">
                        <a:latin typeface="Arial"/>
                        <a:cs typeface="Arial"/>
                      </a:endParaRPr>
                    </a:p>
                  </a:txBody>
                  <a:tcPr marL="0" marR="0" marT="0" marB="0" anchor="ctr"/>
                </a:tc>
                <a:extLst>
                  <a:ext uri="{0D108BD9-81ED-4DB2-BD59-A6C34878D82A}">
                    <a16:rowId xmlns:a16="http://schemas.microsoft.com/office/drawing/2014/main" val="10001"/>
                  </a:ext>
                </a:extLst>
              </a:tr>
              <a:tr h="250729">
                <a:tc>
                  <a:txBody>
                    <a:bodyPr/>
                    <a:lstStyle/>
                    <a:p>
                      <a:pPr marL="525780" algn="l">
                        <a:lnSpc>
                          <a:spcPts val="1515"/>
                        </a:lnSpc>
                      </a:pPr>
                      <a:r>
                        <a:rPr sz="1300" spc="-5" dirty="0"/>
                        <a:t>Futbol de</a:t>
                      </a:r>
                      <a:r>
                        <a:rPr sz="1300" spc="-40" dirty="0"/>
                        <a:t> </a:t>
                      </a:r>
                      <a:r>
                        <a:rPr sz="1300" spc="-5" dirty="0"/>
                        <a:t>salón</a:t>
                      </a:r>
                      <a:endParaRPr sz="1300" dirty="0">
                        <a:latin typeface="Arial"/>
                        <a:cs typeface="Arial"/>
                      </a:endParaRPr>
                    </a:p>
                  </a:txBody>
                  <a:tcPr marL="0" marR="0" marT="0" marB="0" anchor="ctr"/>
                </a:tc>
                <a:tc>
                  <a:txBody>
                    <a:bodyPr/>
                    <a:lstStyle/>
                    <a:p>
                      <a:pPr marL="558800" algn="l">
                        <a:lnSpc>
                          <a:spcPts val="1515"/>
                        </a:lnSpc>
                      </a:pPr>
                      <a:r>
                        <a:rPr sz="1300" spc="-10" dirty="0" smtClean="0"/>
                        <a:t>1</a:t>
                      </a:r>
                      <a:r>
                        <a:rPr lang="es-MX" sz="1300" spc="-10" dirty="0" smtClean="0"/>
                        <a:t>7</a:t>
                      </a:r>
                      <a:endParaRPr sz="1300" dirty="0">
                        <a:latin typeface="Arial"/>
                        <a:cs typeface="Arial"/>
                      </a:endParaRPr>
                    </a:p>
                  </a:txBody>
                  <a:tcPr marL="0" marR="0" marT="0" marB="0" anchor="ctr"/>
                </a:tc>
                <a:extLst>
                  <a:ext uri="{0D108BD9-81ED-4DB2-BD59-A6C34878D82A}">
                    <a16:rowId xmlns:a16="http://schemas.microsoft.com/office/drawing/2014/main" val="10002"/>
                  </a:ext>
                </a:extLst>
              </a:tr>
              <a:tr h="250729">
                <a:tc>
                  <a:txBody>
                    <a:bodyPr/>
                    <a:lstStyle/>
                    <a:p>
                      <a:pPr marL="525780" algn="l">
                        <a:lnSpc>
                          <a:spcPts val="1515"/>
                        </a:lnSpc>
                      </a:pPr>
                      <a:r>
                        <a:rPr sz="1300" spc="-10" dirty="0"/>
                        <a:t>Basquetbol</a:t>
                      </a:r>
                      <a:r>
                        <a:rPr sz="1300" spc="-25" dirty="0"/>
                        <a:t> </a:t>
                      </a:r>
                      <a:r>
                        <a:rPr sz="1300" spc="-10" dirty="0"/>
                        <a:t>varonil</a:t>
                      </a:r>
                      <a:endParaRPr sz="1300" dirty="0">
                        <a:latin typeface="Arial"/>
                        <a:cs typeface="Arial"/>
                      </a:endParaRPr>
                    </a:p>
                  </a:txBody>
                  <a:tcPr marL="0" marR="0" marT="0" marB="0" anchor="ctr"/>
                </a:tc>
                <a:tc>
                  <a:txBody>
                    <a:bodyPr/>
                    <a:lstStyle/>
                    <a:p>
                      <a:pPr marL="558800" algn="l">
                        <a:lnSpc>
                          <a:spcPts val="1515"/>
                        </a:lnSpc>
                      </a:pPr>
                      <a:r>
                        <a:rPr lang="es-MX" sz="1300" spc="-10" dirty="0" smtClean="0">
                          <a:latin typeface="+mn-lt"/>
                          <a:cs typeface="+mn-cs"/>
                        </a:rPr>
                        <a:t>8</a:t>
                      </a:r>
                      <a:endParaRPr sz="1300" dirty="0">
                        <a:latin typeface="Arial"/>
                        <a:cs typeface="Arial"/>
                      </a:endParaRPr>
                    </a:p>
                  </a:txBody>
                  <a:tcPr marL="0" marR="0" marT="0" marB="0" anchor="ctr"/>
                </a:tc>
                <a:extLst>
                  <a:ext uri="{0D108BD9-81ED-4DB2-BD59-A6C34878D82A}">
                    <a16:rowId xmlns:a16="http://schemas.microsoft.com/office/drawing/2014/main" val="10003"/>
                  </a:ext>
                </a:extLst>
              </a:tr>
              <a:tr h="250729">
                <a:tc>
                  <a:txBody>
                    <a:bodyPr/>
                    <a:lstStyle/>
                    <a:p>
                      <a:pPr marL="525780" algn="l">
                        <a:lnSpc>
                          <a:spcPts val="1515"/>
                        </a:lnSpc>
                      </a:pPr>
                      <a:r>
                        <a:rPr lang="es-MX" sz="1300" spc="-10" dirty="0" smtClean="0"/>
                        <a:t>Voleibol femenil</a:t>
                      </a:r>
                      <a:endParaRPr sz="1300" dirty="0">
                        <a:latin typeface="Arial"/>
                        <a:cs typeface="Arial"/>
                      </a:endParaRPr>
                    </a:p>
                  </a:txBody>
                  <a:tcPr marL="0" marR="0" marT="0" marB="0" anchor="ctr"/>
                </a:tc>
                <a:tc>
                  <a:txBody>
                    <a:bodyPr/>
                    <a:lstStyle/>
                    <a:p>
                      <a:pPr marL="558800" algn="l">
                        <a:lnSpc>
                          <a:spcPts val="1515"/>
                        </a:lnSpc>
                      </a:pPr>
                      <a:r>
                        <a:rPr lang="es-MX" sz="1300" spc="-10" dirty="0" smtClean="0">
                          <a:latin typeface="+mn-lt"/>
                          <a:cs typeface="+mn-cs"/>
                        </a:rPr>
                        <a:t>8</a:t>
                      </a:r>
                      <a:endParaRPr sz="1300" dirty="0">
                        <a:latin typeface="Arial"/>
                        <a:cs typeface="Arial"/>
                      </a:endParaRPr>
                    </a:p>
                  </a:txBody>
                  <a:tcPr marL="0" marR="0" marT="0" marB="0" anchor="ctr"/>
                </a:tc>
                <a:extLst>
                  <a:ext uri="{0D108BD9-81ED-4DB2-BD59-A6C34878D82A}">
                    <a16:rowId xmlns:a16="http://schemas.microsoft.com/office/drawing/2014/main" val="10004"/>
                  </a:ext>
                </a:extLst>
              </a:tr>
            </a:tbl>
          </a:graphicData>
        </a:graphic>
      </p:graphicFrame>
      <p:sp>
        <p:nvSpPr>
          <p:cNvPr id="6" name="CuadroTexto 5"/>
          <p:cNvSpPr txBox="1"/>
          <p:nvPr/>
        </p:nvSpPr>
        <p:spPr>
          <a:xfrm>
            <a:off x="609600" y="3810000"/>
            <a:ext cx="7848600" cy="2031325"/>
          </a:xfrm>
          <a:prstGeom prst="rect">
            <a:avLst/>
          </a:prstGeom>
          <a:noFill/>
        </p:spPr>
        <p:txBody>
          <a:bodyPr wrap="square" rtlCol="0">
            <a:spAutoFit/>
          </a:bodyPr>
          <a:lstStyle/>
          <a:p>
            <a:r>
              <a:rPr lang="es-MX" dirty="0" smtClean="0"/>
              <a:t>Resultados Obtenidos:</a:t>
            </a:r>
          </a:p>
          <a:p>
            <a:endParaRPr lang="es-MX" dirty="0"/>
          </a:p>
          <a:p>
            <a:pPr marL="285750" indent="-285750">
              <a:buFont typeface="Wingdings" panose="05000000000000000000" pitchFamily="2" charset="2"/>
              <a:buChar char="ü"/>
            </a:pPr>
            <a:r>
              <a:rPr lang="es-MX" dirty="0" smtClean="0"/>
              <a:t>Se </a:t>
            </a:r>
            <a:r>
              <a:rPr lang="es-MX" dirty="0"/>
              <a:t>llegó a semifinales en el </a:t>
            </a:r>
            <a:r>
              <a:rPr lang="es-MX" dirty="0" smtClean="0"/>
              <a:t>Futbol </a:t>
            </a:r>
            <a:r>
              <a:rPr lang="es-MX" dirty="0"/>
              <a:t>de sala varonil. </a:t>
            </a:r>
            <a:endParaRPr lang="es-MX" dirty="0" smtClean="0"/>
          </a:p>
          <a:p>
            <a:pPr marL="285750" indent="-285750">
              <a:buFont typeface="Wingdings" panose="05000000000000000000" pitchFamily="2" charset="2"/>
              <a:buChar char="ü"/>
            </a:pPr>
            <a:r>
              <a:rPr lang="es-MX" dirty="0" smtClean="0"/>
              <a:t>Se </a:t>
            </a:r>
            <a:r>
              <a:rPr lang="es-MX" dirty="0"/>
              <a:t>llegó a semifinales en el </a:t>
            </a:r>
            <a:r>
              <a:rPr lang="es-MX" dirty="0" smtClean="0"/>
              <a:t>Futbol </a:t>
            </a:r>
            <a:r>
              <a:rPr lang="es-MX" dirty="0"/>
              <a:t>de campo varonil. </a:t>
            </a:r>
            <a:endParaRPr lang="es-MX" dirty="0" smtClean="0"/>
          </a:p>
          <a:p>
            <a:pPr marL="285750" indent="-285750">
              <a:buFont typeface="Wingdings" panose="05000000000000000000" pitchFamily="2" charset="2"/>
              <a:buChar char="ü"/>
            </a:pPr>
            <a:r>
              <a:rPr lang="es-MX" dirty="0" smtClean="0"/>
              <a:t>Basquetbol </a:t>
            </a:r>
            <a:r>
              <a:rPr lang="es-MX" dirty="0"/>
              <a:t>varonil se elimino en la primera </a:t>
            </a:r>
            <a:r>
              <a:rPr lang="es-MX" dirty="0" smtClean="0"/>
              <a:t>ronda. </a:t>
            </a:r>
          </a:p>
          <a:p>
            <a:pPr marL="285750" indent="-285750">
              <a:buFont typeface="Wingdings" panose="05000000000000000000" pitchFamily="2" charset="2"/>
              <a:buChar char="ü"/>
            </a:pPr>
            <a:r>
              <a:rPr lang="es-MX" dirty="0" smtClean="0"/>
              <a:t>Voleibol </a:t>
            </a:r>
            <a:r>
              <a:rPr lang="es-MX" dirty="0"/>
              <a:t>femenil, este equipo llegó a la final obteniendo el segundo lugar de dicha competición. </a:t>
            </a:r>
          </a:p>
        </p:txBody>
      </p:sp>
    </p:spTree>
    <p:extLst>
      <p:ext uri="{BB962C8B-B14F-4D97-AF65-F5344CB8AC3E}">
        <p14:creationId xmlns:p14="http://schemas.microsoft.com/office/powerpoint/2010/main" val="147221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8617" y="115823"/>
            <a:ext cx="6781800" cy="407804"/>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Rectángulo 3"/>
          <p:cNvSpPr/>
          <p:nvPr/>
        </p:nvSpPr>
        <p:spPr>
          <a:xfrm>
            <a:off x="1056862" y="953869"/>
            <a:ext cx="7603616" cy="646331"/>
          </a:xfrm>
          <a:prstGeom prst="rect">
            <a:avLst/>
          </a:prstGeom>
        </p:spPr>
        <p:txBody>
          <a:bodyPr wrap="square">
            <a:spAutoFit/>
          </a:bodyPr>
          <a:lstStyle/>
          <a:p>
            <a:pPr marR="1383665" algn="ctr">
              <a:lnSpc>
                <a:spcPct val="100000"/>
              </a:lnSpc>
              <a:spcBef>
                <a:spcPts val="990"/>
              </a:spcBef>
            </a:pPr>
            <a:r>
              <a:rPr lang="es-MX" sz="3600" b="1" dirty="0" smtClean="0">
                <a:cs typeface="Calibri"/>
              </a:rPr>
              <a:t>Actividades Culturales</a:t>
            </a:r>
            <a:endParaRPr lang="es-MX" sz="3600" b="1" dirty="0">
              <a:cs typeface="Calibri"/>
            </a:endParaRPr>
          </a:p>
        </p:txBody>
      </p:sp>
      <p:graphicFrame>
        <p:nvGraphicFramePr>
          <p:cNvPr id="5" name="Tabla 4"/>
          <p:cNvGraphicFramePr>
            <a:graphicFrameLocks noGrp="1"/>
          </p:cNvGraphicFramePr>
          <p:nvPr>
            <p:extLst>
              <p:ext uri="{D42A27DB-BD31-4B8C-83A1-F6EECF244321}">
                <p14:modId xmlns:p14="http://schemas.microsoft.com/office/powerpoint/2010/main" val="3925782470"/>
              </p:ext>
            </p:extLst>
          </p:nvPr>
        </p:nvGraphicFramePr>
        <p:xfrm>
          <a:off x="685800" y="1663391"/>
          <a:ext cx="7848600" cy="4684248"/>
        </p:xfrm>
        <a:graphic>
          <a:graphicData uri="http://schemas.openxmlformats.org/drawingml/2006/table">
            <a:tbl>
              <a:tblPr firstRow="1" firstCol="1" bandRow="1">
                <a:tableStyleId>{22838BEF-8BB2-4498-84A7-C5851F593DF1}</a:tableStyleId>
              </a:tblPr>
              <a:tblGrid>
                <a:gridCol w="2071532">
                  <a:extLst>
                    <a:ext uri="{9D8B030D-6E8A-4147-A177-3AD203B41FA5}">
                      <a16:colId xmlns:a16="http://schemas.microsoft.com/office/drawing/2014/main" val="20000"/>
                    </a:ext>
                  </a:extLst>
                </a:gridCol>
                <a:gridCol w="2179953">
                  <a:extLst>
                    <a:ext uri="{9D8B030D-6E8A-4147-A177-3AD203B41FA5}">
                      <a16:colId xmlns:a16="http://schemas.microsoft.com/office/drawing/2014/main" val="20001"/>
                    </a:ext>
                  </a:extLst>
                </a:gridCol>
                <a:gridCol w="1962342">
                  <a:extLst>
                    <a:ext uri="{9D8B030D-6E8A-4147-A177-3AD203B41FA5}">
                      <a16:colId xmlns:a16="http://schemas.microsoft.com/office/drawing/2014/main" val="20002"/>
                    </a:ext>
                  </a:extLst>
                </a:gridCol>
                <a:gridCol w="1634773">
                  <a:extLst>
                    <a:ext uri="{9D8B030D-6E8A-4147-A177-3AD203B41FA5}">
                      <a16:colId xmlns:a16="http://schemas.microsoft.com/office/drawing/2014/main" val="20003"/>
                    </a:ext>
                  </a:extLst>
                </a:gridCol>
              </a:tblGrid>
              <a:tr h="203960">
                <a:tc>
                  <a:txBody>
                    <a:bodyPr/>
                    <a:lstStyle/>
                    <a:p>
                      <a:pPr>
                        <a:lnSpc>
                          <a:spcPct val="115000"/>
                        </a:lnSpc>
                        <a:spcAft>
                          <a:spcPts val="0"/>
                        </a:spcAft>
                      </a:pPr>
                      <a:r>
                        <a:rPr lang="es-MX" sz="1200" dirty="0">
                          <a:effectLst/>
                        </a:rPr>
                        <a:t>NOMBRE DEL EVENTO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a:effectLst/>
                        </a:rPr>
                        <a:t>ORGANIZADOR</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a:effectLst/>
                        </a:rPr>
                        <a:t>ASISTENTES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a:effectLst/>
                        </a:rPr>
                        <a:t>FECHA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853995">
                <a:tc>
                  <a:txBody>
                    <a:bodyPr/>
                    <a:lstStyle/>
                    <a:p>
                      <a:pPr>
                        <a:lnSpc>
                          <a:spcPct val="115000"/>
                        </a:lnSpc>
                        <a:spcAft>
                          <a:spcPts val="0"/>
                        </a:spcAft>
                      </a:pPr>
                      <a:r>
                        <a:rPr lang="es-ES" sz="1200" dirty="0" smtClean="0">
                          <a:effectLst/>
                        </a:rPr>
                        <a:t>V </a:t>
                      </a:r>
                      <a:r>
                        <a:rPr lang="es-ES" sz="1200" dirty="0">
                          <a:effectLst/>
                        </a:rPr>
                        <a:t>Encuentro Regional de Talentos Artísticos UV 2016.</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rPr>
                        <a:t>Difusión Cultural Regional apoyado por la DCU en la Facultad de Ingeniería.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a:effectLst/>
                        </a:rPr>
                        <a:t>Aproximadamente 30 alumnos provenientes de los 5 PE de la entidad, así como docentes.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S" sz="1200">
                          <a:effectLst/>
                        </a:rPr>
                        <a:t>28 y 29 de septiembre de 2016.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37317">
                <a:tc>
                  <a:txBody>
                    <a:bodyPr/>
                    <a:lstStyle/>
                    <a:p>
                      <a:pPr>
                        <a:lnSpc>
                          <a:spcPct val="115000"/>
                        </a:lnSpc>
                        <a:spcAft>
                          <a:spcPts val="0"/>
                        </a:spcAft>
                      </a:pPr>
                      <a:r>
                        <a:rPr lang="es-MX" sz="1200" dirty="0" smtClean="0">
                          <a:effectLst/>
                        </a:rPr>
                        <a:t>Entenados </a:t>
                      </a:r>
                      <a:r>
                        <a:rPr lang="es-MX" sz="1200" dirty="0">
                          <a:effectLst/>
                        </a:rPr>
                        <a:t>de </a:t>
                      </a:r>
                      <a:r>
                        <a:rPr lang="es-MX" sz="1200" dirty="0" err="1">
                          <a:effectLst/>
                        </a:rPr>
                        <a:t>Stanislavsky</a:t>
                      </a:r>
                      <a:endParaRPr lang="es-MX" sz="1600" dirty="0">
                        <a:effectLst/>
                      </a:endParaRPr>
                    </a:p>
                    <a:p>
                      <a:pPr>
                        <a:lnSpc>
                          <a:spcPct val="115000"/>
                        </a:lnSpc>
                        <a:spcAft>
                          <a:spcPts val="0"/>
                        </a:spcAft>
                      </a:pPr>
                      <a:r>
                        <a:rPr lang="es-MX" sz="1200" dirty="0">
                          <a:effectLst/>
                        </a:rPr>
                        <a:t>(Obra Teatral)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rPr>
                        <a:t>Difusión Cultural Regional apoyado por la DCU en la Facultad de Ingeniería.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rPr>
                        <a:t>120 estudiantes de Ing. Eléctrica, Mecánica y Mecatrónica.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a:effectLst/>
                        </a:rPr>
                        <a:t>6 septiembre de 2016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853995">
                <a:tc>
                  <a:txBody>
                    <a:bodyPr/>
                    <a:lstStyle/>
                    <a:p>
                      <a:pPr>
                        <a:lnSpc>
                          <a:spcPct val="115000"/>
                        </a:lnSpc>
                        <a:spcAft>
                          <a:spcPts val="0"/>
                        </a:spcAft>
                      </a:pPr>
                      <a:r>
                        <a:rPr lang="es-MX" sz="1200" dirty="0" smtClean="0">
                          <a:effectLst/>
                        </a:rPr>
                        <a:t>Recital </a:t>
                      </a:r>
                      <a:r>
                        <a:rPr lang="es-MX" sz="1200" dirty="0">
                          <a:effectLst/>
                        </a:rPr>
                        <a:t>de guitarras</a:t>
                      </a:r>
                      <a:endParaRPr lang="es-MX" sz="1600" dirty="0">
                        <a:effectLst/>
                      </a:endParaRPr>
                    </a:p>
                    <a:p>
                      <a:pPr>
                        <a:lnSpc>
                          <a:spcPct val="115000"/>
                        </a:lnSpc>
                        <a:spcAft>
                          <a:spcPts val="0"/>
                        </a:spcAft>
                      </a:pPr>
                      <a:r>
                        <a:rPr lang="es-MX" sz="1200" dirty="0">
                          <a:effectLst/>
                        </a:rPr>
                        <a:t>Juan Sebastián Miranda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rPr>
                        <a:t>Difusión Cultural Regional apoyado por la DCU en la Facultad de Ingeniería.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rPr>
                        <a:t>Al menos 300 estudiantes de Ing. Civil, Industrial, Eléctrica, Mecánica y Mecatrónica.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a:effectLst/>
                        </a:rPr>
                        <a:t>20 de octubre de 2016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853995">
                <a:tc>
                  <a:txBody>
                    <a:bodyPr/>
                    <a:lstStyle/>
                    <a:p>
                      <a:pPr>
                        <a:lnSpc>
                          <a:spcPct val="115000"/>
                        </a:lnSpc>
                        <a:spcAft>
                          <a:spcPts val="0"/>
                        </a:spcAft>
                      </a:pPr>
                      <a:r>
                        <a:rPr lang="es-MX" sz="1200" dirty="0" smtClean="0">
                          <a:effectLst/>
                        </a:rPr>
                        <a:t>Altares </a:t>
                      </a:r>
                      <a:r>
                        <a:rPr lang="es-MX" sz="1200" dirty="0">
                          <a:effectLst/>
                        </a:rPr>
                        <a:t>y ofrendas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rPr>
                        <a:t>DCU de la Facultad de Ingeniería.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rPr>
                        <a:t>Al menos 500 estudiantes de Ing. Civil, Industrial, Eléctrica, Mecánica y Mecatrónica.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rPr>
                        <a:t>26 de octubre de 2016</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37317">
                <a:tc>
                  <a:txBody>
                    <a:bodyPr/>
                    <a:lstStyle/>
                    <a:p>
                      <a:pPr>
                        <a:lnSpc>
                          <a:spcPct val="115000"/>
                        </a:lnSpc>
                        <a:spcAft>
                          <a:spcPts val="0"/>
                        </a:spcAft>
                      </a:pPr>
                      <a:r>
                        <a:rPr lang="es-MX" sz="1200" dirty="0" smtClean="0">
                          <a:effectLst/>
                        </a:rPr>
                        <a:t>Video </a:t>
                      </a:r>
                      <a:r>
                        <a:rPr lang="es-MX" sz="1200" dirty="0">
                          <a:effectLst/>
                        </a:rPr>
                        <a:t>LOS AHUHUETES</a:t>
                      </a:r>
                      <a:endParaRPr lang="es-MX" sz="1600" dirty="0">
                        <a:effectLst/>
                      </a:endParaRPr>
                    </a:p>
                    <a:p>
                      <a:pPr>
                        <a:lnSpc>
                          <a:spcPct val="115000"/>
                        </a:lnSpc>
                        <a:spcAft>
                          <a:spcPts val="0"/>
                        </a:spcAft>
                      </a:pPr>
                      <a:r>
                        <a:rPr lang="es-MX" sz="1200" dirty="0">
                          <a:effectLst/>
                        </a:rPr>
                        <a:t>Presentación de </a:t>
                      </a:r>
                      <a:r>
                        <a:rPr lang="es-MX" sz="1200" dirty="0" err="1">
                          <a:effectLst/>
                        </a:rPr>
                        <a:t>videodocumental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rPr>
                        <a:t>Difusión Cultural Regional apoyado por la DCU en la Facultad de Ingeniería.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rPr>
                        <a:t>30 estudiantes de Ingeniería mecatrónica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rPr>
                        <a:t>15 de noviembre de 2016</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637317">
                <a:tc>
                  <a:txBody>
                    <a:bodyPr/>
                    <a:lstStyle/>
                    <a:p>
                      <a:pPr>
                        <a:lnSpc>
                          <a:spcPct val="115000"/>
                        </a:lnSpc>
                        <a:spcAft>
                          <a:spcPts val="0"/>
                        </a:spcAft>
                      </a:pPr>
                      <a:r>
                        <a:rPr lang="es-MX" sz="1200" dirty="0" smtClean="0">
                          <a:effectLst/>
                        </a:rPr>
                        <a:t>Ceremonia </a:t>
                      </a:r>
                      <a:r>
                        <a:rPr lang="es-MX" sz="1200" dirty="0">
                          <a:effectLst/>
                        </a:rPr>
                        <a:t>de Graduación Gen. 2015 </a:t>
                      </a:r>
                      <a:r>
                        <a:rPr lang="es-MX" sz="1200" dirty="0" smtClean="0">
                          <a:effectLst/>
                        </a:rPr>
                        <a:t>– </a:t>
                      </a:r>
                      <a:r>
                        <a:rPr lang="es-MX" sz="1200" dirty="0">
                          <a:effectLst/>
                        </a:rPr>
                        <a:t>2017</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rPr>
                        <a:t>DCU de la Facultad de Ingeniería.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a:effectLst/>
                        </a:rPr>
                        <a:t>Aproximadamente 100 egresados y docentes de los 5 PE.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MX" sz="1200" dirty="0">
                          <a:effectLst/>
                        </a:rPr>
                        <a:t>3 de marzo de 2017.</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14123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8617" y="115823"/>
            <a:ext cx="6781800" cy="407804"/>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Rectángulo 3"/>
          <p:cNvSpPr/>
          <p:nvPr/>
        </p:nvSpPr>
        <p:spPr>
          <a:xfrm>
            <a:off x="990600" y="523627"/>
            <a:ext cx="7782338" cy="1077218"/>
          </a:xfrm>
          <a:prstGeom prst="rect">
            <a:avLst/>
          </a:prstGeom>
        </p:spPr>
        <p:txBody>
          <a:bodyPr wrap="square">
            <a:spAutoFit/>
          </a:bodyPr>
          <a:lstStyle/>
          <a:p>
            <a:pPr marR="1383665" algn="ctr">
              <a:lnSpc>
                <a:spcPct val="100000"/>
              </a:lnSpc>
              <a:spcBef>
                <a:spcPts val="990"/>
              </a:spcBef>
            </a:pPr>
            <a:r>
              <a:rPr lang="es-MX" sz="3200" b="1" dirty="0" smtClean="0">
                <a:cs typeface="Calibri"/>
              </a:rPr>
              <a:t>Certificación Internacional en Competencias</a:t>
            </a:r>
            <a:endParaRPr lang="es-MX" sz="2400" b="1" dirty="0">
              <a:cs typeface="Calibri"/>
            </a:endParaRPr>
          </a:p>
        </p:txBody>
      </p:sp>
      <p:sp>
        <p:nvSpPr>
          <p:cNvPr id="13" name="CuadroTexto 12"/>
          <p:cNvSpPr txBox="1"/>
          <p:nvPr/>
        </p:nvSpPr>
        <p:spPr>
          <a:xfrm>
            <a:off x="304800" y="1828800"/>
            <a:ext cx="3657600" cy="2862322"/>
          </a:xfrm>
          <a:prstGeom prst="rect">
            <a:avLst/>
          </a:prstGeom>
          <a:noFill/>
        </p:spPr>
        <p:txBody>
          <a:bodyPr wrap="square" rtlCol="0">
            <a:spAutoFit/>
          </a:bodyPr>
          <a:lstStyle/>
          <a:p>
            <a:pPr marL="285750" indent="-285750" algn="just">
              <a:buFont typeface="Wingdings" panose="05000000000000000000" pitchFamily="2" charset="2"/>
              <a:buChar char="ü"/>
            </a:pPr>
            <a:r>
              <a:rPr lang="es-MX" dirty="0"/>
              <a:t>El 29 de Noviembre de 2016 19 alumnos de los 5 PE,  obtuvieron el “Certificado Internacional de Competencias Adelante” (CICA). Dicha certificación fue el resultado de un convenio de la Universidad Veracruzana con la Secretaria de Trabajo y Previsión Social (STPS) a través del Servicio Nacional del Empleo de Veracruz</a:t>
            </a:r>
          </a:p>
        </p:txBody>
      </p:sp>
      <p:graphicFrame>
        <p:nvGraphicFramePr>
          <p:cNvPr id="14" name="Tabla 13"/>
          <p:cNvGraphicFramePr>
            <a:graphicFrameLocks noGrp="1"/>
          </p:cNvGraphicFramePr>
          <p:nvPr>
            <p:extLst>
              <p:ext uri="{D42A27DB-BD31-4B8C-83A1-F6EECF244321}">
                <p14:modId xmlns:p14="http://schemas.microsoft.com/office/powerpoint/2010/main" val="207452580"/>
              </p:ext>
            </p:extLst>
          </p:nvPr>
        </p:nvGraphicFramePr>
        <p:xfrm>
          <a:off x="4648200" y="1600845"/>
          <a:ext cx="3733800" cy="5060440"/>
        </p:xfrm>
        <a:graphic>
          <a:graphicData uri="http://schemas.openxmlformats.org/drawingml/2006/table">
            <a:tbl>
              <a:tblPr>
                <a:tableStyleId>{5C22544A-7EE6-4342-B048-85BDC9FD1C3A}</a:tableStyleId>
              </a:tblPr>
              <a:tblGrid>
                <a:gridCol w="2581208">
                  <a:extLst>
                    <a:ext uri="{9D8B030D-6E8A-4147-A177-3AD203B41FA5}">
                      <a16:colId xmlns:a16="http://schemas.microsoft.com/office/drawing/2014/main" val="20000"/>
                    </a:ext>
                  </a:extLst>
                </a:gridCol>
                <a:gridCol w="1152592">
                  <a:extLst>
                    <a:ext uri="{9D8B030D-6E8A-4147-A177-3AD203B41FA5}">
                      <a16:colId xmlns:a16="http://schemas.microsoft.com/office/drawing/2014/main" val="20001"/>
                    </a:ext>
                  </a:extLst>
                </a:gridCol>
              </a:tblGrid>
              <a:tr h="183760">
                <a:tc gridSpan="2">
                  <a:txBody>
                    <a:bodyPr/>
                    <a:lstStyle/>
                    <a:p>
                      <a:pPr algn="ctr" fontAlgn="b"/>
                      <a:r>
                        <a:rPr lang="es-MX" sz="1100" b="1" u="none" strike="noStrike" dirty="0">
                          <a:effectLst/>
                        </a:rPr>
                        <a:t>Alumnos que Obtuvieron </a:t>
                      </a:r>
                      <a:r>
                        <a:rPr lang="es-MX" sz="1100" b="1" u="none" strike="noStrike" dirty="0" smtClean="0">
                          <a:effectLst/>
                        </a:rPr>
                        <a:t>Certificación</a:t>
                      </a:r>
                      <a:endParaRPr lang="es-MX" sz="1100" b="1" i="0" u="none" strike="noStrike" dirty="0">
                        <a:solidFill>
                          <a:srgbClr val="000000"/>
                        </a:solidFill>
                        <a:effectLst/>
                        <a:latin typeface="Calibri" panose="020F0502020204030204" pitchFamily="34" charset="0"/>
                      </a:endParaRPr>
                    </a:p>
                  </a:txBody>
                  <a:tcPr marL="8381" marR="8381" marT="8381" marB="0" anchor="b"/>
                </a:tc>
                <a:tc hMerge="1">
                  <a:txBody>
                    <a:bodyPr/>
                    <a:lstStyle/>
                    <a:p>
                      <a:endParaRPr lang="es-MX"/>
                    </a:p>
                  </a:txBody>
                  <a:tcPr/>
                </a:tc>
                <a:extLst>
                  <a:ext uri="{0D108BD9-81ED-4DB2-BD59-A6C34878D82A}">
                    <a16:rowId xmlns:a16="http://schemas.microsoft.com/office/drawing/2014/main" val="10000"/>
                  </a:ext>
                </a:extLst>
              </a:tr>
              <a:tr h="242240">
                <a:tc>
                  <a:txBody>
                    <a:bodyPr/>
                    <a:lstStyle/>
                    <a:p>
                      <a:pPr algn="l" fontAlgn="ctr"/>
                      <a:r>
                        <a:rPr lang="es-MX" sz="1050" b="1" u="none" strike="noStrike" dirty="0">
                          <a:effectLst/>
                        </a:rPr>
                        <a:t>Nombre del </a:t>
                      </a:r>
                      <a:r>
                        <a:rPr lang="es-MX" sz="1050" b="1" u="none" strike="noStrike" dirty="0" smtClean="0">
                          <a:effectLst/>
                        </a:rPr>
                        <a:t>Alumno</a:t>
                      </a:r>
                      <a:endParaRPr lang="es-MX" sz="1050" b="1" i="0" u="none" strike="noStrike" dirty="0">
                        <a:solidFill>
                          <a:srgbClr val="000000"/>
                        </a:solidFill>
                        <a:effectLst/>
                        <a:latin typeface="Inherit"/>
                      </a:endParaRPr>
                    </a:p>
                  </a:txBody>
                  <a:tcPr marL="8381" marR="8381" marT="41907" marB="41907" anchor="ctr"/>
                </a:tc>
                <a:tc>
                  <a:txBody>
                    <a:bodyPr/>
                    <a:lstStyle/>
                    <a:p>
                      <a:pPr algn="l" fontAlgn="ctr"/>
                      <a:r>
                        <a:rPr lang="es-MX" sz="1050" b="1" u="none" strike="noStrike" dirty="0">
                          <a:effectLst/>
                        </a:rPr>
                        <a:t>Carrera</a:t>
                      </a:r>
                      <a:endParaRPr lang="es-MX" sz="1050" b="1" i="0" u="none" strike="noStrike" dirty="0">
                        <a:solidFill>
                          <a:srgbClr val="000000"/>
                        </a:solidFill>
                        <a:effectLst/>
                        <a:latin typeface="Inherit"/>
                      </a:endParaRPr>
                    </a:p>
                  </a:txBody>
                  <a:tcPr marL="8381" marR="8381" marT="41907" marB="41907" anchor="ctr"/>
                </a:tc>
                <a:extLst>
                  <a:ext uri="{0D108BD9-81ED-4DB2-BD59-A6C34878D82A}">
                    <a16:rowId xmlns:a16="http://schemas.microsoft.com/office/drawing/2014/main" val="10001"/>
                  </a:ext>
                </a:extLst>
              </a:tr>
              <a:tr h="242240">
                <a:tc>
                  <a:txBody>
                    <a:bodyPr/>
                    <a:lstStyle/>
                    <a:p>
                      <a:pPr algn="l" fontAlgn="ctr"/>
                      <a:r>
                        <a:rPr lang="es-MX" sz="1050" u="none" strike="noStrike" dirty="0">
                          <a:effectLst/>
                        </a:rPr>
                        <a:t>Felipe de Jesús Eugenio Ponce</a:t>
                      </a:r>
                      <a:endParaRPr lang="es-MX" sz="1050" b="0" i="0" u="none" strike="noStrike" dirty="0">
                        <a:solidFill>
                          <a:srgbClr val="000000"/>
                        </a:solidFill>
                        <a:effectLst/>
                        <a:latin typeface="Inherit"/>
                      </a:endParaRPr>
                    </a:p>
                  </a:txBody>
                  <a:tcPr marL="8381" marR="8381" marT="41907" marB="41907" anchor="ctr"/>
                </a:tc>
                <a:tc>
                  <a:txBody>
                    <a:bodyPr/>
                    <a:lstStyle/>
                    <a:p>
                      <a:pPr algn="l" fontAlgn="ctr"/>
                      <a:r>
                        <a:rPr lang="es-MX" sz="1050" u="none" strike="noStrike">
                          <a:effectLst/>
                        </a:rPr>
                        <a:t>Ing. Mecánica</a:t>
                      </a:r>
                      <a:endParaRPr lang="es-MX" sz="1050" b="0" i="0" u="none" strike="noStrike">
                        <a:solidFill>
                          <a:srgbClr val="000000"/>
                        </a:solidFill>
                        <a:effectLst/>
                        <a:latin typeface="Inherit"/>
                      </a:endParaRPr>
                    </a:p>
                  </a:txBody>
                  <a:tcPr marL="8381" marR="8381" marT="41907" marB="41907" anchor="ctr"/>
                </a:tc>
                <a:extLst>
                  <a:ext uri="{0D108BD9-81ED-4DB2-BD59-A6C34878D82A}">
                    <a16:rowId xmlns:a16="http://schemas.microsoft.com/office/drawing/2014/main" val="10002"/>
                  </a:ext>
                </a:extLst>
              </a:tr>
              <a:tr h="242240">
                <a:tc>
                  <a:txBody>
                    <a:bodyPr/>
                    <a:lstStyle/>
                    <a:p>
                      <a:pPr algn="l" fontAlgn="ctr"/>
                      <a:r>
                        <a:rPr lang="es-MX" sz="1050" u="none" strike="noStrike" dirty="0">
                          <a:effectLst/>
                        </a:rPr>
                        <a:t>Armando Zúñiga Huerta</a:t>
                      </a:r>
                      <a:endParaRPr lang="es-MX" sz="1050" b="0" i="0" u="none" strike="noStrike" dirty="0">
                        <a:solidFill>
                          <a:srgbClr val="000000"/>
                        </a:solidFill>
                        <a:effectLst/>
                        <a:latin typeface="Inherit"/>
                      </a:endParaRPr>
                    </a:p>
                  </a:txBody>
                  <a:tcPr marL="8381" marR="8381" marT="41907" marB="41907" anchor="ctr"/>
                </a:tc>
                <a:tc>
                  <a:txBody>
                    <a:bodyPr/>
                    <a:lstStyle/>
                    <a:p>
                      <a:pPr algn="l" fontAlgn="ctr"/>
                      <a:r>
                        <a:rPr lang="es-MX" sz="1050" u="none" strike="noStrike">
                          <a:effectLst/>
                        </a:rPr>
                        <a:t>Ing. Mecánica</a:t>
                      </a:r>
                      <a:endParaRPr lang="es-MX" sz="1050" b="0" i="0" u="none" strike="noStrike">
                        <a:solidFill>
                          <a:srgbClr val="000000"/>
                        </a:solidFill>
                        <a:effectLst/>
                        <a:latin typeface="Inherit"/>
                      </a:endParaRPr>
                    </a:p>
                  </a:txBody>
                  <a:tcPr marL="8381" marR="8381" marT="41907" marB="41907" anchor="ctr"/>
                </a:tc>
                <a:extLst>
                  <a:ext uri="{0D108BD9-81ED-4DB2-BD59-A6C34878D82A}">
                    <a16:rowId xmlns:a16="http://schemas.microsoft.com/office/drawing/2014/main" val="10003"/>
                  </a:ext>
                </a:extLst>
              </a:tr>
              <a:tr h="242240">
                <a:tc>
                  <a:txBody>
                    <a:bodyPr/>
                    <a:lstStyle/>
                    <a:p>
                      <a:pPr algn="l" fontAlgn="ctr"/>
                      <a:r>
                        <a:rPr lang="es-MX" sz="1050" u="none" strike="noStrike" dirty="0">
                          <a:effectLst/>
                        </a:rPr>
                        <a:t>Baltazar Ocampo Flores</a:t>
                      </a:r>
                      <a:endParaRPr lang="es-MX" sz="1050" b="0" i="0" u="none" strike="noStrike" dirty="0">
                        <a:solidFill>
                          <a:srgbClr val="000000"/>
                        </a:solidFill>
                        <a:effectLst/>
                        <a:latin typeface="Inherit"/>
                      </a:endParaRPr>
                    </a:p>
                  </a:txBody>
                  <a:tcPr marL="8381" marR="8381" marT="41907" marB="41907" anchor="ctr"/>
                </a:tc>
                <a:tc>
                  <a:txBody>
                    <a:bodyPr/>
                    <a:lstStyle/>
                    <a:p>
                      <a:pPr algn="l" fontAlgn="ctr"/>
                      <a:r>
                        <a:rPr lang="es-MX" sz="1050" u="none" strike="noStrike">
                          <a:effectLst/>
                        </a:rPr>
                        <a:t>Ing. Mecánica</a:t>
                      </a:r>
                      <a:endParaRPr lang="es-MX" sz="1050" b="0" i="0" u="none" strike="noStrike">
                        <a:solidFill>
                          <a:srgbClr val="000000"/>
                        </a:solidFill>
                        <a:effectLst/>
                        <a:latin typeface="Inherit"/>
                      </a:endParaRPr>
                    </a:p>
                  </a:txBody>
                  <a:tcPr marL="8381" marR="8381" marT="41907" marB="41907" anchor="ctr"/>
                </a:tc>
                <a:extLst>
                  <a:ext uri="{0D108BD9-81ED-4DB2-BD59-A6C34878D82A}">
                    <a16:rowId xmlns:a16="http://schemas.microsoft.com/office/drawing/2014/main" val="10004"/>
                  </a:ext>
                </a:extLst>
              </a:tr>
              <a:tr h="242240">
                <a:tc>
                  <a:txBody>
                    <a:bodyPr/>
                    <a:lstStyle/>
                    <a:p>
                      <a:pPr algn="l" fontAlgn="ctr"/>
                      <a:r>
                        <a:rPr lang="es-MX" sz="1050" u="none" strike="noStrike" dirty="0">
                          <a:effectLst/>
                        </a:rPr>
                        <a:t>Abril Valdez Basurto</a:t>
                      </a:r>
                      <a:endParaRPr lang="es-MX" sz="1050" b="0" i="0" u="none" strike="noStrike" dirty="0">
                        <a:solidFill>
                          <a:srgbClr val="000000"/>
                        </a:solidFill>
                        <a:effectLst/>
                        <a:latin typeface="Inherit"/>
                      </a:endParaRPr>
                    </a:p>
                  </a:txBody>
                  <a:tcPr marL="8381" marR="8381" marT="41907" marB="41907" anchor="ctr"/>
                </a:tc>
                <a:tc>
                  <a:txBody>
                    <a:bodyPr/>
                    <a:lstStyle/>
                    <a:p>
                      <a:pPr algn="l" fontAlgn="ctr"/>
                      <a:r>
                        <a:rPr lang="es-MX" sz="1050" u="none" strike="noStrike">
                          <a:effectLst/>
                        </a:rPr>
                        <a:t>Ing. Industrial</a:t>
                      </a:r>
                      <a:endParaRPr lang="es-MX" sz="1050" b="0" i="0" u="none" strike="noStrike">
                        <a:solidFill>
                          <a:srgbClr val="000000"/>
                        </a:solidFill>
                        <a:effectLst/>
                        <a:latin typeface="Inherit"/>
                      </a:endParaRPr>
                    </a:p>
                  </a:txBody>
                  <a:tcPr marL="8381" marR="8381" marT="41907" marB="41907" anchor="ctr"/>
                </a:tc>
                <a:extLst>
                  <a:ext uri="{0D108BD9-81ED-4DB2-BD59-A6C34878D82A}">
                    <a16:rowId xmlns:a16="http://schemas.microsoft.com/office/drawing/2014/main" val="10005"/>
                  </a:ext>
                </a:extLst>
              </a:tr>
              <a:tr h="242240">
                <a:tc>
                  <a:txBody>
                    <a:bodyPr/>
                    <a:lstStyle/>
                    <a:p>
                      <a:pPr algn="l" fontAlgn="ctr"/>
                      <a:r>
                        <a:rPr lang="es-MX" sz="1050" u="none" strike="noStrike" dirty="0">
                          <a:effectLst/>
                        </a:rPr>
                        <a:t>Irma de los Ángeles Pérez Rodríguez</a:t>
                      </a:r>
                      <a:endParaRPr lang="es-MX" sz="1050" b="0" i="0" u="none" strike="noStrike" dirty="0">
                        <a:solidFill>
                          <a:srgbClr val="000000"/>
                        </a:solidFill>
                        <a:effectLst/>
                        <a:latin typeface="Inherit"/>
                      </a:endParaRPr>
                    </a:p>
                  </a:txBody>
                  <a:tcPr marL="8381" marR="8381" marT="41907" marB="41907" anchor="ctr"/>
                </a:tc>
                <a:tc>
                  <a:txBody>
                    <a:bodyPr/>
                    <a:lstStyle/>
                    <a:p>
                      <a:pPr algn="l" fontAlgn="ctr"/>
                      <a:r>
                        <a:rPr lang="es-MX" sz="1050" u="none" strike="noStrike">
                          <a:effectLst/>
                        </a:rPr>
                        <a:t>Ing. Industrial</a:t>
                      </a:r>
                      <a:endParaRPr lang="es-MX" sz="1050" b="0" i="0" u="none" strike="noStrike">
                        <a:solidFill>
                          <a:srgbClr val="000000"/>
                        </a:solidFill>
                        <a:effectLst/>
                        <a:latin typeface="Inherit"/>
                      </a:endParaRPr>
                    </a:p>
                  </a:txBody>
                  <a:tcPr marL="8381" marR="8381" marT="41907" marB="41907" anchor="ctr"/>
                </a:tc>
                <a:extLst>
                  <a:ext uri="{0D108BD9-81ED-4DB2-BD59-A6C34878D82A}">
                    <a16:rowId xmlns:a16="http://schemas.microsoft.com/office/drawing/2014/main" val="10006"/>
                  </a:ext>
                </a:extLst>
              </a:tr>
              <a:tr h="242240">
                <a:tc>
                  <a:txBody>
                    <a:bodyPr/>
                    <a:lstStyle/>
                    <a:p>
                      <a:pPr algn="l" fontAlgn="ctr"/>
                      <a:r>
                        <a:rPr lang="es-MX" sz="1050" u="none" strike="noStrike" dirty="0">
                          <a:effectLst/>
                        </a:rPr>
                        <a:t>Fares Pulido Velázquez</a:t>
                      </a:r>
                      <a:endParaRPr lang="es-MX" sz="1050" b="0" i="0" u="none" strike="noStrike" dirty="0">
                        <a:solidFill>
                          <a:srgbClr val="000000"/>
                        </a:solidFill>
                        <a:effectLst/>
                        <a:latin typeface="Inherit"/>
                      </a:endParaRPr>
                    </a:p>
                  </a:txBody>
                  <a:tcPr marL="8381" marR="8381" marT="41907" marB="41907" anchor="ctr"/>
                </a:tc>
                <a:tc>
                  <a:txBody>
                    <a:bodyPr/>
                    <a:lstStyle/>
                    <a:p>
                      <a:pPr algn="l" fontAlgn="ctr"/>
                      <a:r>
                        <a:rPr lang="es-MX" sz="1050" u="none" strike="noStrike" dirty="0">
                          <a:effectLst/>
                        </a:rPr>
                        <a:t>Ing. Industrial</a:t>
                      </a:r>
                      <a:endParaRPr lang="es-MX" sz="1050" b="0" i="0" u="none" strike="noStrike" dirty="0">
                        <a:solidFill>
                          <a:srgbClr val="000000"/>
                        </a:solidFill>
                        <a:effectLst/>
                        <a:latin typeface="Inherit"/>
                      </a:endParaRPr>
                    </a:p>
                  </a:txBody>
                  <a:tcPr marL="8381" marR="8381" marT="41907" marB="41907" anchor="ctr"/>
                </a:tc>
                <a:extLst>
                  <a:ext uri="{0D108BD9-81ED-4DB2-BD59-A6C34878D82A}">
                    <a16:rowId xmlns:a16="http://schemas.microsoft.com/office/drawing/2014/main" val="10007"/>
                  </a:ext>
                </a:extLst>
              </a:tr>
              <a:tr h="242240">
                <a:tc>
                  <a:txBody>
                    <a:bodyPr/>
                    <a:lstStyle/>
                    <a:p>
                      <a:pPr algn="l" fontAlgn="ctr"/>
                      <a:r>
                        <a:rPr lang="es-MX" sz="1050" u="none" strike="noStrike" dirty="0">
                          <a:effectLst/>
                        </a:rPr>
                        <a:t>Rosy </a:t>
                      </a:r>
                      <a:r>
                        <a:rPr lang="es-MX" sz="1050" u="none" strike="noStrike" dirty="0" err="1">
                          <a:effectLst/>
                        </a:rPr>
                        <a:t>Bet</a:t>
                      </a:r>
                      <a:r>
                        <a:rPr lang="es-MX" sz="1050" u="none" strike="noStrike" dirty="0">
                          <a:effectLst/>
                        </a:rPr>
                        <a:t> Sarmiento Fernández</a:t>
                      </a:r>
                      <a:endParaRPr lang="es-MX" sz="1050" b="0" i="0" u="none" strike="noStrike" dirty="0">
                        <a:solidFill>
                          <a:srgbClr val="000000"/>
                        </a:solidFill>
                        <a:effectLst/>
                        <a:latin typeface="Inherit"/>
                      </a:endParaRPr>
                    </a:p>
                  </a:txBody>
                  <a:tcPr marL="8381" marR="8381" marT="41907" marB="41907" anchor="ctr"/>
                </a:tc>
                <a:tc>
                  <a:txBody>
                    <a:bodyPr/>
                    <a:lstStyle/>
                    <a:p>
                      <a:pPr algn="l" fontAlgn="ctr"/>
                      <a:r>
                        <a:rPr lang="es-MX" sz="1050" u="none" strike="noStrike" dirty="0">
                          <a:effectLst/>
                        </a:rPr>
                        <a:t>Ing. Industrial</a:t>
                      </a:r>
                      <a:endParaRPr lang="es-MX" sz="1050" b="0" i="0" u="none" strike="noStrike" dirty="0">
                        <a:solidFill>
                          <a:srgbClr val="000000"/>
                        </a:solidFill>
                        <a:effectLst/>
                        <a:latin typeface="Inherit"/>
                      </a:endParaRPr>
                    </a:p>
                  </a:txBody>
                  <a:tcPr marL="8381" marR="8381" marT="41907" marB="41907" anchor="ctr"/>
                </a:tc>
                <a:extLst>
                  <a:ext uri="{0D108BD9-81ED-4DB2-BD59-A6C34878D82A}">
                    <a16:rowId xmlns:a16="http://schemas.microsoft.com/office/drawing/2014/main" val="10008"/>
                  </a:ext>
                </a:extLst>
              </a:tr>
              <a:tr h="242240">
                <a:tc>
                  <a:txBody>
                    <a:bodyPr/>
                    <a:lstStyle/>
                    <a:p>
                      <a:pPr algn="l" fontAlgn="ctr"/>
                      <a:r>
                        <a:rPr lang="es-MX" sz="1050" u="none" strike="noStrike" dirty="0">
                          <a:effectLst/>
                        </a:rPr>
                        <a:t>Eduardo Ariel García </a:t>
                      </a:r>
                      <a:r>
                        <a:rPr lang="es-MX" sz="1050" u="none" strike="noStrike" dirty="0" err="1">
                          <a:effectLst/>
                        </a:rPr>
                        <a:t>Ortigoza</a:t>
                      </a:r>
                      <a:endParaRPr lang="es-MX" sz="1050" b="0" i="0" u="none" strike="noStrike" dirty="0">
                        <a:solidFill>
                          <a:srgbClr val="000000"/>
                        </a:solidFill>
                        <a:effectLst/>
                        <a:latin typeface="Inherit"/>
                      </a:endParaRPr>
                    </a:p>
                  </a:txBody>
                  <a:tcPr marL="8381" marR="8381" marT="41907" marB="41907" anchor="ctr"/>
                </a:tc>
                <a:tc>
                  <a:txBody>
                    <a:bodyPr/>
                    <a:lstStyle/>
                    <a:p>
                      <a:pPr algn="l" fontAlgn="ctr"/>
                      <a:r>
                        <a:rPr lang="es-MX" sz="1050" u="none" strike="noStrike">
                          <a:effectLst/>
                        </a:rPr>
                        <a:t>Ing. Mecatrónica</a:t>
                      </a:r>
                      <a:endParaRPr lang="es-MX" sz="1050" b="0" i="0" u="none" strike="noStrike">
                        <a:solidFill>
                          <a:srgbClr val="000000"/>
                        </a:solidFill>
                        <a:effectLst/>
                        <a:latin typeface="Inherit"/>
                      </a:endParaRPr>
                    </a:p>
                  </a:txBody>
                  <a:tcPr marL="8381" marR="8381" marT="41907" marB="41907" anchor="ctr"/>
                </a:tc>
                <a:extLst>
                  <a:ext uri="{0D108BD9-81ED-4DB2-BD59-A6C34878D82A}">
                    <a16:rowId xmlns:a16="http://schemas.microsoft.com/office/drawing/2014/main" val="10009"/>
                  </a:ext>
                </a:extLst>
              </a:tr>
              <a:tr h="242240">
                <a:tc>
                  <a:txBody>
                    <a:bodyPr/>
                    <a:lstStyle/>
                    <a:p>
                      <a:pPr algn="l" fontAlgn="ctr"/>
                      <a:r>
                        <a:rPr lang="es-MX" sz="1050" u="none" strike="noStrike">
                          <a:effectLst/>
                        </a:rPr>
                        <a:t>Alan Ulises Díaz Cruz</a:t>
                      </a:r>
                      <a:endParaRPr lang="es-MX" sz="1050" b="0" i="0" u="none" strike="noStrike">
                        <a:solidFill>
                          <a:srgbClr val="000000"/>
                        </a:solidFill>
                        <a:effectLst/>
                        <a:latin typeface="Inherit"/>
                      </a:endParaRPr>
                    </a:p>
                  </a:txBody>
                  <a:tcPr marL="8381" marR="8381" marT="41907" marB="41907" anchor="ctr"/>
                </a:tc>
                <a:tc>
                  <a:txBody>
                    <a:bodyPr/>
                    <a:lstStyle/>
                    <a:p>
                      <a:pPr algn="l" fontAlgn="ctr"/>
                      <a:r>
                        <a:rPr lang="es-MX" sz="1050" u="none" strike="noStrike" dirty="0">
                          <a:effectLst/>
                        </a:rPr>
                        <a:t>Ing. Mecatrónica</a:t>
                      </a:r>
                      <a:endParaRPr lang="es-MX" sz="1050" b="0" i="0" u="none" strike="noStrike" dirty="0">
                        <a:solidFill>
                          <a:srgbClr val="000000"/>
                        </a:solidFill>
                        <a:effectLst/>
                        <a:latin typeface="Inherit"/>
                      </a:endParaRPr>
                    </a:p>
                  </a:txBody>
                  <a:tcPr marL="8381" marR="8381" marT="41907" marB="41907" anchor="ctr"/>
                </a:tc>
                <a:extLst>
                  <a:ext uri="{0D108BD9-81ED-4DB2-BD59-A6C34878D82A}">
                    <a16:rowId xmlns:a16="http://schemas.microsoft.com/office/drawing/2014/main" val="10010"/>
                  </a:ext>
                </a:extLst>
              </a:tr>
              <a:tr h="242240">
                <a:tc>
                  <a:txBody>
                    <a:bodyPr/>
                    <a:lstStyle/>
                    <a:p>
                      <a:pPr algn="l" fontAlgn="ctr"/>
                      <a:r>
                        <a:rPr lang="es-MX" sz="1050" u="none" strike="noStrike" dirty="0">
                          <a:effectLst/>
                        </a:rPr>
                        <a:t>Francisco </a:t>
                      </a:r>
                      <a:r>
                        <a:rPr lang="es-MX" sz="1050" u="none" strike="noStrike" dirty="0" err="1">
                          <a:effectLst/>
                        </a:rPr>
                        <a:t>Cambambia</a:t>
                      </a:r>
                      <a:r>
                        <a:rPr lang="es-MX" sz="1050" u="none" strike="noStrike" dirty="0">
                          <a:effectLst/>
                        </a:rPr>
                        <a:t> Rivera</a:t>
                      </a:r>
                      <a:endParaRPr lang="es-MX" sz="1050" b="0" i="0" u="none" strike="noStrike" dirty="0">
                        <a:solidFill>
                          <a:srgbClr val="000000"/>
                        </a:solidFill>
                        <a:effectLst/>
                        <a:latin typeface="Inherit"/>
                      </a:endParaRPr>
                    </a:p>
                  </a:txBody>
                  <a:tcPr marL="8381" marR="8381" marT="41907" marB="41907" anchor="ctr"/>
                </a:tc>
                <a:tc>
                  <a:txBody>
                    <a:bodyPr/>
                    <a:lstStyle/>
                    <a:p>
                      <a:pPr algn="l" fontAlgn="ctr"/>
                      <a:r>
                        <a:rPr lang="es-MX" sz="1050" u="none" strike="noStrike" dirty="0">
                          <a:effectLst/>
                        </a:rPr>
                        <a:t>Ing. Mecatrónica</a:t>
                      </a:r>
                      <a:endParaRPr lang="es-MX" sz="1050" b="0" i="0" u="none" strike="noStrike" dirty="0">
                        <a:solidFill>
                          <a:srgbClr val="000000"/>
                        </a:solidFill>
                        <a:effectLst/>
                        <a:latin typeface="Inherit"/>
                      </a:endParaRPr>
                    </a:p>
                  </a:txBody>
                  <a:tcPr marL="8381" marR="8381" marT="41907" marB="41907" anchor="ctr"/>
                </a:tc>
                <a:extLst>
                  <a:ext uri="{0D108BD9-81ED-4DB2-BD59-A6C34878D82A}">
                    <a16:rowId xmlns:a16="http://schemas.microsoft.com/office/drawing/2014/main" val="10011"/>
                  </a:ext>
                </a:extLst>
              </a:tr>
              <a:tr h="242240">
                <a:tc>
                  <a:txBody>
                    <a:bodyPr/>
                    <a:lstStyle/>
                    <a:p>
                      <a:pPr algn="l" fontAlgn="ctr"/>
                      <a:r>
                        <a:rPr lang="es-MX" sz="1050" u="none" strike="noStrike" dirty="0">
                          <a:effectLst/>
                        </a:rPr>
                        <a:t>Pedro Alejandro Solís</a:t>
                      </a:r>
                      <a:endParaRPr lang="es-MX" sz="1050" b="0" i="0" u="none" strike="noStrike" dirty="0">
                        <a:solidFill>
                          <a:srgbClr val="000000"/>
                        </a:solidFill>
                        <a:effectLst/>
                        <a:latin typeface="Inherit"/>
                      </a:endParaRPr>
                    </a:p>
                  </a:txBody>
                  <a:tcPr marL="8381" marR="8381" marT="41907" marB="41907" anchor="ctr"/>
                </a:tc>
                <a:tc>
                  <a:txBody>
                    <a:bodyPr/>
                    <a:lstStyle/>
                    <a:p>
                      <a:pPr algn="l" fontAlgn="ctr"/>
                      <a:r>
                        <a:rPr lang="es-MX" sz="1050" u="none" strike="noStrike" dirty="0">
                          <a:effectLst/>
                        </a:rPr>
                        <a:t>Ing. Civil</a:t>
                      </a:r>
                      <a:endParaRPr lang="es-MX" sz="1050" b="0" i="0" u="none" strike="noStrike" dirty="0">
                        <a:solidFill>
                          <a:srgbClr val="000000"/>
                        </a:solidFill>
                        <a:effectLst/>
                        <a:latin typeface="Inherit"/>
                      </a:endParaRPr>
                    </a:p>
                  </a:txBody>
                  <a:tcPr marL="8381" marR="8381" marT="41907" marB="41907" anchor="ctr"/>
                </a:tc>
                <a:extLst>
                  <a:ext uri="{0D108BD9-81ED-4DB2-BD59-A6C34878D82A}">
                    <a16:rowId xmlns:a16="http://schemas.microsoft.com/office/drawing/2014/main" val="10012"/>
                  </a:ext>
                </a:extLst>
              </a:tr>
              <a:tr h="242240">
                <a:tc>
                  <a:txBody>
                    <a:bodyPr/>
                    <a:lstStyle/>
                    <a:p>
                      <a:pPr algn="l" fontAlgn="ctr"/>
                      <a:r>
                        <a:rPr lang="es-MX" sz="1050" u="none" strike="noStrike" dirty="0">
                          <a:effectLst/>
                        </a:rPr>
                        <a:t>Daniel Marcial Martínez</a:t>
                      </a:r>
                      <a:endParaRPr lang="es-MX" sz="1050" b="0" i="0" u="none" strike="noStrike" dirty="0">
                        <a:solidFill>
                          <a:srgbClr val="000000"/>
                        </a:solidFill>
                        <a:effectLst/>
                        <a:latin typeface="Inherit"/>
                      </a:endParaRPr>
                    </a:p>
                  </a:txBody>
                  <a:tcPr marL="8381" marR="8381" marT="41907" marB="41907" anchor="ctr"/>
                </a:tc>
                <a:tc>
                  <a:txBody>
                    <a:bodyPr/>
                    <a:lstStyle/>
                    <a:p>
                      <a:pPr algn="l" fontAlgn="ctr"/>
                      <a:r>
                        <a:rPr lang="es-MX" sz="1050" u="none" strike="noStrike" dirty="0">
                          <a:effectLst/>
                        </a:rPr>
                        <a:t>Ing. Civil</a:t>
                      </a:r>
                      <a:endParaRPr lang="es-MX" sz="1050" b="0" i="0" u="none" strike="noStrike" dirty="0">
                        <a:solidFill>
                          <a:srgbClr val="000000"/>
                        </a:solidFill>
                        <a:effectLst/>
                        <a:latin typeface="Inherit"/>
                      </a:endParaRPr>
                    </a:p>
                  </a:txBody>
                  <a:tcPr marL="8381" marR="8381" marT="41907" marB="41907" anchor="ctr"/>
                </a:tc>
                <a:extLst>
                  <a:ext uri="{0D108BD9-81ED-4DB2-BD59-A6C34878D82A}">
                    <a16:rowId xmlns:a16="http://schemas.microsoft.com/office/drawing/2014/main" val="10013"/>
                  </a:ext>
                </a:extLst>
              </a:tr>
              <a:tr h="242240">
                <a:tc>
                  <a:txBody>
                    <a:bodyPr/>
                    <a:lstStyle/>
                    <a:p>
                      <a:pPr algn="l" fontAlgn="ctr"/>
                      <a:r>
                        <a:rPr lang="es-MX" sz="1050" u="none" strike="noStrike" dirty="0">
                          <a:effectLst/>
                        </a:rPr>
                        <a:t>Gerardo Ruiz Morales</a:t>
                      </a:r>
                      <a:endParaRPr lang="es-MX" sz="1050" b="0" i="0" u="none" strike="noStrike" dirty="0">
                        <a:solidFill>
                          <a:srgbClr val="000000"/>
                        </a:solidFill>
                        <a:effectLst/>
                        <a:latin typeface="Inherit"/>
                      </a:endParaRPr>
                    </a:p>
                  </a:txBody>
                  <a:tcPr marL="8381" marR="8381" marT="41907" marB="41907" anchor="ctr"/>
                </a:tc>
                <a:tc>
                  <a:txBody>
                    <a:bodyPr/>
                    <a:lstStyle/>
                    <a:p>
                      <a:pPr algn="l" fontAlgn="ctr"/>
                      <a:r>
                        <a:rPr lang="es-MX" sz="1050" u="none" strike="noStrike" dirty="0">
                          <a:effectLst/>
                        </a:rPr>
                        <a:t>Ing. Civil</a:t>
                      </a:r>
                      <a:endParaRPr lang="es-MX" sz="1050" b="0" i="0" u="none" strike="noStrike" dirty="0">
                        <a:solidFill>
                          <a:srgbClr val="000000"/>
                        </a:solidFill>
                        <a:effectLst/>
                        <a:latin typeface="Inherit"/>
                      </a:endParaRPr>
                    </a:p>
                  </a:txBody>
                  <a:tcPr marL="8381" marR="8381" marT="41907" marB="41907" anchor="ctr"/>
                </a:tc>
                <a:extLst>
                  <a:ext uri="{0D108BD9-81ED-4DB2-BD59-A6C34878D82A}">
                    <a16:rowId xmlns:a16="http://schemas.microsoft.com/office/drawing/2014/main" val="10014"/>
                  </a:ext>
                </a:extLst>
              </a:tr>
              <a:tr h="242240">
                <a:tc>
                  <a:txBody>
                    <a:bodyPr/>
                    <a:lstStyle/>
                    <a:p>
                      <a:pPr algn="l" fontAlgn="ctr"/>
                      <a:r>
                        <a:rPr lang="es-MX" sz="1050" u="none" strike="noStrike" dirty="0">
                          <a:effectLst/>
                        </a:rPr>
                        <a:t>Marisol González Luna</a:t>
                      </a:r>
                      <a:endParaRPr lang="es-MX" sz="1050" b="0" i="0" u="none" strike="noStrike" dirty="0">
                        <a:solidFill>
                          <a:srgbClr val="000000"/>
                        </a:solidFill>
                        <a:effectLst/>
                        <a:latin typeface="Inherit"/>
                      </a:endParaRPr>
                    </a:p>
                  </a:txBody>
                  <a:tcPr marL="8381" marR="8381" marT="41907" marB="41907" anchor="ctr"/>
                </a:tc>
                <a:tc>
                  <a:txBody>
                    <a:bodyPr/>
                    <a:lstStyle/>
                    <a:p>
                      <a:pPr algn="l" fontAlgn="ctr"/>
                      <a:r>
                        <a:rPr lang="es-MX" sz="1050" u="none" strike="noStrike">
                          <a:effectLst/>
                        </a:rPr>
                        <a:t>Ing. Civil</a:t>
                      </a:r>
                      <a:endParaRPr lang="es-MX" sz="1050" b="0" i="0" u="none" strike="noStrike">
                        <a:solidFill>
                          <a:srgbClr val="000000"/>
                        </a:solidFill>
                        <a:effectLst/>
                        <a:latin typeface="Inherit"/>
                      </a:endParaRPr>
                    </a:p>
                  </a:txBody>
                  <a:tcPr marL="8381" marR="8381" marT="41907" marB="41907" anchor="ctr"/>
                </a:tc>
                <a:extLst>
                  <a:ext uri="{0D108BD9-81ED-4DB2-BD59-A6C34878D82A}">
                    <a16:rowId xmlns:a16="http://schemas.microsoft.com/office/drawing/2014/main" val="10015"/>
                  </a:ext>
                </a:extLst>
              </a:tr>
              <a:tr h="242240">
                <a:tc>
                  <a:txBody>
                    <a:bodyPr/>
                    <a:lstStyle/>
                    <a:p>
                      <a:pPr algn="l" fontAlgn="ctr"/>
                      <a:r>
                        <a:rPr lang="es-MX" sz="1050" u="none" strike="noStrike" dirty="0">
                          <a:effectLst/>
                        </a:rPr>
                        <a:t>Antoni de Jesús López Díaz</a:t>
                      </a:r>
                      <a:endParaRPr lang="es-MX" sz="1050" b="0" i="0" u="none" strike="noStrike" dirty="0">
                        <a:solidFill>
                          <a:srgbClr val="000000"/>
                        </a:solidFill>
                        <a:effectLst/>
                        <a:latin typeface="Inherit"/>
                      </a:endParaRPr>
                    </a:p>
                  </a:txBody>
                  <a:tcPr marL="8381" marR="8381" marT="41907" marB="41907" anchor="ctr"/>
                </a:tc>
                <a:tc>
                  <a:txBody>
                    <a:bodyPr/>
                    <a:lstStyle/>
                    <a:p>
                      <a:pPr algn="l" fontAlgn="ctr"/>
                      <a:r>
                        <a:rPr lang="es-MX" sz="1050" u="none" strike="noStrike" dirty="0">
                          <a:effectLst/>
                        </a:rPr>
                        <a:t>Ing. Civil</a:t>
                      </a:r>
                      <a:endParaRPr lang="es-MX" sz="1050" b="0" i="0" u="none" strike="noStrike" dirty="0">
                        <a:solidFill>
                          <a:srgbClr val="000000"/>
                        </a:solidFill>
                        <a:effectLst/>
                        <a:latin typeface="Inherit"/>
                      </a:endParaRPr>
                    </a:p>
                  </a:txBody>
                  <a:tcPr marL="8381" marR="8381" marT="41907" marB="41907" anchor="ctr"/>
                </a:tc>
                <a:extLst>
                  <a:ext uri="{0D108BD9-81ED-4DB2-BD59-A6C34878D82A}">
                    <a16:rowId xmlns:a16="http://schemas.microsoft.com/office/drawing/2014/main" val="10016"/>
                  </a:ext>
                </a:extLst>
              </a:tr>
              <a:tr h="242240">
                <a:tc>
                  <a:txBody>
                    <a:bodyPr/>
                    <a:lstStyle/>
                    <a:p>
                      <a:pPr algn="l" fontAlgn="ctr"/>
                      <a:r>
                        <a:rPr lang="es-MX" sz="1050" u="none" strike="noStrike">
                          <a:effectLst/>
                        </a:rPr>
                        <a:t>Aleyda Cano Ayotle</a:t>
                      </a:r>
                      <a:endParaRPr lang="es-MX" sz="1050" b="0" i="0" u="none" strike="noStrike">
                        <a:solidFill>
                          <a:srgbClr val="000000"/>
                        </a:solidFill>
                        <a:effectLst/>
                        <a:latin typeface="Inherit"/>
                      </a:endParaRPr>
                    </a:p>
                  </a:txBody>
                  <a:tcPr marL="8381" marR="8381" marT="41907" marB="41907" anchor="ctr"/>
                </a:tc>
                <a:tc>
                  <a:txBody>
                    <a:bodyPr/>
                    <a:lstStyle/>
                    <a:p>
                      <a:pPr algn="l" fontAlgn="ctr"/>
                      <a:r>
                        <a:rPr lang="es-MX" sz="1050" u="none" strike="noStrike" dirty="0">
                          <a:effectLst/>
                        </a:rPr>
                        <a:t>Ing. Eléctrica</a:t>
                      </a:r>
                      <a:endParaRPr lang="es-MX" sz="1050" b="0" i="0" u="none" strike="noStrike" dirty="0">
                        <a:solidFill>
                          <a:srgbClr val="000000"/>
                        </a:solidFill>
                        <a:effectLst/>
                        <a:latin typeface="Inherit"/>
                      </a:endParaRPr>
                    </a:p>
                  </a:txBody>
                  <a:tcPr marL="8381" marR="8381" marT="41907" marB="41907" anchor="ctr"/>
                </a:tc>
                <a:extLst>
                  <a:ext uri="{0D108BD9-81ED-4DB2-BD59-A6C34878D82A}">
                    <a16:rowId xmlns:a16="http://schemas.microsoft.com/office/drawing/2014/main" val="10017"/>
                  </a:ext>
                </a:extLst>
              </a:tr>
              <a:tr h="242240">
                <a:tc>
                  <a:txBody>
                    <a:bodyPr/>
                    <a:lstStyle/>
                    <a:p>
                      <a:pPr algn="l" fontAlgn="ctr"/>
                      <a:r>
                        <a:rPr lang="es-MX" sz="1050" u="none" strike="noStrike">
                          <a:effectLst/>
                        </a:rPr>
                        <a:t>Cesar Gustavo Cervantes de Jesús</a:t>
                      </a:r>
                      <a:endParaRPr lang="es-MX" sz="1050" b="0" i="0" u="none" strike="noStrike">
                        <a:solidFill>
                          <a:srgbClr val="000000"/>
                        </a:solidFill>
                        <a:effectLst/>
                        <a:latin typeface="Inherit"/>
                      </a:endParaRPr>
                    </a:p>
                  </a:txBody>
                  <a:tcPr marL="8381" marR="8381" marT="41907" marB="41907" anchor="ctr"/>
                </a:tc>
                <a:tc>
                  <a:txBody>
                    <a:bodyPr/>
                    <a:lstStyle/>
                    <a:p>
                      <a:pPr algn="l" fontAlgn="ctr"/>
                      <a:r>
                        <a:rPr lang="es-MX" sz="1050" u="none" strike="noStrike" dirty="0">
                          <a:effectLst/>
                        </a:rPr>
                        <a:t>Ing. Eléctrica</a:t>
                      </a:r>
                      <a:endParaRPr lang="es-MX" sz="1050" b="0" i="0" u="none" strike="noStrike" dirty="0">
                        <a:solidFill>
                          <a:srgbClr val="000000"/>
                        </a:solidFill>
                        <a:effectLst/>
                        <a:latin typeface="Inherit"/>
                      </a:endParaRPr>
                    </a:p>
                  </a:txBody>
                  <a:tcPr marL="8381" marR="8381" marT="41907" marB="41907" anchor="ctr"/>
                </a:tc>
                <a:extLst>
                  <a:ext uri="{0D108BD9-81ED-4DB2-BD59-A6C34878D82A}">
                    <a16:rowId xmlns:a16="http://schemas.microsoft.com/office/drawing/2014/main" val="10018"/>
                  </a:ext>
                </a:extLst>
              </a:tr>
              <a:tr h="242240">
                <a:tc>
                  <a:txBody>
                    <a:bodyPr/>
                    <a:lstStyle/>
                    <a:p>
                      <a:pPr algn="l" fontAlgn="ctr"/>
                      <a:r>
                        <a:rPr lang="es-MX" sz="1050" u="none" strike="noStrike">
                          <a:effectLst/>
                        </a:rPr>
                        <a:t>Erick Eduardo González Reyes</a:t>
                      </a:r>
                      <a:endParaRPr lang="es-MX" sz="1050" b="0" i="0" u="none" strike="noStrike">
                        <a:solidFill>
                          <a:srgbClr val="000000"/>
                        </a:solidFill>
                        <a:effectLst/>
                        <a:latin typeface="Inherit"/>
                      </a:endParaRPr>
                    </a:p>
                  </a:txBody>
                  <a:tcPr marL="8381" marR="8381" marT="41907" marB="41907" anchor="ctr"/>
                </a:tc>
                <a:tc>
                  <a:txBody>
                    <a:bodyPr/>
                    <a:lstStyle/>
                    <a:p>
                      <a:pPr algn="l" fontAlgn="ctr"/>
                      <a:r>
                        <a:rPr lang="es-MX" sz="1050" u="none" strike="noStrike" dirty="0">
                          <a:effectLst/>
                        </a:rPr>
                        <a:t>Ing. Eléctrica</a:t>
                      </a:r>
                      <a:endParaRPr lang="es-MX" sz="1050" b="0" i="0" u="none" strike="noStrike" dirty="0">
                        <a:solidFill>
                          <a:srgbClr val="000000"/>
                        </a:solidFill>
                        <a:effectLst/>
                        <a:latin typeface="Inherit"/>
                      </a:endParaRPr>
                    </a:p>
                  </a:txBody>
                  <a:tcPr marL="8381" marR="8381" marT="41907" marB="41907" anchor="ctr"/>
                </a:tc>
                <a:extLst>
                  <a:ext uri="{0D108BD9-81ED-4DB2-BD59-A6C34878D82A}">
                    <a16:rowId xmlns:a16="http://schemas.microsoft.com/office/drawing/2014/main" val="10019"/>
                  </a:ext>
                </a:extLst>
              </a:tr>
              <a:tr h="242240">
                <a:tc>
                  <a:txBody>
                    <a:bodyPr/>
                    <a:lstStyle/>
                    <a:p>
                      <a:pPr algn="l" fontAlgn="ctr"/>
                      <a:r>
                        <a:rPr lang="es-MX" sz="1050" u="none" strike="noStrike">
                          <a:effectLst/>
                        </a:rPr>
                        <a:t>Teresa Valdez Basurto</a:t>
                      </a:r>
                      <a:endParaRPr lang="es-MX" sz="1050" b="0" i="0" u="none" strike="noStrike">
                        <a:solidFill>
                          <a:srgbClr val="000000"/>
                        </a:solidFill>
                        <a:effectLst/>
                        <a:latin typeface="Inherit"/>
                      </a:endParaRPr>
                    </a:p>
                  </a:txBody>
                  <a:tcPr marL="8381" marR="8381" marT="41907" marB="41907" anchor="ctr"/>
                </a:tc>
                <a:tc>
                  <a:txBody>
                    <a:bodyPr/>
                    <a:lstStyle/>
                    <a:p>
                      <a:pPr algn="l" fontAlgn="ctr"/>
                      <a:r>
                        <a:rPr lang="es-MX" sz="1050" u="none" strike="noStrike" dirty="0">
                          <a:effectLst/>
                        </a:rPr>
                        <a:t>Ing. Eléctrica</a:t>
                      </a:r>
                      <a:endParaRPr lang="es-MX" sz="1050" b="0" i="0" u="none" strike="noStrike" dirty="0">
                        <a:solidFill>
                          <a:srgbClr val="000000"/>
                        </a:solidFill>
                        <a:effectLst/>
                        <a:latin typeface="Inherit"/>
                      </a:endParaRPr>
                    </a:p>
                  </a:txBody>
                  <a:tcPr marL="8381" marR="8381" marT="41907" marB="41907" anchor="ct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72443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8617" y="115823"/>
            <a:ext cx="6781800" cy="407804"/>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Rectángulo 3"/>
          <p:cNvSpPr/>
          <p:nvPr/>
        </p:nvSpPr>
        <p:spPr>
          <a:xfrm>
            <a:off x="990600" y="1167825"/>
            <a:ext cx="7782338" cy="584775"/>
          </a:xfrm>
          <a:prstGeom prst="rect">
            <a:avLst/>
          </a:prstGeom>
        </p:spPr>
        <p:txBody>
          <a:bodyPr wrap="square">
            <a:spAutoFit/>
          </a:bodyPr>
          <a:lstStyle/>
          <a:p>
            <a:pPr marR="1383665" algn="ctr">
              <a:lnSpc>
                <a:spcPct val="100000"/>
              </a:lnSpc>
              <a:spcBef>
                <a:spcPts val="990"/>
              </a:spcBef>
            </a:pPr>
            <a:r>
              <a:rPr lang="es-MX" sz="3200" b="1" dirty="0" smtClean="0">
                <a:cs typeface="Calibri"/>
              </a:rPr>
              <a:t>Certificación </a:t>
            </a:r>
            <a:r>
              <a:rPr lang="es-MX" sz="3200" b="1" dirty="0" err="1" smtClean="0">
                <a:cs typeface="Calibri"/>
              </a:rPr>
              <a:t>Six</a:t>
            </a:r>
            <a:r>
              <a:rPr lang="es-MX" sz="3200" b="1" dirty="0" smtClean="0">
                <a:cs typeface="Calibri"/>
              </a:rPr>
              <a:t> Sigma</a:t>
            </a:r>
            <a:endParaRPr lang="es-MX" sz="2400" b="1" dirty="0">
              <a:cs typeface="Calibri"/>
            </a:endParaRPr>
          </a:p>
        </p:txBody>
      </p:sp>
      <p:sp>
        <p:nvSpPr>
          <p:cNvPr id="13" name="CuadroTexto 12"/>
          <p:cNvSpPr txBox="1"/>
          <p:nvPr/>
        </p:nvSpPr>
        <p:spPr>
          <a:xfrm>
            <a:off x="374374" y="2133600"/>
            <a:ext cx="3657600" cy="369332"/>
          </a:xfrm>
          <a:prstGeom prst="rect">
            <a:avLst/>
          </a:prstGeom>
          <a:noFill/>
        </p:spPr>
        <p:txBody>
          <a:bodyPr wrap="square" rtlCol="0">
            <a:spAutoFit/>
          </a:bodyPr>
          <a:lstStyle/>
          <a:p>
            <a:pPr marL="285750" indent="-285750" algn="just">
              <a:buFont typeface="Wingdings" panose="05000000000000000000" pitchFamily="2" charset="2"/>
              <a:buChar char="ü"/>
            </a:pPr>
            <a:r>
              <a:rPr lang="es-MX" dirty="0" smtClean="0"/>
              <a:t>16 al 20 de enero de 2017</a:t>
            </a:r>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1179682789"/>
              </p:ext>
            </p:extLst>
          </p:nvPr>
        </p:nvGraphicFramePr>
        <p:xfrm>
          <a:off x="4045226" y="1937266"/>
          <a:ext cx="4267201" cy="4004310"/>
        </p:xfrm>
        <a:graphic>
          <a:graphicData uri="http://schemas.openxmlformats.org/drawingml/2006/table">
            <a:tbl>
              <a:tblPr>
                <a:tableStyleId>{22838BEF-8BB2-4498-84A7-C5851F593DF1}</a:tableStyleId>
              </a:tblPr>
              <a:tblGrid>
                <a:gridCol w="511857">
                  <a:extLst>
                    <a:ext uri="{9D8B030D-6E8A-4147-A177-3AD203B41FA5}">
                      <a16:colId xmlns:a16="http://schemas.microsoft.com/office/drawing/2014/main" val="20000"/>
                    </a:ext>
                  </a:extLst>
                </a:gridCol>
                <a:gridCol w="2632424">
                  <a:extLst>
                    <a:ext uri="{9D8B030D-6E8A-4147-A177-3AD203B41FA5}">
                      <a16:colId xmlns:a16="http://schemas.microsoft.com/office/drawing/2014/main" val="20001"/>
                    </a:ext>
                  </a:extLst>
                </a:gridCol>
                <a:gridCol w="1122920">
                  <a:extLst>
                    <a:ext uri="{9D8B030D-6E8A-4147-A177-3AD203B41FA5}">
                      <a16:colId xmlns:a16="http://schemas.microsoft.com/office/drawing/2014/main" val="20002"/>
                    </a:ext>
                  </a:extLst>
                </a:gridCol>
              </a:tblGrid>
              <a:tr h="202248">
                <a:tc>
                  <a:txBody>
                    <a:bodyPr/>
                    <a:lstStyle/>
                    <a:p>
                      <a:pPr algn="ctr" fontAlgn="ctr"/>
                      <a:r>
                        <a:rPr lang="es-MX" sz="1400" u="none" strike="noStrike" dirty="0">
                          <a:effectLst/>
                        </a:rPr>
                        <a:t>No.</a:t>
                      </a:r>
                      <a:endParaRPr lang="es-MX"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MX" sz="1400" u="none" strike="noStrike" dirty="0">
                          <a:effectLst/>
                        </a:rPr>
                        <a:t>PARTICIPANTES</a:t>
                      </a:r>
                      <a:endParaRPr lang="es-MX"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MX" sz="1400" u="none" strike="noStrike" dirty="0">
                          <a:effectLst/>
                        </a:rPr>
                        <a:t>Universidad</a:t>
                      </a:r>
                      <a:endParaRPr lang="es-MX" sz="14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0"/>
                  </a:ext>
                </a:extLst>
              </a:tr>
              <a:tr h="219075">
                <a:tc>
                  <a:txBody>
                    <a:bodyPr/>
                    <a:lstStyle/>
                    <a:p>
                      <a:pPr algn="ctr" fontAlgn="b"/>
                      <a:r>
                        <a:rPr lang="es-MX" sz="1100" u="none" strike="noStrike">
                          <a:effectLst/>
                        </a:rPr>
                        <a:t>1</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Abril Valdez Basurto</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a:effectLst/>
                        </a:rPr>
                        <a:t>FIME</a:t>
                      </a:r>
                      <a:endParaRPr lang="es-MX"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09550">
                <a:tc>
                  <a:txBody>
                    <a:bodyPr/>
                    <a:lstStyle/>
                    <a:p>
                      <a:pPr algn="ctr" fontAlgn="b"/>
                      <a:r>
                        <a:rPr lang="es-MX" sz="1100" u="none" strike="noStrike">
                          <a:effectLst/>
                        </a:rPr>
                        <a:t>2</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Arizbeth Granda Vera</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a:effectLst/>
                        </a:rPr>
                        <a:t>FIME</a:t>
                      </a:r>
                      <a:endParaRPr lang="es-MX"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09550">
                <a:tc>
                  <a:txBody>
                    <a:bodyPr/>
                    <a:lstStyle/>
                    <a:p>
                      <a:pPr algn="ctr" fontAlgn="b"/>
                      <a:r>
                        <a:rPr lang="es-MX" sz="1100" u="none" strike="noStrike">
                          <a:effectLst/>
                        </a:rPr>
                        <a:t>3</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Briseidy Islas Grajales </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a:effectLst/>
                        </a:rPr>
                        <a:t>FIME</a:t>
                      </a:r>
                      <a:endParaRPr lang="es-MX"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09550">
                <a:tc>
                  <a:txBody>
                    <a:bodyPr/>
                    <a:lstStyle/>
                    <a:p>
                      <a:pPr algn="ctr" fontAlgn="b"/>
                      <a:r>
                        <a:rPr lang="es-MX" sz="1100" u="none" strike="noStrike">
                          <a:effectLst/>
                        </a:rPr>
                        <a:t>4</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Carlos Osorio diaz</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a:effectLst/>
                        </a:rPr>
                        <a:t>FIME</a:t>
                      </a:r>
                      <a:endParaRPr lang="es-MX"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09550">
                <a:tc>
                  <a:txBody>
                    <a:bodyPr/>
                    <a:lstStyle/>
                    <a:p>
                      <a:pPr algn="ctr" fontAlgn="b"/>
                      <a:r>
                        <a:rPr lang="es-MX" sz="1100" u="none" strike="noStrike">
                          <a:effectLst/>
                        </a:rPr>
                        <a:t>5</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Daniel de Jesus Antonio Florentina</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a:effectLst/>
                        </a:rPr>
                        <a:t>Tec de Veracruz</a:t>
                      </a:r>
                      <a:endParaRPr lang="es-MX"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09550">
                <a:tc>
                  <a:txBody>
                    <a:bodyPr/>
                    <a:lstStyle/>
                    <a:p>
                      <a:pPr algn="ctr" fontAlgn="b"/>
                      <a:r>
                        <a:rPr lang="es-MX" sz="1100" u="none" strike="noStrike" dirty="0">
                          <a:effectLst/>
                        </a:rPr>
                        <a:t>6</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Elton Ricardo Rodriguez Aguilar </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a:effectLst/>
                        </a:rPr>
                        <a:t>FIME</a:t>
                      </a:r>
                      <a:endParaRPr lang="es-MX"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09550">
                <a:tc>
                  <a:txBody>
                    <a:bodyPr/>
                    <a:lstStyle/>
                    <a:p>
                      <a:pPr algn="ctr" fontAlgn="b"/>
                      <a:r>
                        <a:rPr lang="es-MX" sz="1100" u="none" strike="noStrike">
                          <a:effectLst/>
                        </a:rPr>
                        <a:t>7</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Fatima Hernandez Sosa</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a:effectLst/>
                        </a:rPr>
                        <a:t>FIME</a:t>
                      </a:r>
                      <a:endParaRPr lang="es-MX"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09550">
                <a:tc>
                  <a:txBody>
                    <a:bodyPr/>
                    <a:lstStyle/>
                    <a:p>
                      <a:pPr algn="ctr" fontAlgn="b"/>
                      <a:r>
                        <a:rPr lang="es-MX" sz="1100" u="none" strike="noStrike">
                          <a:effectLst/>
                        </a:rPr>
                        <a:t>8</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Israel Porfirio Dominguez Rojas </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a:effectLst/>
                        </a:rPr>
                        <a:t>FIME</a:t>
                      </a:r>
                      <a:endParaRPr lang="es-MX"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09550">
                <a:tc>
                  <a:txBody>
                    <a:bodyPr/>
                    <a:lstStyle/>
                    <a:p>
                      <a:pPr algn="ctr" fontAlgn="b"/>
                      <a:r>
                        <a:rPr lang="es-MX" sz="1100" u="none" strike="noStrike">
                          <a:effectLst/>
                        </a:rPr>
                        <a:t>9</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Ivan Zuñiga Bautista</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a:effectLst/>
                        </a:rPr>
                        <a:t>FIME</a:t>
                      </a:r>
                      <a:endParaRPr lang="es-MX"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09550">
                <a:tc>
                  <a:txBody>
                    <a:bodyPr/>
                    <a:lstStyle/>
                    <a:p>
                      <a:pPr algn="ctr" fontAlgn="b"/>
                      <a:r>
                        <a:rPr lang="es-MX" sz="1100" u="none" strike="noStrike">
                          <a:effectLst/>
                        </a:rPr>
                        <a:t>10</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Ivon Moserrat Morales Ramos </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a:effectLst/>
                        </a:rPr>
                        <a:t>FIME</a:t>
                      </a:r>
                      <a:endParaRPr lang="es-MX"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09550">
                <a:tc>
                  <a:txBody>
                    <a:bodyPr/>
                    <a:lstStyle/>
                    <a:p>
                      <a:pPr algn="ctr" fontAlgn="b"/>
                      <a:r>
                        <a:rPr lang="es-MX" sz="1100" u="none" strike="noStrike">
                          <a:effectLst/>
                        </a:rPr>
                        <a:t>11</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Jechua Domingo Garcia Heredia</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dirty="0">
                          <a:effectLst/>
                        </a:rPr>
                        <a:t>FIME</a:t>
                      </a:r>
                      <a:endParaRPr lang="es-MX"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209550">
                <a:tc>
                  <a:txBody>
                    <a:bodyPr/>
                    <a:lstStyle/>
                    <a:p>
                      <a:pPr algn="ctr" fontAlgn="b"/>
                      <a:r>
                        <a:rPr lang="es-MX" sz="1100" u="none" strike="noStrike">
                          <a:effectLst/>
                        </a:rPr>
                        <a:t>12</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Katia Monserrath Munguia Gutierrez</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a:effectLst/>
                        </a:rPr>
                        <a:t>FIME</a:t>
                      </a:r>
                      <a:endParaRPr lang="es-MX"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209550">
                <a:tc>
                  <a:txBody>
                    <a:bodyPr/>
                    <a:lstStyle/>
                    <a:p>
                      <a:pPr algn="ctr" fontAlgn="b"/>
                      <a:r>
                        <a:rPr lang="es-MX" sz="1100" u="none" strike="noStrike">
                          <a:effectLst/>
                        </a:rPr>
                        <a:t>13</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Luz Esveidy Vazquez Luciano </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a:effectLst/>
                        </a:rPr>
                        <a:t>FIME</a:t>
                      </a:r>
                      <a:endParaRPr lang="es-MX"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3"/>
                  </a:ext>
                </a:extLst>
              </a:tr>
              <a:tr h="209550">
                <a:tc>
                  <a:txBody>
                    <a:bodyPr/>
                    <a:lstStyle/>
                    <a:p>
                      <a:pPr algn="ctr" fontAlgn="b"/>
                      <a:r>
                        <a:rPr lang="es-MX" sz="1100" u="none" strike="noStrike">
                          <a:effectLst/>
                        </a:rPr>
                        <a:t>14</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Marisol De la Cruz Mazahua</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a:effectLst/>
                        </a:rPr>
                        <a:t>FIME</a:t>
                      </a:r>
                      <a:endParaRPr lang="es-MX"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4"/>
                  </a:ext>
                </a:extLst>
              </a:tr>
              <a:tr h="209550">
                <a:tc>
                  <a:txBody>
                    <a:bodyPr/>
                    <a:lstStyle/>
                    <a:p>
                      <a:pPr algn="ctr" fontAlgn="b"/>
                      <a:r>
                        <a:rPr lang="es-MX" sz="1100" u="none" strike="noStrike">
                          <a:effectLst/>
                        </a:rPr>
                        <a:t>15</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Sergio Ivan Sosa Reyes</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a:effectLst/>
                        </a:rPr>
                        <a:t>FIME</a:t>
                      </a:r>
                      <a:endParaRPr lang="es-MX"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5"/>
                  </a:ext>
                </a:extLst>
              </a:tr>
              <a:tr h="209550">
                <a:tc>
                  <a:txBody>
                    <a:bodyPr/>
                    <a:lstStyle/>
                    <a:p>
                      <a:pPr algn="ctr" fontAlgn="b"/>
                      <a:r>
                        <a:rPr lang="es-MX" sz="1100" u="none" strike="noStrike">
                          <a:effectLst/>
                        </a:rPr>
                        <a:t>16</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Teresa Valdez Basurto</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a:effectLst/>
                        </a:rPr>
                        <a:t>FIME</a:t>
                      </a:r>
                      <a:endParaRPr lang="es-MX"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6"/>
                  </a:ext>
                </a:extLst>
              </a:tr>
              <a:tr h="209550">
                <a:tc>
                  <a:txBody>
                    <a:bodyPr/>
                    <a:lstStyle/>
                    <a:p>
                      <a:pPr algn="ctr" fontAlgn="b"/>
                      <a:r>
                        <a:rPr lang="es-MX" sz="1100" u="none" strike="noStrike">
                          <a:effectLst/>
                        </a:rPr>
                        <a:t>17</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300" u="none" strike="noStrike">
                          <a:effectLst/>
                        </a:rPr>
                        <a:t>Victor Manuel Flores Martines </a:t>
                      </a:r>
                      <a:endParaRPr lang="es-MX" sz="13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FIME</a:t>
                      </a:r>
                      <a:endParaRPr lang="es-MX"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7"/>
                  </a:ext>
                </a:extLst>
              </a:tr>
              <a:tr h="209550">
                <a:tc>
                  <a:txBody>
                    <a:bodyPr/>
                    <a:lstStyle/>
                    <a:p>
                      <a:pPr algn="ctr" fontAlgn="b"/>
                      <a:r>
                        <a:rPr lang="es-MX" sz="1100" u="none" strike="noStrike">
                          <a:effectLst/>
                        </a:rPr>
                        <a:t>18</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MX" sz="1300" u="none" strike="noStrike">
                          <a:effectLst/>
                        </a:rPr>
                        <a:t>Zabdiel Abisai Juarez Murguia </a:t>
                      </a:r>
                      <a:endParaRPr lang="es-MX" sz="1300" b="1"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s-MX" sz="1100" u="none" strike="noStrike" dirty="0">
                          <a:effectLst/>
                        </a:rPr>
                        <a:t>FCQ UV</a:t>
                      </a:r>
                      <a:endParaRPr lang="es-MX"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865574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8617" y="115823"/>
            <a:ext cx="6781800" cy="407804"/>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Rectángulo 3"/>
          <p:cNvSpPr/>
          <p:nvPr/>
        </p:nvSpPr>
        <p:spPr>
          <a:xfrm>
            <a:off x="1066800" y="2173069"/>
            <a:ext cx="7782338" cy="646331"/>
          </a:xfrm>
          <a:prstGeom prst="rect">
            <a:avLst/>
          </a:prstGeom>
        </p:spPr>
        <p:txBody>
          <a:bodyPr wrap="square">
            <a:spAutoFit/>
          </a:bodyPr>
          <a:lstStyle/>
          <a:p>
            <a:pPr marR="1383665" algn="ctr">
              <a:lnSpc>
                <a:spcPct val="100000"/>
              </a:lnSpc>
              <a:spcBef>
                <a:spcPts val="990"/>
              </a:spcBef>
            </a:pPr>
            <a:r>
              <a:rPr lang="es-MX" sz="3600" b="1" dirty="0" smtClean="0">
                <a:cs typeface="Calibri"/>
              </a:rPr>
              <a:t>Proyecto de vivienda Eco barrio</a:t>
            </a:r>
            <a:endParaRPr lang="es-MX" sz="2800" b="1" dirty="0">
              <a:cs typeface="Calibri"/>
            </a:endParaRPr>
          </a:p>
        </p:txBody>
      </p:sp>
      <p:sp>
        <p:nvSpPr>
          <p:cNvPr id="13" name="CuadroTexto 12"/>
          <p:cNvSpPr txBox="1"/>
          <p:nvPr/>
        </p:nvSpPr>
        <p:spPr>
          <a:xfrm>
            <a:off x="1295400" y="3343870"/>
            <a:ext cx="6400800" cy="923330"/>
          </a:xfrm>
          <a:prstGeom prst="rect">
            <a:avLst/>
          </a:prstGeom>
          <a:noFill/>
        </p:spPr>
        <p:txBody>
          <a:bodyPr wrap="square" rtlCol="0">
            <a:spAutoFit/>
          </a:bodyPr>
          <a:lstStyle/>
          <a:p>
            <a:pPr marL="285750" indent="-285750" algn="just">
              <a:buFont typeface="Wingdings" panose="05000000000000000000" pitchFamily="2" charset="2"/>
              <a:buChar char="ü"/>
            </a:pPr>
            <a:r>
              <a:rPr lang="es-MX" dirty="0" smtClean="0"/>
              <a:t>Proyecto para trabajadores agremiados al SETSUV</a:t>
            </a:r>
          </a:p>
          <a:p>
            <a:pPr marL="285750" indent="-285750" algn="just">
              <a:buFont typeface="Wingdings" panose="05000000000000000000" pitchFamily="2" charset="2"/>
              <a:buChar char="ü"/>
            </a:pPr>
            <a:r>
              <a:rPr lang="es-MX" dirty="0" smtClean="0"/>
              <a:t>Se desarrolla en la Cd. De Córdoba, Veracruz</a:t>
            </a:r>
          </a:p>
          <a:p>
            <a:pPr marL="285750" indent="-285750" algn="just">
              <a:buFont typeface="Wingdings" panose="05000000000000000000" pitchFamily="2" charset="2"/>
              <a:buChar char="ü"/>
            </a:pPr>
            <a:r>
              <a:rPr lang="es-MX" dirty="0" smtClean="0"/>
              <a:t>Participan 30 alumnos del PE de Ingeniería Civil</a:t>
            </a:r>
            <a:endParaRPr lang="es-MX" dirty="0"/>
          </a:p>
        </p:txBody>
      </p:sp>
    </p:spTree>
    <p:extLst>
      <p:ext uri="{BB962C8B-B14F-4D97-AF65-F5344CB8AC3E}">
        <p14:creationId xmlns:p14="http://schemas.microsoft.com/office/powerpoint/2010/main" val="336587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8617" y="115823"/>
            <a:ext cx="6781800" cy="407804"/>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Rectángulo 3"/>
          <p:cNvSpPr/>
          <p:nvPr/>
        </p:nvSpPr>
        <p:spPr>
          <a:xfrm>
            <a:off x="1066800" y="2401669"/>
            <a:ext cx="7782338" cy="646331"/>
          </a:xfrm>
          <a:prstGeom prst="rect">
            <a:avLst/>
          </a:prstGeom>
        </p:spPr>
        <p:txBody>
          <a:bodyPr wrap="square">
            <a:spAutoFit/>
          </a:bodyPr>
          <a:lstStyle/>
          <a:p>
            <a:pPr marR="1383665" algn="ctr">
              <a:lnSpc>
                <a:spcPct val="100000"/>
              </a:lnSpc>
              <a:spcBef>
                <a:spcPts val="990"/>
              </a:spcBef>
            </a:pPr>
            <a:r>
              <a:rPr lang="es-MX" sz="3600" b="1" dirty="0" smtClean="0">
                <a:cs typeface="Calibri"/>
              </a:rPr>
              <a:t>Proyecto de </a:t>
            </a:r>
            <a:r>
              <a:rPr lang="es-MX" sz="3600" b="1" dirty="0" err="1" smtClean="0">
                <a:cs typeface="Calibri"/>
              </a:rPr>
              <a:t>Six</a:t>
            </a:r>
            <a:r>
              <a:rPr lang="es-MX" sz="3600" b="1" dirty="0" smtClean="0">
                <a:cs typeface="Calibri"/>
              </a:rPr>
              <a:t> Sigma</a:t>
            </a:r>
            <a:endParaRPr lang="es-MX" sz="2800" b="1" dirty="0">
              <a:cs typeface="Calibri"/>
            </a:endParaRPr>
          </a:p>
        </p:txBody>
      </p:sp>
      <p:sp>
        <p:nvSpPr>
          <p:cNvPr id="13" name="CuadroTexto 12"/>
          <p:cNvSpPr txBox="1"/>
          <p:nvPr/>
        </p:nvSpPr>
        <p:spPr>
          <a:xfrm>
            <a:off x="1295400" y="3724870"/>
            <a:ext cx="6400800" cy="923330"/>
          </a:xfrm>
          <a:prstGeom prst="rect">
            <a:avLst/>
          </a:prstGeom>
          <a:noFill/>
        </p:spPr>
        <p:txBody>
          <a:bodyPr wrap="square" rtlCol="0">
            <a:spAutoFit/>
          </a:bodyPr>
          <a:lstStyle/>
          <a:p>
            <a:pPr marL="285750" indent="-285750" algn="just">
              <a:buFont typeface="Wingdings" panose="05000000000000000000" pitchFamily="2" charset="2"/>
              <a:buChar char="ü"/>
            </a:pPr>
            <a:r>
              <a:rPr lang="es-MX" dirty="0" smtClean="0"/>
              <a:t>Desarrollado en la empresa Bioservicios Scribe S.A. de C.V planta Orizaba</a:t>
            </a:r>
          </a:p>
          <a:p>
            <a:pPr marL="285750" indent="-285750" algn="just">
              <a:buFont typeface="Wingdings" panose="05000000000000000000" pitchFamily="2" charset="2"/>
              <a:buChar char="ü"/>
            </a:pPr>
            <a:r>
              <a:rPr lang="es-MX" dirty="0" smtClean="0"/>
              <a:t>Participación de 3 estudiantes del PE de Ingeniería Industrial</a:t>
            </a:r>
            <a:endParaRPr lang="es-MX" dirty="0"/>
          </a:p>
        </p:txBody>
      </p:sp>
    </p:spTree>
    <p:extLst>
      <p:ext uri="{BB962C8B-B14F-4D97-AF65-F5344CB8AC3E}">
        <p14:creationId xmlns:p14="http://schemas.microsoft.com/office/powerpoint/2010/main" val="916988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8617" y="115823"/>
            <a:ext cx="6781800" cy="407804"/>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Rectángulo 3"/>
          <p:cNvSpPr/>
          <p:nvPr/>
        </p:nvSpPr>
        <p:spPr>
          <a:xfrm>
            <a:off x="1066800" y="1542871"/>
            <a:ext cx="7782338" cy="1200329"/>
          </a:xfrm>
          <a:prstGeom prst="rect">
            <a:avLst/>
          </a:prstGeom>
        </p:spPr>
        <p:txBody>
          <a:bodyPr wrap="square">
            <a:spAutoFit/>
          </a:bodyPr>
          <a:lstStyle/>
          <a:p>
            <a:pPr marR="1383665" algn="ctr">
              <a:lnSpc>
                <a:spcPct val="100000"/>
              </a:lnSpc>
              <a:spcBef>
                <a:spcPts val="990"/>
              </a:spcBef>
            </a:pPr>
            <a:r>
              <a:rPr lang="es-MX" sz="3600" b="1" dirty="0" smtClean="0">
                <a:cs typeface="Calibri"/>
              </a:rPr>
              <a:t>Proyecto de Análisis Estructurales en IMSS</a:t>
            </a:r>
            <a:endParaRPr lang="es-MX" sz="2800" b="1" dirty="0">
              <a:cs typeface="Calibri"/>
            </a:endParaRPr>
          </a:p>
        </p:txBody>
      </p:sp>
      <p:sp>
        <p:nvSpPr>
          <p:cNvPr id="13" name="CuadroTexto 12"/>
          <p:cNvSpPr txBox="1"/>
          <p:nvPr/>
        </p:nvSpPr>
        <p:spPr>
          <a:xfrm>
            <a:off x="1066800" y="3150275"/>
            <a:ext cx="6629400" cy="2031325"/>
          </a:xfrm>
          <a:prstGeom prst="rect">
            <a:avLst/>
          </a:prstGeom>
          <a:noFill/>
        </p:spPr>
        <p:txBody>
          <a:bodyPr wrap="square" rtlCol="0">
            <a:spAutoFit/>
          </a:bodyPr>
          <a:lstStyle/>
          <a:p>
            <a:pPr marL="742950" lvl="1" indent="-285750">
              <a:buFont typeface="Wingdings" panose="05000000000000000000" pitchFamily="2" charset="2"/>
              <a:buChar char="ü"/>
            </a:pPr>
            <a:r>
              <a:rPr lang="es-MX" dirty="0"/>
              <a:t>Hospital General Regional de Orizaba (evaluación de daño)</a:t>
            </a:r>
          </a:p>
          <a:p>
            <a:pPr marL="742950" lvl="1" indent="-285750">
              <a:buFont typeface="Wingdings" panose="05000000000000000000" pitchFamily="2" charset="2"/>
              <a:buChar char="ü"/>
            </a:pPr>
            <a:r>
              <a:rPr lang="es-MX" dirty="0" smtClean="0"/>
              <a:t>Hospital </a:t>
            </a:r>
            <a:r>
              <a:rPr lang="es-MX" dirty="0"/>
              <a:t>General de Sub-Zona (HGSZ) Potrero</a:t>
            </a:r>
          </a:p>
          <a:p>
            <a:pPr marL="742950" lvl="1" indent="-285750">
              <a:buFont typeface="Wingdings" panose="05000000000000000000" pitchFamily="2" charset="2"/>
              <a:buChar char="ü"/>
            </a:pPr>
            <a:r>
              <a:rPr lang="es-MX" dirty="0"/>
              <a:t>HGSZ </a:t>
            </a:r>
            <a:r>
              <a:rPr lang="es-MX" dirty="0" err="1"/>
              <a:t>Omealca</a:t>
            </a:r>
            <a:endParaRPr lang="es-MX" dirty="0"/>
          </a:p>
          <a:p>
            <a:pPr marL="742950" lvl="1" indent="-285750">
              <a:buFont typeface="Wingdings" panose="05000000000000000000" pitchFamily="2" charset="2"/>
              <a:buChar char="ü"/>
            </a:pPr>
            <a:r>
              <a:rPr lang="es-MX" dirty="0"/>
              <a:t>HGSZ </a:t>
            </a:r>
            <a:r>
              <a:rPr lang="es-MX" dirty="0" err="1"/>
              <a:t>Cosolapa</a:t>
            </a:r>
            <a:endParaRPr lang="es-MX" dirty="0"/>
          </a:p>
          <a:p>
            <a:pPr marL="742950" lvl="1" indent="-285750">
              <a:buFont typeface="Wingdings" panose="05000000000000000000" pitchFamily="2" charset="2"/>
              <a:buChar char="ü"/>
            </a:pPr>
            <a:r>
              <a:rPr lang="es-MX" dirty="0"/>
              <a:t>HGSZ </a:t>
            </a:r>
            <a:r>
              <a:rPr lang="es-MX" dirty="0" err="1"/>
              <a:t>Coscomatepec</a:t>
            </a:r>
            <a:endParaRPr lang="es-MX" dirty="0"/>
          </a:p>
          <a:p>
            <a:pPr marL="742950" lvl="1" indent="-285750">
              <a:buFont typeface="Wingdings" panose="05000000000000000000" pitchFamily="2" charset="2"/>
              <a:buChar char="ü"/>
            </a:pPr>
            <a:r>
              <a:rPr lang="es-MX" dirty="0"/>
              <a:t>UMF 64 Córdoba</a:t>
            </a:r>
          </a:p>
          <a:p>
            <a:pPr marL="742950" lvl="1" indent="-285750">
              <a:buFont typeface="Wingdings" panose="05000000000000000000" pitchFamily="2" charset="2"/>
              <a:buChar char="ü"/>
            </a:pPr>
            <a:r>
              <a:rPr lang="es-MX" dirty="0"/>
              <a:t>Bodega del IMSS Rio Blanco</a:t>
            </a:r>
          </a:p>
        </p:txBody>
      </p:sp>
    </p:spTree>
    <p:extLst>
      <p:ext uri="{BB962C8B-B14F-4D97-AF65-F5344CB8AC3E}">
        <p14:creationId xmlns:p14="http://schemas.microsoft.com/office/powerpoint/2010/main" val="33960324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8617" y="115823"/>
            <a:ext cx="6781800" cy="407804"/>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Rectángulo 3"/>
          <p:cNvSpPr/>
          <p:nvPr/>
        </p:nvSpPr>
        <p:spPr>
          <a:xfrm>
            <a:off x="1066800" y="1792069"/>
            <a:ext cx="7782338" cy="646331"/>
          </a:xfrm>
          <a:prstGeom prst="rect">
            <a:avLst/>
          </a:prstGeom>
        </p:spPr>
        <p:txBody>
          <a:bodyPr wrap="square">
            <a:spAutoFit/>
          </a:bodyPr>
          <a:lstStyle/>
          <a:p>
            <a:pPr marR="1383665" algn="ctr">
              <a:lnSpc>
                <a:spcPct val="100000"/>
              </a:lnSpc>
              <a:spcBef>
                <a:spcPts val="990"/>
              </a:spcBef>
            </a:pPr>
            <a:r>
              <a:rPr lang="es-MX" sz="3600" b="1" dirty="0" smtClean="0">
                <a:cs typeface="Calibri"/>
              </a:rPr>
              <a:t>Proyecto</a:t>
            </a:r>
            <a:endParaRPr lang="es-MX" sz="2800" b="1" dirty="0">
              <a:cs typeface="Calibri"/>
            </a:endParaRPr>
          </a:p>
        </p:txBody>
      </p:sp>
      <p:sp>
        <p:nvSpPr>
          <p:cNvPr id="13" name="CuadroTexto 12"/>
          <p:cNvSpPr txBox="1"/>
          <p:nvPr/>
        </p:nvSpPr>
        <p:spPr>
          <a:xfrm>
            <a:off x="1295400" y="3094672"/>
            <a:ext cx="6400800" cy="1477328"/>
          </a:xfrm>
          <a:prstGeom prst="rect">
            <a:avLst/>
          </a:prstGeom>
          <a:noFill/>
        </p:spPr>
        <p:txBody>
          <a:bodyPr wrap="square" rtlCol="0">
            <a:spAutoFit/>
          </a:bodyPr>
          <a:lstStyle/>
          <a:p>
            <a:pPr marL="285750" indent="-285750" algn="just">
              <a:buFont typeface="Wingdings" panose="05000000000000000000" pitchFamily="2" charset="2"/>
              <a:buChar char="ü"/>
            </a:pPr>
            <a:r>
              <a:rPr lang="es-MX" dirty="0" smtClean="0"/>
              <a:t>“Análisis de vibraciones en una turbina Francis en una central hidroeléctrica”</a:t>
            </a:r>
          </a:p>
          <a:p>
            <a:pPr marL="285750" indent="-285750" algn="just">
              <a:buFont typeface="Wingdings" panose="05000000000000000000" pitchFamily="2" charset="2"/>
              <a:buChar char="ü"/>
            </a:pPr>
            <a:r>
              <a:rPr lang="es-MX" dirty="0" smtClean="0"/>
              <a:t>Académicos participantes: Dr. Edgar Mejía Sánchez y Dr. Rubén Villafuerte Díaz</a:t>
            </a:r>
          </a:p>
          <a:p>
            <a:pPr marL="285750" indent="-285750" algn="just">
              <a:buFont typeface="Wingdings" panose="05000000000000000000" pitchFamily="2" charset="2"/>
              <a:buChar char="ü"/>
            </a:pPr>
            <a:r>
              <a:rPr lang="es-MX" dirty="0" smtClean="0"/>
              <a:t>Participación de 1 estudiantes del PE de Ingeniería </a:t>
            </a:r>
            <a:endParaRPr lang="es-MX" dirty="0"/>
          </a:p>
        </p:txBody>
      </p:sp>
    </p:spTree>
    <p:extLst>
      <p:ext uri="{BB962C8B-B14F-4D97-AF65-F5344CB8AC3E}">
        <p14:creationId xmlns:p14="http://schemas.microsoft.com/office/powerpoint/2010/main" val="3382103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8617" y="115823"/>
            <a:ext cx="6781800" cy="407804"/>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Rectángulo 3"/>
          <p:cNvSpPr/>
          <p:nvPr/>
        </p:nvSpPr>
        <p:spPr>
          <a:xfrm>
            <a:off x="1066800" y="2173069"/>
            <a:ext cx="7782338" cy="646331"/>
          </a:xfrm>
          <a:prstGeom prst="rect">
            <a:avLst/>
          </a:prstGeom>
        </p:spPr>
        <p:txBody>
          <a:bodyPr wrap="square">
            <a:spAutoFit/>
          </a:bodyPr>
          <a:lstStyle/>
          <a:p>
            <a:pPr marR="1383665" algn="ctr">
              <a:lnSpc>
                <a:spcPct val="100000"/>
              </a:lnSpc>
              <a:spcBef>
                <a:spcPts val="990"/>
              </a:spcBef>
            </a:pPr>
            <a:r>
              <a:rPr lang="es-MX" sz="3600" b="1" dirty="0" smtClean="0">
                <a:cs typeface="Calibri"/>
              </a:rPr>
              <a:t>Proyecto</a:t>
            </a:r>
            <a:endParaRPr lang="es-MX" sz="2800" b="1" dirty="0">
              <a:cs typeface="Calibri"/>
            </a:endParaRPr>
          </a:p>
        </p:txBody>
      </p:sp>
      <p:sp>
        <p:nvSpPr>
          <p:cNvPr id="13" name="CuadroTexto 12"/>
          <p:cNvSpPr txBox="1"/>
          <p:nvPr/>
        </p:nvSpPr>
        <p:spPr>
          <a:xfrm>
            <a:off x="1295400" y="3274874"/>
            <a:ext cx="6400800" cy="1754326"/>
          </a:xfrm>
          <a:prstGeom prst="rect">
            <a:avLst/>
          </a:prstGeom>
          <a:noFill/>
        </p:spPr>
        <p:txBody>
          <a:bodyPr wrap="square" rtlCol="0">
            <a:spAutoFit/>
          </a:bodyPr>
          <a:lstStyle/>
          <a:p>
            <a:pPr marL="285750" indent="-285750" algn="just">
              <a:buFont typeface="Wingdings" panose="05000000000000000000" pitchFamily="2" charset="2"/>
              <a:buChar char="ü"/>
            </a:pPr>
            <a:r>
              <a:rPr lang="es-MX" dirty="0" smtClean="0"/>
              <a:t>“Diseño de prototipo y automatización de heliodón”</a:t>
            </a:r>
          </a:p>
          <a:p>
            <a:pPr marL="285750" indent="-285750" algn="just">
              <a:buFont typeface="Wingdings" panose="05000000000000000000" pitchFamily="2" charset="2"/>
              <a:buChar char="ü"/>
            </a:pPr>
            <a:r>
              <a:rPr lang="es-MX" dirty="0" smtClean="0"/>
              <a:t>Académicos participantes: Dr. José Luis Oviedo Barriga y MC. Jesús Medina Cervantes (Facultad de Ingeniería), Mtra. Arq. Erika Benítez Malagón (Facultad de Arquitectura)</a:t>
            </a:r>
          </a:p>
          <a:p>
            <a:pPr marL="285750" indent="-285750" algn="just">
              <a:buFont typeface="Wingdings" panose="05000000000000000000" pitchFamily="2" charset="2"/>
              <a:buChar char="ü"/>
            </a:pPr>
            <a:r>
              <a:rPr lang="es-MX" dirty="0" smtClean="0"/>
              <a:t>Participación de </a:t>
            </a:r>
            <a:r>
              <a:rPr lang="es-MX" dirty="0"/>
              <a:t>3</a:t>
            </a:r>
            <a:r>
              <a:rPr lang="es-MX" dirty="0" smtClean="0"/>
              <a:t> estudiantes</a:t>
            </a:r>
          </a:p>
          <a:p>
            <a:pPr marL="285750" indent="-285750" algn="just">
              <a:buFont typeface="Wingdings" panose="05000000000000000000" pitchFamily="2" charset="2"/>
              <a:buChar char="ü"/>
            </a:pPr>
            <a:r>
              <a:rPr lang="es-MX" dirty="0" smtClean="0"/>
              <a:t>5 de Septiembre de 2016 </a:t>
            </a:r>
            <a:endParaRPr lang="es-MX" dirty="0"/>
          </a:p>
        </p:txBody>
      </p:sp>
    </p:spTree>
    <p:extLst>
      <p:ext uri="{BB962C8B-B14F-4D97-AF65-F5344CB8AC3E}">
        <p14:creationId xmlns:p14="http://schemas.microsoft.com/office/powerpoint/2010/main" val="967278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07804"/>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402742" y="3126105"/>
            <a:ext cx="8484870" cy="760095"/>
          </a:xfrm>
          <a:prstGeom prst="rect">
            <a:avLst/>
          </a:prstGeom>
        </p:spPr>
        <p:txBody>
          <a:bodyPr vert="horz" wrap="square" lIns="0" tIns="0" rIns="0" bIns="0" rtlCol="0">
            <a:spAutoFit/>
          </a:bodyPr>
          <a:lstStyle/>
          <a:p>
            <a:pPr marL="12700">
              <a:lnSpc>
                <a:spcPct val="100000"/>
              </a:lnSpc>
            </a:pPr>
            <a:r>
              <a:rPr sz="2400" b="1" spc="-15" dirty="0">
                <a:solidFill>
                  <a:srgbClr val="00AF50"/>
                </a:solidFill>
                <a:latin typeface="Calibri"/>
                <a:cs typeface="Calibri"/>
              </a:rPr>
              <a:t>Programa  Estratégico  </a:t>
            </a:r>
            <a:r>
              <a:rPr sz="2400" b="1" spc="-10" dirty="0">
                <a:solidFill>
                  <a:srgbClr val="00AF50"/>
                </a:solidFill>
                <a:latin typeface="Calibri"/>
                <a:cs typeface="Calibri"/>
              </a:rPr>
              <a:t>1:  </a:t>
            </a:r>
            <a:r>
              <a:rPr sz="2400" b="1" spc="-10" dirty="0">
                <a:solidFill>
                  <a:srgbClr val="001F5F"/>
                </a:solidFill>
                <a:latin typeface="Calibri"/>
                <a:cs typeface="Calibri"/>
              </a:rPr>
              <a:t>Programas  educativos  </a:t>
            </a:r>
            <a:r>
              <a:rPr sz="2400" b="1" spc="-5" dirty="0">
                <a:solidFill>
                  <a:srgbClr val="001F5F"/>
                </a:solidFill>
                <a:latin typeface="Calibri"/>
                <a:cs typeface="Calibri"/>
              </a:rPr>
              <a:t>que  cumplan</a:t>
            </a:r>
            <a:r>
              <a:rPr sz="2400" b="1" spc="-75" dirty="0">
                <a:solidFill>
                  <a:srgbClr val="001F5F"/>
                </a:solidFill>
                <a:latin typeface="Calibri"/>
                <a:cs typeface="Calibri"/>
              </a:rPr>
              <a:t> </a:t>
            </a:r>
            <a:r>
              <a:rPr sz="2400" b="1" spc="-5" dirty="0">
                <a:solidFill>
                  <a:srgbClr val="001F5F"/>
                </a:solidFill>
                <a:latin typeface="Calibri"/>
                <a:cs typeface="Calibri"/>
              </a:rPr>
              <a:t>con</a:t>
            </a:r>
            <a:endParaRPr sz="2400" dirty="0">
              <a:latin typeface="Calibri"/>
              <a:cs typeface="Calibri"/>
            </a:endParaRPr>
          </a:p>
          <a:p>
            <a:pPr marL="12700">
              <a:lnSpc>
                <a:spcPct val="100000"/>
              </a:lnSpc>
            </a:pPr>
            <a:r>
              <a:rPr sz="2400" b="1" dirty="0">
                <a:solidFill>
                  <a:srgbClr val="001F5F"/>
                </a:solidFill>
                <a:latin typeface="Calibri"/>
                <a:cs typeface="Calibri"/>
              </a:rPr>
              <a:t>los </a:t>
            </a:r>
            <a:r>
              <a:rPr sz="2400" b="1" spc="-10" dirty="0">
                <a:solidFill>
                  <a:srgbClr val="001F5F"/>
                </a:solidFill>
                <a:latin typeface="Calibri"/>
                <a:cs typeface="Calibri"/>
              </a:rPr>
              <a:t>estándares </a:t>
            </a:r>
            <a:r>
              <a:rPr sz="2400" b="1" spc="-5" dirty="0">
                <a:solidFill>
                  <a:srgbClr val="001F5F"/>
                </a:solidFill>
                <a:latin typeface="Calibri"/>
                <a:cs typeface="Calibri"/>
              </a:rPr>
              <a:t>de calidad nacionales </a:t>
            </a:r>
            <a:r>
              <a:rPr sz="2400" b="1" dirty="0">
                <a:solidFill>
                  <a:srgbClr val="001F5F"/>
                </a:solidFill>
                <a:latin typeface="Calibri"/>
                <a:cs typeface="Calibri"/>
              </a:rPr>
              <a:t>e</a:t>
            </a:r>
            <a:r>
              <a:rPr sz="2400" b="1" spc="40" dirty="0">
                <a:solidFill>
                  <a:srgbClr val="001F5F"/>
                </a:solidFill>
                <a:latin typeface="Calibri"/>
                <a:cs typeface="Calibri"/>
              </a:rPr>
              <a:t> </a:t>
            </a:r>
            <a:r>
              <a:rPr sz="2400" b="1" spc="-10" dirty="0">
                <a:solidFill>
                  <a:srgbClr val="001F5F"/>
                </a:solidFill>
                <a:latin typeface="Calibri"/>
                <a:cs typeface="Calibri"/>
              </a:rPr>
              <a:t>internacionales.</a:t>
            </a:r>
            <a:endParaRPr sz="2400" dirty="0">
              <a:latin typeface="Calibri"/>
              <a:cs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a:solidFill>
                  <a:srgbClr val="7E7E7E"/>
                </a:solidFill>
                <a:latin typeface="Times New Roman"/>
                <a:cs typeface="Times New Roman"/>
              </a:rPr>
              <a:t>Orizaba-Córdoba</a:t>
            </a:r>
            <a:endParaRPr sz="120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a:solidFill>
                  <a:srgbClr val="7E7E7E"/>
                </a:solidFill>
                <a:latin typeface="Times New Roman"/>
                <a:cs typeface="Times New Roman"/>
              </a:rPr>
              <a:t>2015-2016</a:t>
            </a:r>
            <a:endParaRPr sz="1200">
              <a:latin typeface="Times New Roman"/>
              <a:cs typeface="Times New Roman"/>
            </a:endParaRPr>
          </a:p>
        </p:txBody>
      </p:sp>
      <p:sp>
        <p:nvSpPr>
          <p:cNvPr id="3" name="object 3"/>
          <p:cNvSpPr txBox="1"/>
          <p:nvPr/>
        </p:nvSpPr>
        <p:spPr>
          <a:xfrm>
            <a:off x="3343147" y="2950717"/>
            <a:ext cx="2118995" cy="393700"/>
          </a:xfrm>
          <a:prstGeom prst="rect">
            <a:avLst/>
          </a:prstGeom>
        </p:spPr>
        <p:txBody>
          <a:bodyPr vert="horz" wrap="square" lIns="0" tIns="0" rIns="0" bIns="0" rtlCol="0">
            <a:spAutoFit/>
          </a:bodyPr>
          <a:lstStyle/>
          <a:p>
            <a:pPr marL="12700">
              <a:lnSpc>
                <a:spcPct val="100000"/>
              </a:lnSpc>
              <a:tabLst>
                <a:tab pos="449580" algn="l"/>
              </a:tabLst>
            </a:pPr>
            <a:r>
              <a:rPr sz="2400" b="1" spc="-5" dirty="0">
                <a:solidFill>
                  <a:srgbClr val="00AF50"/>
                </a:solidFill>
                <a:latin typeface="Calibri"/>
                <a:cs typeface="Calibri"/>
              </a:rPr>
              <a:t>4</a:t>
            </a:r>
            <a:r>
              <a:rPr sz="2400" b="1" dirty="0">
                <a:solidFill>
                  <a:srgbClr val="00AF50"/>
                </a:solidFill>
                <a:latin typeface="Calibri"/>
                <a:cs typeface="Calibri"/>
              </a:rPr>
              <a:t>:	</a:t>
            </a:r>
            <a:r>
              <a:rPr sz="2400" b="1" dirty="0">
                <a:solidFill>
                  <a:srgbClr val="001F5F"/>
                </a:solidFill>
                <a:latin typeface="Calibri"/>
                <a:cs typeface="Calibri"/>
              </a:rPr>
              <a:t>I</a:t>
            </a:r>
            <a:r>
              <a:rPr sz="2400" b="1" spc="-45" dirty="0">
                <a:solidFill>
                  <a:srgbClr val="001F5F"/>
                </a:solidFill>
                <a:latin typeface="Calibri"/>
                <a:cs typeface="Calibri"/>
              </a:rPr>
              <a:t>n</a:t>
            </a:r>
            <a:r>
              <a:rPr sz="2400" b="1" spc="-20" dirty="0">
                <a:solidFill>
                  <a:srgbClr val="001F5F"/>
                </a:solidFill>
                <a:latin typeface="Calibri"/>
                <a:cs typeface="Calibri"/>
              </a:rPr>
              <a:t>v</a:t>
            </a:r>
            <a:r>
              <a:rPr sz="2400" b="1" spc="-5" dirty="0">
                <a:solidFill>
                  <a:srgbClr val="001F5F"/>
                </a:solidFill>
                <a:latin typeface="Calibri"/>
                <a:cs typeface="Calibri"/>
              </a:rPr>
              <a:t>es</a:t>
            </a:r>
            <a:r>
              <a:rPr sz="2400" b="1" spc="-10" dirty="0">
                <a:solidFill>
                  <a:srgbClr val="001F5F"/>
                </a:solidFill>
                <a:latin typeface="Calibri"/>
                <a:cs typeface="Calibri"/>
              </a:rPr>
              <a:t>t</a:t>
            </a:r>
            <a:r>
              <a:rPr sz="2400" b="1" spc="5" dirty="0">
                <a:solidFill>
                  <a:srgbClr val="001F5F"/>
                </a:solidFill>
                <a:latin typeface="Calibri"/>
                <a:cs typeface="Calibri"/>
              </a:rPr>
              <a:t>i</a:t>
            </a:r>
            <a:r>
              <a:rPr sz="2400" b="1" spc="-35" dirty="0">
                <a:solidFill>
                  <a:srgbClr val="001F5F"/>
                </a:solidFill>
                <a:latin typeface="Calibri"/>
                <a:cs typeface="Calibri"/>
              </a:rPr>
              <a:t>g</a:t>
            </a:r>
            <a:r>
              <a:rPr sz="2400" b="1" dirty="0">
                <a:solidFill>
                  <a:srgbClr val="001F5F"/>
                </a:solidFill>
                <a:latin typeface="Calibri"/>
                <a:cs typeface="Calibri"/>
              </a:rPr>
              <a:t>ac</a:t>
            </a:r>
            <a:r>
              <a:rPr sz="2400" b="1" spc="-15" dirty="0">
                <a:solidFill>
                  <a:srgbClr val="001F5F"/>
                </a:solidFill>
                <a:latin typeface="Calibri"/>
                <a:cs typeface="Calibri"/>
              </a:rPr>
              <a:t>i</a:t>
            </a:r>
            <a:r>
              <a:rPr sz="2400" b="1" dirty="0">
                <a:solidFill>
                  <a:srgbClr val="001F5F"/>
                </a:solidFill>
                <a:latin typeface="Calibri"/>
                <a:cs typeface="Calibri"/>
              </a:rPr>
              <a:t>ón</a:t>
            </a:r>
            <a:endParaRPr sz="2400">
              <a:latin typeface="Calibri"/>
              <a:cs typeface="Calibri"/>
            </a:endParaRPr>
          </a:p>
        </p:txBody>
      </p:sp>
      <p:sp>
        <p:nvSpPr>
          <p:cNvPr id="4" name="object 4"/>
          <p:cNvSpPr txBox="1"/>
          <p:nvPr/>
        </p:nvSpPr>
        <p:spPr>
          <a:xfrm>
            <a:off x="5637021" y="2950717"/>
            <a:ext cx="1446530" cy="393700"/>
          </a:xfrm>
          <a:prstGeom prst="rect">
            <a:avLst/>
          </a:prstGeom>
        </p:spPr>
        <p:txBody>
          <a:bodyPr vert="horz" wrap="square" lIns="0" tIns="0" rIns="0" bIns="0" rtlCol="0">
            <a:spAutoFit/>
          </a:bodyPr>
          <a:lstStyle/>
          <a:p>
            <a:pPr marL="12700">
              <a:lnSpc>
                <a:spcPct val="100000"/>
              </a:lnSpc>
              <a:tabLst>
                <a:tab pos="528955" algn="l"/>
              </a:tabLst>
            </a:pPr>
            <a:r>
              <a:rPr sz="2400" b="1" spc="-5" dirty="0">
                <a:solidFill>
                  <a:srgbClr val="001F5F"/>
                </a:solidFill>
                <a:latin typeface="Calibri"/>
                <a:cs typeface="Calibri"/>
              </a:rPr>
              <a:t>d</a:t>
            </a:r>
            <a:r>
              <a:rPr sz="2400" b="1" dirty="0">
                <a:solidFill>
                  <a:srgbClr val="001F5F"/>
                </a:solidFill>
                <a:latin typeface="Calibri"/>
                <a:cs typeface="Calibri"/>
              </a:rPr>
              <a:t>e	</a:t>
            </a:r>
            <a:r>
              <a:rPr sz="2400" b="1" spc="-10" dirty="0">
                <a:solidFill>
                  <a:srgbClr val="001F5F"/>
                </a:solidFill>
                <a:latin typeface="Calibri"/>
                <a:cs typeface="Calibri"/>
              </a:rPr>
              <a:t>c</a:t>
            </a:r>
            <a:r>
              <a:rPr sz="2400" b="1" dirty="0">
                <a:solidFill>
                  <a:srgbClr val="001F5F"/>
                </a:solidFill>
                <a:latin typeface="Calibri"/>
                <a:cs typeface="Calibri"/>
              </a:rPr>
              <a:t>ali</a:t>
            </a:r>
            <a:r>
              <a:rPr sz="2400" b="1" spc="-10" dirty="0">
                <a:solidFill>
                  <a:srgbClr val="001F5F"/>
                </a:solidFill>
                <a:latin typeface="Calibri"/>
                <a:cs typeface="Calibri"/>
              </a:rPr>
              <a:t>d</a:t>
            </a:r>
            <a:r>
              <a:rPr sz="2400" b="1" dirty="0">
                <a:solidFill>
                  <a:srgbClr val="001F5F"/>
                </a:solidFill>
                <a:latin typeface="Calibri"/>
                <a:cs typeface="Calibri"/>
              </a:rPr>
              <a:t>ad</a:t>
            </a:r>
            <a:endParaRPr sz="2400">
              <a:latin typeface="Calibri"/>
              <a:cs typeface="Calibri"/>
            </a:endParaRPr>
          </a:p>
        </p:txBody>
      </p:sp>
      <p:sp>
        <p:nvSpPr>
          <p:cNvPr id="5" name="object 5"/>
          <p:cNvSpPr txBox="1"/>
          <p:nvPr/>
        </p:nvSpPr>
        <p:spPr>
          <a:xfrm>
            <a:off x="7257033" y="2950717"/>
            <a:ext cx="1556385" cy="393700"/>
          </a:xfrm>
          <a:prstGeom prst="rect">
            <a:avLst/>
          </a:prstGeom>
        </p:spPr>
        <p:txBody>
          <a:bodyPr vert="horz" wrap="square" lIns="0" tIns="0" rIns="0" bIns="0" rtlCol="0">
            <a:spAutoFit/>
          </a:bodyPr>
          <a:lstStyle/>
          <a:p>
            <a:pPr marL="12700">
              <a:lnSpc>
                <a:spcPct val="100000"/>
              </a:lnSpc>
            </a:pPr>
            <a:r>
              <a:rPr sz="2400" b="1" spc="-10" dirty="0">
                <a:solidFill>
                  <a:srgbClr val="001F5F"/>
                </a:solidFill>
                <a:latin typeface="Calibri"/>
                <a:cs typeface="Calibri"/>
              </a:rPr>
              <a:t>socialmente</a:t>
            </a:r>
            <a:endParaRPr sz="2400">
              <a:latin typeface="Calibri"/>
              <a:cs typeface="Calibri"/>
            </a:endParaRPr>
          </a:p>
        </p:txBody>
      </p:sp>
      <p:sp>
        <p:nvSpPr>
          <p:cNvPr id="6" name="object 6"/>
          <p:cNvSpPr txBox="1"/>
          <p:nvPr/>
        </p:nvSpPr>
        <p:spPr>
          <a:xfrm>
            <a:off x="329590" y="2950717"/>
            <a:ext cx="2839720" cy="759460"/>
          </a:xfrm>
          <a:prstGeom prst="rect">
            <a:avLst/>
          </a:prstGeom>
        </p:spPr>
        <p:txBody>
          <a:bodyPr vert="horz" wrap="square" lIns="0" tIns="0" rIns="0" bIns="0" rtlCol="0">
            <a:spAutoFit/>
          </a:bodyPr>
          <a:lstStyle/>
          <a:p>
            <a:pPr marL="12700" marR="5080">
              <a:lnSpc>
                <a:spcPct val="100000"/>
              </a:lnSpc>
              <a:tabLst>
                <a:tab pos="1437640" algn="l"/>
              </a:tabLst>
            </a:pPr>
            <a:r>
              <a:rPr sz="2400" b="1" spc="-5" dirty="0">
                <a:solidFill>
                  <a:srgbClr val="00AF50"/>
                </a:solidFill>
                <a:latin typeface="Calibri"/>
                <a:cs typeface="Calibri"/>
              </a:rPr>
              <a:t>P</a:t>
            </a:r>
            <a:r>
              <a:rPr sz="2400" b="1" spc="-30" dirty="0">
                <a:solidFill>
                  <a:srgbClr val="00AF50"/>
                </a:solidFill>
                <a:latin typeface="Calibri"/>
                <a:cs typeface="Calibri"/>
              </a:rPr>
              <a:t>r</a:t>
            </a:r>
            <a:r>
              <a:rPr sz="2400" b="1" dirty="0">
                <a:solidFill>
                  <a:srgbClr val="00AF50"/>
                </a:solidFill>
                <a:latin typeface="Calibri"/>
                <a:cs typeface="Calibri"/>
              </a:rPr>
              <a:t>og</a:t>
            </a:r>
            <a:r>
              <a:rPr sz="2400" b="1" spc="-60" dirty="0">
                <a:solidFill>
                  <a:srgbClr val="00AF50"/>
                </a:solidFill>
                <a:latin typeface="Calibri"/>
                <a:cs typeface="Calibri"/>
              </a:rPr>
              <a:t>r</a:t>
            </a:r>
            <a:r>
              <a:rPr sz="2400" b="1" dirty="0">
                <a:solidFill>
                  <a:srgbClr val="00AF50"/>
                </a:solidFill>
                <a:latin typeface="Calibri"/>
                <a:cs typeface="Calibri"/>
              </a:rPr>
              <a:t>ama	E</a:t>
            </a:r>
            <a:r>
              <a:rPr sz="2400" b="1" spc="-20" dirty="0">
                <a:solidFill>
                  <a:srgbClr val="00AF50"/>
                </a:solidFill>
                <a:latin typeface="Calibri"/>
                <a:cs typeface="Calibri"/>
              </a:rPr>
              <a:t>s</a:t>
            </a:r>
            <a:r>
              <a:rPr sz="2400" b="1" dirty="0">
                <a:solidFill>
                  <a:srgbClr val="00AF50"/>
                </a:solidFill>
                <a:latin typeface="Calibri"/>
                <a:cs typeface="Calibri"/>
              </a:rPr>
              <a:t>t</a:t>
            </a:r>
            <a:r>
              <a:rPr sz="2400" b="1" spc="-55" dirty="0">
                <a:solidFill>
                  <a:srgbClr val="00AF50"/>
                </a:solidFill>
                <a:latin typeface="Calibri"/>
                <a:cs typeface="Calibri"/>
              </a:rPr>
              <a:t>r</a:t>
            </a:r>
            <a:r>
              <a:rPr sz="2400" b="1" spc="-25" dirty="0">
                <a:solidFill>
                  <a:srgbClr val="00AF50"/>
                </a:solidFill>
                <a:latin typeface="Calibri"/>
                <a:cs typeface="Calibri"/>
              </a:rPr>
              <a:t>a</a:t>
            </a:r>
            <a:r>
              <a:rPr sz="2400" b="1" spc="-30" dirty="0">
                <a:solidFill>
                  <a:srgbClr val="00AF50"/>
                </a:solidFill>
                <a:latin typeface="Calibri"/>
                <a:cs typeface="Calibri"/>
              </a:rPr>
              <a:t>t</a:t>
            </a:r>
            <a:r>
              <a:rPr sz="2400" b="1" spc="-5" dirty="0">
                <a:solidFill>
                  <a:srgbClr val="00AF50"/>
                </a:solidFill>
                <a:latin typeface="Calibri"/>
                <a:cs typeface="Calibri"/>
              </a:rPr>
              <a:t>égico  </a:t>
            </a:r>
            <a:r>
              <a:rPr sz="2400" b="1" spc="-5" dirty="0">
                <a:solidFill>
                  <a:srgbClr val="001F5F"/>
                </a:solidFill>
                <a:latin typeface="Calibri"/>
                <a:cs typeface="Calibri"/>
              </a:rPr>
              <a:t>responsable.</a:t>
            </a:r>
            <a:endParaRPr sz="2400">
              <a:latin typeface="Calibri"/>
              <a:cs typeface="Calibri"/>
            </a:endParaRPr>
          </a:p>
        </p:txBody>
      </p:sp>
    </p:spTree>
    <p:extLst>
      <p:ext uri="{BB962C8B-B14F-4D97-AF65-F5344CB8AC3E}">
        <p14:creationId xmlns:p14="http://schemas.microsoft.com/office/powerpoint/2010/main" val="26746455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object 4"/>
          <p:cNvSpPr txBox="1"/>
          <p:nvPr/>
        </p:nvSpPr>
        <p:spPr>
          <a:xfrm>
            <a:off x="1219200" y="1947875"/>
            <a:ext cx="6110605" cy="830997"/>
          </a:xfrm>
          <a:prstGeom prst="rect">
            <a:avLst/>
          </a:prstGeom>
        </p:spPr>
        <p:txBody>
          <a:bodyPr vert="horz" wrap="square" lIns="0" tIns="0" rIns="0" bIns="0" rtlCol="0">
            <a:spAutoFit/>
          </a:bodyPr>
          <a:lstStyle/>
          <a:p>
            <a:pPr marL="299085" indent="-286385" algn="just">
              <a:lnSpc>
                <a:spcPct val="100000"/>
              </a:lnSpc>
              <a:buFont typeface="Wingdings"/>
              <a:buChar char=""/>
              <a:tabLst>
                <a:tab pos="299720" algn="l"/>
              </a:tabLst>
            </a:pPr>
            <a:r>
              <a:rPr sz="1800" spc="-15" dirty="0" smtClean="0">
                <a:latin typeface="Calibri"/>
                <a:cs typeface="Calibri"/>
              </a:rPr>
              <a:t>C</a:t>
            </a:r>
            <a:r>
              <a:rPr lang="es-MX" spc="-15" dirty="0" err="1">
                <a:latin typeface="Calibri"/>
                <a:cs typeface="Calibri"/>
              </a:rPr>
              <a:t>r</a:t>
            </a:r>
            <a:r>
              <a:rPr lang="es-MX" sz="1800" spc="-15" dirty="0" err="1" smtClean="0">
                <a:latin typeface="Calibri"/>
                <a:cs typeface="Calibri"/>
              </a:rPr>
              <a:t>eación</a:t>
            </a:r>
            <a:r>
              <a:rPr lang="es-MX" sz="1800" spc="-15" dirty="0" smtClean="0">
                <a:latin typeface="Calibri"/>
                <a:cs typeface="Calibri"/>
              </a:rPr>
              <a:t> de nuevo cuerpo académico </a:t>
            </a:r>
            <a:r>
              <a:rPr lang="es-MX" spc="-15" dirty="0" smtClean="0">
                <a:latin typeface="Calibri"/>
                <a:cs typeface="Calibri"/>
              </a:rPr>
              <a:t>al interior de </a:t>
            </a:r>
            <a:r>
              <a:rPr lang="es-MX" sz="1800" spc="-15" dirty="0" smtClean="0">
                <a:latin typeface="Calibri"/>
                <a:cs typeface="Calibri"/>
              </a:rPr>
              <a:t>la Universidad Veracruzana registrada ante la Dirección</a:t>
            </a:r>
            <a:r>
              <a:rPr lang="es-MX" spc="-15" dirty="0" smtClean="0">
                <a:latin typeface="Calibri"/>
                <a:cs typeface="Calibri"/>
              </a:rPr>
              <a:t> General de Desarrollo Académico e Innovación Educativa (DGDAIE)</a:t>
            </a:r>
            <a:endParaRPr sz="1800" dirty="0" smtClean="0">
              <a:latin typeface="Calibri"/>
              <a:cs typeface="Calibri"/>
            </a:endParaRPr>
          </a:p>
        </p:txBody>
      </p:sp>
      <p:sp>
        <p:nvSpPr>
          <p:cNvPr id="5" name="CuadroTexto 4"/>
          <p:cNvSpPr txBox="1"/>
          <p:nvPr/>
        </p:nvSpPr>
        <p:spPr>
          <a:xfrm>
            <a:off x="1219200" y="2971800"/>
            <a:ext cx="6400800" cy="4247317"/>
          </a:xfrm>
          <a:prstGeom prst="rect">
            <a:avLst/>
          </a:prstGeom>
          <a:noFill/>
        </p:spPr>
        <p:txBody>
          <a:bodyPr wrap="square" rtlCol="0">
            <a:spAutoFit/>
          </a:bodyPr>
          <a:lstStyle/>
          <a:p>
            <a:r>
              <a:rPr lang="es-MX" dirty="0" smtClean="0"/>
              <a:t>LGAC: “Investigación en Control, Automatización, Instrumentación y Electrónica”</a:t>
            </a:r>
          </a:p>
          <a:p>
            <a:endParaRPr lang="es-MX" dirty="0"/>
          </a:p>
          <a:p>
            <a:r>
              <a:rPr lang="es-MX" dirty="0" smtClean="0"/>
              <a:t>Miembros:</a:t>
            </a:r>
          </a:p>
          <a:p>
            <a:pPr marL="285750" indent="-285750">
              <a:buFont typeface="Wingdings" panose="05000000000000000000" pitchFamily="2" charset="2"/>
              <a:buChar char="ü"/>
            </a:pPr>
            <a:r>
              <a:rPr lang="es-MX" dirty="0" smtClean="0"/>
              <a:t>Dr. Joaquín Santos Luna</a:t>
            </a:r>
          </a:p>
          <a:p>
            <a:pPr marL="285750" indent="-285750">
              <a:buFont typeface="Wingdings" panose="05000000000000000000" pitchFamily="2" charset="2"/>
              <a:buChar char="ü"/>
            </a:pPr>
            <a:r>
              <a:rPr lang="es-MX" dirty="0" smtClean="0"/>
              <a:t>Dr. José Luis Oviedo Barriga</a:t>
            </a:r>
          </a:p>
          <a:p>
            <a:pPr marL="285750" indent="-285750">
              <a:buFont typeface="Wingdings" panose="05000000000000000000" pitchFamily="2" charset="2"/>
              <a:buChar char="ü"/>
            </a:pPr>
            <a:r>
              <a:rPr lang="es-MX" dirty="0" smtClean="0"/>
              <a:t>Dr. </a:t>
            </a:r>
            <a:r>
              <a:rPr lang="es-MX" dirty="0" err="1" smtClean="0"/>
              <a:t>Marving</a:t>
            </a:r>
            <a:r>
              <a:rPr lang="es-MX" dirty="0" smtClean="0"/>
              <a:t> Omar Aguilar Justo</a:t>
            </a:r>
          </a:p>
          <a:p>
            <a:endParaRPr lang="es-MX" dirty="0"/>
          </a:p>
          <a:p>
            <a:r>
              <a:rPr lang="es-MX" dirty="0" smtClean="0"/>
              <a:t>Colaboradores:</a:t>
            </a:r>
          </a:p>
          <a:p>
            <a:pPr marL="285750" indent="-285750">
              <a:buFont typeface="Wingdings" panose="05000000000000000000" pitchFamily="2" charset="2"/>
              <a:buChar char="ü"/>
            </a:pPr>
            <a:r>
              <a:rPr lang="es-MX" dirty="0" smtClean="0"/>
              <a:t>Mc. Nereyda Castro Gutiérrez</a:t>
            </a:r>
          </a:p>
          <a:p>
            <a:pPr marL="285750" indent="-285750">
              <a:buFont typeface="Wingdings" panose="05000000000000000000" pitchFamily="2" charset="2"/>
              <a:buChar char="ü"/>
            </a:pPr>
            <a:r>
              <a:rPr lang="es-MX" dirty="0" smtClean="0"/>
              <a:t>Mtro. Miguel </a:t>
            </a:r>
            <a:r>
              <a:rPr lang="es-MX" dirty="0" err="1" smtClean="0"/>
              <a:t>Sadhit</a:t>
            </a:r>
            <a:r>
              <a:rPr lang="es-MX" dirty="0" smtClean="0"/>
              <a:t> Alemán Paredes</a:t>
            </a:r>
          </a:p>
          <a:p>
            <a:pPr marL="285750" indent="-285750">
              <a:buFont typeface="Wingdings" panose="05000000000000000000" pitchFamily="2" charset="2"/>
              <a:buChar char="ü"/>
            </a:pPr>
            <a:r>
              <a:rPr lang="es-MX" dirty="0" smtClean="0"/>
              <a:t>Mtro. David García Sarmiento</a:t>
            </a:r>
          </a:p>
          <a:p>
            <a:pPr marL="285750" indent="-285750">
              <a:buFont typeface="Wingdings" panose="05000000000000000000" pitchFamily="2" charset="2"/>
              <a:buChar char="ü"/>
            </a:pPr>
            <a:r>
              <a:rPr lang="es-MX" dirty="0" smtClean="0"/>
              <a:t>Ing. Víctor Manuel Hernández Paredes</a:t>
            </a:r>
          </a:p>
          <a:p>
            <a:pPr marL="285750" indent="-285750">
              <a:buFont typeface="Wingdings" panose="05000000000000000000" pitchFamily="2" charset="2"/>
              <a:buChar char="ü"/>
            </a:pPr>
            <a:endParaRPr lang="es-MX" dirty="0" smtClean="0"/>
          </a:p>
          <a:p>
            <a:pPr marL="285750" indent="-285750">
              <a:buFont typeface="Wingdings" panose="05000000000000000000" pitchFamily="2" charset="2"/>
              <a:buChar char="ü"/>
            </a:pPr>
            <a:endParaRPr lang="es-MX" dirty="0"/>
          </a:p>
        </p:txBody>
      </p:sp>
      <p:sp>
        <p:nvSpPr>
          <p:cNvPr id="6" name="object 4"/>
          <p:cNvSpPr txBox="1"/>
          <p:nvPr/>
        </p:nvSpPr>
        <p:spPr>
          <a:xfrm>
            <a:off x="1227161" y="923951"/>
            <a:ext cx="6110605" cy="276999"/>
          </a:xfrm>
          <a:prstGeom prst="rect">
            <a:avLst/>
          </a:prstGeom>
        </p:spPr>
        <p:txBody>
          <a:bodyPr vert="horz" wrap="square" lIns="0" tIns="0" rIns="0" bIns="0" rtlCol="0">
            <a:spAutoFit/>
          </a:bodyPr>
          <a:lstStyle/>
          <a:p>
            <a:pPr marL="299085" indent="-286385" algn="just">
              <a:lnSpc>
                <a:spcPct val="100000"/>
              </a:lnSpc>
              <a:buFont typeface="Wingdings"/>
              <a:buChar char=""/>
              <a:tabLst>
                <a:tab pos="299720" algn="l"/>
              </a:tabLst>
            </a:pPr>
            <a:endParaRPr sz="1800" dirty="0" smtClean="0">
              <a:latin typeface="Calibri"/>
              <a:cs typeface="Calibri"/>
            </a:endParaRPr>
          </a:p>
        </p:txBody>
      </p:sp>
      <p:sp>
        <p:nvSpPr>
          <p:cNvPr id="7" name="object 4"/>
          <p:cNvSpPr txBox="1"/>
          <p:nvPr/>
        </p:nvSpPr>
        <p:spPr>
          <a:xfrm>
            <a:off x="1569401" y="646952"/>
            <a:ext cx="5410201" cy="1107996"/>
          </a:xfrm>
          <a:prstGeom prst="rect">
            <a:avLst/>
          </a:prstGeom>
        </p:spPr>
        <p:txBody>
          <a:bodyPr vert="horz" wrap="square" lIns="0" tIns="0" rIns="0" bIns="0" rtlCol="0">
            <a:spAutoFit/>
          </a:bodyPr>
          <a:lstStyle/>
          <a:p>
            <a:pPr marL="12700" algn="ctr">
              <a:lnSpc>
                <a:spcPct val="100000"/>
              </a:lnSpc>
              <a:tabLst>
                <a:tab pos="299720" algn="l"/>
              </a:tabLst>
            </a:pPr>
            <a:r>
              <a:rPr lang="es-MX" sz="3600" b="1" spc="-15" dirty="0" smtClean="0">
                <a:latin typeface="Calibri"/>
                <a:cs typeface="Calibri"/>
              </a:rPr>
              <a:t>Creación de Nuevo Cuerpo Académico</a:t>
            </a:r>
            <a:endParaRPr sz="3600" b="1" dirty="0" smtClean="0">
              <a:latin typeface="Calibri"/>
              <a:cs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6" name="object 4"/>
          <p:cNvSpPr txBox="1"/>
          <p:nvPr/>
        </p:nvSpPr>
        <p:spPr>
          <a:xfrm>
            <a:off x="1227161" y="923951"/>
            <a:ext cx="6110605" cy="276999"/>
          </a:xfrm>
          <a:prstGeom prst="rect">
            <a:avLst/>
          </a:prstGeom>
        </p:spPr>
        <p:txBody>
          <a:bodyPr vert="horz" wrap="square" lIns="0" tIns="0" rIns="0" bIns="0" rtlCol="0">
            <a:spAutoFit/>
          </a:bodyPr>
          <a:lstStyle/>
          <a:p>
            <a:pPr marL="299085" indent="-286385" algn="just">
              <a:lnSpc>
                <a:spcPct val="100000"/>
              </a:lnSpc>
              <a:buFont typeface="Wingdings"/>
              <a:buChar char=""/>
              <a:tabLst>
                <a:tab pos="299720" algn="l"/>
              </a:tabLst>
            </a:pPr>
            <a:endParaRPr sz="1800" dirty="0" smtClean="0">
              <a:latin typeface="Calibri"/>
              <a:cs typeface="Calibri"/>
            </a:endParaRPr>
          </a:p>
        </p:txBody>
      </p:sp>
      <p:sp>
        <p:nvSpPr>
          <p:cNvPr id="7" name="object 4"/>
          <p:cNvSpPr txBox="1"/>
          <p:nvPr/>
        </p:nvSpPr>
        <p:spPr>
          <a:xfrm>
            <a:off x="1569401" y="646952"/>
            <a:ext cx="5410201" cy="1107996"/>
          </a:xfrm>
          <a:prstGeom prst="rect">
            <a:avLst/>
          </a:prstGeom>
        </p:spPr>
        <p:txBody>
          <a:bodyPr vert="horz" wrap="square" lIns="0" tIns="0" rIns="0" bIns="0" rtlCol="0">
            <a:spAutoFit/>
          </a:bodyPr>
          <a:lstStyle/>
          <a:p>
            <a:pPr marL="12700" algn="ctr">
              <a:lnSpc>
                <a:spcPct val="100000"/>
              </a:lnSpc>
              <a:tabLst>
                <a:tab pos="299720" algn="l"/>
              </a:tabLst>
            </a:pPr>
            <a:r>
              <a:rPr lang="es-MX" sz="3600" b="1" spc="-15" dirty="0" smtClean="0">
                <a:latin typeface="Calibri"/>
                <a:cs typeface="Calibri"/>
              </a:rPr>
              <a:t>Artículos Publicados por Académicos</a:t>
            </a:r>
            <a:endParaRPr sz="3600" b="1" dirty="0" smtClean="0">
              <a:latin typeface="Calibri"/>
              <a:cs typeface="Calibri"/>
            </a:endParaRPr>
          </a:p>
        </p:txBody>
      </p:sp>
      <p:graphicFrame>
        <p:nvGraphicFramePr>
          <p:cNvPr id="3" name="Tabla 2"/>
          <p:cNvGraphicFramePr>
            <a:graphicFrameLocks noGrp="1"/>
          </p:cNvGraphicFramePr>
          <p:nvPr>
            <p:extLst>
              <p:ext uri="{D42A27DB-BD31-4B8C-83A1-F6EECF244321}">
                <p14:modId xmlns:p14="http://schemas.microsoft.com/office/powerpoint/2010/main" val="250831846"/>
              </p:ext>
            </p:extLst>
          </p:nvPr>
        </p:nvGraphicFramePr>
        <p:xfrm>
          <a:off x="1227161" y="1863802"/>
          <a:ext cx="6629400" cy="4520434"/>
        </p:xfrm>
        <a:graphic>
          <a:graphicData uri="http://schemas.openxmlformats.org/drawingml/2006/table">
            <a:tbl>
              <a:tblPr>
                <a:tableStyleId>{22838BEF-8BB2-4498-84A7-C5851F593DF1}</a:tableStyleId>
              </a:tblPr>
              <a:tblGrid>
                <a:gridCol w="2296328">
                  <a:extLst>
                    <a:ext uri="{9D8B030D-6E8A-4147-A177-3AD203B41FA5}">
                      <a16:colId xmlns:a16="http://schemas.microsoft.com/office/drawing/2014/main" val="20000"/>
                    </a:ext>
                  </a:extLst>
                </a:gridCol>
                <a:gridCol w="2176520">
                  <a:extLst>
                    <a:ext uri="{9D8B030D-6E8A-4147-A177-3AD203B41FA5}">
                      <a16:colId xmlns:a16="http://schemas.microsoft.com/office/drawing/2014/main" val="20001"/>
                    </a:ext>
                  </a:extLst>
                </a:gridCol>
                <a:gridCol w="2156552">
                  <a:extLst>
                    <a:ext uri="{9D8B030D-6E8A-4147-A177-3AD203B41FA5}">
                      <a16:colId xmlns:a16="http://schemas.microsoft.com/office/drawing/2014/main" val="20002"/>
                    </a:ext>
                  </a:extLst>
                </a:gridCol>
              </a:tblGrid>
              <a:tr h="420785">
                <a:tc>
                  <a:txBody>
                    <a:bodyPr/>
                    <a:lstStyle/>
                    <a:p>
                      <a:pPr algn="ctr" fontAlgn="ctr"/>
                      <a:r>
                        <a:rPr lang="es-MX" sz="1100" b="1" u="none" strike="noStrike" dirty="0">
                          <a:effectLst/>
                        </a:rPr>
                        <a:t>NOMBRE DE ACADEMICO</a:t>
                      </a:r>
                      <a:endParaRPr lang="es-MX" sz="11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es-MX" sz="1100" b="1" u="none" strike="noStrike" dirty="0">
                          <a:effectLst/>
                        </a:rPr>
                        <a:t>TITULO </a:t>
                      </a:r>
                      <a:endParaRPr lang="es-MX" sz="11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es-MX" sz="1100" b="1" u="none" strike="noStrike" dirty="0">
                          <a:effectLst/>
                        </a:rPr>
                        <a:t>MEDIO DE PUBLICACION</a:t>
                      </a:r>
                      <a:endParaRPr lang="es-MX" sz="1100" b="1"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0"/>
                  </a:ext>
                </a:extLst>
              </a:tr>
              <a:tr h="973817">
                <a:tc>
                  <a:txBody>
                    <a:bodyPr/>
                    <a:lstStyle/>
                    <a:p>
                      <a:pPr algn="ctr" fontAlgn="ctr"/>
                      <a:r>
                        <a:rPr lang="es-MX" sz="1100" u="none" strike="noStrike" dirty="0">
                          <a:effectLst/>
                        </a:rPr>
                        <a:t>Dr. Rubén Villafuerte Díaz</a:t>
                      </a:r>
                      <a:endParaRPr lang="es-MX"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es-MX" sz="1100" u="none" strike="noStrike" dirty="0">
                          <a:effectLst/>
                        </a:rPr>
                        <a:t>Adaptación de la fórmula de Newton-</a:t>
                      </a:r>
                      <a:r>
                        <a:rPr lang="es-MX" sz="1100" u="none" strike="noStrike" dirty="0" err="1">
                          <a:effectLst/>
                        </a:rPr>
                        <a:t>Raphson</a:t>
                      </a:r>
                      <a:r>
                        <a:rPr lang="es-MX" sz="1100" u="none" strike="noStrike" dirty="0">
                          <a:effectLst/>
                        </a:rPr>
                        <a:t> y la formula de Halley al cálculo de flujos de potencia</a:t>
                      </a:r>
                      <a:endParaRPr lang="es-MX"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es-MX" sz="1100" u="none" strike="noStrike" dirty="0">
                          <a:effectLst/>
                        </a:rPr>
                        <a:t>Congreso de Ingenierías IEEE, Acapulco, Julio 2016</a:t>
                      </a:r>
                      <a:endParaRPr lang="es-MX" sz="11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1"/>
                  </a:ext>
                </a:extLst>
              </a:tr>
              <a:tr h="1166176">
                <a:tc rowSpan="2">
                  <a:txBody>
                    <a:bodyPr/>
                    <a:lstStyle/>
                    <a:p>
                      <a:pPr algn="ctr" fontAlgn="ctr"/>
                      <a:r>
                        <a:rPr lang="es-MX" sz="1100" u="none" strike="noStrike">
                          <a:effectLst/>
                        </a:rPr>
                        <a:t>Dr. Victorino Juárez Rivera</a:t>
                      </a:r>
                      <a:endParaRPr lang="es-MX"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s-MX" sz="1100" u="none" strike="noStrike" dirty="0">
                          <a:effectLst/>
                        </a:rPr>
                        <a:t>Evaluación en el mantenimiento de una planta eléctrica de emergencia a gas a través de herramientas de confiabilidad</a:t>
                      </a:r>
                      <a:endParaRPr lang="es-MX"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es-MX" sz="1100" u="none" strike="noStrike" dirty="0">
                          <a:effectLst/>
                        </a:rPr>
                        <a:t>Congreso de Ingenierías, Colima, Septiembre 2016</a:t>
                      </a:r>
                      <a:endParaRPr lang="es-MX" sz="11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2"/>
                  </a:ext>
                </a:extLst>
              </a:tr>
              <a:tr h="781458">
                <a:tc vMerge="1">
                  <a:txBody>
                    <a:bodyPr/>
                    <a:lstStyle/>
                    <a:p>
                      <a:endParaRPr lang="es-MX"/>
                    </a:p>
                  </a:txBody>
                  <a:tcPr/>
                </a:tc>
                <a:tc>
                  <a:txBody>
                    <a:bodyPr/>
                    <a:lstStyle/>
                    <a:p>
                      <a:pPr algn="ctr" fontAlgn="ctr"/>
                      <a:r>
                        <a:rPr lang="es-MX" sz="1100" u="none" strike="noStrike">
                          <a:effectLst/>
                        </a:rPr>
                        <a:t>Análisis de confiabilidad aplicado a una planta eléctrica de emergencia a diésel</a:t>
                      </a:r>
                      <a:endParaRPr lang="es-MX"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s-MX" sz="1100" u="none" strike="noStrike" dirty="0">
                          <a:effectLst/>
                        </a:rPr>
                        <a:t>Congreso de </a:t>
                      </a:r>
                      <a:r>
                        <a:rPr lang="es-MX" sz="1100" u="none" strike="noStrike" dirty="0" smtClean="0">
                          <a:effectLst/>
                        </a:rPr>
                        <a:t>Ingenierías, Tuxpan</a:t>
                      </a:r>
                      <a:r>
                        <a:rPr lang="es-MX" sz="1100" u="none" strike="noStrike" dirty="0">
                          <a:effectLst/>
                        </a:rPr>
                        <a:t>, Octubre 2016</a:t>
                      </a:r>
                      <a:endParaRPr lang="es-MX" sz="11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3"/>
                  </a:ext>
                </a:extLst>
              </a:tr>
              <a:tr h="589099">
                <a:tc rowSpan="2">
                  <a:txBody>
                    <a:bodyPr/>
                    <a:lstStyle/>
                    <a:p>
                      <a:pPr algn="ctr" fontAlgn="ctr"/>
                      <a:r>
                        <a:rPr lang="es-MX" sz="1100" u="none" strike="noStrike">
                          <a:effectLst/>
                        </a:rPr>
                        <a:t>Mtro. Jesús Medina Cervantes</a:t>
                      </a:r>
                      <a:endParaRPr lang="es-MX"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s-MX" sz="1100" u="none" strike="noStrike">
                          <a:effectLst/>
                        </a:rPr>
                        <a:t>Desarrollo de un péndulo Furuta</a:t>
                      </a:r>
                      <a:endParaRPr lang="es-MX" sz="11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s-MX" sz="1100" u="none" strike="noStrike" dirty="0">
                          <a:effectLst/>
                        </a:rPr>
                        <a:t>Revista Electrónica sobre Tecnología, Educación y Sociedad, Enero 2017</a:t>
                      </a:r>
                      <a:endParaRPr lang="es-MX" sz="11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4"/>
                  </a:ext>
                </a:extLst>
              </a:tr>
              <a:tr h="589099">
                <a:tc vMerge="1">
                  <a:txBody>
                    <a:bodyPr/>
                    <a:lstStyle/>
                    <a:p>
                      <a:endParaRPr lang="es-MX"/>
                    </a:p>
                  </a:txBody>
                  <a:tcPr/>
                </a:tc>
                <a:tc>
                  <a:txBody>
                    <a:bodyPr/>
                    <a:lstStyle/>
                    <a:p>
                      <a:pPr algn="ctr" fontAlgn="ctr"/>
                      <a:r>
                        <a:rPr lang="es-MX" sz="1100" u="none" strike="noStrike" dirty="0">
                          <a:effectLst/>
                        </a:rPr>
                        <a:t>Implementación y Control del Sistema Bola en Placa</a:t>
                      </a:r>
                      <a:endParaRPr lang="es-MX"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es-MX" sz="1100" u="none" strike="noStrike" dirty="0">
                          <a:effectLst/>
                        </a:rPr>
                        <a:t>Revista Electrónica sobre Tecnología, Educación y Sociedad, Enero 2017</a:t>
                      </a:r>
                      <a:endParaRPr lang="es-MX" sz="11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4462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1356105" y="3210560"/>
            <a:ext cx="6430010" cy="1132840"/>
          </a:xfrm>
          <a:prstGeom prst="rect">
            <a:avLst/>
          </a:prstGeom>
        </p:spPr>
        <p:txBody>
          <a:bodyPr vert="horz" wrap="square" lIns="0" tIns="0" rIns="0" bIns="0" rtlCol="0">
            <a:spAutoFit/>
          </a:bodyPr>
          <a:lstStyle/>
          <a:p>
            <a:pPr algn="ctr">
              <a:lnSpc>
                <a:spcPct val="100000"/>
              </a:lnSpc>
            </a:pPr>
            <a:r>
              <a:rPr sz="3600" b="1" dirty="0">
                <a:solidFill>
                  <a:srgbClr val="00AF50"/>
                </a:solidFill>
                <a:latin typeface="Calibri"/>
                <a:cs typeface="Calibri"/>
              </a:rPr>
              <a:t>Eje II: </a:t>
            </a:r>
            <a:r>
              <a:rPr sz="3600" b="1" spc="-10" dirty="0">
                <a:solidFill>
                  <a:srgbClr val="001F5F"/>
                </a:solidFill>
                <a:latin typeface="Calibri"/>
                <a:cs typeface="Calibri"/>
              </a:rPr>
              <a:t>Presencia </a:t>
            </a:r>
            <a:r>
              <a:rPr sz="3600" b="1" spc="-5" dirty="0">
                <a:solidFill>
                  <a:srgbClr val="001F5F"/>
                </a:solidFill>
                <a:latin typeface="Calibri"/>
                <a:cs typeface="Calibri"/>
              </a:rPr>
              <a:t>en el </a:t>
            </a:r>
            <a:r>
              <a:rPr sz="3600" b="1" spc="-15" dirty="0">
                <a:solidFill>
                  <a:srgbClr val="001F5F"/>
                </a:solidFill>
                <a:latin typeface="Calibri"/>
                <a:cs typeface="Calibri"/>
              </a:rPr>
              <a:t>entorno </a:t>
            </a:r>
            <a:r>
              <a:rPr sz="3600" b="1" spc="-5" dirty="0">
                <a:solidFill>
                  <a:srgbClr val="001F5F"/>
                </a:solidFill>
                <a:latin typeface="Calibri"/>
                <a:cs typeface="Calibri"/>
              </a:rPr>
              <a:t>con</a:t>
            </a:r>
            <a:endParaRPr sz="3600" dirty="0">
              <a:latin typeface="Calibri"/>
              <a:cs typeface="Calibri"/>
            </a:endParaRPr>
          </a:p>
          <a:p>
            <a:pPr marL="1270" algn="ctr">
              <a:lnSpc>
                <a:spcPct val="100000"/>
              </a:lnSpc>
            </a:pPr>
            <a:r>
              <a:rPr sz="3600" b="1" dirty="0">
                <a:solidFill>
                  <a:srgbClr val="001F5F"/>
                </a:solidFill>
                <a:latin typeface="Calibri"/>
                <a:cs typeface="Calibri"/>
              </a:rPr>
              <a:t>pertinencia e </a:t>
            </a:r>
            <a:r>
              <a:rPr sz="3600" b="1" spc="-5" dirty="0">
                <a:solidFill>
                  <a:srgbClr val="001F5F"/>
                </a:solidFill>
                <a:latin typeface="Calibri"/>
                <a:cs typeface="Calibri"/>
              </a:rPr>
              <a:t>impacto</a:t>
            </a:r>
            <a:r>
              <a:rPr sz="3600" b="1" spc="-95" dirty="0">
                <a:solidFill>
                  <a:srgbClr val="001F5F"/>
                </a:solidFill>
                <a:latin typeface="Calibri"/>
                <a:cs typeface="Calibri"/>
              </a:rPr>
              <a:t> </a:t>
            </a:r>
            <a:r>
              <a:rPr sz="3600" b="1" dirty="0">
                <a:solidFill>
                  <a:srgbClr val="001F5F"/>
                </a:solidFill>
                <a:latin typeface="Calibri"/>
                <a:cs typeface="Calibri"/>
              </a:rPr>
              <a:t>social.</a:t>
            </a:r>
            <a:endParaRPr sz="3600" dirty="0">
              <a:latin typeface="Calibri"/>
              <a:cs typeface="Calibri"/>
            </a:endParaRPr>
          </a:p>
        </p:txBody>
      </p:sp>
    </p:spTree>
    <p:extLst>
      <p:ext uri="{BB962C8B-B14F-4D97-AF65-F5344CB8AC3E}">
        <p14:creationId xmlns:p14="http://schemas.microsoft.com/office/powerpoint/2010/main" val="12398984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329590" y="2734690"/>
            <a:ext cx="8484870" cy="760095"/>
          </a:xfrm>
          <a:prstGeom prst="rect">
            <a:avLst/>
          </a:prstGeom>
        </p:spPr>
        <p:txBody>
          <a:bodyPr vert="horz" wrap="square" lIns="0" tIns="0" rIns="0" bIns="0" rtlCol="0">
            <a:spAutoFit/>
          </a:bodyPr>
          <a:lstStyle/>
          <a:p>
            <a:pPr marL="12700">
              <a:lnSpc>
                <a:spcPct val="100000"/>
              </a:lnSpc>
              <a:tabLst>
                <a:tab pos="1379855" algn="l"/>
                <a:tab pos="2909570" algn="l"/>
                <a:tab pos="3288029" algn="l"/>
                <a:tab pos="5472430" algn="l"/>
                <a:tab pos="6005830" algn="l"/>
                <a:tab pos="7303134" algn="l"/>
                <a:tab pos="8145780" algn="l"/>
              </a:tabLst>
            </a:pPr>
            <a:r>
              <a:rPr sz="2400" b="1" spc="-5" dirty="0">
                <a:solidFill>
                  <a:srgbClr val="00AF50"/>
                </a:solidFill>
                <a:latin typeface="Calibri"/>
                <a:cs typeface="Calibri"/>
              </a:rPr>
              <a:t>P</a:t>
            </a:r>
            <a:r>
              <a:rPr sz="2400" b="1" spc="-30" dirty="0">
                <a:solidFill>
                  <a:srgbClr val="00AF50"/>
                </a:solidFill>
                <a:latin typeface="Calibri"/>
                <a:cs typeface="Calibri"/>
              </a:rPr>
              <a:t>r</a:t>
            </a:r>
            <a:r>
              <a:rPr sz="2400" b="1" dirty="0">
                <a:solidFill>
                  <a:srgbClr val="00AF50"/>
                </a:solidFill>
                <a:latin typeface="Calibri"/>
                <a:cs typeface="Calibri"/>
              </a:rPr>
              <a:t>og</a:t>
            </a:r>
            <a:r>
              <a:rPr sz="2400" b="1" spc="-60" dirty="0">
                <a:solidFill>
                  <a:srgbClr val="00AF50"/>
                </a:solidFill>
                <a:latin typeface="Calibri"/>
                <a:cs typeface="Calibri"/>
              </a:rPr>
              <a:t>r</a:t>
            </a:r>
            <a:r>
              <a:rPr sz="2400" b="1" dirty="0">
                <a:solidFill>
                  <a:srgbClr val="00AF50"/>
                </a:solidFill>
                <a:latin typeface="Calibri"/>
                <a:cs typeface="Calibri"/>
              </a:rPr>
              <a:t>ama	E</a:t>
            </a:r>
            <a:r>
              <a:rPr sz="2400" b="1" spc="-30" dirty="0">
                <a:solidFill>
                  <a:srgbClr val="00AF50"/>
                </a:solidFill>
                <a:latin typeface="Calibri"/>
                <a:cs typeface="Calibri"/>
              </a:rPr>
              <a:t>s</a:t>
            </a:r>
            <a:r>
              <a:rPr sz="2400" b="1" dirty="0">
                <a:solidFill>
                  <a:srgbClr val="00AF50"/>
                </a:solidFill>
                <a:latin typeface="Calibri"/>
                <a:cs typeface="Calibri"/>
              </a:rPr>
              <a:t>t</a:t>
            </a:r>
            <a:r>
              <a:rPr sz="2400" b="1" spc="-55" dirty="0">
                <a:solidFill>
                  <a:srgbClr val="00AF50"/>
                </a:solidFill>
                <a:latin typeface="Calibri"/>
                <a:cs typeface="Calibri"/>
              </a:rPr>
              <a:t>r</a:t>
            </a:r>
            <a:r>
              <a:rPr sz="2400" b="1" spc="-25" dirty="0">
                <a:solidFill>
                  <a:srgbClr val="00AF50"/>
                </a:solidFill>
                <a:latin typeface="Calibri"/>
                <a:cs typeface="Calibri"/>
              </a:rPr>
              <a:t>a</a:t>
            </a:r>
            <a:r>
              <a:rPr sz="2400" b="1" spc="-30" dirty="0">
                <a:solidFill>
                  <a:srgbClr val="00AF50"/>
                </a:solidFill>
                <a:latin typeface="Calibri"/>
                <a:cs typeface="Calibri"/>
              </a:rPr>
              <a:t>t</a:t>
            </a:r>
            <a:r>
              <a:rPr sz="2400" b="1" spc="-5" dirty="0">
                <a:solidFill>
                  <a:srgbClr val="00AF50"/>
                </a:solidFill>
                <a:latin typeface="Calibri"/>
                <a:cs typeface="Calibri"/>
              </a:rPr>
              <a:t>égic</a:t>
            </a:r>
            <a:r>
              <a:rPr sz="2400" b="1" dirty="0">
                <a:solidFill>
                  <a:srgbClr val="00AF50"/>
                </a:solidFill>
                <a:latin typeface="Calibri"/>
                <a:cs typeface="Calibri"/>
              </a:rPr>
              <a:t>o	</a:t>
            </a:r>
            <a:r>
              <a:rPr sz="2400" b="1" spc="-15" dirty="0">
                <a:solidFill>
                  <a:srgbClr val="00AF50"/>
                </a:solidFill>
                <a:latin typeface="Calibri"/>
                <a:cs typeface="Calibri"/>
              </a:rPr>
              <a:t>5</a:t>
            </a:r>
            <a:r>
              <a:rPr sz="2400" b="1" dirty="0">
                <a:solidFill>
                  <a:srgbClr val="00AF50"/>
                </a:solidFill>
                <a:latin typeface="Calibri"/>
                <a:cs typeface="Calibri"/>
              </a:rPr>
              <a:t>:	</a:t>
            </a:r>
            <a:r>
              <a:rPr sz="2400" b="1" spc="-35" dirty="0">
                <a:solidFill>
                  <a:srgbClr val="001F5F"/>
                </a:solidFill>
                <a:latin typeface="Calibri"/>
                <a:cs typeface="Calibri"/>
              </a:rPr>
              <a:t>R</a:t>
            </a:r>
            <a:r>
              <a:rPr sz="2400" b="1" spc="-5" dirty="0">
                <a:solidFill>
                  <a:srgbClr val="001F5F"/>
                </a:solidFill>
                <a:latin typeface="Calibri"/>
                <a:cs typeface="Calibri"/>
              </a:rPr>
              <a:t>e</a:t>
            </a:r>
            <a:r>
              <a:rPr sz="2400" b="1" spc="-20" dirty="0">
                <a:solidFill>
                  <a:srgbClr val="001F5F"/>
                </a:solidFill>
                <a:latin typeface="Calibri"/>
                <a:cs typeface="Calibri"/>
              </a:rPr>
              <a:t>c</a:t>
            </a:r>
            <a:r>
              <a:rPr sz="2400" b="1" dirty="0">
                <a:solidFill>
                  <a:srgbClr val="001F5F"/>
                </a:solidFill>
                <a:latin typeface="Calibri"/>
                <a:cs typeface="Calibri"/>
              </a:rPr>
              <a:t>on</a:t>
            </a:r>
            <a:r>
              <a:rPr sz="2400" b="1" spc="-10" dirty="0">
                <a:solidFill>
                  <a:srgbClr val="001F5F"/>
                </a:solidFill>
                <a:latin typeface="Calibri"/>
                <a:cs typeface="Calibri"/>
              </a:rPr>
              <a:t>o</a:t>
            </a:r>
            <a:r>
              <a:rPr sz="2400" b="1" spc="-5" dirty="0">
                <a:solidFill>
                  <a:srgbClr val="001F5F"/>
                </a:solidFill>
                <a:latin typeface="Calibri"/>
                <a:cs typeface="Calibri"/>
              </a:rPr>
              <a:t>c</a:t>
            </a:r>
            <a:r>
              <a:rPr sz="2400" b="1" spc="-10" dirty="0">
                <a:solidFill>
                  <a:srgbClr val="001F5F"/>
                </a:solidFill>
                <a:latin typeface="Calibri"/>
                <a:cs typeface="Calibri"/>
              </a:rPr>
              <a:t>i</a:t>
            </a:r>
            <a:r>
              <a:rPr sz="2400" b="1" spc="-5" dirty="0">
                <a:solidFill>
                  <a:srgbClr val="001F5F"/>
                </a:solidFill>
                <a:latin typeface="Calibri"/>
                <a:cs typeface="Calibri"/>
              </a:rPr>
              <a:t>mie</a:t>
            </a:r>
            <a:r>
              <a:rPr sz="2400" b="1" spc="-20" dirty="0">
                <a:solidFill>
                  <a:srgbClr val="001F5F"/>
                </a:solidFill>
                <a:latin typeface="Calibri"/>
                <a:cs typeface="Calibri"/>
              </a:rPr>
              <a:t>n</a:t>
            </a:r>
            <a:r>
              <a:rPr sz="2400" b="1" spc="-30" dirty="0">
                <a:solidFill>
                  <a:srgbClr val="001F5F"/>
                </a:solidFill>
                <a:latin typeface="Calibri"/>
                <a:cs typeface="Calibri"/>
              </a:rPr>
              <a:t>t</a:t>
            </a:r>
            <a:r>
              <a:rPr sz="2400" b="1" dirty="0">
                <a:solidFill>
                  <a:srgbClr val="001F5F"/>
                </a:solidFill>
                <a:latin typeface="Calibri"/>
                <a:cs typeface="Calibri"/>
              </a:rPr>
              <a:t>o	del	</a:t>
            </a:r>
            <a:r>
              <a:rPr sz="2400" b="1" spc="-5" dirty="0">
                <a:solidFill>
                  <a:srgbClr val="001F5F"/>
                </a:solidFill>
                <a:latin typeface="Calibri"/>
                <a:cs typeface="Calibri"/>
              </a:rPr>
              <a:t>eg</a:t>
            </a:r>
            <a:r>
              <a:rPr sz="2400" b="1" spc="-20" dirty="0">
                <a:solidFill>
                  <a:srgbClr val="001F5F"/>
                </a:solidFill>
                <a:latin typeface="Calibri"/>
                <a:cs typeface="Calibri"/>
              </a:rPr>
              <a:t>r</a:t>
            </a:r>
            <a:r>
              <a:rPr sz="2400" b="1" spc="-5" dirty="0">
                <a:solidFill>
                  <a:srgbClr val="001F5F"/>
                </a:solidFill>
                <a:latin typeface="Calibri"/>
                <a:cs typeface="Calibri"/>
              </a:rPr>
              <a:t>e</a:t>
            </a:r>
            <a:r>
              <a:rPr sz="2400" b="1" spc="5" dirty="0">
                <a:solidFill>
                  <a:srgbClr val="001F5F"/>
                </a:solidFill>
                <a:latin typeface="Calibri"/>
                <a:cs typeface="Calibri"/>
              </a:rPr>
              <a:t>s</a:t>
            </a:r>
            <a:r>
              <a:rPr sz="2400" b="1" dirty="0">
                <a:solidFill>
                  <a:srgbClr val="001F5F"/>
                </a:solidFill>
                <a:latin typeface="Calibri"/>
                <a:cs typeface="Calibri"/>
              </a:rPr>
              <a:t>ado	</a:t>
            </a:r>
            <a:r>
              <a:rPr sz="2400" b="1" spc="-10" dirty="0">
                <a:solidFill>
                  <a:srgbClr val="001F5F"/>
                </a:solidFill>
                <a:latin typeface="Calibri"/>
                <a:cs typeface="Calibri"/>
              </a:rPr>
              <a:t>com</a:t>
            </a:r>
            <a:r>
              <a:rPr sz="2400" b="1" dirty="0">
                <a:solidFill>
                  <a:srgbClr val="001F5F"/>
                </a:solidFill>
                <a:latin typeface="Calibri"/>
                <a:cs typeface="Calibri"/>
              </a:rPr>
              <a:t>o	</a:t>
            </a:r>
            <a:r>
              <a:rPr sz="2400" b="1" spc="-5" dirty="0">
                <a:solidFill>
                  <a:srgbClr val="001F5F"/>
                </a:solidFill>
                <a:latin typeface="Calibri"/>
                <a:cs typeface="Calibri"/>
              </a:rPr>
              <a:t>un</a:t>
            </a:r>
            <a:endParaRPr sz="2400">
              <a:latin typeface="Calibri"/>
              <a:cs typeface="Calibri"/>
            </a:endParaRPr>
          </a:p>
          <a:p>
            <a:pPr marL="12700">
              <a:lnSpc>
                <a:spcPct val="100000"/>
              </a:lnSpc>
            </a:pPr>
            <a:r>
              <a:rPr sz="2400" b="1" spc="-5" dirty="0">
                <a:solidFill>
                  <a:srgbClr val="001F5F"/>
                </a:solidFill>
                <a:latin typeface="Calibri"/>
                <a:cs typeface="Calibri"/>
              </a:rPr>
              <a:t>medio </a:t>
            </a:r>
            <a:r>
              <a:rPr sz="2400" b="1" spc="-15" dirty="0">
                <a:solidFill>
                  <a:srgbClr val="001F5F"/>
                </a:solidFill>
                <a:latin typeface="Calibri"/>
                <a:cs typeface="Calibri"/>
              </a:rPr>
              <a:t>para generar</a:t>
            </a:r>
            <a:r>
              <a:rPr sz="2400" b="1" spc="-65" dirty="0">
                <a:solidFill>
                  <a:srgbClr val="001F5F"/>
                </a:solidFill>
                <a:latin typeface="Calibri"/>
                <a:cs typeface="Calibri"/>
              </a:rPr>
              <a:t> </a:t>
            </a:r>
            <a:r>
              <a:rPr sz="2400" b="1" spc="-5" dirty="0">
                <a:solidFill>
                  <a:srgbClr val="001F5F"/>
                </a:solidFill>
                <a:latin typeface="Calibri"/>
                <a:cs typeface="Calibri"/>
              </a:rPr>
              <a:t>impacto.</a:t>
            </a:r>
            <a:endParaRPr sz="2400">
              <a:latin typeface="Calibri"/>
              <a:cs typeface="Calibri"/>
            </a:endParaRPr>
          </a:p>
        </p:txBody>
      </p:sp>
    </p:spTree>
    <p:extLst>
      <p:ext uri="{BB962C8B-B14F-4D97-AF65-F5344CB8AC3E}">
        <p14:creationId xmlns:p14="http://schemas.microsoft.com/office/powerpoint/2010/main" val="21968944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lang="es-MX" sz="1200" spc="-5" dirty="0" smtClean="0">
                <a:solidFill>
                  <a:srgbClr val="7E7E7E"/>
                </a:solidFill>
                <a:latin typeface="Times New Roman"/>
                <a:cs typeface="Times New Roman"/>
              </a:rPr>
              <a:t>Orizaba-</a:t>
            </a:r>
            <a:r>
              <a:rPr lang="es-MX" sz="1200" spc="-5" dirty="0" err="1" smtClean="0">
                <a:solidFill>
                  <a:srgbClr val="7E7E7E"/>
                </a:solidFill>
                <a:latin typeface="Times New Roman"/>
                <a:cs typeface="Times New Roman"/>
              </a:rPr>
              <a:t>Cordoba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3888" y="2036802"/>
            <a:ext cx="8484870" cy="553998"/>
          </a:xfrm>
          <a:prstGeom prst="rect">
            <a:avLst/>
          </a:prstGeom>
        </p:spPr>
        <p:txBody>
          <a:bodyPr vert="horz" wrap="square" lIns="0" tIns="0" rIns="0" bIns="0" rtlCol="0">
            <a:spAutoFit/>
          </a:bodyPr>
          <a:lstStyle/>
          <a:p>
            <a:pPr marL="12700" algn="ctr">
              <a:lnSpc>
                <a:spcPct val="100000"/>
              </a:lnSpc>
              <a:tabLst>
                <a:tab pos="1379855" algn="l"/>
                <a:tab pos="2909570" algn="l"/>
                <a:tab pos="3288029" algn="l"/>
                <a:tab pos="5472430" algn="l"/>
                <a:tab pos="6005830" algn="l"/>
                <a:tab pos="7303134" algn="l"/>
                <a:tab pos="8145780" algn="l"/>
              </a:tabLst>
            </a:pPr>
            <a:r>
              <a:rPr lang="es-MX" sz="3600" b="1" spc="-5" dirty="0" smtClean="0">
                <a:latin typeface="Calibri"/>
                <a:cs typeface="Calibri"/>
              </a:rPr>
              <a:t>Curso para Emprendedores</a:t>
            </a:r>
            <a:endParaRPr sz="3600" dirty="0">
              <a:latin typeface="Calibri"/>
              <a:cs typeface="Calibri"/>
            </a:endParaRPr>
          </a:p>
        </p:txBody>
      </p:sp>
      <p:sp>
        <p:nvSpPr>
          <p:cNvPr id="4" name="CuadroTexto 3"/>
          <p:cNvSpPr txBox="1"/>
          <p:nvPr/>
        </p:nvSpPr>
        <p:spPr>
          <a:xfrm>
            <a:off x="1219200" y="2942272"/>
            <a:ext cx="6096000" cy="1477328"/>
          </a:xfrm>
          <a:prstGeom prst="rect">
            <a:avLst/>
          </a:prstGeom>
          <a:noFill/>
        </p:spPr>
        <p:txBody>
          <a:bodyPr wrap="square" rtlCol="0">
            <a:spAutoFit/>
          </a:bodyPr>
          <a:lstStyle/>
          <a:p>
            <a:pPr marL="285750" indent="-285750">
              <a:buFont typeface="Wingdings" panose="05000000000000000000" pitchFamily="2" charset="2"/>
              <a:buChar char="ü"/>
            </a:pPr>
            <a:r>
              <a:rPr lang="es-MX" dirty="0" smtClean="0"/>
              <a:t>Impartido por la  Mtra. Marisol Zúñiga de la empresa Consultoría Ejecutiva</a:t>
            </a:r>
          </a:p>
          <a:p>
            <a:pPr marL="285750" indent="-285750">
              <a:buFont typeface="Wingdings" panose="05000000000000000000" pitchFamily="2" charset="2"/>
              <a:buChar char="ü"/>
            </a:pPr>
            <a:r>
              <a:rPr lang="es-MX" dirty="0" smtClean="0"/>
              <a:t>Fechas: Sábados 8, 15 y 29 de Abril de 2017</a:t>
            </a:r>
          </a:p>
          <a:p>
            <a:pPr marL="285750" indent="-285750">
              <a:buFont typeface="Wingdings" panose="05000000000000000000" pitchFamily="2" charset="2"/>
              <a:buChar char="ü"/>
            </a:pPr>
            <a:r>
              <a:rPr lang="es-MX" dirty="0" smtClean="0"/>
              <a:t>Participación de 30 estudiantes, divididos entre los 5 PE de la facultad</a:t>
            </a:r>
          </a:p>
        </p:txBody>
      </p:sp>
    </p:spTree>
    <p:extLst>
      <p:ext uri="{BB962C8B-B14F-4D97-AF65-F5344CB8AC3E}">
        <p14:creationId xmlns:p14="http://schemas.microsoft.com/office/powerpoint/2010/main" val="3975470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387341" y="2528570"/>
            <a:ext cx="958215" cy="519430"/>
          </a:xfrm>
          <a:prstGeom prst="rect">
            <a:avLst/>
          </a:prstGeom>
        </p:spPr>
        <p:txBody>
          <a:bodyPr vert="horz" wrap="square" lIns="0" tIns="0" rIns="0" bIns="0" rtlCol="0">
            <a:spAutoFit/>
          </a:bodyPr>
          <a:lstStyle/>
          <a:p>
            <a:pPr marL="1905" algn="ctr">
              <a:lnSpc>
                <a:spcPts val="1950"/>
              </a:lnSpc>
            </a:pPr>
            <a:r>
              <a:rPr sz="1700" dirty="0">
                <a:solidFill>
                  <a:srgbClr val="FFFFFF"/>
                </a:solidFill>
                <a:latin typeface="Calibri"/>
                <a:cs typeface="Calibri"/>
              </a:rPr>
              <a:t>Ag</a:t>
            </a:r>
            <a:r>
              <a:rPr sz="1700" spc="-95" dirty="0">
                <a:solidFill>
                  <a:srgbClr val="FFFFFF"/>
                </a:solidFill>
                <a:latin typeface="Calibri"/>
                <a:cs typeface="Calibri"/>
              </a:rPr>
              <a:t> </a:t>
            </a:r>
            <a:r>
              <a:rPr sz="1700" dirty="0">
                <a:solidFill>
                  <a:srgbClr val="FFFFFF"/>
                </a:solidFill>
                <a:latin typeface="Calibri"/>
                <a:cs typeface="Calibri"/>
              </a:rPr>
              <a:t>16</a:t>
            </a:r>
            <a:endParaRPr sz="1700" dirty="0">
              <a:latin typeface="Calibri"/>
              <a:cs typeface="Calibri"/>
            </a:endParaRPr>
          </a:p>
          <a:p>
            <a:pPr algn="ctr">
              <a:lnSpc>
                <a:spcPts val="1950"/>
              </a:lnSpc>
            </a:pPr>
            <a:r>
              <a:rPr sz="1700" dirty="0">
                <a:solidFill>
                  <a:srgbClr val="FFFFFF"/>
                </a:solidFill>
                <a:latin typeface="Calibri"/>
                <a:cs typeface="Calibri"/>
              </a:rPr>
              <a:t>3</a:t>
            </a:r>
            <a:r>
              <a:rPr sz="1700" spc="-100" dirty="0">
                <a:solidFill>
                  <a:srgbClr val="FFFFFF"/>
                </a:solidFill>
                <a:latin typeface="Calibri"/>
                <a:cs typeface="Calibri"/>
              </a:rPr>
              <a:t> </a:t>
            </a:r>
            <a:r>
              <a:rPr sz="1700" dirty="0">
                <a:solidFill>
                  <a:srgbClr val="FFFFFF"/>
                </a:solidFill>
                <a:latin typeface="Calibri"/>
                <a:cs typeface="Calibri"/>
              </a:rPr>
              <a:t>Alumnos</a:t>
            </a:r>
            <a:endParaRPr sz="1700" dirty="0">
              <a:latin typeface="Calibri"/>
              <a:cs typeface="Calibri"/>
            </a:endParaRPr>
          </a:p>
        </p:txBody>
      </p:sp>
      <p:sp>
        <p:nvSpPr>
          <p:cNvPr id="12" name="object 12"/>
          <p:cNvSpPr txBox="1"/>
          <p:nvPr/>
        </p:nvSpPr>
        <p:spPr>
          <a:xfrm>
            <a:off x="2779267" y="115823"/>
            <a:ext cx="5891530" cy="407804"/>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smtClean="0">
              <a:solidFill>
                <a:srgbClr val="7E7E7E"/>
              </a:solidFill>
              <a:latin typeface="Times New Roman"/>
              <a:cs typeface="Times New Roman"/>
            </a:endParaRPr>
          </a:p>
        </p:txBody>
      </p:sp>
      <p:sp>
        <p:nvSpPr>
          <p:cNvPr id="14" name="Rectángulo 13"/>
          <p:cNvSpPr/>
          <p:nvPr/>
        </p:nvSpPr>
        <p:spPr>
          <a:xfrm>
            <a:off x="1066800" y="1066800"/>
            <a:ext cx="7012194" cy="1077218"/>
          </a:xfrm>
          <a:prstGeom prst="rect">
            <a:avLst/>
          </a:prstGeom>
        </p:spPr>
        <p:txBody>
          <a:bodyPr wrap="square">
            <a:spAutoFit/>
          </a:bodyPr>
          <a:lstStyle/>
          <a:p>
            <a:pPr algn="ctr"/>
            <a:r>
              <a:rPr lang="es-MX" sz="3200" b="1" spc="-5" dirty="0" smtClean="0">
                <a:cs typeface="Calibri"/>
              </a:rPr>
              <a:t>Maestría con la Empresa 3M</a:t>
            </a:r>
            <a:r>
              <a:rPr lang="es-MX" sz="3200" b="1" spc="5" dirty="0" smtClean="0">
                <a:cs typeface="Calibri"/>
              </a:rPr>
              <a:t>  </a:t>
            </a:r>
            <a:r>
              <a:rPr lang="es-MX" sz="3200" b="1" spc="-5" dirty="0">
                <a:cs typeface="Calibri"/>
              </a:rPr>
              <a:t>“Ingeniería</a:t>
            </a:r>
            <a:r>
              <a:rPr lang="es-MX" sz="3200" b="1" spc="-65" dirty="0">
                <a:cs typeface="Calibri"/>
              </a:rPr>
              <a:t> </a:t>
            </a:r>
            <a:r>
              <a:rPr lang="es-MX" sz="3200" b="1" spc="-5" dirty="0">
                <a:cs typeface="Calibri"/>
              </a:rPr>
              <a:t>Aplicada”</a:t>
            </a:r>
            <a:endParaRPr lang="es-MX" sz="3200" dirty="0"/>
          </a:p>
        </p:txBody>
      </p:sp>
      <p:sp>
        <p:nvSpPr>
          <p:cNvPr id="2" name="CuadroTexto 1"/>
          <p:cNvSpPr txBox="1"/>
          <p:nvPr/>
        </p:nvSpPr>
        <p:spPr>
          <a:xfrm>
            <a:off x="800997" y="2362200"/>
            <a:ext cx="7543800" cy="3970318"/>
          </a:xfrm>
          <a:prstGeom prst="rect">
            <a:avLst/>
          </a:prstGeom>
          <a:noFill/>
        </p:spPr>
        <p:txBody>
          <a:bodyPr wrap="square" rtlCol="0">
            <a:spAutoFit/>
          </a:bodyPr>
          <a:lstStyle/>
          <a:p>
            <a:pPr marL="285750" indent="-285750">
              <a:buFont typeface="Wingdings" panose="05000000000000000000" pitchFamily="2" charset="2"/>
              <a:buChar char="ü"/>
            </a:pPr>
            <a:r>
              <a:rPr lang="es-MX" dirty="0" smtClean="0"/>
              <a:t>Periodo Agosto 2016-Enero 2017</a:t>
            </a:r>
          </a:p>
          <a:p>
            <a:endParaRPr lang="es-MX" dirty="0"/>
          </a:p>
          <a:p>
            <a:r>
              <a:rPr lang="es-MX" dirty="0" smtClean="0"/>
              <a:t>Maestros Participantes:</a:t>
            </a:r>
          </a:p>
          <a:p>
            <a:pPr marL="285750" indent="-285750">
              <a:buFont typeface="Wingdings" panose="05000000000000000000" pitchFamily="2" charset="2"/>
              <a:buChar char="ü"/>
            </a:pPr>
            <a:r>
              <a:rPr lang="es-MX" dirty="0" smtClean="0"/>
              <a:t>Dr. Edgar Mejía Sánchez (Coordinador de Maestría)</a:t>
            </a:r>
          </a:p>
          <a:p>
            <a:pPr marL="285750" indent="-285750">
              <a:buFont typeface="Wingdings" panose="05000000000000000000" pitchFamily="2" charset="2"/>
              <a:buChar char="ü"/>
            </a:pPr>
            <a:r>
              <a:rPr lang="es-MX" dirty="0" smtClean="0"/>
              <a:t>Dr. José Guadalupe Rangel Ramírez</a:t>
            </a:r>
          </a:p>
          <a:p>
            <a:pPr marL="285750" indent="-285750">
              <a:buFont typeface="Wingdings" panose="05000000000000000000" pitchFamily="2" charset="2"/>
              <a:buChar char="ü"/>
            </a:pPr>
            <a:r>
              <a:rPr lang="es-MX" dirty="0" smtClean="0"/>
              <a:t>Dr. José Luis Oviedo Barriga</a:t>
            </a:r>
          </a:p>
          <a:p>
            <a:pPr marL="285750" indent="-285750">
              <a:buFont typeface="Wingdings" panose="05000000000000000000" pitchFamily="2" charset="2"/>
              <a:buChar char="ü"/>
            </a:pPr>
            <a:r>
              <a:rPr lang="es-MX" dirty="0" smtClean="0"/>
              <a:t>Dr. Sergio Márquez Domínguez</a:t>
            </a:r>
          </a:p>
          <a:p>
            <a:pPr marL="285750" indent="-285750">
              <a:buFont typeface="Wingdings" panose="05000000000000000000" pitchFamily="2" charset="2"/>
              <a:buChar char="ü"/>
            </a:pPr>
            <a:r>
              <a:rPr lang="es-MX" dirty="0" smtClean="0"/>
              <a:t>Dr. Rubén Villafuerte Díaz</a:t>
            </a:r>
          </a:p>
          <a:p>
            <a:pPr marL="285750" indent="-285750">
              <a:buFont typeface="Wingdings" panose="05000000000000000000" pitchFamily="2" charset="2"/>
              <a:buChar char="ü"/>
            </a:pPr>
            <a:r>
              <a:rPr lang="es-MX" dirty="0" smtClean="0"/>
              <a:t>M.C. Jesús Medina Cervantes</a:t>
            </a:r>
          </a:p>
          <a:p>
            <a:pPr marL="285750" indent="-285750">
              <a:buFont typeface="Wingdings" panose="05000000000000000000" pitchFamily="2" charset="2"/>
              <a:buChar char="ü"/>
            </a:pPr>
            <a:endParaRPr lang="es-MX" dirty="0"/>
          </a:p>
          <a:p>
            <a:r>
              <a:rPr lang="es-MX" dirty="0" smtClean="0"/>
              <a:t>Alumnos Participantes:</a:t>
            </a:r>
          </a:p>
          <a:p>
            <a:pPr marL="285750" indent="-285750">
              <a:buFont typeface="Wingdings" panose="05000000000000000000" pitchFamily="2" charset="2"/>
              <a:buChar char="ü"/>
            </a:pPr>
            <a:r>
              <a:rPr lang="es-MX" dirty="0"/>
              <a:t>4</a:t>
            </a:r>
            <a:endParaRPr lang="es-MX" dirty="0" smtClean="0"/>
          </a:p>
          <a:p>
            <a:pPr marL="742950" lvl="1" indent="-285750">
              <a:buFont typeface="Wingdings" panose="05000000000000000000" pitchFamily="2" charset="2"/>
              <a:buChar char="Ø"/>
            </a:pPr>
            <a:r>
              <a:rPr lang="es-MX" dirty="0" smtClean="0"/>
              <a:t>3 alumnos con EE terminadas</a:t>
            </a:r>
          </a:p>
          <a:p>
            <a:pPr marL="742950" lvl="1" indent="-285750">
              <a:buFont typeface="Wingdings" panose="05000000000000000000" pitchFamily="2" charset="2"/>
              <a:buChar char="Ø"/>
            </a:pPr>
            <a:r>
              <a:rPr lang="es-MX" dirty="0" smtClean="0"/>
              <a:t>1 alumno en tramites de grado</a:t>
            </a:r>
            <a:endParaRPr lang="es-MX"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2779267" y="115823"/>
            <a:ext cx="5891530" cy="407804"/>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smtClean="0">
              <a:solidFill>
                <a:srgbClr val="7E7E7E"/>
              </a:solidFill>
              <a:latin typeface="Times New Roman"/>
              <a:cs typeface="Times New Roman"/>
            </a:endParaRPr>
          </a:p>
        </p:txBody>
      </p:sp>
      <p:sp>
        <p:nvSpPr>
          <p:cNvPr id="14" name="Rectángulo 13"/>
          <p:cNvSpPr/>
          <p:nvPr/>
        </p:nvSpPr>
        <p:spPr>
          <a:xfrm>
            <a:off x="1066800" y="1208782"/>
            <a:ext cx="7012194" cy="1077218"/>
          </a:xfrm>
          <a:prstGeom prst="rect">
            <a:avLst/>
          </a:prstGeom>
        </p:spPr>
        <p:txBody>
          <a:bodyPr wrap="square">
            <a:spAutoFit/>
          </a:bodyPr>
          <a:lstStyle/>
          <a:p>
            <a:pPr algn="ctr"/>
            <a:r>
              <a:rPr lang="es-MX" sz="3200" b="1" spc="-5" dirty="0" smtClean="0">
                <a:cs typeface="Calibri"/>
              </a:rPr>
              <a:t>Maestría con el Grupo PORRES</a:t>
            </a:r>
            <a:r>
              <a:rPr lang="es-MX" sz="3200" b="1" spc="5" dirty="0" smtClean="0">
                <a:cs typeface="Calibri"/>
              </a:rPr>
              <a:t>  </a:t>
            </a:r>
            <a:r>
              <a:rPr lang="es-MX" sz="3200" b="1" spc="-5" dirty="0">
                <a:cs typeface="Calibri"/>
              </a:rPr>
              <a:t>“Ingeniería</a:t>
            </a:r>
            <a:r>
              <a:rPr lang="es-MX" sz="3200" b="1" spc="-65" dirty="0">
                <a:cs typeface="Calibri"/>
              </a:rPr>
              <a:t> </a:t>
            </a:r>
            <a:r>
              <a:rPr lang="es-MX" sz="3200" b="1" spc="-5" dirty="0">
                <a:cs typeface="Calibri"/>
              </a:rPr>
              <a:t>Aplicada”</a:t>
            </a:r>
            <a:endParaRPr lang="es-MX" sz="3200" dirty="0"/>
          </a:p>
        </p:txBody>
      </p:sp>
      <p:sp>
        <p:nvSpPr>
          <p:cNvPr id="2" name="CuadroTexto 1"/>
          <p:cNvSpPr txBox="1"/>
          <p:nvPr/>
        </p:nvSpPr>
        <p:spPr>
          <a:xfrm>
            <a:off x="762000" y="2797076"/>
            <a:ext cx="7621794" cy="3416320"/>
          </a:xfrm>
          <a:prstGeom prst="rect">
            <a:avLst/>
          </a:prstGeom>
          <a:noFill/>
        </p:spPr>
        <p:txBody>
          <a:bodyPr wrap="square" rtlCol="0">
            <a:spAutoFit/>
          </a:bodyPr>
          <a:lstStyle/>
          <a:p>
            <a:pPr marL="285750" indent="-285750">
              <a:buFont typeface="Wingdings" panose="05000000000000000000" pitchFamily="2" charset="2"/>
              <a:buChar char="ü"/>
            </a:pPr>
            <a:r>
              <a:rPr lang="es-MX" dirty="0" smtClean="0"/>
              <a:t>Periodo Febrero-Julio 2017 y Septiembre 2017-Enero 2018</a:t>
            </a:r>
          </a:p>
          <a:p>
            <a:pPr marL="285750" indent="-285750">
              <a:buFont typeface="Wingdings" panose="05000000000000000000" pitchFamily="2" charset="2"/>
              <a:buChar char="ü"/>
            </a:pPr>
            <a:endParaRPr lang="es-MX" dirty="0"/>
          </a:p>
          <a:p>
            <a:r>
              <a:rPr lang="es-MX" dirty="0"/>
              <a:t>Maestros Participantes:</a:t>
            </a:r>
          </a:p>
          <a:p>
            <a:pPr marL="285750" indent="-285750">
              <a:buFont typeface="Wingdings" panose="05000000000000000000" pitchFamily="2" charset="2"/>
              <a:buChar char="ü"/>
            </a:pPr>
            <a:r>
              <a:rPr lang="es-MX" dirty="0"/>
              <a:t>Dr. Edgar Mejía Sánchez (Coordinador de Maestría)</a:t>
            </a:r>
          </a:p>
          <a:p>
            <a:pPr marL="285750" indent="-285750">
              <a:buFont typeface="Wingdings" panose="05000000000000000000" pitchFamily="2" charset="2"/>
              <a:buChar char="ü"/>
            </a:pPr>
            <a:r>
              <a:rPr lang="es-MX" dirty="0"/>
              <a:t>Dr. José Guadalupe Rangel Ramírez</a:t>
            </a:r>
          </a:p>
          <a:p>
            <a:pPr marL="285750" indent="-285750">
              <a:buFont typeface="Wingdings" panose="05000000000000000000" pitchFamily="2" charset="2"/>
              <a:buChar char="ü"/>
            </a:pPr>
            <a:r>
              <a:rPr lang="es-MX" dirty="0"/>
              <a:t>Dr. José Luis Oviedo </a:t>
            </a:r>
            <a:r>
              <a:rPr lang="es-MX" dirty="0" smtClean="0"/>
              <a:t>Barriga</a:t>
            </a:r>
          </a:p>
          <a:p>
            <a:pPr marL="285750" indent="-285750">
              <a:buFont typeface="Wingdings" panose="05000000000000000000" pitchFamily="2" charset="2"/>
              <a:buChar char="ü"/>
            </a:pPr>
            <a:r>
              <a:rPr lang="es-MX" dirty="0"/>
              <a:t>Dr. Sergio Márquez Domínguez</a:t>
            </a:r>
          </a:p>
          <a:p>
            <a:pPr marL="285750" indent="-285750">
              <a:buFont typeface="Wingdings" panose="05000000000000000000" pitchFamily="2" charset="2"/>
              <a:buChar char="ü"/>
            </a:pPr>
            <a:r>
              <a:rPr lang="es-MX" dirty="0"/>
              <a:t>Dr. Rubén Villafuerte Díaz</a:t>
            </a:r>
          </a:p>
          <a:p>
            <a:pPr marL="285750" indent="-285750">
              <a:buFont typeface="Wingdings" panose="05000000000000000000" pitchFamily="2" charset="2"/>
              <a:buChar char="ü"/>
            </a:pPr>
            <a:r>
              <a:rPr lang="es-MX" dirty="0"/>
              <a:t>M.C. Jesús Medina Cervantes</a:t>
            </a:r>
          </a:p>
          <a:p>
            <a:pPr marL="285750" indent="-285750">
              <a:buFont typeface="Wingdings" panose="05000000000000000000" pitchFamily="2" charset="2"/>
              <a:buChar char="ü"/>
            </a:pPr>
            <a:endParaRPr lang="es-MX" dirty="0"/>
          </a:p>
          <a:p>
            <a:endParaRPr lang="es-MX" dirty="0" smtClean="0"/>
          </a:p>
          <a:p>
            <a:pPr marL="285750" indent="-285750">
              <a:buFont typeface="Wingdings" panose="05000000000000000000" pitchFamily="2" charset="2"/>
              <a:buChar char="ü"/>
            </a:pPr>
            <a:r>
              <a:rPr lang="es-MX" dirty="0" smtClean="0"/>
              <a:t>5 Estudiantes</a:t>
            </a:r>
            <a:endParaRPr lang="es-MX" dirty="0"/>
          </a:p>
        </p:txBody>
      </p:sp>
    </p:spTree>
    <p:extLst>
      <p:ext uri="{BB962C8B-B14F-4D97-AF65-F5344CB8AC3E}">
        <p14:creationId xmlns:p14="http://schemas.microsoft.com/office/powerpoint/2010/main" val="19966208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6202807" y="2807842"/>
            <a:ext cx="1472565" cy="393700"/>
          </a:xfrm>
          <a:prstGeom prst="rect">
            <a:avLst/>
          </a:prstGeom>
        </p:spPr>
        <p:txBody>
          <a:bodyPr vert="horz" wrap="square" lIns="0" tIns="0" rIns="0" bIns="0" rtlCol="0">
            <a:spAutoFit/>
          </a:bodyPr>
          <a:lstStyle/>
          <a:p>
            <a:pPr marL="12700">
              <a:lnSpc>
                <a:spcPct val="100000"/>
              </a:lnSpc>
              <a:tabLst>
                <a:tab pos="428625" algn="l"/>
              </a:tabLst>
            </a:pPr>
            <a:r>
              <a:rPr sz="2400" b="1" dirty="0">
                <a:solidFill>
                  <a:srgbClr val="001F5F"/>
                </a:solidFill>
                <a:latin typeface="Calibri"/>
                <a:cs typeface="Calibri"/>
              </a:rPr>
              <a:t>e	impac</a:t>
            </a:r>
            <a:r>
              <a:rPr sz="2400" b="1" spc="-30" dirty="0">
                <a:solidFill>
                  <a:srgbClr val="001F5F"/>
                </a:solidFill>
                <a:latin typeface="Calibri"/>
                <a:cs typeface="Calibri"/>
              </a:rPr>
              <a:t>t</a:t>
            </a:r>
            <a:r>
              <a:rPr sz="2400" b="1" dirty="0">
                <a:solidFill>
                  <a:srgbClr val="001F5F"/>
                </a:solidFill>
                <a:latin typeface="Calibri"/>
                <a:cs typeface="Calibri"/>
              </a:rPr>
              <a:t>o</a:t>
            </a:r>
            <a:endParaRPr sz="2400">
              <a:latin typeface="Calibri"/>
              <a:cs typeface="Calibri"/>
            </a:endParaRPr>
          </a:p>
        </p:txBody>
      </p:sp>
      <p:sp>
        <p:nvSpPr>
          <p:cNvPr id="4" name="object 4"/>
          <p:cNvSpPr txBox="1"/>
          <p:nvPr/>
        </p:nvSpPr>
        <p:spPr>
          <a:xfrm>
            <a:off x="7911210" y="2807842"/>
            <a:ext cx="829944" cy="393700"/>
          </a:xfrm>
          <a:prstGeom prst="rect">
            <a:avLst/>
          </a:prstGeom>
        </p:spPr>
        <p:txBody>
          <a:bodyPr vert="horz" wrap="square" lIns="0" tIns="0" rIns="0" bIns="0" rtlCol="0">
            <a:spAutoFit/>
          </a:bodyPr>
          <a:lstStyle/>
          <a:p>
            <a:pPr marL="12700">
              <a:lnSpc>
                <a:spcPct val="100000"/>
              </a:lnSpc>
              <a:tabLst>
                <a:tab pos="591820" algn="l"/>
              </a:tabLst>
            </a:pPr>
            <a:r>
              <a:rPr sz="2400" b="1" spc="-5" dirty="0">
                <a:solidFill>
                  <a:srgbClr val="001F5F"/>
                </a:solidFill>
                <a:latin typeface="Calibri"/>
                <a:cs typeface="Calibri"/>
              </a:rPr>
              <a:t>d</a:t>
            </a:r>
            <a:r>
              <a:rPr sz="2400" b="1" dirty="0">
                <a:solidFill>
                  <a:srgbClr val="001F5F"/>
                </a:solidFill>
                <a:latin typeface="Calibri"/>
                <a:cs typeface="Calibri"/>
              </a:rPr>
              <a:t>e	</a:t>
            </a:r>
            <a:r>
              <a:rPr sz="2400" b="1" spc="-5" dirty="0">
                <a:solidFill>
                  <a:srgbClr val="001F5F"/>
                </a:solidFill>
                <a:latin typeface="Calibri"/>
                <a:cs typeface="Calibri"/>
              </a:rPr>
              <a:t>la</a:t>
            </a:r>
            <a:endParaRPr sz="2400">
              <a:latin typeface="Calibri"/>
              <a:cs typeface="Calibri"/>
            </a:endParaRPr>
          </a:p>
        </p:txBody>
      </p:sp>
      <p:sp>
        <p:nvSpPr>
          <p:cNvPr id="5" name="object 5"/>
          <p:cNvSpPr txBox="1"/>
          <p:nvPr/>
        </p:nvSpPr>
        <p:spPr>
          <a:xfrm>
            <a:off x="258267" y="2807842"/>
            <a:ext cx="5706745" cy="759460"/>
          </a:xfrm>
          <a:prstGeom prst="rect">
            <a:avLst/>
          </a:prstGeom>
        </p:spPr>
        <p:txBody>
          <a:bodyPr vert="horz" wrap="square" lIns="0" tIns="0" rIns="0" bIns="0" rtlCol="0">
            <a:spAutoFit/>
          </a:bodyPr>
          <a:lstStyle/>
          <a:p>
            <a:pPr marL="12700" marR="5080">
              <a:lnSpc>
                <a:spcPct val="100000"/>
              </a:lnSpc>
              <a:tabLst>
                <a:tab pos="1499870" algn="l"/>
                <a:tab pos="3150870" algn="l"/>
                <a:tab pos="3650615" algn="l"/>
              </a:tabLst>
            </a:pPr>
            <a:r>
              <a:rPr sz="2400" b="1" spc="-5" dirty="0">
                <a:solidFill>
                  <a:srgbClr val="00AF50"/>
                </a:solidFill>
                <a:latin typeface="Calibri"/>
                <a:cs typeface="Calibri"/>
              </a:rPr>
              <a:t>P</a:t>
            </a:r>
            <a:r>
              <a:rPr sz="2400" b="1" spc="-30" dirty="0">
                <a:solidFill>
                  <a:srgbClr val="00AF50"/>
                </a:solidFill>
                <a:latin typeface="Calibri"/>
                <a:cs typeface="Calibri"/>
              </a:rPr>
              <a:t>r</a:t>
            </a:r>
            <a:r>
              <a:rPr sz="2400" b="1" dirty="0">
                <a:solidFill>
                  <a:srgbClr val="00AF50"/>
                </a:solidFill>
                <a:latin typeface="Calibri"/>
                <a:cs typeface="Calibri"/>
              </a:rPr>
              <a:t>og</a:t>
            </a:r>
            <a:r>
              <a:rPr sz="2400" b="1" spc="-60" dirty="0">
                <a:solidFill>
                  <a:srgbClr val="00AF50"/>
                </a:solidFill>
                <a:latin typeface="Calibri"/>
                <a:cs typeface="Calibri"/>
              </a:rPr>
              <a:t>r</a:t>
            </a:r>
            <a:r>
              <a:rPr sz="2400" b="1" dirty="0">
                <a:solidFill>
                  <a:srgbClr val="00AF50"/>
                </a:solidFill>
                <a:latin typeface="Calibri"/>
                <a:cs typeface="Calibri"/>
              </a:rPr>
              <a:t>ama	E</a:t>
            </a:r>
            <a:r>
              <a:rPr sz="2400" b="1" spc="-20" dirty="0">
                <a:solidFill>
                  <a:srgbClr val="00AF50"/>
                </a:solidFill>
                <a:latin typeface="Calibri"/>
                <a:cs typeface="Calibri"/>
              </a:rPr>
              <a:t>s</a:t>
            </a:r>
            <a:r>
              <a:rPr sz="2400" b="1" dirty="0">
                <a:solidFill>
                  <a:srgbClr val="00AF50"/>
                </a:solidFill>
                <a:latin typeface="Calibri"/>
                <a:cs typeface="Calibri"/>
              </a:rPr>
              <a:t>t</a:t>
            </a:r>
            <a:r>
              <a:rPr sz="2400" b="1" spc="-55" dirty="0">
                <a:solidFill>
                  <a:srgbClr val="00AF50"/>
                </a:solidFill>
                <a:latin typeface="Calibri"/>
                <a:cs typeface="Calibri"/>
              </a:rPr>
              <a:t>r</a:t>
            </a:r>
            <a:r>
              <a:rPr sz="2400" b="1" spc="-25" dirty="0">
                <a:solidFill>
                  <a:srgbClr val="00AF50"/>
                </a:solidFill>
                <a:latin typeface="Calibri"/>
                <a:cs typeface="Calibri"/>
              </a:rPr>
              <a:t>a</a:t>
            </a:r>
            <a:r>
              <a:rPr sz="2400" b="1" spc="-30" dirty="0">
                <a:solidFill>
                  <a:srgbClr val="00AF50"/>
                </a:solidFill>
                <a:latin typeface="Calibri"/>
                <a:cs typeface="Calibri"/>
              </a:rPr>
              <a:t>t</a:t>
            </a:r>
            <a:r>
              <a:rPr sz="2400" b="1" spc="-5" dirty="0">
                <a:solidFill>
                  <a:srgbClr val="00AF50"/>
                </a:solidFill>
                <a:latin typeface="Calibri"/>
                <a:cs typeface="Calibri"/>
              </a:rPr>
              <a:t>égic</a:t>
            </a:r>
            <a:r>
              <a:rPr sz="2400" b="1" dirty="0">
                <a:solidFill>
                  <a:srgbClr val="00AF50"/>
                </a:solidFill>
                <a:latin typeface="Calibri"/>
                <a:cs typeface="Calibri"/>
              </a:rPr>
              <a:t>o	</a:t>
            </a:r>
            <a:r>
              <a:rPr sz="2400" b="1" spc="-5" dirty="0">
                <a:solidFill>
                  <a:srgbClr val="00AF50"/>
                </a:solidFill>
                <a:latin typeface="Calibri"/>
                <a:cs typeface="Calibri"/>
              </a:rPr>
              <a:t>6</a:t>
            </a:r>
            <a:r>
              <a:rPr sz="2400" b="1" dirty="0">
                <a:solidFill>
                  <a:srgbClr val="00AF50"/>
                </a:solidFill>
                <a:latin typeface="Calibri"/>
                <a:cs typeface="Calibri"/>
              </a:rPr>
              <a:t>:	</a:t>
            </a:r>
            <a:r>
              <a:rPr sz="2400" b="1" spc="-35" dirty="0">
                <a:solidFill>
                  <a:srgbClr val="001F5F"/>
                </a:solidFill>
                <a:latin typeface="Calibri"/>
                <a:cs typeface="Calibri"/>
              </a:rPr>
              <a:t>R</a:t>
            </a:r>
            <a:r>
              <a:rPr sz="2400" b="1" spc="-5" dirty="0">
                <a:solidFill>
                  <a:srgbClr val="001F5F"/>
                </a:solidFill>
                <a:latin typeface="Calibri"/>
                <a:cs typeface="Calibri"/>
              </a:rPr>
              <a:t>eco</a:t>
            </a:r>
            <a:r>
              <a:rPr sz="2400" b="1" spc="-15" dirty="0">
                <a:solidFill>
                  <a:srgbClr val="001F5F"/>
                </a:solidFill>
                <a:latin typeface="Calibri"/>
                <a:cs typeface="Calibri"/>
              </a:rPr>
              <a:t>n</a:t>
            </a:r>
            <a:r>
              <a:rPr sz="2400" b="1" dirty="0">
                <a:solidFill>
                  <a:srgbClr val="001F5F"/>
                </a:solidFill>
                <a:latin typeface="Calibri"/>
                <a:cs typeface="Calibri"/>
              </a:rPr>
              <a:t>o</a:t>
            </a:r>
            <a:r>
              <a:rPr sz="2400" b="1" spc="5" dirty="0">
                <a:solidFill>
                  <a:srgbClr val="001F5F"/>
                </a:solidFill>
                <a:latin typeface="Calibri"/>
                <a:cs typeface="Calibri"/>
              </a:rPr>
              <a:t>c</a:t>
            </a:r>
            <a:r>
              <a:rPr sz="2400" b="1" spc="-15" dirty="0">
                <a:solidFill>
                  <a:srgbClr val="001F5F"/>
                </a:solidFill>
                <a:latin typeface="Calibri"/>
                <a:cs typeface="Calibri"/>
              </a:rPr>
              <a:t>i</a:t>
            </a:r>
            <a:r>
              <a:rPr sz="2400" b="1" spc="-5" dirty="0">
                <a:solidFill>
                  <a:srgbClr val="001F5F"/>
                </a:solidFill>
                <a:latin typeface="Calibri"/>
                <a:cs typeface="Calibri"/>
              </a:rPr>
              <a:t>mie</a:t>
            </a:r>
            <a:r>
              <a:rPr sz="2400" b="1" spc="-20" dirty="0">
                <a:solidFill>
                  <a:srgbClr val="001F5F"/>
                </a:solidFill>
                <a:latin typeface="Calibri"/>
                <a:cs typeface="Calibri"/>
              </a:rPr>
              <a:t>n</a:t>
            </a:r>
            <a:r>
              <a:rPr sz="2400" b="1" spc="-30" dirty="0">
                <a:solidFill>
                  <a:srgbClr val="001F5F"/>
                </a:solidFill>
                <a:latin typeface="Calibri"/>
                <a:cs typeface="Calibri"/>
              </a:rPr>
              <a:t>t</a:t>
            </a:r>
            <a:r>
              <a:rPr sz="2400" b="1" dirty="0">
                <a:solidFill>
                  <a:srgbClr val="001F5F"/>
                </a:solidFill>
                <a:latin typeface="Calibri"/>
                <a:cs typeface="Calibri"/>
              </a:rPr>
              <a:t>o  </a:t>
            </a:r>
            <a:r>
              <a:rPr sz="2400" b="1" spc="-5" dirty="0">
                <a:solidFill>
                  <a:srgbClr val="001F5F"/>
                </a:solidFill>
                <a:latin typeface="Calibri"/>
                <a:cs typeface="Calibri"/>
              </a:rPr>
              <a:t>Universidad </a:t>
            </a:r>
            <a:r>
              <a:rPr sz="2400" b="1" spc="-20" dirty="0">
                <a:solidFill>
                  <a:srgbClr val="001F5F"/>
                </a:solidFill>
                <a:latin typeface="Calibri"/>
                <a:cs typeface="Calibri"/>
              </a:rPr>
              <a:t>Veracruzana </a:t>
            </a:r>
            <a:r>
              <a:rPr sz="2400" b="1" dirty="0">
                <a:solidFill>
                  <a:srgbClr val="001F5F"/>
                </a:solidFill>
                <a:latin typeface="Calibri"/>
                <a:cs typeface="Calibri"/>
              </a:rPr>
              <a:t>en </a:t>
            </a:r>
            <a:r>
              <a:rPr sz="2400" b="1" spc="-5" dirty="0">
                <a:solidFill>
                  <a:srgbClr val="001F5F"/>
                </a:solidFill>
                <a:latin typeface="Calibri"/>
                <a:cs typeface="Calibri"/>
              </a:rPr>
              <a:t>la</a:t>
            </a:r>
            <a:r>
              <a:rPr sz="2400" b="1" spc="-80" dirty="0">
                <a:solidFill>
                  <a:srgbClr val="001F5F"/>
                </a:solidFill>
                <a:latin typeface="Calibri"/>
                <a:cs typeface="Calibri"/>
              </a:rPr>
              <a:t> </a:t>
            </a:r>
            <a:r>
              <a:rPr sz="2400" b="1" spc="-5" dirty="0">
                <a:solidFill>
                  <a:srgbClr val="001F5F"/>
                </a:solidFill>
                <a:latin typeface="Calibri"/>
                <a:cs typeface="Calibri"/>
              </a:rPr>
              <a:t>sociedad.</a:t>
            </a:r>
            <a:endParaRPr sz="2400">
              <a:latin typeface="Calibri"/>
              <a:cs typeface="Calibri"/>
            </a:endParaRPr>
          </a:p>
        </p:txBody>
      </p:sp>
    </p:spTree>
    <p:extLst>
      <p:ext uri="{BB962C8B-B14F-4D97-AF65-F5344CB8AC3E}">
        <p14:creationId xmlns:p14="http://schemas.microsoft.com/office/powerpoint/2010/main" val="14832590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lang="es-MX" sz="1200" spc="-5" dirty="0" smtClean="0">
                <a:solidFill>
                  <a:srgbClr val="7E7E7E"/>
                </a:solidFill>
                <a:latin typeface="Times New Roman"/>
                <a:cs typeface="Times New Roman"/>
              </a:rPr>
              <a:t>Orizaba-</a:t>
            </a:r>
            <a:r>
              <a:rPr lang="es-MX" sz="1200" spc="-5" dirty="0" err="1" smtClean="0">
                <a:solidFill>
                  <a:srgbClr val="7E7E7E"/>
                </a:solidFill>
                <a:latin typeface="Times New Roman"/>
                <a:cs typeface="Times New Roman"/>
              </a:rPr>
              <a:t>Cordoba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9939" y="2113002"/>
            <a:ext cx="8484870" cy="553998"/>
          </a:xfrm>
          <a:prstGeom prst="rect">
            <a:avLst/>
          </a:prstGeom>
        </p:spPr>
        <p:txBody>
          <a:bodyPr vert="horz" wrap="square" lIns="0" tIns="0" rIns="0" bIns="0" rtlCol="0">
            <a:spAutoFit/>
          </a:bodyPr>
          <a:lstStyle/>
          <a:p>
            <a:pPr marL="12700" algn="ctr">
              <a:lnSpc>
                <a:spcPct val="100000"/>
              </a:lnSpc>
              <a:tabLst>
                <a:tab pos="1379855" algn="l"/>
                <a:tab pos="2909570" algn="l"/>
                <a:tab pos="3288029" algn="l"/>
                <a:tab pos="5472430" algn="l"/>
                <a:tab pos="6005830" algn="l"/>
                <a:tab pos="7303134" algn="l"/>
                <a:tab pos="8145780" algn="l"/>
              </a:tabLst>
            </a:pPr>
            <a:r>
              <a:rPr lang="es-MX" sz="3600" b="1" spc="-5" dirty="0" smtClean="0">
                <a:latin typeface="Calibri"/>
                <a:cs typeface="Calibri"/>
              </a:rPr>
              <a:t>Proyectos de Vinculación</a:t>
            </a:r>
            <a:endParaRPr sz="3600" dirty="0">
              <a:latin typeface="Calibri"/>
              <a:cs typeface="Calibri"/>
            </a:endParaRPr>
          </a:p>
        </p:txBody>
      </p:sp>
      <p:sp>
        <p:nvSpPr>
          <p:cNvPr id="4" name="CuadroTexto 3"/>
          <p:cNvSpPr txBox="1"/>
          <p:nvPr/>
        </p:nvSpPr>
        <p:spPr>
          <a:xfrm>
            <a:off x="670974" y="3343870"/>
            <a:ext cx="7162800" cy="923330"/>
          </a:xfrm>
          <a:prstGeom prst="rect">
            <a:avLst/>
          </a:prstGeom>
          <a:noFill/>
        </p:spPr>
        <p:txBody>
          <a:bodyPr wrap="square" rtlCol="0">
            <a:spAutoFit/>
          </a:bodyPr>
          <a:lstStyle/>
          <a:p>
            <a:pPr marL="285750" indent="-285750">
              <a:buFont typeface="Wingdings" panose="05000000000000000000" pitchFamily="2" charset="2"/>
              <a:buChar char="ü"/>
            </a:pPr>
            <a:r>
              <a:rPr lang="es-MX" dirty="0"/>
              <a:t>Convenio</a:t>
            </a:r>
            <a:r>
              <a:rPr lang="es-MX" b="1" dirty="0"/>
              <a:t> </a:t>
            </a:r>
            <a:r>
              <a:rPr lang="es-MX" dirty="0"/>
              <a:t>General de Universidad Veracruzana con el Instituto Mexicano del Seguro Social en su Delegación Veracruz </a:t>
            </a:r>
            <a:r>
              <a:rPr lang="es-MX" dirty="0" smtClean="0"/>
              <a:t>Sur.</a:t>
            </a:r>
          </a:p>
          <a:p>
            <a:pPr marL="285750" indent="-285750">
              <a:buFont typeface="Wingdings" panose="05000000000000000000" pitchFamily="2" charset="2"/>
              <a:buChar char="ü"/>
            </a:pPr>
            <a:r>
              <a:rPr lang="es-MX" dirty="0" smtClean="0"/>
              <a:t>Firmado </a:t>
            </a:r>
            <a:r>
              <a:rPr lang="es-MX" dirty="0"/>
              <a:t>el 24 de Octubre del 2016.</a:t>
            </a:r>
          </a:p>
        </p:txBody>
      </p:sp>
    </p:spTree>
    <p:extLst>
      <p:ext uri="{BB962C8B-B14F-4D97-AF65-F5344CB8AC3E}">
        <p14:creationId xmlns:p14="http://schemas.microsoft.com/office/powerpoint/2010/main" val="2907511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74065" y="115823"/>
            <a:ext cx="8196580" cy="1284967"/>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a:lnSpc>
                <a:spcPct val="100000"/>
              </a:lnSpc>
              <a:spcBef>
                <a:spcPts val="35"/>
              </a:spcBef>
            </a:pPr>
            <a:endParaRPr sz="1700" dirty="0" smtClean="0">
              <a:latin typeface="Times New Roman"/>
              <a:cs typeface="Times New Roman"/>
            </a:endParaRPr>
          </a:p>
          <a:p>
            <a:pPr marL="2700020">
              <a:lnSpc>
                <a:spcPct val="100000"/>
              </a:lnSpc>
            </a:pPr>
            <a:r>
              <a:rPr lang="es-MX" sz="4000" b="1" spc="-15" dirty="0" smtClean="0">
                <a:latin typeface="Calibri"/>
                <a:cs typeface="Calibri"/>
              </a:rPr>
              <a:t>   </a:t>
            </a:r>
            <a:r>
              <a:rPr sz="4000" b="1" spc="-15" dirty="0" err="1" smtClean="0">
                <a:latin typeface="Calibri"/>
                <a:cs typeface="Calibri"/>
              </a:rPr>
              <a:t>Curso</a:t>
            </a:r>
            <a:endParaRPr sz="4000" dirty="0">
              <a:latin typeface="Calibri"/>
              <a:cs typeface="Calibri"/>
            </a:endParaRPr>
          </a:p>
        </p:txBody>
      </p:sp>
      <p:graphicFrame>
        <p:nvGraphicFramePr>
          <p:cNvPr id="5" name="Tabla 4"/>
          <p:cNvGraphicFramePr>
            <a:graphicFrameLocks noGrp="1"/>
          </p:cNvGraphicFramePr>
          <p:nvPr>
            <p:extLst>
              <p:ext uri="{D42A27DB-BD31-4B8C-83A1-F6EECF244321}">
                <p14:modId xmlns:p14="http://schemas.microsoft.com/office/powerpoint/2010/main" val="2139003540"/>
              </p:ext>
            </p:extLst>
          </p:nvPr>
        </p:nvGraphicFramePr>
        <p:xfrm>
          <a:off x="1345145" y="2133600"/>
          <a:ext cx="6454420" cy="3276601"/>
        </p:xfrm>
        <a:graphic>
          <a:graphicData uri="http://schemas.openxmlformats.org/drawingml/2006/table">
            <a:tbl>
              <a:tblPr>
                <a:tableStyleId>{22838BEF-8BB2-4498-84A7-C5851F593DF1}</a:tableStyleId>
              </a:tblPr>
              <a:tblGrid>
                <a:gridCol w="2713310">
                  <a:extLst>
                    <a:ext uri="{9D8B030D-6E8A-4147-A177-3AD203B41FA5}">
                      <a16:colId xmlns:a16="http://schemas.microsoft.com/office/drawing/2014/main" val="20000"/>
                    </a:ext>
                  </a:extLst>
                </a:gridCol>
                <a:gridCol w="3741110">
                  <a:extLst>
                    <a:ext uri="{9D8B030D-6E8A-4147-A177-3AD203B41FA5}">
                      <a16:colId xmlns:a16="http://schemas.microsoft.com/office/drawing/2014/main" val="20001"/>
                    </a:ext>
                  </a:extLst>
                </a:gridCol>
              </a:tblGrid>
              <a:tr h="1283690">
                <a:tc>
                  <a:txBody>
                    <a:bodyPr/>
                    <a:lstStyle/>
                    <a:p>
                      <a:pPr algn="ctr" fontAlgn="ctr"/>
                      <a:r>
                        <a:rPr lang="es-MX" sz="1600" b="1" u="none" strike="noStrike" dirty="0">
                          <a:effectLst/>
                          <a:latin typeface="Arial" panose="020B0604020202020204" pitchFamily="34" charset="0"/>
                          <a:cs typeface="Arial" panose="020B0604020202020204" pitchFamily="34" charset="0"/>
                        </a:rPr>
                        <a:t>CURSO</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MX" sz="1600" u="none" strike="noStrike" dirty="0">
                          <a:effectLst/>
                          <a:latin typeface="Arial" panose="020B0604020202020204" pitchFamily="34" charset="0"/>
                          <a:cs typeface="Arial" panose="020B0604020202020204" pitchFamily="34" charset="0"/>
                        </a:rPr>
                        <a:t>Evaluación diagnóstica de planes y programas frente al marco CACEI 2018</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709221">
                <a:tc>
                  <a:txBody>
                    <a:bodyPr/>
                    <a:lstStyle/>
                    <a:p>
                      <a:pPr algn="ctr" fontAlgn="ctr"/>
                      <a:r>
                        <a:rPr lang="es-MX" sz="1600" b="1" u="none" strike="noStrike" dirty="0">
                          <a:effectLst/>
                          <a:latin typeface="Arial" panose="020B0604020202020204" pitchFamily="34" charset="0"/>
                          <a:cs typeface="Arial" panose="020B0604020202020204" pitchFamily="34" charset="0"/>
                        </a:rPr>
                        <a:t>FECHAS</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MX" sz="1600" u="none" strike="noStrike" dirty="0">
                          <a:effectLst/>
                          <a:latin typeface="Arial" panose="020B0604020202020204" pitchFamily="34" charset="0"/>
                          <a:cs typeface="Arial" panose="020B0604020202020204" pitchFamily="34" charset="0"/>
                        </a:rPr>
                        <a:t>20 y 21 de Febrero de 2017</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1283690">
                <a:tc>
                  <a:txBody>
                    <a:bodyPr/>
                    <a:lstStyle/>
                    <a:p>
                      <a:pPr algn="ctr" fontAlgn="ctr"/>
                      <a:r>
                        <a:rPr lang="es-MX" sz="1600" b="1" u="none" strike="noStrike" dirty="0">
                          <a:effectLst/>
                          <a:latin typeface="Arial" panose="020B0604020202020204" pitchFamily="34" charset="0"/>
                          <a:cs typeface="Arial" panose="020B0604020202020204" pitchFamily="34" charset="0"/>
                        </a:rPr>
                        <a:t>No. DE ACADEMICOS QUE ASISTIERON</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MX" sz="1600" u="none" strike="noStrike" dirty="0">
                          <a:effectLst/>
                          <a:latin typeface="Arial" panose="020B0604020202020204" pitchFamily="34" charset="0"/>
                          <a:cs typeface="Arial" panose="020B0604020202020204" pitchFamily="34" charset="0"/>
                        </a:rPr>
                        <a:t>6</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07804"/>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402742" y="3311017"/>
            <a:ext cx="8484235" cy="760095"/>
          </a:xfrm>
          <a:prstGeom prst="rect">
            <a:avLst/>
          </a:prstGeom>
        </p:spPr>
        <p:txBody>
          <a:bodyPr vert="horz" wrap="square" lIns="0" tIns="0" rIns="0" bIns="0" rtlCol="0">
            <a:spAutoFit/>
          </a:bodyPr>
          <a:lstStyle/>
          <a:p>
            <a:pPr marL="12700">
              <a:lnSpc>
                <a:spcPct val="100000"/>
              </a:lnSpc>
            </a:pPr>
            <a:r>
              <a:rPr sz="2400" b="1" spc="-15" dirty="0">
                <a:solidFill>
                  <a:srgbClr val="00AF50"/>
                </a:solidFill>
                <a:latin typeface="Calibri"/>
                <a:cs typeface="Calibri"/>
              </a:rPr>
              <a:t>Programa</a:t>
            </a:r>
            <a:r>
              <a:rPr sz="2400" b="1" spc="390" dirty="0">
                <a:solidFill>
                  <a:srgbClr val="00AF50"/>
                </a:solidFill>
                <a:latin typeface="Calibri"/>
                <a:cs typeface="Calibri"/>
              </a:rPr>
              <a:t> </a:t>
            </a:r>
            <a:r>
              <a:rPr sz="2400" b="1" spc="-15" dirty="0">
                <a:solidFill>
                  <a:srgbClr val="00AF50"/>
                </a:solidFill>
                <a:latin typeface="Calibri"/>
                <a:cs typeface="Calibri"/>
              </a:rPr>
              <a:t>Estratégico</a:t>
            </a:r>
            <a:r>
              <a:rPr sz="2400" b="1" spc="405" dirty="0">
                <a:solidFill>
                  <a:srgbClr val="00AF50"/>
                </a:solidFill>
                <a:latin typeface="Calibri"/>
                <a:cs typeface="Calibri"/>
              </a:rPr>
              <a:t> </a:t>
            </a:r>
            <a:r>
              <a:rPr sz="2400" b="1" spc="-10" dirty="0">
                <a:solidFill>
                  <a:srgbClr val="00AF50"/>
                </a:solidFill>
                <a:latin typeface="Calibri"/>
                <a:cs typeface="Calibri"/>
              </a:rPr>
              <a:t>7:</a:t>
            </a:r>
            <a:r>
              <a:rPr sz="2400" b="1" spc="395" dirty="0">
                <a:solidFill>
                  <a:srgbClr val="00AF50"/>
                </a:solidFill>
                <a:latin typeface="Calibri"/>
                <a:cs typeface="Calibri"/>
              </a:rPr>
              <a:t> </a:t>
            </a:r>
            <a:r>
              <a:rPr sz="2400" b="1" spc="-10" dirty="0">
                <a:solidFill>
                  <a:srgbClr val="001F5F"/>
                </a:solidFill>
                <a:latin typeface="Calibri"/>
                <a:cs typeface="Calibri"/>
              </a:rPr>
              <a:t>Fortalecimiento</a:t>
            </a:r>
            <a:r>
              <a:rPr sz="2400" b="1" spc="405" dirty="0">
                <a:solidFill>
                  <a:srgbClr val="001F5F"/>
                </a:solidFill>
                <a:latin typeface="Calibri"/>
                <a:cs typeface="Calibri"/>
              </a:rPr>
              <a:t> </a:t>
            </a:r>
            <a:r>
              <a:rPr sz="2400" b="1" spc="-5" dirty="0">
                <a:solidFill>
                  <a:srgbClr val="001F5F"/>
                </a:solidFill>
                <a:latin typeface="Calibri"/>
                <a:cs typeface="Calibri"/>
              </a:rPr>
              <a:t>de</a:t>
            </a:r>
            <a:r>
              <a:rPr sz="2400" b="1" spc="400" dirty="0">
                <a:solidFill>
                  <a:srgbClr val="001F5F"/>
                </a:solidFill>
                <a:latin typeface="Calibri"/>
                <a:cs typeface="Calibri"/>
              </a:rPr>
              <a:t> </a:t>
            </a:r>
            <a:r>
              <a:rPr sz="2400" b="1" spc="-5" dirty="0">
                <a:solidFill>
                  <a:srgbClr val="001F5F"/>
                </a:solidFill>
                <a:latin typeface="Calibri"/>
                <a:cs typeface="Calibri"/>
              </a:rPr>
              <a:t>la</a:t>
            </a:r>
            <a:r>
              <a:rPr sz="2400" b="1" spc="400" dirty="0">
                <a:solidFill>
                  <a:srgbClr val="001F5F"/>
                </a:solidFill>
                <a:latin typeface="Calibri"/>
                <a:cs typeface="Calibri"/>
              </a:rPr>
              <a:t> </a:t>
            </a:r>
            <a:r>
              <a:rPr sz="2400" b="1" spc="-5" dirty="0">
                <a:solidFill>
                  <a:srgbClr val="001F5F"/>
                </a:solidFill>
                <a:latin typeface="Calibri"/>
                <a:cs typeface="Calibri"/>
              </a:rPr>
              <a:t>vinculación</a:t>
            </a:r>
            <a:r>
              <a:rPr sz="2400" b="1" spc="385" dirty="0">
                <a:solidFill>
                  <a:srgbClr val="001F5F"/>
                </a:solidFill>
                <a:latin typeface="Calibri"/>
                <a:cs typeface="Calibri"/>
              </a:rPr>
              <a:t> </a:t>
            </a:r>
            <a:r>
              <a:rPr sz="2400" b="1" spc="-5" dirty="0">
                <a:solidFill>
                  <a:srgbClr val="001F5F"/>
                </a:solidFill>
                <a:latin typeface="Calibri"/>
                <a:cs typeface="Calibri"/>
              </a:rPr>
              <a:t>con</a:t>
            </a:r>
            <a:r>
              <a:rPr sz="2400" b="1" spc="400" dirty="0">
                <a:solidFill>
                  <a:srgbClr val="001F5F"/>
                </a:solidFill>
                <a:latin typeface="Calibri"/>
                <a:cs typeface="Calibri"/>
              </a:rPr>
              <a:t> </a:t>
            </a:r>
            <a:r>
              <a:rPr sz="2400" b="1" spc="-10" dirty="0">
                <a:solidFill>
                  <a:srgbClr val="001F5F"/>
                </a:solidFill>
                <a:latin typeface="Calibri"/>
                <a:cs typeface="Calibri"/>
              </a:rPr>
              <a:t>el</a:t>
            </a:r>
            <a:endParaRPr sz="2400">
              <a:latin typeface="Calibri"/>
              <a:cs typeface="Calibri"/>
            </a:endParaRPr>
          </a:p>
          <a:p>
            <a:pPr marL="12700">
              <a:lnSpc>
                <a:spcPct val="100000"/>
              </a:lnSpc>
            </a:pPr>
            <a:r>
              <a:rPr sz="2400" b="1" spc="-5" dirty="0">
                <a:solidFill>
                  <a:srgbClr val="001F5F"/>
                </a:solidFill>
                <a:latin typeface="Calibri"/>
                <a:cs typeface="Calibri"/>
              </a:rPr>
              <a:t>medio.</a:t>
            </a:r>
            <a:endParaRPr sz="2400">
              <a:latin typeface="Calibri"/>
              <a:cs typeface="Calibri"/>
            </a:endParaRPr>
          </a:p>
        </p:txBody>
      </p:sp>
    </p:spTree>
    <p:extLst>
      <p:ext uri="{BB962C8B-B14F-4D97-AF65-F5344CB8AC3E}">
        <p14:creationId xmlns:p14="http://schemas.microsoft.com/office/powerpoint/2010/main" val="21324521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07804"/>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0" y="2113002"/>
            <a:ext cx="8484235" cy="553998"/>
          </a:xfrm>
          <a:prstGeom prst="rect">
            <a:avLst/>
          </a:prstGeom>
        </p:spPr>
        <p:txBody>
          <a:bodyPr vert="horz" wrap="square" lIns="0" tIns="0" rIns="0" bIns="0" rtlCol="0">
            <a:spAutoFit/>
          </a:bodyPr>
          <a:lstStyle/>
          <a:p>
            <a:pPr marL="12700" algn="ctr">
              <a:lnSpc>
                <a:spcPct val="100000"/>
              </a:lnSpc>
            </a:pPr>
            <a:r>
              <a:rPr lang="es-MX" sz="3600" b="1" spc="-15" dirty="0" smtClean="0">
                <a:latin typeface="Calibri"/>
                <a:cs typeface="Calibri"/>
              </a:rPr>
              <a:t>Convenio Grupo PORRES</a:t>
            </a:r>
            <a:endParaRPr sz="3600" dirty="0">
              <a:latin typeface="Calibri"/>
              <a:cs typeface="Calibri"/>
            </a:endParaRPr>
          </a:p>
        </p:txBody>
      </p:sp>
      <p:sp>
        <p:nvSpPr>
          <p:cNvPr id="4" name="CuadroTexto 3"/>
          <p:cNvSpPr txBox="1"/>
          <p:nvPr/>
        </p:nvSpPr>
        <p:spPr>
          <a:xfrm>
            <a:off x="838200" y="3247072"/>
            <a:ext cx="7391400" cy="1477328"/>
          </a:xfrm>
          <a:prstGeom prst="rect">
            <a:avLst/>
          </a:prstGeom>
          <a:noFill/>
        </p:spPr>
        <p:txBody>
          <a:bodyPr wrap="square" rtlCol="0">
            <a:spAutoFit/>
          </a:bodyPr>
          <a:lstStyle/>
          <a:p>
            <a:pPr marL="342900" indent="-342900">
              <a:buFont typeface="Wingdings" panose="05000000000000000000" pitchFamily="2" charset="2"/>
              <a:buChar char="ü"/>
            </a:pPr>
            <a:r>
              <a:rPr lang="es-MX" dirty="0" smtClean="0"/>
              <a:t>Grupo </a:t>
            </a:r>
            <a:r>
              <a:rPr lang="es-MX" dirty="0"/>
              <a:t>Pecuario San Antonio S.A. de </a:t>
            </a:r>
            <a:r>
              <a:rPr lang="es-MX" dirty="0" smtClean="0"/>
              <a:t>C.V, </a:t>
            </a:r>
            <a:r>
              <a:rPr lang="es-MX" dirty="0"/>
              <a:t>Grupo Azucarero San Pedro S.A. de </a:t>
            </a:r>
            <a:r>
              <a:rPr lang="es-MX" dirty="0" smtClean="0"/>
              <a:t>C.V e </a:t>
            </a:r>
            <a:r>
              <a:rPr lang="es-MX" dirty="0"/>
              <a:t>Ingenio Azucarero Modelo S.A. de C.V</a:t>
            </a:r>
            <a:r>
              <a:rPr lang="es-MX" dirty="0" smtClean="0"/>
              <a:t>. firman convenio académico con la Universidad Veracruzana  </a:t>
            </a:r>
          </a:p>
          <a:p>
            <a:pPr marL="342900" indent="-342900">
              <a:buFont typeface="Wingdings" panose="05000000000000000000" pitchFamily="2" charset="2"/>
              <a:buChar char="ü"/>
            </a:pPr>
            <a:r>
              <a:rPr lang="es-MX" dirty="0" smtClean="0"/>
              <a:t>16 de Noviembre de 2016</a:t>
            </a:r>
            <a:endParaRPr lang="es-MX" dirty="0"/>
          </a:p>
          <a:p>
            <a:pPr marL="342900" indent="-342900">
              <a:buFont typeface="Wingdings" panose="05000000000000000000" pitchFamily="2" charset="2"/>
              <a:buChar char="ü"/>
            </a:pPr>
            <a:endParaRPr lang="es-MX" dirty="0"/>
          </a:p>
        </p:txBody>
      </p:sp>
    </p:spTree>
    <p:extLst>
      <p:ext uri="{BB962C8B-B14F-4D97-AF65-F5344CB8AC3E}">
        <p14:creationId xmlns:p14="http://schemas.microsoft.com/office/powerpoint/2010/main" val="4638929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50895" y="115823"/>
            <a:ext cx="5819775" cy="1322705"/>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0"/>
              </a:spcBef>
            </a:pPr>
            <a:endParaRPr sz="1000" dirty="0">
              <a:latin typeface="Times New Roman"/>
              <a:cs typeface="Times New Roman"/>
            </a:endParaRPr>
          </a:p>
          <a:p>
            <a:pPr marL="12700">
              <a:lnSpc>
                <a:spcPct val="100000"/>
              </a:lnSpc>
            </a:pPr>
            <a:r>
              <a:rPr sz="3600" b="1" spc="-45" dirty="0" smtClean="0">
                <a:latin typeface="Calibri"/>
                <a:cs typeface="Calibri"/>
              </a:rPr>
              <a:t>V</a:t>
            </a:r>
            <a:r>
              <a:rPr lang="es-MX" sz="3600" b="1" spc="-45" dirty="0" smtClean="0">
                <a:latin typeface="Calibri"/>
                <a:cs typeface="Calibri"/>
              </a:rPr>
              <a:t>isitas Guiadas</a:t>
            </a:r>
            <a:endParaRPr sz="3600" dirty="0">
              <a:latin typeface="Calibri"/>
              <a:cs typeface="Calibri"/>
            </a:endParaRPr>
          </a:p>
        </p:txBody>
      </p:sp>
      <p:sp>
        <p:nvSpPr>
          <p:cNvPr id="3" name="object 3"/>
          <p:cNvSpPr/>
          <p:nvPr/>
        </p:nvSpPr>
        <p:spPr>
          <a:xfrm>
            <a:off x="611187" y="2133600"/>
            <a:ext cx="8065134" cy="0"/>
          </a:xfrm>
          <a:custGeom>
            <a:avLst/>
            <a:gdLst/>
            <a:ahLst/>
            <a:cxnLst/>
            <a:rect l="l" t="t" r="r" b="b"/>
            <a:pathLst>
              <a:path w="8065134">
                <a:moveTo>
                  <a:pt x="0" y="0"/>
                </a:moveTo>
                <a:lnTo>
                  <a:pt x="8064944" y="0"/>
                </a:lnTo>
              </a:path>
            </a:pathLst>
          </a:custGeom>
          <a:ln w="12700">
            <a:solidFill>
              <a:srgbClr val="4F81BC"/>
            </a:solidFill>
          </a:ln>
        </p:spPr>
        <p:txBody>
          <a:bodyPr wrap="square" lIns="0" tIns="0" rIns="0" bIns="0" rtlCol="0"/>
          <a:lstStyle/>
          <a:p>
            <a:endParaRPr/>
          </a:p>
        </p:txBody>
      </p:sp>
      <p:sp>
        <p:nvSpPr>
          <p:cNvPr id="4" name="object 4"/>
          <p:cNvSpPr/>
          <p:nvPr/>
        </p:nvSpPr>
        <p:spPr>
          <a:xfrm>
            <a:off x="611187" y="6156959"/>
            <a:ext cx="8065134" cy="0"/>
          </a:xfrm>
          <a:custGeom>
            <a:avLst/>
            <a:gdLst/>
            <a:ahLst/>
            <a:cxnLst/>
            <a:rect l="l" t="t" r="r" b="b"/>
            <a:pathLst>
              <a:path w="8065134">
                <a:moveTo>
                  <a:pt x="0" y="0"/>
                </a:moveTo>
                <a:lnTo>
                  <a:pt x="8064944" y="0"/>
                </a:lnTo>
              </a:path>
            </a:pathLst>
          </a:custGeom>
          <a:ln w="12700">
            <a:solidFill>
              <a:srgbClr val="4F81BC"/>
            </a:solidFill>
          </a:ln>
        </p:spPr>
        <p:txBody>
          <a:bodyPr wrap="square" lIns="0" tIns="0" rIns="0" bIns="0" rtlCol="0"/>
          <a:lstStyle/>
          <a:p>
            <a:endParaRPr/>
          </a:p>
        </p:txBody>
      </p:sp>
      <p:sp>
        <p:nvSpPr>
          <p:cNvPr id="5" name="object 5"/>
          <p:cNvSpPr txBox="1"/>
          <p:nvPr/>
        </p:nvSpPr>
        <p:spPr>
          <a:xfrm>
            <a:off x="690168" y="2268854"/>
            <a:ext cx="6871334" cy="3847207"/>
          </a:xfrm>
          <a:prstGeom prst="rect">
            <a:avLst/>
          </a:prstGeom>
        </p:spPr>
        <p:txBody>
          <a:bodyPr vert="horz" wrap="square" lIns="0" tIns="0" rIns="0" bIns="0" rtlCol="0">
            <a:spAutoFit/>
          </a:bodyPr>
          <a:lstStyle/>
          <a:p>
            <a:pPr marL="299085" indent="-286385">
              <a:lnSpc>
                <a:spcPct val="100000"/>
              </a:lnSpc>
              <a:buFont typeface="Wingdings"/>
              <a:buChar char=""/>
              <a:tabLst>
                <a:tab pos="299720" algn="l"/>
              </a:tabLst>
            </a:pPr>
            <a:r>
              <a:rPr lang="es-MX" sz="2000" dirty="0" smtClean="0">
                <a:latin typeface="Arial"/>
                <a:cs typeface="Arial"/>
              </a:rPr>
              <a:t>Mtro. Miguel </a:t>
            </a:r>
            <a:r>
              <a:rPr lang="es-MX" sz="2000" dirty="0" err="1" smtClean="0">
                <a:latin typeface="Arial"/>
                <a:cs typeface="Arial"/>
              </a:rPr>
              <a:t>Sadhit</a:t>
            </a:r>
            <a:r>
              <a:rPr lang="es-MX" sz="2000" dirty="0" smtClean="0">
                <a:latin typeface="Arial"/>
                <a:cs typeface="Arial"/>
              </a:rPr>
              <a:t> Alemán Paredes y M.I. José David García Sarmiento</a:t>
            </a:r>
            <a:endParaRPr sz="2000" dirty="0">
              <a:latin typeface="Arial"/>
              <a:cs typeface="Arial"/>
            </a:endParaRPr>
          </a:p>
          <a:p>
            <a:pPr marL="299085" marR="5080" indent="-286385">
              <a:lnSpc>
                <a:spcPct val="150000"/>
              </a:lnSpc>
              <a:buFont typeface="Wingdings"/>
              <a:buChar char=""/>
              <a:tabLst>
                <a:tab pos="299720" algn="l"/>
              </a:tabLst>
            </a:pPr>
            <a:r>
              <a:rPr sz="2000" dirty="0">
                <a:latin typeface="Arial"/>
                <a:cs typeface="Arial"/>
              </a:rPr>
              <a:t>Empresa: </a:t>
            </a:r>
            <a:r>
              <a:rPr lang="es-MX" sz="2000" dirty="0" smtClean="0">
                <a:latin typeface="Arial"/>
                <a:cs typeface="Arial"/>
              </a:rPr>
              <a:t>Planta BIMBO y Centro de Investigación en Micro y Nano Tecnología (MICRONA) UV</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Lugar: </a:t>
            </a:r>
            <a:r>
              <a:rPr lang="es-MX" sz="2000" dirty="0" smtClean="0">
                <a:latin typeface="Arial"/>
                <a:cs typeface="Arial"/>
              </a:rPr>
              <a:t>Veracruz</a:t>
            </a:r>
            <a:r>
              <a:rPr sz="2000" dirty="0" smtClean="0">
                <a:latin typeface="Arial"/>
                <a:cs typeface="Arial"/>
              </a:rPr>
              <a:t>,</a:t>
            </a:r>
            <a:r>
              <a:rPr sz="2000" spc="-100" dirty="0" smtClean="0">
                <a:latin typeface="Arial"/>
                <a:cs typeface="Arial"/>
              </a:rPr>
              <a:t> </a:t>
            </a:r>
            <a:r>
              <a:rPr sz="2000" spc="-15" dirty="0">
                <a:latin typeface="Arial"/>
                <a:cs typeface="Arial"/>
              </a:rPr>
              <a:t>Veracruz.</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Programa educativo: Ing.</a:t>
            </a:r>
            <a:r>
              <a:rPr sz="2000" spc="-140" dirty="0">
                <a:latin typeface="Arial"/>
                <a:cs typeface="Arial"/>
              </a:rPr>
              <a:t> </a:t>
            </a:r>
            <a:r>
              <a:rPr lang="es-MX" sz="2000" dirty="0" smtClean="0">
                <a:latin typeface="Arial"/>
                <a:cs typeface="Arial"/>
              </a:rPr>
              <a:t>Mecatrónica</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Número de estudiantes:</a:t>
            </a:r>
            <a:r>
              <a:rPr sz="2000" spc="-140" dirty="0">
                <a:latin typeface="Arial"/>
                <a:cs typeface="Arial"/>
              </a:rPr>
              <a:t> </a:t>
            </a:r>
            <a:r>
              <a:rPr sz="2000" dirty="0" smtClean="0">
                <a:latin typeface="Arial"/>
                <a:cs typeface="Arial"/>
              </a:rPr>
              <a:t>2</a:t>
            </a:r>
            <a:r>
              <a:rPr lang="es-MX" sz="2000" dirty="0" smtClean="0">
                <a:latin typeface="Arial"/>
                <a:cs typeface="Arial"/>
              </a:rPr>
              <a:t>7</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Numero de académicos:</a:t>
            </a:r>
            <a:r>
              <a:rPr sz="2000" spc="-145" dirty="0">
                <a:latin typeface="Arial"/>
                <a:cs typeface="Arial"/>
              </a:rPr>
              <a:t> </a:t>
            </a:r>
            <a:r>
              <a:rPr lang="es-MX" sz="2000" dirty="0">
                <a:latin typeface="Arial"/>
                <a:cs typeface="Arial"/>
              </a:rPr>
              <a:t>2</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Fecha de visita: 25 de octubre del</a:t>
            </a:r>
            <a:r>
              <a:rPr sz="2000" spc="-135" dirty="0">
                <a:latin typeface="Arial"/>
                <a:cs typeface="Arial"/>
              </a:rPr>
              <a:t> </a:t>
            </a:r>
            <a:r>
              <a:rPr sz="2000" dirty="0" smtClean="0">
                <a:latin typeface="Arial"/>
                <a:cs typeface="Arial"/>
              </a:rPr>
              <a:t>201</a:t>
            </a:r>
            <a:r>
              <a:rPr lang="es-MX" sz="2000" dirty="0" smtClean="0">
                <a:latin typeface="Arial"/>
                <a:cs typeface="Arial"/>
              </a:rPr>
              <a:t>6</a:t>
            </a:r>
            <a:r>
              <a:rPr sz="2000" dirty="0" smtClean="0">
                <a:latin typeface="Arial"/>
                <a:cs typeface="Arial"/>
              </a:rPr>
              <a:t>.</a:t>
            </a:r>
            <a:endParaRPr sz="2000" dirty="0">
              <a:latin typeface="Arial"/>
              <a:cs typeface="Arial"/>
            </a:endParaRPr>
          </a:p>
        </p:txBody>
      </p:sp>
      <p:sp>
        <p:nvSpPr>
          <p:cNvPr id="6" name="CuadroTexto 5"/>
          <p:cNvSpPr txBox="1"/>
          <p:nvPr/>
        </p:nvSpPr>
        <p:spPr>
          <a:xfrm>
            <a:off x="2724411" y="1475127"/>
            <a:ext cx="2802848" cy="523220"/>
          </a:xfrm>
          <a:prstGeom prst="rect">
            <a:avLst/>
          </a:prstGeom>
          <a:noFill/>
        </p:spPr>
        <p:txBody>
          <a:bodyPr wrap="square" rtlCol="0">
            <a:spAutoFit/>
          </a:bodyPr>
          <a:lstStyle/>
          <a:p>
            <a:r>
              <a:rPr lang="es-MX" sz="2800" b="1" dirty="0" smtClean="0"/>
              <a:t>Ing. Mecatrónica</a:t>
            </a:r>
            <a:endParaRPr lang="es-MX" sz="2800" b="1" dirty="0"/>
          </a:p>
        </p:txBody>
      </p:sp>
    </p:spTree>
    <p:extLst>
      <p:ext uri="{BB962C8B-B14F-4D97-AF65-F5344CB8AC3E}">
        <p14:creationId xmlns:p14="http://schemas.microsoft.com/office/powerpoint/2010/main" val="3474662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50895" y="115823"/>
            <a:ext cx="5819775" cy="1322705"/>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0"/>
              </a:spcBef>
            </a:pPr>
            <a:endParaRPr sz="1000" dirty="0">
              <a:latin typeface="Times New Roman"/>
              <a:cs typeface="Times New Roman"/>
            </a:endParaRPr>
          </a:p>
          <a:p>
            <a:pPr marL="12700">
              <a:lnSpc>
                <a:spcPct val="100000"/>
              </a:lnSpc>
            </a:pPr>
            <a:r>
              <a:rPr sz="3600" b="1" spc="-45" dirty="0" smtClean="0">
                <a:latin typeface="Calibri"/>
                <a:cs typeface="Calibri"/>
              </a:rPr>
              <a:t>V</a:t>
            </a:r>
            <a:r>
              <a:rPr lang="es-MX" sz="3600" b="1" spc="-45" dirty="0" smtClean="0">
                <a:latin typeface="Calibri"/>
                <a:cs typeface="Calibri"/>
              </a:rPr>
              <a:t>isitas Guiadas</a:t>
            </a:r>
            <a:endParaRPr sz="3600" dirty="0">
              <a:latin typeface="Calibri"/>
              <a:cs typeface="Calibri"/>
            </a:endParaRPr>
          </a:p>
        </p:txBody>
      </p:sp>
      <p:sp>
        <p:nvSpPr>
          <p:cNvPr id="3" name="object 3"/>
          <p:cNvSpPr/>
          <p:nvPr/>
        </p:nvSpPr>
        <p:spPr>
          <a:xfrm>
            <a:off x="611187" y="2133600"/>
            <a:ext cx="8065134" cy="0"/>
          </a:xfrm>
          <a:custGeom>
            <a:avLst/>
            <a:gdLst/>
            <a:ahLst/>
            <a:cxnLst/>
            <a:rect l="l" t="t" r="r" b="b"/>
            <a:pathLst>
              <a:path w="8065134">
                <a:moveTo>
                  <a:pt x="0" y="0"/>
                </a:moveTo>
                <a:lnTo>
                  <a:pt x="8064944" y="0"/>
                </a:lnTo>
              </a:path>
            </a:pathLst>
          </a:custGeom>
          <a:ln w="12700">
            <a:solidFill>
              <a:srgbClr val="4F81BC"/>
            </a:solidFill>
          </a:ln>
        </p:spPr>
        <p:txBody>
          <a:bodyPr wrap="square" lIns="0" tIns="0" rIns="0" bIns="0" rtlCol="0"/>
          <a:lstStyle/>
          <a:p>
            <a:endParaRPr/>
          </a:p>
        </p:txBody>
      </p:sp>
      <p:sp>
        <p:nvSpPr>
          <p:cNvPr id="4" name="object 4"/>
          <p:cNvSpPr/>
          <p:nvPr/>
        </p:nvSpPr>
        <p:spPr>
          <a:xfrm>
            <a:off x="611187" y="6156959"/>
            <a:ext cx="8065134" cy="0"/>
          </a:xfrm>
          <a:custGeom>
            <a:avLst/>
            <a:gdLst/>
            <a:ahLst/>
            <a:cxnLst/>
            <a:rect l="l" t="t" r="r" b="b"/>
            <a:pathLst>
              <a:path w="8065134">
                <a:moveTo>
                  <a:pt x="0" y="0"/>
                </a:moveTo>
                <a:lnTo>
                  <a:pt x="8064944" y="0"/>
                </a:lnTo>
              </a:path>
            </a:pathLst>
          </a:custGeom>
          <a:ln w="12700">
            <a:solidFill>
              <a:srgbClr val="4F81BC"/>
            </a:solidFill>
          </a:ln>
        </p:spPr>
        <p:txBody>
          <a:bodyPr wrap="square" lIns="0" tIns="0" rIns="0" bIns="0" rtlCol="0"/>
          <a:lstStyle/>
          <a:p>
            <a:endParaRPr/>
          </a:p>
        </p:txBody>
      </p:sp>
      <p:sp>
        <p:nvSpPr>
          <p:cNvPr id="5" name="object 5"/>
          <p:cNvSpPr txBox="1"/>
          <p:nvPr/>
        </p:nvSpPr>
        <p:spPr>
          <a:xfrm>
            <a:off x="690168" y="2268854"/>
            <a:ext cx="6871334" cy="3077766"/>
          </a:xfrm>
          <a:prstGeom prst="rect">
            <a:avLst/>
          </a:prstGeom>
        </p:spPr>
        <p:txBody>
          <a:bodyPr vert="horz" wrap="square" lIns="0" tIns="0" rIns="0" bIns="0" rtlCol="0">
            <a:spAutoFit/>
          </a:bodyPr>
          <a:lstStyle/>
          <a:p>
            <a:pPr marL="299085" indent="-286385">
              <a:lnSpc>
                <a:spcPct val="100000"/>
              </a:lnSpc>
              <a:buFont typeface="Wingdings"/>
              <a:buChar char=""/>
              <a:tabLst>
                <a:tab pos="299720" algn="l"/>
              </a:tabLst>
            </a:pPr>
            <a:r>
              <a:rPr lang="es-MX" sz="2000" dirty="0" smtClean="0">
                <a:latin typeface="Arial"/>
                <a:cs typeface="Arial"/>
              </a:rPr>
              <a:t>M.I. José David García Sarmiento.</a:t>
            </a:r>
            <a:endParaRPr sz="2000" dirty="0">
              <a:latin typeface="Arial"/>
              <a:cs typeface="Arial"/>
            </a:endParaRPr>
          </a:p>
          <a:p>
            <a:pPr marL="299085" marR="5080" indent="-286385">
              <a:lnSpc>
                <a:spcPct val="150000"/>
              </a:lnSpc>
              <a:buFont typeface="Wingdings"/>
              <a:buChar char=""/>
              <a:tabLst>
                <a:tab pos="299720" algn="l"/>
              </a:tabLst>
            </a:pPr>
            <a:r>
              <a:rPr sz="2000" dirty="0">
                <a:latin typeface="Arial"/>
                <a:cs typeface="Arial"/>
              </a:rPr>
              <a:t>Empresa: </a:t>
            </a:r>
            <a:r>
              <a:rPr lang="es-MX" sz="2000" dirty="0" smtClean="0">
                <a:latin typeface="Arial"/>
                <a:cs typeface="Arial"/>
              </a:rPr>
              <a:t>“SIVESA” Sílices de Veracruz SA de CV.</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Lugar: </a:t>
            </a:r>
            <a:r>
              <a:rPr lang="es-MX" sz="2000" dirty="0" smtClean="0">
                <a:latin typeface="Arial"/>
                <a:cs typeface="Arial"/>
              </a:rPr>
              <a:t>Orizaba</a:t>
            </a:r>
            <a:r>
              <a:rPr sz="2000" dirty="0" smtClean="0">
                <a:latin typeface="Arial"/>
                <a:cs typeface="Arial"/>
              </a:rPr>
              <a:t>,</a:t>
            </a:r>
            <a:r>
              <a:rPr sz="2000" spc="-100" dirty="0" smtClean="0">
                <a:latin typeface="Arial"/>
                <a:cs typeface="Arial"/>
              </a:rPr>
              <a:t> </a:t>
            </a:r>
            <a:r>
              <a:rPr sz="2000" spc="-15" dirty="0">
                <a:latin typeface="Arial"/>
                <a:cs typeface="Arial"/>
              </a:rPr>
              <a:t>Veracruz.</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Programa educativo: Ing.</a:t>
            </a:r>
            <a:r>
              <a:rPr sz="2000" spc="-140" dirty="0">
                <a:latin typeface="Arial"/>
                <a:cs typeface="Arial"/>
              </a:rPr>
              <a:t> </a:t>
            </a:r>
            <a:r>
              <a:rPr lang="es-MX" sz="2000" dirty="0" smtClean="0">
                <a:latin typeface="Arial"/>
                <a:cs typeface="Arial"/>
              </a:rPr>
              <a:t>Mecatrónica</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Número de estudiantes:</a:t>
            </a:r>
            <a:r>
              <a:rPr sz="2000" spc="-140" dirty="0">
                <a:latin typeface="Arial"/>
                <a:cs typeface="Arial"/>
              </a:rPr>
              <a:t> </a:t>
            </a:r>
            <a:r>
              <a:rPr lang="es-MX" sz="2000" dirty="0" smtClean="0">
                <a:latin typeface="Arial"/>
                <a:cs typeface="Arial"/>
              </a:rPr>
              <a:t>15</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Numero de académicos:</a:t>
            </a:r>
            <a:r>
              <a:rPr sz="2000" spc="-145" dirty="0">
                <a:latin typeface="Arial"/>
                <a:cs typeface="Arial"/>
              </a:rPr>
              <a:t> </a:t>
            </a:r>
            <a:r>
              <a:rPr lang="es-MX" sz="2000" dirty="0">
                <a:latin typeface="Arial"/>
                <a:cs typeface="Arial"/>
              </a:rPr>
              <a:t>1</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Fecha de visita: </a:t>
            </a:r>
            <a:r>
              <a:rPr lang="es-MX" sz="2000" dirty="0">
                <a:latin typeface="Arial"/>
                <a:cs typeface="Arial"/>
              </a:rPr>
              <a:t>9</a:t>
            </a:r>
            <a:r>
              <a:rPr sz="2000" dirty="0" smtClean="0">
                <a:latin typeface="Arial"/>
                <a:cs typeface="Arial"/>
              </a:rPr>
              <a:t> </a:t>
            </a:r>
            <a:r>
              <a:rPr sz="2000" dirty="0">
                <a:latin typeface="Arial"/>
                <a:cs typeface="Arial"/>
              </a:rPr>
              <a:t>de </a:t>
            </a:r>
            <a:r>
              <a:rPr lang="es-MX" sz="2000" dirty="0" smtClean="0">
                <a:latin typeface="Arial"/>
                <a:cs typeface="Arial"/>
              </a:rPr>
              <a:t>diciembre</a:t>
            </a:r>
            <a:r>
              <a:rPr sz="2000" dirty="0" smtClean="0">
                <a:latin typeface="Arial"/>
                <a:cs typeface="Arial"/>
              </a:rPr>
              <a:t> </a:t>
            </a:r>
            <a:r>
              <a:rPr sz="2000" dirty="0">
                <a:latin typeface="Arial"/>
                <a:cs typeface="Arial"/>
              </a:rPr>
              <a:t>del</a:t>
            </a:r>
            <a:r>
              <a:rPr sz="2000" spc="-135" dirty="0">
                <a:latin typeface="Arial"/>
                <a:cs typeface="Arial"/>
              </a:rPr>
              <a:t> </a:t>
            </a:r>
            <a:r>
              <a:rPr sz="2000" dirty="0" smtClean="0">
                <a:latin typeface="Arial"/>
                <a:cs typeface="Arial"/>
              </a:rPr>
              <a:t>201</a:t>
            </a:r>
            <a:r>
              <a:rPr lang="es-MX" sz="2000" dirty="0" smtClean="0">
                <a:latin typeface="Arial"/>
                <a:cs typeface="Arial"/>
              </a:rPr>
              <a:t>6</a:t>
            </a:r>
            <a:r>
              <a:rPr sz="2000" dirty="0" smtClean="0">
                <a:latin typeface="Arial"/>
                <a:cs typeface="Arial"/>
              </a:rPr>
              <a:t>.</a:t>
            </a:r>
            <a:endParaRPr sz="2000" dirty="0">
              <a:latin typeface="Arial"/>
              <a:cs typeface="Arial"/>
            </a:endParaRPr>
          </a:p>
        </p:txBody>
      </p:sp>
    </p:spTree>
    <p:extLst>
      <p:ext uri="{BB962C8B-B14F-4D97-AF65-F5344CB8AC3E}">
        <p14:creationId xmlns:p14="http://schemas.microsoft.com/office/powerpoint/2010/main" val="22110067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50895" y="115823"/>
            <a:ext cx="5819775" cy="1322705"/>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0"/>
              </a:spcBef>
            </a:pPr>
            <a:endParaRPr sz="1000" dirty="0">
              <a:latin typeface="Times New Roman"/>
              <a:cs typeface="Times New Roman"/>
            </a:endParaRPr>
          </a:p>
          <a:p>
            <a:pPr marL="12700">
              <a:lnSpc>
                <a:spcPct val="100000"/>
              </a:lnSpc>
            </a:pPr>
            <a:r>
              <a:rPr sz="3600" b="1" spc="-45" dirty="0" smtClean="0">
                <a:latin typeface="Calibri"/>
                <a:cs typeface="Calibri"/>
              </a:rPr>
              <a:t>V</a:t>
            </a:r>
            <a:r>
              <a:rPr lang="es-MX" sz="3600" b="1" spc="-45" dirty="0" smtClean="0">
                <a:latin typeface="Calibri"/>
                <a:cs typeface="Calibri"/>
              </a:rPr>
              <a:t>isitas Guiadas</a:t>
            </a:r>
            <a:endParaRPr sz="3600" dirty="0">
              <a:latin typeface="Calibri"/>
              <a:cs typeface="Calibri"/>
            </a:endParaRPr>
          </a:p>
        </p:txBody>
      </p:sp>
      <p:sp>
        <p:nvSpPr>
          <p:cNvPr id="3" name="object 3"/>
          <p:cNvSpPr/>
          <p:nvPr/>
        </p:nvSpPr>
        <p:spPr>
          <a:xfrm>
            <a:off x="611187" y="2133600"/>
            <a:ext cx="8065134" cy="0"/>
          </a:xfrm>
          <a:custGeom>
            <a:avLst/>
            <a:gdLst/>
            <a:ahLst/>
            <a:cxnLst/>
            <a:rect l="l" t="t" r="r" b="b"/>
            <a:pathLst>
              <a:path w="8065134">
                <a:moveTo>
                  <a:pt x="0" y="0"/>
                </a:moveTo>
                <a:lnTo>
                  <a:pt x="8064944" y="0"/>
                </a:lnTo>
              </a:path>
            </a:pathLst>
          </a:custGeom>
          <a:ln w="12700">
            <a:solidFill>
              <a:srgbClr val="4F81BC"/>
            </a:solidFill>
          </a:ln>
        </p:spPr>
        <p:txBody>
          <a:bodyPr wrap="square" lIns="0" tIns="0" rIns="0" bIns="0" rtlCol="0"/>
          <a:lstStyle/>
          <a:p>
            <a:endParaRPr/>
          </a:p>
        </p:txBody>
      </p:sp>
      <p:sp>
        <p:nvSpPr>
          <p:cNvPr id="4" name="object 4"/>
          <p:cNvSpPr/>
          <p:nvPr/>
        </p:nvSpPr>
        <p:spPr>
          <a:xfrm>
            <a:off x="611187" y="6156959"/>
            <a:ext cx="8065134" cy="0"/>
          </a:xfrm>
          <a:custGeom>
            <a:avLst/>
            <a:gdLst/>
            <a:ahLst/>
            <a:cxnLst/>
            <a:rect l="l" t="t" r="r" b="b"/>
            <a:pathLst>
              <a:path w="8065134">
                <a:moveTo>
                  <a:pt x="0" y="0"/>
                </a:moveTo>
                <a:lnTo>
                  <a:pt x="8064944" y="0"/>
                </a:lnTo>
              </a:path>
            </a:pathLst>
          </a:custGeom>
          <a:ln w="12700">
            <a:solidFill>
              <a:srgbClr val="4F81BC"/>
            </a:solidFill>
          </a:ln>
        </p:spPr>
        <p:txBody>
          <a:bodyPr wrap="square" lIns="0" tIns="0" rIns="0" bIns="0" rtlCol="0"/>
          <a:lstStyle/>
          <a:p>
            <a:endParaRPr/>
          </a:p>
        </p:txBody>
      </p:sp>
      <p:sp>
        <p:nvSpPr>
          <p:cNvPr id="5" name="object 5"/>
          <p:cNvSpPr txBox="1"/>
          <p:nvPr/>
        </p:nvSpPr>
        <p:spPr>
          <a:xfrm>
            <a:off x="690168" y="2268854"/>
            <a:ext cx="6871334" cy="3385542"/>
          </a:xfrm>
          <a:prstGeom prst="rect">
            <a:avLst/>
          </a:prstGeom>
        </p:spPr>
        <p:txBody>
          <a:bodyPr vert="horz" wrap="square" lIns="0" tIns="0" rIns="0" bIns="0" rtlCol="0">
            <a:spAutoFit/>
          </a:bodyPr>
          <a:lstStyle/>
          <a:p>
            <a:pPr marL="299085" indent="-286385">
              <a:lnSpc>
                <a:spcPct val="100000"/>
              </a:lnSpc>
              <a:buFont typeface="Wingdings"/>
              <a:buChar char=""/>
              <a:tabLst>
                <a:tab pos="299720" algn="l"/>
              </a:tabLst>
            </a:pPr>
            <a:r>
              <a:rPr lang="es-MX" sz="2000" dirty="0" smtClean="0">
                <a:latin typeface="Arial"/>
                <a:cs typeface="Arial"/>
              </a:rPr>
              <a:t>M.I. José David García Sarmiento y M.I.A. Víctor Manuel Mendoza Dector.</a:t>
            </a:r>
            <a:endParaRPr sz="2000" dirty="0">
              <a:latin typeface="Arial"/>
              <a:cs typeface="Arial"/>
            </a:endParaRPr>
          </a:p>
          <a:p>
            <a:pPr marL="299085" marR="5080" indent="-286385">
              <a:lnSpc>
                <a:spcPct val="150000"/>
              </a:lnSpc>
              <a:buFont typeface="Wingdings"/>
              <a:buChar char=""/>
              <a:tabLst>
                <a:tab pos="299720" algn="l"/>
              </a:tabLst>
            </a:pPr>
            <a:r>
              <a:rPr sz="2000" dirty="0">
                <a:latin typeface="Arial"/>
                <a:cs typeface="Arial"/>
              </a:rPr>
              <a:t>Empresa: </a:t>
            </a:r>
            <a:r>
              <a:rPr lang="es-MX" sz="2000" dirty="0" smtClean="0">
                <a:latin typeface="Arial"/>
                <a:cs typeface="Arial"/>
              </a:rPr>
              <a:t>“TYASA” Talleres y Aceros SA de CV.</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Lugar: </a:t>
            </a:r>
            <a:r>
              <a:rPr lang="es-MX" sz="2000" dirty="0" smtClean="0">
                <a:latin typeface="Arial"/>
                <a:cs typeface="Arial"/>
              </a:rPr>
              <a:t>Ixtaczoquitlán</a:t>
            </a:r>
            <a:r>
              <a:rPr sz="2000" dirty="0" smtClean="0">
                <a:latin typeface="Arial"/>
                <a:cs typeface="Arial"/>
              </a:rPr>
              <a:t>,</a:t>
            </a:r>
            <a:r>
              <a:rPr sz="2000" spc="-100" dirty="0" smtClean="0">
                <a:latin typeface="Arial"/>
                <a:cs typeface="Arial"/>
              </a:rPr>
              <a:t> </a:t>
            </a:r>
            <a:r>
              <a:rPr sz="2000" spc="-15" dirty="0">
                <a:latin typeface="Arial"/>
                <a:cs typeface="Arial"/>
              </a:rPr>
              <a:t>Veracruz.</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Programa educativo: Ing.</a:t>
            </a:r>
            <a:r>
              <a:rPr sz="2000" spc="-140" dirty="0">
                <a:latin typeface="Arial"/>
                <a:cs typeface="Arial"/>
              </a:rPr>
              <a:t> </a:t>
            </a:r>
            <a:r>
              <a:rPr lang="es-MX" sz="2000" dirty="0" smtClean="0">
                <a:latin typeface="Arial"/>
                <a:cs typeface="Arial"/>
              </a:rPr>
              <a:t>Mecatrónica</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Número de estudiantes:</a:t>
            </a:r>
            <a:r>
              <a:rPr sz="2000" spc="-140" dirty="0">
                <a:latin typeface="Arial"/>
                <a:cs typeface="Arial"/>
              </a:rPr>
              <a:t> </a:t>
            </a:r>
            <a:r>
              <a:rPr lang="es-MX" sz="2000" dirty="0" smtClean="0">
                <a:latin typeface="Arial"/>
                <a:cs typeface="Arial"/>
              </a:rPr>
              <a:t>27</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Numero de académicos:</a:t>
            </a:r>
            <a:r>
              <a:rPr sz="2000" spc="-145" dirty="0">
                <a:latin typeface="Arial"/>
                <a:cs typeface="Arial"/>
              </a:rPr>
              <a:t> </a:t>
            </a:r>
            <a:r>
              <a:rPr lang="es-MX" sz="2000" dirty="0">
                <a:latin typeface="Arial"/>
                <a:cs typeface="Arial"/>
              </a:rPr>
              <a:t>2</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Fecha de visita: </a:t>
            </a:r>
            <a:r>
              <a:rPr lang="es-MX" sz="2000" dirty="0" smtClean="0">
                <a:latin typeface="Arial"/>
                <a:cs typeface="Arial"/>
              </a:rPr>
              <a:t>24 de febrero del 2017</a:t>
            </a:r>
            <a:r>
              <a:rPr sz="2000" dirty="0" smtClean="0">
                <a:latin typeface="Arial"/>
                <a:cs typeface="Arial"/>
              </a:rPr>
              <a:t>.</a:t>
            </a:r>
            <a:endParaRPr sz="2000" dirty="0">
              <a:latin typeface="Arial"/>
              <a:cs typeface="Arial"/>
            </a:endParaRPr>
          </a:p>
        </p:txBody>
      </p:sp>
    </p:spTree>
    <p:extLst>
      <p:ext uri="{BB962C8B-B14F-4D97-AF65-F5344CB8AC3E}">
        <p14:creationId xmlns:p14="http://schemas.microsoft.com/office/powerpoint/2010/main" val="227257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50895" y="115823"/>
            <a:ext cx="5819775" cy="1322705"/>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0"/>
              </a:spcBef>
            </a:pPr>
            <a:endParaRPr sz="1000" dirty="0">
              <a:latin typeface="Times New Roman"/>
              <a:cs typeface="Times New Roman"/>
            </a:endParaRPr>
          </a:p>
          <a:p>
            <a:pPr marL="12700">
              <a:lnSpc>
                <a:spcPct val="100000"/>
              </a:lnSpc>
            </a:pPr>
            <a:r>
              <a:rPr sz="3600" b="1" spc="-45" dirty="0" smtClean="0">
                <a:latin typeface="Calibri"/>
                <a:cs typeface="Calibri"/>
              </a:rPr>
              <a:t>V</a:t>
            </a:r>
            <a:r>
              <a:rPr lang="es-MX" sz="3600" b="1" spc="-45" dirty="0" smtClean="0">
                <a:latin typeface="Calibri"/>
                <a:cs typeface="Calibri"/>
              </a:rPr>
              <a:t>isitas Guiadas</a:t>
            </a:r>
            <a:endParaRPr sz="3600" dirty="0">
              <a:latin typeface="Calibri"/>
              <a:cs typeface="Calibri"/>
            </a:endParaRPr>
          </a:p>
        </p:txBody>
      </p:sp>
      <p:sp>
        <p:nvSpPr>
          <p:cNvPr id="3" name="object 3"/>
          <p:cNvSpPr/>
          <p:nvPr/>
        </p:nvSpPr>
        <p:spPr>
          <a:xfrm>
            <a:off x="611187" y="2133600"/>
            <a:ext cx="8065134" cy="0"/>
          </a:xfrm>
          <a:custGeom>
            <a:avLst/>
            <a:gdLst/>
            <a:ahLst/>
            <a:cxnLst/>
            <a:rect l="l" t="t" r="r" b="b"/>
            <a:pathLst>
              <a:path w="8065134">
                <a:moveTo>
                  <a:pt x="0" y="0"/>
                </a:moveTo>
                <a:lnTo>
                  <a:pt x="8064944" y="0"/>
                </a:lnTo>
              </a:path>
            </a:pathLst>
          </a:custGeom>
          <a:ln w="12700">
            <a:solidFill>
              <a:srgbClr val="4F81BC"/>
            </a:solidFill>
          </a:ln>
        </p:spPr>
        <p:txBody>
          <a:bodyPr wrap="square" lIns="0" tIns="0" rIns="0" bIns="0" rtlCol="0"/>
          <a:lstStyle/>
          <a:p>
            <a:endParaRPr/>
          </a:p>
        </p:txBody>
      </p:sp>
      <p:sp>
        <p:nvSpPr>
          <p:cNvPr id="4" name="object 4"/>
          <p:cNvSpPr/>
          <p:nvPr/>
        </p:nvSpPr>
        <p:spPr>
          <a:xfrm>
            <a:off x="611187" y="6156959"/>
            <a:ext cx="8065134" cy="0"/>
          </a:xfrm>
          <a:custGeom>
            <a:avLst/>
            <a:gdLst/>
            <a:ahLst/>
            <a:cxnLst/>
            <a:rect l="l" t="t" r="r" b="b"/>
            <a:pathLst>
              <a:path w="8065134">
                <a:moveTo>
                  <a:pt x="0" y="0"/>
                </a:moveTo>
                <a:lnTo>
                  <a:pt x="8064944" y="0"/>
                </a:lnTo>
              </a:path>
            </a:pathLst>
          </a:custGeom>
          <a:ln w="12700">
            <a:solidFill>
              <a:srgbClr val="4F81BC"/>
            </a:solidFill>
          </a:ln>
        </p:spPr>
        <p:txBody>
          <a:bodyPr wrap="square" lIns="0" tIns="0" rIns="0" bIns="0" rtlCol="0"/>
          <a:lstStyle/>
          <a:p>
            <a:endParaRPr/>
          </a:p>
        </p:txBody>
      </p:sp>
      <p:sp>
        <p:nvSpPr>
          <p:cNvPr id="5" name="object 5"/>
          <p:cNvSpPr txBox="1"/>
          <p:nvPr/>
        </p:nvSpPr>
        <p:spPr>
          <a:xfrm>
            <a:off x="690168" y="2268854"/>
            <a:ext cx="6871334" cy="3077766"/>
          </a:xfrm>
          <a:prstGeom prst="rect">
            <a:avLst/>
          </a:prstGeom>
        </p:spPr>
        <p:txBody>
          <a:bodyPr vert="horz" wrap="square" lIns="0" tIns="0" rIns="0" bIns="0" rtlCol="0">
            <a:spAutoFit/>
          </a:bodyPr>
          <a:lstStyle/>
          <a:p>
            <a:pPr marL="299085" indent="-286385">
              <a:lnSpc>
                <a:spcPct val="100000"/>
              </a:lnSpc>
              <a:buFont typeface="Wingdings"/>
              <a:buChar char=""/>
              <a:tabLst>
                <a:tab pos="299720" algn="l"/>
              </a:tabLst>
            </a:pPr>
            <a:r>
              <a:rPr lang="es-MX" sz="2000" dirty="0" smtClean="0">
                <a:latin typeface="Arial"/>
                <a:cs typeface="Arial"/>
              </a:rPr>
              <a:t>M.I. José David García Sarmiento.</a:t>
            </a:r>
            <a:endParaRPr sz="2000" dirty="0">
              <a:latin typeface="Arial"/>
              <a:cs typeface="Arial"/>
            </a:endParaRPr>
          </a:p>
          <a:p>
            <a:pPr marL="299085" marR="5080" indent="-286385">
              <a:lnSpc>
                <a:spcPct val="150000"/>
              </a:lnSpc>
              <a:buFont typeface="Wingdings"/>
              <a:buChar char=""/>
              <a:tabLst>
                <a:tab pos="299720" algn="l"/>
              </a:tabLst>
            </a:pPr>
            <a:r>
              <a:rPr sz="2000" dirty="0">
                <a:latin typeface="Arial"/>
                <a:cs typeface="Arial"/>
              </a:rPr>
              <a:t>Empresa: </a:t>
            </a:r>
            <a:r>
              <a:rPr lang="es-MX" sz="2000" dirty="0" err="1" smtClean="0">
                <a:latin typeface="Arial"/>
                <a:cs typeface="Arial"/>
              </a:rPr>
              <a:t>Tenaris</a:t>
            </a:r>
            <a:r>
              <a:rPr lang="es-MX" sz="2000" dirty="0" smtClean="0">
                <a:latin typeface="Arial"/>
                <a:cs typeface="Arial"/>
              </a:rPr>
              <a:t> TAMSA.</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Lugar: </a:t>
            </a:r>
            <a:r>
              <a:rPr lang="es-MX" sz="2000" dirty="0" smtClean="0">
                <a:latin typeface="Arial"/>
                <a:cs typeface="Arial"/>
              </a:rPr>
              <a:t>Veracruz</a:t>
            </a:r>
            <a:r>
              <a:rPr sz="2000" dirty="0" smtClean="0">
                <a:latin typeface="Arial"/>
                <a:cs typeface="Arial"/>
              </a:rPr>
              <a:t>,</a:t>
            </a:r>
            <a:r>
              <a:rPr sz="2000" spc="-100" dirty="0" smtClean="0">
                <a:latin typeface="Arial"/>
                <a:cs typeface="Arial"/>
              </a:rPr>
              <a:t> </a:t>
            </a:r>
            <a:r>
              <a:rPr sz="2000" spc="-15" dirty="0">
                <a:latin typeface="Arial"/>
                <a:cs typeface="Arial"/>
              </a:rPr>
              <a:t>Veracruz.</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Programa educativo: Ing.</a:t>
            </a:r>
            <a:r>
              <a:rPr sz="2000" spc="-140" dirty="0">
                <a:latin typeface="Arial"/>
                <a:cs typeface="Arial"/>
              </a:rPr>
              <a:t> </a:t>
            </a:r>
            <a:r>
              <a:rPr lang="es-MX" sz="2000" dirty="0" smtClean="0">
                <a:latin typeface="Arial"/>
                <a:cs typeface="Arial"/>
              </a:rPr>
              <a:t>Mecatrónica</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Número de estudiantes:</a:t>
            </a:r>
            <a:r>
              <a:rPr sz="2000" spc="-140" dirty="0">
                <a:latin typeface="Arial"/>
                <a:cs typeface="Arial"/>
              </a:rPr>
              <a:t> </a:t>
            </a:r>
            <a:r>
              <a:rPr lang="es-MX" sz="2000" dirty="0" smtClean="0">
                <a:latin typeface="Arial"/>
                <a:cs typeface="Arial"/>
              </a:rPr>
              <a:t>29</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Numero de académicos:</a:t>
            </a:r>
            <a:r>
              <a:rPr sz="2000" spc="-145" dirty="0">
                <a:latin typeface="Arial"/>
                <a:cs typeface="Arial"/>
              </a:rPr>
              <a:t> </a:t>
            </a:r>
            <a:r>
              <a:rPr lang="es-MX" sz="2000" dirty="0">
                <a:latin typeface="Arial"/>
                <a:cs typeface="Arial"/>
              </a:rPr>
              <a:t>1</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Fecha de visita: </a:t>
            </a:r>
            <a:r>
              <a:rPr lang="es-MX" sz="2000" dirty="0" smtClean="0">
                <a:latin typeface="Arial"/>
                <a:cs typeface="Arial"/>
              </a:rPr>
              <a:t>3 de marzo del 2017</a:t>
            </a:r>
            <a:r>
              <a:rPr sz="2000" dirty="0" smtClean="0">
                <a:latin typeface="Arial"/>
                <a:cs typeface="Arial"/>
              </a:rPr>
              <a:t>.</a:t>
            </a:r>
            <a:endParaRPr sz="2000" dirty="0">
              <a:latin typeface="Arial"/>
              <a:cs typeface="Arial"/>
            </a:endParaRPr>
          </a:p>
        </p:txBody>
      </p:sp>
    </p:spTree>
    <p:extLst>
      <p:ext uri="{BB962C8B-B14F-4D97-AF65-F5344CB8AC3E}">
        <p14:creationId xmlns:p14="http://schemas.microsoft.com/office/powerpoint/2010/main" val="3452433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50895" y="115823"/>
            <a:ext cx="5819775" cy="1322705"/>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0"/>
              </a:spcBef>
            </a:pPr>
            <a:endParaRPr sz="1000" dirty="0">
              <a:latin typeface="Times New Roman"/>
              <a:cs typeface="Times New Roman"/>
            </a:endParaRPr>
          </a:p>
          <a:p>
            <a:pPr marL="12700">
              <a:lnSpc>
                <a:spcPct val="100000"/>
              </a:lnSpc>
            </a:pPr>
            <a:r>
              <a:rPr sz="3600" b="1" spc="-45" dirty="0" smtClean="0">
                <a:latin typeface="Calibri"/>
                <a:cs typeface="Calibri"/>
              </a:rPr>
              <a:t>V</a:t>
            </a:r>
            <a:r>
              <a:rPr lang="es-MX" sz="3600" b="1" spc="-45" dirty="0" smtClean="0">
                <a:latin typeface="Calibri"/>
                <a:cs typeface="Calibri"/>
              </a:rPr>
              <a:t>isitas Guiadas</a:t>
            </a:r>
            <a:endParaRPr sz="3600" dirty="0">
              <a:latin typeface="Calibri"/>
              <a:cs typeface="Calibri"/>
            </a:endParaRPr>
          </a:p>
        </p:txBody>
      </p:sp>
      <p:sp>
        <p:nvSpPr>
          <p:cNvPr id="3" name="object 3"/>
          <p:cNvSpPr/>
          <p:nvPr/>
        </p:nvSpPr>
        <p:spPr>
          <a:xfrm>
            <a:off x="611187" y="2133600"/>
            <a:ext cx="8065134" cy="0"/>
          </a:xfrm>
          <a:custGeom>
            <a:avLst/>
            <a:gdLst/>
            <a:ahLst/>
            <a:cxnLst/>
            <a:rect l="l" t="t" r="r" b="b"/>
            <a:pathLst>
              <a:path w="8065134">
                <a:moveTo>
                  <a:pt x="0" y="0"/>
                </a:moveTo>
                <a:lnTo>
                  <a:pt x="8064944" y="0"/>
                </a:lnTo>
              </a:path>
            </a:pathLst>
          </a:custGeom>
          <a:ln w="12700">
            <a:solidFill>
              <a:srgbClr val="4F81BC"/>
            </a:solidFill>
          </a:ln>
        </p:spPr>
        <p:txBody>
          <a:bodyPr wrap="square" lIns="0" tIns="0" rIns="0" bIns="0" rtlCol="0"/>
          <a:lstStyle/>
          <a:p>
            <a:endParaRPr/>
          </a:p>
        </p:txBody>
      </p:sp>
      <p:sp>
        <p:nvSpPr>
          <p:cNvPr id="4" name="object 4"/>
          <p:cNvSpPr/>
          <p:nvPr/>
        </p:nvSpPr>
        <p:spPr>
          <a:xfrm>
            <a:off x="611187" y="6156959"/>
            <a:ext cx="8065134" cy="0"/>
          </a:xfrm>
          <a:custGeom>
            <a:avLst/>
            <a:gdLst/>
            <a:ahLst/>
            <a:cxnLst/>
            <a:rect l="l" t="t" r="r" b="b"/>
            <a:pathLst>
              <a:path w="8065134">
                <a:moveTo>
                  <a:pt x="0" y="0"/>
                </a:moveTo>
                <a:lnTo>
                  <a:pt x="8064944" y="0"/>
                </a:lnTo>
              </a:path>
            </a:pathLst>
          </a:custGeom>
          <a:ln w="12700">
            <a:solidFill>
              <a:srgbClr val="4F81BC"/>
            </a:solidFill>
          </a:ln>
        </p:spPr>
        <p:txBody>
          <a:bodyPr wrap="square" lIns="0" tIns="0" rIns="0" bIns="0" rtlCol="0"/>
          <a:lstStyle/>
          <a:p>
            <a:endParaRPr/>
          </a:p>
        </p:txBody>
      </p:sp>
      <p:sp>
        <p:nvSpPr>
          <p:cNvPr id="5" name="object 5"/>
          <p:cNvSpPr txBox="1"/>
          <p:nvPr/>
        </p:nvSpPr>
        <p:spPr>
          <a:xfrm>
            <a:off x="690168" y="2268854"/>
            <a:ext cx="6871334" cy="3847207"/>
          </a:xfrm>
          <a:prstGeom prst="rect">
            <a:avLst/>
          </a:prstGeom>
        </p:spPr>
        <p:txBody>
          <a:bodyPr vert="horz" wrap="square" lIns="0" tIns="0" rIns="0" bIns="0" rtlCol="0">
            <a:spAutoFit/>
          </a:bodyPr>
          <a:lstStyle/>
          <a:p>
            <a:pPr marL="299085" indent="-286385">
              <a:lnSpc>
                <a:spcPct val="100000"/>
              </a:lnSpc>
              <a:buFont typeface="Wingdings"/>
              <a:buChar char=""/>
              <a:tabLst>
                <a:tab pos="299720" algn="l"/>
              </a:tabLst>
            </a:pPr>
            <a:r>
              <a:rPr lang="es-MX" sz="2000" dirty="0" smtClean="0">
                <a:latin typeface="Arial"/>
                <a:cs typeface="Arial"/>
              </a:rPr>
              <a:t>Dr. Victorino Juárez Rivera, MC. Erika Barojas Payan, M.I.A. Aurea Vera Pérez.</a:t>
            </a:r>
            <a:endParaRPr sz="2000" dirty="0">
              <a:latin typeface="Arial"/>
              <a:cs typeface="Arial"/>
            </a:endParaRPr>
          </a:p>
          <a:p>
            <a:pPr marL="299085" marR="5080" indent="-286385">
              <a:lnSpc>
                <a:spcPct val="150000"/>
              </a:lnSpc>
              <a:buFont typeface="Wingdings"/>
              <a:buChar char=""/>
              <a:tabLst>
                <a:tab pos="299720" algn="l"/>
              </a:tabLst>
            </a:pPr>
            <a:r>
              <a:rPr sz="2000" dirty="0">
                <a:latin typeface="Arial"/>
                <a:cs typeface="Arial"/>
              </a:rPr>
              <a:t>Empresa: </a:t>
            </a:r>
            <a:r>
              <a:rPr lang="es-MX" sz="2000" dirty="0" err="1" smtClean="0">
                <a:latin typeface="Arial"/>
                <a:cs typeface="Arial"/>
              </a:rPr>
              <a:t>Valeo</a:t>
            </a:r>
            <a:r>
              <a:rPr lang="es-MX" sz="2000" dirty="0" smtClean="0">
                <a:latin typeface="Arial"/>
                <a:cs typeface="Arial"/>
              </a:rPr>
              <a:t> </a:t>
            </a:r>
            <a:r>
              <a:rPr lang="es-MX" sz="2000" dirty="0" err="1" smtClean="0">
                <a:latin typeface="Arial"/>
                <a:cs typeface="Arial"/>
              </a:rPr>
              <a:t>Sylvania</a:t>
            </a:r>
            <a:r>
              <a:rPr lang="es-MX" sz="2000" dirty="0" smtClean="0">
                <a:latin typeface="Arial"/>
                <a:cs typeface="Arial"/>
              </a:rPr>
              <a:t> </a:t>
            </a:r>
            <a:r>
              <a:rPr lang="es-MX" sz="2000" dirty="0" err="1" smtClean="0">
                <a:latin typeface="Arial"/>
                <a:cs typeface="Arial"/>
              </a:rPr>
              <a:t>Illuminacion</a:t>
            </a:r>
            <a:r>
              <a:rPr lang="es-MX" sz="2000" dirty="0" smtClean="0">
                <a:latin typeface="Arial"/>
                <a:cs typeface="Arial"/>
              </a:rPr>
              <a:t> </a:t>
            </a:r>
            <a:r>
              <a:rPr lang="es-MX" sz="2000" dirty="0" err="1" smtClean="0">
                <a:latin typeface="Arial"/>
                <a:cs typeface="Arial"/>
              </a:rPr>
              <a:t>Ligthin</a:t>
            </a:r>
            <a:r>
              <a:rPr lang="es-MX" sz="2000" dirty="0" smtClean="0">
                <a:latin typeface="Arial"/>
                <a:cs typeface="Arial"/>
              </a:rPr>
              <a:t> S de RL de CV</a:t>
            </a:r>
            <a:endParaRPr sz="2000" dirty="0" smtClean="0">
              <a:latin typeface="Arial"/>
              <a:cs typeface="Arial"/>
            </a:endParaRPr>
          </a:p>
          <a:p>
            <a:pPr marL="299085" indent="-286385">
              <a:lnSpc>
                <a:spcPct val="100000"/>
              </a:lnSpc>
              <a:spcBef>
                <a:spcPts val="1200"/>
              </a:spcBef>
              <a:buFont typeface="Wingdings"/>
              <a:buChar char=""/>
              <a:tabLst>
                <a:tab pos="299720" algn="l"/>
              </a:tabLst>
            </a:pPr>
            <a:r>
              <a:rPr sz="2000" dirty="0" smtClean="0">
                <a:latin typeface="Arial"/>
                <a:cs typeface="Arial"/>
              </a:rPr>
              <a:t>Lugar: </a:t>
            </a:r>
            <a:r>
              <a:rPr lang="es-MX" sz="2000" dirty="0" smtClean="0">
                <a:latin typeface="Arial"/>
                <a:cs typeface="Arial"/>
              </a:rPr>
              <a:t>Querétaro, Querétaro</a:t>
            </a:r>
            <a:r>
              <a:rPr sz="2000" spc="-15" dirty="0" smtClean="0">
                <a:latin typeface="Arial"/>
                <a:cs typeface="Arial"/>
              </a:rPr>
              <a:t>.</a:t>
            </a:r>
            <a:endParaRPr sz="2000" dirty="0" smtClean="0">
              <a:latin typeface="Arial"/>
              <a:cs typeface="Arial"/>
            </a:endParaRPr>
          </a:p>
          <a:p>
            <a:pPr marL="299085" indent="-286385">
              <a:lnSpc>
                <a:spcPct val="100000"/>
              </a:lnSpc>
              <a:spcBef>
                <a:spcPts val="1200"/>
              </a:spcBef>
              <a:buFont typeface="Wingdings"/>
              <a:buChar char=""/>
              <a:tabLst>
                <a:tab pos="299720" algn="l"/>
              </a:tabLst>
            </a:pPr>
            <a:r>
              <a:rPr sz="2000" dirty="0" err="1" smtClean="0">
                <a:latin typeface="Arial"/>
                <a:cs typeface="Arial"/>
              </a:rPr>
              <a:t>Programa</a:t>
            </a:r>
            <a:r>
              <a:rPr sz="2000" dirty="0" smtClean="0">
                <a:latin typeface="Arial"/>
                <a:cs typeface="Arial"/>
              </a:rPr>
              <a:t> </a:t>
            </a:r>
            <a:r>
              <a:rPr sz="2000" dirty="0">
                <a:latin typeface="Arial"/>
                <a:cs typeface="Arial"/>
              </a:rPr>
              <a:t>educativo: Ing.</a:t>
            </a:r>
            <a:r>
              <a:rPr sz="2000" spc="-140" dirty="0">
                <a:latin typeface="Arial"/>
                <a:cs typeface="Arial"/>
              </a:rPr>
              <a:t> </a:t>
            </a:r>
            <a:r>
              <a:rPr lang="es-MX" sz="2000" spc="-140" dirty="0" smtClean="0">
                <a:latin typeface="Arial"/>
                <a:cs typeface="Arial"/>
              </a:rPr>
              <a:t>Industrial</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Número de estudiantes:</a:t>
            </a:r>
            <a:r>
              <a:rPr sz="2000" spc="-140" dirty="0">
                <a:latin typeface="Arial"/>
                <a:cs typeface="Arial"/>
              </a:rPr>
              <a:t> </a:t>
            </a:r>
            <a:r>
              <a:rPr lang="es-MX" sz="2000" dirty="0" smtClean="0">
                <a:latin typeface="Arial"/>
                <a:cs typeface="Arial"/>
              </a:rPr>
              <a:t>17</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Numero de académicos:</a:t>
            </a:r>
            <a:r>
              <a:rPr sz="2000" spc="-145" dirty="0">
                <a:latin typeface="Arial"/>
                <a:cs typeface="Arial"/>
              </a:rPr>
              <a:t> </a:t>
            </a:r>
            <a:r>
              <a:rPr lang="es-MX" sz="2000" dirty="0">
                <a:latin typeface="Arial"/>
                <a:cs typeface="Arial"/>
              </a:rPr>
              <a:t>3</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Fecha de visita: </a:t>
            </a:r>
            <a:r>
              <a:rPr lang="es-MX" sz="2000" dirty="0" smtClean="0">
                <a:latin typeface="Arial"/>
                <a:cs typeface="Arial"/>
              </a:rPr>
              <a:t>2 de junio del 2017</a:t>
            </a:r>
            <a:r>
              <a:rPr sz="2000" dirty="0" smtClean="0">
                <a:latin typeface="Arial"/>
                <a:cs typeface="Arial"/>
              </a:rPr>
              <a:t>.</a:t>
            </a:r>
            <a:endParaRPr sz="2000" dirty="0">
              <a:latin typeface="Arial"/>
              <a:cs typeface="Arial"/>
            </a:endParaRPr>
          </a:p>
        </p:txBody>
      </p:sp>
      <p:sp>
        <p:nvSpPr>
          <p:cNvPr id="6" name="CuadroTexto 5"/>
          <p:cNvSpPr txBox="1"/>
          <p:nvPr/>
        </p:nvSpPr>
        <p:spPr>
          <a:xfrm>
            <a:off x="2988352" y="1488379"/>
            <a:ext cx="2274965" cy="523220"/>
          </a:xfrm>
          <a:prstGeom prst="rect">
            <a:avLst/>
          </a:prstGeom>
          <a:noFill/>
        </p:spPr>
        <p:txBody>
          <a:bodyPr wrap="square" rtlCol="0">
            <a:spAutoFit/>
          </a:bodyPr>
          <a:lstStyle/>
          <a:p>
            <a:r>
              <a:rPr lang="es-MX" sz="2800" b="1" dirty="0" smtClean="0"/>
              <a:t>Ing. Industrial</a:t>
            </a:r>
            <a:endParaRPr lang="es-MX" sz="2800" b="1" dirty="0"/>
          </a:p>
        </p:txBody>
      </p:sp>
    </p:spTree>
    <p:extLst>
      <p:ext uri="{BB962C8B-B14F-4D97-AF65-F5344CB8AC3E}">
        <p14:creationId xmlns:p14="http://schemas.microsoft.com/office/powerpoint/2010/main" val="13858118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50895" y="115823"/>
            <a:ext cx="5819775" cy="1322705"/>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0"/>
              </a:spcBef>
            </a:pPr>
            <a:endParaRPr sz="1000" dirty="0">
              <a:latin typeface="Times New Roman"/>
              <a:cs typeface="Times New Roman"/>
            </a:endParaRPr>
          </a:p>
          <a:p>
            <a:pPr marL="12700">
              <a:lnSpc>
                <a:spcPct val="100000"/>
              </a:lnSpc>
            </a:pPr>
            <a:r>
              <a:rPr sz="3600" b="1" spc="-45" dirty="0" smtClean="0">
                <a:latin typeface="Calibri"/>
                <a:cs typeface="Calibri"/>
              </a:rPr>
              <a:t>V</a:t>
            </a:r>
            <a:r>
              <a:rPr lang="es-MX" sz="3600" b="1" spc="-45" dirty="0" smtClean="0">
                <a:latin typeface="Calibri"/>
                <a:cs typeface="Calibri"/>
              </a:rPr>
              <a:t>isitas Guiadas</a:t>
            </a:r>
            <a:endParaRPr sz="3600" dirty="0">
              <a:latin typeface="Calibri"/>
              <a:cs typeface="Calibri"/>
            </a:endParaRPr>
          </a:p>
        </p:txBody>
      </p:sp>
      <p:sp>
        <p:nvSpPr>
          <p:cNvPr id="3" name="object 3"/>
          <p:cNvSpPr/>
          <p:nvPr/>
        </p:nvSpPr>
        <p:spPr>
          <a:xfrm>
            <a:off x="611187" y="2133600"/>
            <a:ext cx="8065134" cy="0"/>
          </a:xfrm>
          <a:custGeom>
            <a:avLst/>
            <a:gdLst/>
            <a:ahLst/>
            <a:cxnLst/>
            <a:rect l="l" t="t" r="r" b="b"/>
            <a:pathLst>
              <a:path w="8065134">
                <a:moveTo>
                  <a:pt x="0" y="0"/>
                </a:moveTo>
                <a:lnTo>
                  <a:pt x="8064944" y="0"/>
                </a:lnTo>
              </a:path>
            </a:pathLst>
          </a:custGeom>
          <a:ln w="12700">
            <a:solidFill>
              <a:srgbClr val="4F81BC"/>
            </a:solidFill>
          </a:ln>
        </p:spPr>
        <p:txBody>
          <a:bodyPr wrap="square" lIns="0" tIns="0" rIns="0" bIns="0" rtlCol="0"/>
          <a:lstStyle/>
          <a:p>
            <a:endParaRPr/>
          </a:p>
        </p:txBody>
      </p:sp>
      <p:sp>
        <p:nvSpPr>
          <p:cNvPr id="4" name="object 4"/>
          <p:cNvSpPr/>
          <p:nvPr/>
        </p:nvSpPr>
        <p:spPr>
          <a:xfrm>
            <a:off x="611187" y="6156959"/>
            <a:ext cx="8065134" cy="0"/>
          </a:xfrm>
          <a:custGeom>
            <a:avLst/>
            <a:gdLst/>
            <a:ahLst/>
            <a:cxnLst/>
            <a:rect l="l" t="t" r="r" b="b"/>
            <a:pathLst>
              <a:path w="8065134">
                <a:moveTo>
                  <a:pt x="0" y="0"/>
                </a:moveTo>
                <a:lnTo>
                  <a:pt x="8064944" y="0"/>
                </a:lnTo>
              </a:path>
            </a:pathLst>
          </a:custGeom>
          <a:ln w="12700">
            <a:solidFill>
              <a:srgbClr val="4F81BC"/>
            </a:solidFill>
          </a:ln>
        </p:spPr>
        <p:txBody>
          <a:bodyPr wrap="square" lIns="0" tIns="0" rIns="0" bIns="0" rtlCol="0"/>
          <a:lstStyle/>
          <a:p>
            <a:endParaRPr/>
          </a:p>
        </p:txBody>
      </p:sp>
      <p:sp>
        <p:nvSpPr>
          <p:cNvPr id="5" name="object 5"/>
          <p:cNvSpPr txBox="1"/>
          <p:nvPr/>
        </p:nvSpPr>
        <p:spPr>
          <a:xfrm>
            <a:off x="690168" y="2268854"/>
            <a:ext cx="6871334" cy="3385542"/>
          </a:xfrm>
          <a:prstGeom prst="rect">
            <a:avLst/>
          </a:prstGeom>
        </p:spPr>
        <p:txBody>
          <a:bodyPr vert="horz" wrap="square" lIns="0" tIns="0" rIns="0" bIns="0" rtlCol="0">
            <a:spAutoFit/>
          </a:bodyPr>
          <a:lstStyle/>
          <a:p>
            <a:pPr marL="299085" indent="-286385">
              <a:lnSpc>
                <a:spcPct val="100000"/>
              </a:lnSpc>
              <a:buFont typeface="Wingdings"/>
              <a:buChar char=""/>
              <a:tabLst>
                <a:tab pos="299720" algn="l"/>
              </a:tabLst>
            </a:pPr>
            <a:r>
              <a:rPr lang="es-MX" sz="2000" dirty="0" smtClean="0">
                <a:latin typeface="Arial"/>
                <a:cs typeface="Arial"/>
              </a:rPr>
              <a:t>Dr. Jesús Antonio Arenzano </a:t>
            </a:r>
            <a:r>
              <a:rPr lang="es-MX" sz="2000" dirty="0" err="1" smtClean="0">
                <a:latin typeface="Arial"/>
                <a:cs typeface="Arial"/>
              </a:rPr>
              <a:t>Altaif</a:t>
            </a:r>
            <a:r>
              <a:rPr lang="es-MX" sz="2000" dirty="0" smtClean="0">
                <a:latin typeface="Arial"/>
                <a:cs typeface="Arial"/>
              </a:rPr>
              <a:t>, Dr. Francisco Javier Merino Muñoz.</a:t>
            </a:r>
            <a:endParaRPr sz="2000" dirty="0">
              <a:latin typeface="Arial"/>
              <a:cs typeface="Arial"/>
            </a:endParaRPr>
          </a:p>
          <a:p>
            <a:pPr marL="299085" marR="5080" indent="-286385">
              <a:lnSpc>
                <a:spcPct val="150000"/>
              </a:lnSpc>
              <a:buFont typeface="Wingdings"/>
              <a:buChar char=""/>
              <a:tabLst>
                <a:tab pos="299720" algn="l"/>
              </a:tabLst>
            </a:pPr>
            <a:r>
              <a:rPr sz="2000" dirty="0">
                <a:latin typeface="Arial"/>
                <a:cs typeface="Arial"/>
              </a:rPr>
              <a:t>Empresa: </a:t>
            </a:r>
            <a:r>
              <a:rPr lang="es-MX" sz="2000" dirty="0" smtClean="0">
                <a:latin typeface="Arial"/>
                <a:cs typeface="Arial"/>
              </a:rPr>
              <a:t>Central Núcleo Eléctrica Laguna Verde.</a:t>
            </a:r>
            <a:endParaRPr sz="2000" dirty="0" smtClean="0">
              <a:latin typeface="Arial"/>
              <a:cs typeface="Arial"/>
            </a:endParaRPr>
          </a:p>
          <a:p>
            <a:pPr marL="299085" indent="-286385">
              <a:lnSpc>
                <a:spcPct val="100000"/>
              </a:lnSpc>
              <a:spcBef>
                <a:spcPts val="1200"/>
              </a:spcBef>
              <a:buFont typeface="Wingdings"/>
              <a:buChar char=""/>
              <a:tabLst>
                <a:tab pos="299720" algn="l"/>
              </a:tabLst>
            </a:pPr>
            <a:r>
              <a:rPr sz="2000" dirty="0" smtClean="0">
                <a:latin typeface="Arial"/>
                <a:cs typeface="Arial"/>
              </a:rPr>
              <a:t>Lugar: </a:t>
            </a:r>
            <a:r>
              <a:rPr lang="es-MX" sz="2000" dirty="0" smtClean="0">
                <a:latin typeface="Arial"/>
                <a:cs typeface="Arial"/>
              </a:rPr>
              <a:t>Alto Lucero de Gutiérrez Barrios,</a:t>
            </a:r>
            <a:r>
              <a:rPr sz="2000" spc="-100" dirty="0" smtClean="0">
                <a:latin typeface="Arial"/>
                <a:cs typeface="Arial"/>
              </a:rPr>
              <a:t> </a:t>
            </a:r>
            <a:r>
              <a:rPr sz="2000" spc="-15" dirty="0" smtClean="0">
                <a:latin typeface="Arial"/>
                <a:cs typeface="Arial"/>
              </a:rPr>
              <a:t>Veracruz.</a:t>
            </a:r>
            <a:endParaRPr sz="2000" dirty="0" smtClean="0">
              <a:latin typeface="Arial"/>
              <a:cs typeface="Arial"/>
            </a:endParaRPr>
          </a:p>
          <a:p>
            <a:pPr marL="299085" indent="-286385">
              <a:lnSpc>
                <a:spcPct val="100000"/>
              </a:lnSpc>
              <a:spcBef>
                <a:spcPts val="1200"/>
              </a:spcBef>
              <a:buFont typeface="Wingdings"/>
              <a:buChar char=""/>
              <a:tabLst>
                <a:tab pos="299720" algn="l"/>
              </a:tabLst>
            </a:pPr>
            <a:r>
              <a:rPr sz="2000" dirty="0" err="1" smtClean="0">
                <a:latin typeface="Arial"/>
                <a:cs typeface="Arial"/>
              </a:rPr>
              <a:t>Programa</a:t>
            </a:r>
            <a:r>
              <a:rPr sz="2000" dirty="0" smtClean="0">
                <a:latin typeface="Arial"/>
                <a:cs typeface="Arial"/>
              </a:rPr>
              <a:t> </a:t>
            </a:r>
            <a:r>
              <a:rPr sz="2000" dirty="0">
                <a:latin typeface="Arial"/>
                <a:cs typeface="Arial"/>
              </a:rPr>
              <a:t>educativo: Ing.</a:t>
            </a:r>
            <a:r>
              <a:rPr sz="2000" spc="-140" dirty="0">
                <a:latin typeface="Arial"/>
                <a:cs typeface="Arial"/>
              </a:rPr>
              <a:t> </a:t>
            </a:r>
            <a:r>
              <a:rPr lang="es-MX" sz="2000" dirty="0" smtClean="0">
                <a:latin typeface="Arial"/>
                <a:cs typeface="Arial"/>
              </a:rPr>
              <a:t>Mecánica</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Número de estudiantes:</a:t>
            </a:r>
            <a:r>
              <a:rPr sz="2000" spc="-140" dirty="0">
                <a:latin typeface="Arial"/>
                <a:cs typeface="Arial"/>
              </a:rPr>
              <a:t> </a:t>
            </a:r>
            <a:r>
              <a:rPr lang="es-MX" sz="2000" dirty="0" smtClean="0">
                <a:latin typeface="Arial"/>
                <a:cs typeface="Arial"/>
              </a:rPr>
              <a:t>43</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Numero de académicos:</a:t>
            </a:r>
            <a:r>
              <a:rPr sz="2000" spc="-145" dirty="0">
                <a:latin typeface="Arial"/>
                <a:cs typeface="Arial"/>
              </a:rPr>
              <a:t> </a:t>
            </a:r>
            <a:r>
              <a:rPr lang="es-MX" sz="2000" dirty="0">
                <a:latin typeface="Arial"/>
                <a:cs typeface="Arial"/>
              </a:rPr>
              <a:t>2</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Fecha de visita: </a:t>
            </a:r>
            <a:r>
              <a:rPr lang="es-MX" sz="2000" dirty="0" smtClean="0">
                <a:latin typeface="Arial"/>
                <a:cs typeface="Arial"/>
              </a:rPr>
              <a:t>2 de Noviembre del 2016</a:t>
            </a:r>
            <a:r>
              <a:rPr sz="2000" dirty="0" smtClean="0">
                <a:latin typeface="Arial"/>
                <a:cs typeface="Arial"/>
              </a:rPr>
              <a:t>.</a:t>
            </a:r>
            <a:endParaRPr sz="2000" dirty="0">
              <a:latin typeface="Arial"/>
              <a:cs typeface="Arial"/>
            </a:endParaRPr>
          </a:p>
        </p:txBody>
      </p:sp>
      <p:sp>
        <p:nvSpPr>
          <p:cNvPr id="6" name="CuadroTexto 5"/>
          <p:cNvSpPr txBox="1"/>
          <p:nvPr/>
        </p:nvSpPr>
        <p:spPr>
          <a:xfrm>
            <a:off x="2988352" y="1488379"/>
            <a:ext cx="2274965" cy="523220"/>
          </a:xfrm>
          <a:prstGeom prst="rect">
            <a:avLst/>
          </a:prstGeom>
          <a:noFill/>
        </p:spPr>
        <p:txBody>
          <a:bodyPr wrap="square" rtlCol="0">
            <a:spAutoFit/>
          </a:bodyPr>
          <a:lstStyle/>
          <a:p>
            <a:r>
              <a:rPr lang="es-MX" sz="2800" b="1" dirty="0" smtClean="0"/>
              <a:t>Ing. Mecánica</a:t>
            </a:r>
            <a:endParaRPr lang="es-MX" sz="2800" b="1" dirty="0"/>
          </a:p>
        </p:txBody>
      </p:sp>
    </p:spTree>
    <p:extLst>
      <p:ext uri="{BB962C8B-B14F-4D97-AF65-F5344CB8AC3E}">
        <p14:creationId xmlns:p14="http://schemas.microsoft.com/office/powerpoint/2010/main" val="1824534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50895" y="115823"/>
            <a:ext cx="5819775" cy="1322705"/>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0"/>
              </a:spcBef>
            </a:pPr>
            <a:endParaRPr sz="1000" dirty="0">
              <a:latin typeface="Times New Roman"/>
              <a:cs typeface="Times New Roman"/>
            </a:endParaRPr>
          </a:p>
          <a:p>
            <a:pPr marL="12700">
              <a:lnSpc>
                <a:spcPct val="100000"/>
              </a:lnSpc>
            </a:pPr>
            <a:r>
              <a:rPr sz="3600" b="1" spc="-45" dirty="0" smtClean="0">
                <a:latin typeface="Calibri"/>
                <a:cs typeface="Calibri"/>
              </a:rPr>
              <a:t>V</a:t>
            </a:r>
            <a:r>
              <a:rPr lang="es-MX" sz="3600" b="1" spc="-45" dirty="0" smtClean="0">
                <a:latin typeface="Calibri"/>
                <a:cs typeface="Calibri"/>
              </a:rPr>
              <a:t>isitas Guiadas</a:t>
            </a:r>
            <a:endParaRPr sz="3600" dirty="0">
              <a:latin typeface="Calibri"/>
              <a:cs typeface="Calibri"/>
            </a:endParaRPr>
          </a:p>
        </p:txBody>
      </p:sp>
      <p:sp>
        <p:nvSpPr>
          <p:cNvPr id="3" name="object 3"/>
          <p:cNvSpPr/>
          <p:nvPr/>
        </p:nvSpPr>
        <p:spPr>
          <a:xfrm>
            <a:off x="611187" y="2133600"/>
            <a:ext cx="8065134" cy="0"/>
          </a:xfrm>
          <a:custGeom>
            <a:avLst/>
            <a:gdLst/>
            <a:ahLst/>
            <a:cxnLst/>
            <a:rect l="l" t="t" r="r" b="b"/>
            <a:pathLst>
              <a:path w="8065134">
                <a:moveTo>
                  <a:pt x="0" y="0"/>
                </a:moveTo>
                <a:lnTo>
                  <a:pt x="8064944" y="0"/>
                </a:lnTo>
              </a:path>
            </a:pathLst>
          </a:custGeom>
          <a:ln w="12700">
            <a:solidFill>
              <a:srgbClr val="4F81BC"/>
            </a:solidFill>
          </a:ln>
        </p:spPr>
        <p:txBody>
          <a:bodyPr wrap="square" lIns="0" tIns="0" rIns="0" bIns="0" rtlCol="0"/>
          <a:lstStyle/>
          <a:p>
            <a:endParaRPr/>
          </a:p>
        </p:txBody>
      </p:sp>
      <p:sp>
        <p:nvSpPr>
          <p:cNvPr id="4" name="object 4"/>
          <p:cNvSpPr/>
          <p:nvPr/>
        </p:nvSpPr>
        <p:spPr>
          <a:xfrm>
            <a:off x="611187" y="6156959"/>
            <a:ext cx="8065134" cy="0"/>
          </a:xfrm>
          <a:custGeom>
            <a:avLst/>
            <a:gdLst/>
            <a:ahLst/>
            <a:cxnLst/>
            <a:rect l="l" t="t" r="r" b="b"/>
            <a:pathLst>
              <a:path w="8065134">
                <a:moveTo>
                  <a:pt x="0" y="0"/>
                </a:moveTo>
                <a:lnTo>
                  <a:pt x="8064944" y="0"/>
                </a:lnTo>
              </a:path>
            </a:pathLst>
          </a:custGeom>
          <a:ln w="12700">
            <a:solidFill>
              <a:srgbClr val="4F81BC"/>
            </a:solidFill>
          </a:ln>
        </p:spPr>
        <p:txBody>
          <a:bodyPr wrap="square" lIns="0" tIns="0" rIns="0" bIns="0" rtlCol="0"/>
          <a:lstStyle/>
          <a:p>
            <a:endParaRPr/>
          </a:p>
        </p:txBody>
      </p:sp>
      <p:sp>
        <p:nvSpPr>
          <p:cNvPr id="5" name="object 5"/>
          <p:cNvSpPr txBox="1"/>
          <p:nvPr/>
        </p:nvSpPr>
        <p:spPr>
          <a:xfrm>
            <a:off x="690168" y="2268854"/>
            <a:ext cx="6871334" cy="3077766"/>
          </a:xfrm>
          <a:prstGeom prst="rect">
            <a:avLst/>
          </a:prstGeom>
        </p:spPr>
        <p:txBody>
          <a:bodyPr vert="horz" wrap="square" lIns="0" tIns="0" rIns="0" bIns="0" rtlCol="0">
            <a:spAutoFit/>
          </a:bodyPr>
          <a:lstStyle/>
          <a:p>
            <a:pPr marL="299085" indent="-286385">
              <a:lnSpc>
                <a:spcPct val="100000"/>
              </a:lnSpc>
              <a:buFont typeface="Wingdings"/>
              <a:buChar char=""/>
              <a:tabLst>
                <a:tab pos="299720" algn="l"/>
              </a:tabLst>
            </a:pPr>
            <a:r>
              <a:rPr lang="es-MX" sz="2000" dirty="0" smtClean="0">
                <a:latin typeface="Arial"/>
                <a:cs typeface="Arial"/>
              </a:rPr>
              <a:t>Dr. Mario Silva Villegas, Dr. Rubén Villafuerte Díaz.</a:t>
            </a:r>
            <a:endParaRPr sz="2000" dirty="0">
              <a:latin typeface="Arial"/>
              <a:cs typeface="Arial"/>
            </a:endParaRPr>
          </a:p>
          <a:p>
            <a:pPr marL="299085" marR="5080" indent="-286385">
              <a:lnSpc>
                <a:spcPct val="150000"/>
              </a:lnSpc>
              <a:buFont typeface="Wingdings"/>
              <a:buChar char=""/>
              <a:tabLst>
                <a:tab pos="299720" algn="l"/>
              </a:tabLst>
            </a:pPr>
            <a:r>
              <a:rPr sz="2000" dirty="0" err="1">
                <a:latin typeface="Arial"/>
                <a:cs typeface="Arial"/>
              </a:rPr>
              <a:t>Empresa</a:t>
            </a:r>
            <a:r>
              <a:rPr sz="2000" dirty="0" smtClean="0">
                <a:latin typeface="Arial"/>
                <a:cs typeface="Arial"/>
              </a:rPr>
              <a:t>:</a:t>
            </a:r>
            <a:r>
              <a:rPr lang="es-MX" sz="2000" dirty="0" smtClean="0">
                <a:latin typeface="Arial"/>
                <a:cs typeface="Arial"/>
              </a:rPr>
              <a:t> Hidroeléctrica Zagis, Fabrica de Cocolapan.</a:t>
            </a:r>
            <a:endParaRPr sz="2000" dirty="0" smtClean="0">
              <a:latin typeface="Arial"/>
              <a:cs typeface="Arial"/>
            </a:endParaRPr>
          </a:p>
          <a:p>
            <a:pPr marL="299085" indent="-286385">
              <a:lnSpc>
                <a:spcPct val="100000"/>
              </a:lnSpc>
              <a:spcBef>
                <a:spcPts val="1200"/>
              </a:spcBef>
              <a:buFont typeface="Wingdings"/>
              <a:buChar char=""/>
              <a:tabLst>
                <a:tab pos="299720" algn="l"/>
              </a:tabLst>
            </a:pPr>
            <a:r>
              <a:rPr sz="2000" dirty="0" smtClean="0">
                <a:latin typeface="Arial"/>
                <a:cs typeface="Arial"/>
              </a:rPr>
              <a:t>Lugar: </a:t>
            </a:r>
            <a:r>
              <a:rPr lang="es-MX" sz="2000" dirty="0" smtClean="0">
                <a:latin typeface="Arial"/>
                <a:cs typeface="Arial"/>
              </a:rPr>
              <a:t>Orizaba,</a:t>
            </a:r>
            <a:r>
              <a:rPr sz="2000" spc="-100" dirty="0" smtClean="0">
                <a:latin typeface="Arial"/>
                <a:cs typeface="Arial"/>
              </a:rPr>
              <a:t> </a:t>
            </a:r>
            <a:r>
              <a:rPr sz="2000" spc="-15" dirty="0" smtClean="0">
                <a:latin typeface="Arial"/>
                <a:cs typeface="Arial"/>
              </a:rPr>
              <a:t>Veracruz.</a:t>
            </a:r>
            <a:endParaRPr sz="2000" dirty="0" smtClean="0">
              <a:latin typeface="Arial"/>
              <a:cs typeface="Arial"/>
            </a:endParaRPr>
          </a:p>
          <a:p>
            <a:pPr marL="299085" indent="-286385">
              <a:lnSpc>
                <a:spcPct val="100000"/>
              </a:lnSpc>
              <a:spcBef>
                <a:spcPts val="1200"/>
              </a:spcBef>
              <a:buFont typeface="Wingdings"/>
              <a:buChar char=""/>
              <a:tabLst>
                <a:tab pos="299720" algn="l"/>
              </a:tabLst>
            </a:pPr>
            <a:r>
              <a:rPr sz="2000" dirty="0" err="1" smtClean="0">
                <a:latin typeface="Arial"/>
                <a:cs typeface="Arial"/>
              </a:rPr>
              <a:t>Programa</a:t>
            </a:r>
            <a:r>
              <a:rPr sz="2000" dirty="0" smtClean="0">
                <a:latin typeface="Arial"/>
                <a:cs typeface="Arial"/>
              </a:rPr>
              <a:t> </a:t>
            </a:r>
            <a:r>
              <a:rPr sz="2000" dirty="0">
                <a:latin typeface="Arial"/>
                <a:cs typeface="Arial"/>
              </a:rPr>
              <a:t>educativo: Ing.</a:t>
            </a:r>
            <a:r>
              <a:rPr sz="2000" spc="-140" dirty="0">
                <a:latin typeface="Arial"/>
                <a:cs typeface="Arial"/>
              </a:rPr>
              <a:t> </a:t>
            </a:r>
            <a:r>
              <a:rPr lang="es-MX" sz="2000" spc="-140" dirty="0" smtClean="0">
                <a:latin typeface="Arial"/>
                <a:cs typeface="Arial"/>
              </a:rPr>
              <a:t>Eléctrica.</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Número de estudiantes:</a:t>
            </a:r>
            <a:r>
              <a:rPr sz="2000" spc="-140" dirty="0">
                <a:latin typeface="Arial"/>
                <a:cs typeface="Arial"/>
              </a:rPr>
              <a:t> </a:t>
            </a:r>
            <a:r>
              <a:rPr lang="es-MX" sz="2000" dirty="0">
                <a:latin typeface="Arial"/>
                <a:cs typeface="Arial"/>
              </a:rPr>
              <a:t> </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Numero de académicos:</a:t>
            </a:r>
            <a:r>
              <a:rPr sz="2000" spc="-145" dirty="0">
                <a:latin typeface="Arial"/>
                <a:cs typeface="Arial"/>
              </a:rPr>
              <a:t> </a:t>
            </a:r>
            <a:r>
              <a:rPr lang="es-MX" sz="2000" dirty="0">
                <a:latin typeface="Arial"/>
                <a:cs typeface="Arial"/>
              </a:rPr>
              <a:t>2</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Fecha de visita: </a:t>
            </a:r>
            <a:r>
              <a:rPr lang="es-MX" sz="2000" dirty="0">
                <a:latin typeface="Arial"/>
                <a:cs typeface="Arial"/>
              </a:rPr>
              <a:t>2</a:t>
            </a:r>
            <a:r>
              <a:rPr lang="es-MX" sz="2000" dirty="0" smtClean="0">
                <a:latin typeface="Arial"/>
                <a:cs typeface="Arial"/>
              </a:rPr>
              <a:t> de diciembre de 2016</a:t>
            </a:r>
            <a:r>
              <a:rPr sz="2000" dirty="0" smtClean="0">
                <a:latin typeface="Arial"/>
                <a:cs typeface="Arial"/>
              </a:rPr>
              <a:t>.</a:t>
            </a:r>
            <a:endParaRPr sz="2000" dirty="0">
              <a:latin typeface="Arial"/>
              <a:cs typeface="Arial"/>
            </a:endParaRPr>
          </a:p>
        </p:txBody>
      </p:sp>
      <p:sp>
        <p:nvSpPr>
          <p:cNvPr id="6" name="CuadroTexto 5"/>
          <p:cNvSpPr txBox="1"/>
          <p:nvPr/>
        </p:nvSpPr>
        <p:spPr>
          <a:xfrm>
            <a:off x="2988352" y="1488379"/>
            <a:ext cx="2274965" cy="523220"/>
          </a:xfrm>
          <a:prstGeom prst="rect">
            <a:avLst/>
          </a:prstGeom>
          <a:noFill/>
        </p:spPr>
        <p:txBody>
          <a:bodyPr wrap="square" rtlCol="0">
            <a:spAutoFit/>
          </a:bodyPr>
          <a:lstStyle/>
          <a:p>
            <a:r>
              <a:rPr lang="es-MX" sz="2800" b="1" dirty="0" smtClean="0"/>
              <a:t>Ing. Eléctrica</a:t>
            </a:r>
            <a:endParaRPr lang="es-MX" sz="2800" b="1" dirty="0"/>
          </a:p>
        </p:txBody>
      </p:sp>
    </p:spTree>
    <p:extLst>
      <p:ext uri="{BB962C8B-B14F-4D97-AF65-F5344CB8AC3E}">
        <p14:creationId xmlns:p14="http://schemas.microsoft.com/office/powerpoint/2010/main" val="7156082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50895" y="115823"/>
            <a:ext cx="5819775" cy="1322705"/>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0"/>
              </a:spcBef>
            </a:pPr>
            <a:endParaRPr sz="1000" dirty="0">
              <a:latin typeface="Times New Roman"/>
              <a:cs typeface="Times New Roman"/>
            </a:endParaRPr>
          </a:p>
          <a:p>
            <a:pPr marL="12700">
              <a:lnSpc>
                <a:spcPct val="100000"/>
              </a:lnSpc>
            </a:pPr>
            <a:r>
              <a:rPr sz="3600" b="1" spc="-45" dirty="0" smtClean="0">
                <a:latin typeface="Calibri"/>
                <a:cs typeface="Calibri"/>
              </a:rPr>
              <a:t>V</a:t>
            </a:r>
            <a:r>
              <a:rPr lang="es-MX" sz="3600" b="1" spc="-45" dirty="0" smtClean="0">
                <a:latin typeface="Calibri"/>
                <a:cs typeface="Calibri"/>
              </a:rPr>
              <a:t>isitas Guiadas</a:t>
            </a:r>
            <a:endParaRPr sz="3600" dirty="0">
              <a:latin typeface="Calibri"/>
              <a:cs typeface="Calibri"/>
            </a:endParaRPr>
          </a:p>
        </p:txBody>
      </p:sp>
      <p:sp>
        <p:nvSpPr>
          <p:cNvPr id="3" name="object 3"/>
          <p:cNvSpPr/>
          <p:nvPr/>
        </p:nvSpPr>
        <p:spPr>
          <a:xfrm>
            <a:off x="611187" y="2133600"/>
            <a:ext cx="8065134" cy="0"/>
          </a:xfrm>
          <a:custGeom>
            <a:avLst/>
            <a:gdLst/>
            <a:ahLst/>
            <a:cxnLst/>
            <a:rect l="l" t="t" r="r" b="b"/>
            <a:pathLst>
              <a:path w="8065134">
                <a:moveTo>
                  <a:pt x="0" y="0"/>
                </a:moveTo>
                <a:lnTo>
                  <a:pt x="8064944" y="0"/>
                </a:lnTo>
              </a:path>
            </a:pathLst>
          </a:custGeom>
          <a:ln w="12700">
            <a:solidFill>
              <a:srgbClr val="4F81BC"/>
            </a:solidFill>
          </a:ln>
        </p:spPr>
        <p:txBody>
          <a:bodyPr wrap="square" lIns="0" tIns="0" rIns="0" bIns="0" rtlCol="0"/>
          <a:lstStyle/>
          <a:p>
            <a:endParaRPr/>
          </a:p>
        </p:txBody>
      </p:sp>
      <p:sp>
        <p:nvSpPr>
          <p:cNvPr id="4" name="object 4"/>
          <p:cNvSpPr/>
          <p:nvPr/>
        </p:nvSpPr>
        <p:spPr>
          <a:xfrm>
            <a:off x="611187" y="6156959"/>
            <a:ext cx="8065134" cy="0"/>
          </a:xfrm>
          <a:custGeom>
            <a:avLst/>
            <a:gdLst/>
            <a:ahLst/>
            <a:cxnLst/>
            <a:rect l="l" t="t" r="r" b="b"/>
            <a:pathLst>
              <a:path w="8065134">
                <a:moveTo>
                  <a:pt x="0" y="0"/>
                </a:moveTo>
                <a:lnTo>
                  <a:pt x="8064944" y="0"/>
                </a:lnTo>
              </a:path>
            </a:pathLst>
          </a:custGeom>
          <a:ln w="12700">
            <a:solidFill>
              <a:srgbClr val="4F81BC"/>
            </a:solidFill>
          </a:ln>
        </p:spPr>
        <p:txBody>
          <a:bodyPr wrap="square" lIns="0" tIns="0" rIns="0" bIns="0" rtlCol="0"/>
          <a:lstStyle/>
          <a:p>
            <a:endParaRPr/>
          </a:p>
        </p:txBody>
      </p:sp>
      <p:sp>
        <p:nvSpPr>
          <p:cNvPr id="5" name="object 5"/>
          <p:cNvSpPr txBox="1"/>
          <p:nvPr/>
        </p:nvSpPr>
        <p:spPr>
          <a:xfrm>
            <a:off x="690168" y="2268854"/>
            <a:ext cx="6871334" cy="3077766"/>
          </a:xfrm>
          <a:prstGeom prst="rect">
            <a:avLst/>
          </a:prstGeom>
        </p:spPr>
        <p:txBody>
          <a:bodyPr vert="horz" wrap="square" lIns="0" tIns="0" rIns="0" bIns="0" rtlCol="0">
            <a:spAutoFit/>
          </a:bodyPr>
          <a:lstStyle/>
          <a:p>
            <a:pPr marL="299085" indent="-286385">
              <a:lnSpc>
                <a:spcPct val="100000"/>
              </a:lnSpc>
              <a:buFont typeface="Wingdings"/>
              <a:buChar char=""/>
              <a:tabLst>
                <a:tab pos="299720" algn="l"/>
              </a:tabLst>
            </a:pPr>
            <a:r>
              <a:rPr lang="es-MX" sz="2000" dirty="0" smtClean="0">
                <a:latin typeface="Arial"/>
                <a:cs typeface="Arial"/>
              </a:rPr>
              <a:t>Dr. Mario Silva Villegas MI. José David García Sarmiento.</a:t>
            </a:r>
            <a:endParaRPr sz="2000" dirty="0">
              <a:latin typeface="Arial"/>
              <a:cs typeface="Arial"/>
            </a:endParaRPr>
          </a:p>
          <a:p>
            <a:pPr marL="299085" marR="5080" indent="-286385">
              <a:lnSpc>
                <a:spcPct val="150000"/>
              </a:lnSpc>
              <a:buFont typeface="Wingdings"/>
              <a:buChar char=""/>
              <a:tabLst>
                <a:tab pos="299720" algn="l"/>
              </a:tabLst>
            </a:pPr>
            <a:r>
              <a:rPr sz="2000" dirty="0">
                <a:latin typeface="Arial"/>
                <a:cs typeface="Arial"/>
              </a:rPr>
              <a:t>Empresa: </a:t>
            </a:r>
            <a:r>
              <a:rPr lang="es-MX" sz="2000" dirty="0" smtClean="0">
                <a:latin typeface="Arial"/>
                <a:cs typeface="Arial"/>
              </a:rPr>
              <a:t>Central Núcleo Eléctrica Laguna Verde.</a:t>
            </a:r>
            <a:endParaRPr sz="2000" dirty="0" smtClean="0">
              <a:latin typeface="Arial"/>
              <a:cs typeface="Arial"/>
            </a:endParaRPr>
          </a:p>
          <a:p>
            <a:pPr marL="299085" indent="-286385">
              <a:lnSpc>
                <a:spcPct val="100000"/>
              </a:lnSpc>
              <a:spcBef>
                <a:spcPts val="1200"/>
              </a:spcBef>
              <a:buFont typeface="Wingdings"/>
              <a:buChar char=""/>
              <a:tabLst>
                <a:tab pos="299720" algn="l"/>
              </a:tabLst>
            </a:pPr>
            <a:r>
              <a:rPr sz="2000" dirty="0" smtClean="0">
                <a:latin typeface="Arial"/>
                <a:cs typeface="Arial"/>
              </a:rPr>
              <a:t>Lugar: </a:t>
            </a:r>
            <a:r>
              <a:rPr lang="es-MX" sz="2000" dirty="0" smtClean="0">
                <a:latin typeface="Arial"/>
                <a:cs typeface="Arial"/>
              </a:rPr>
              <a:t>Alto Lucero de Gutiérrez Barrios,</a:t>
            </a:r>
            <a:r>
              <a:rPr sz="2000" spc="-100" dirty="0" smtClean="0">
                <a:latin typeface="Arial"/>
                <a:cs typeface="Arial"/>
              </a:rPr>
              <a:t> </a:t>
            </a:r>
            <a:r>
              <a:rPr sz="2000" spc="-15" dirty="0" smtClean="0">
                <a:latin typeface="Arial"/>
                <a:cs typeface="Arial"/>
              </a:rPr>
              <a:t>Veracruz.</a:t>
            </a:r>
            <a:endParaRPr sz="2000" dirty="0" smtClean="0">
              <a:latin typeface="Arial"/>
              <a:cs typeface="Arial"/>
            </a:endParaRPr>
          </a:p>
          <a:p>
            <a:pPr marL="299085" indent="-286385">
              <a:lnSpc>
                <a:spcPct val="100000"/>
              </a:lnSpc>
              <a:spcBef>
                <a:spcPts val="1200"/>
              </a:spcBef>
              <a:buFont typeface="Wingdings"/>
              <a:buChar char=""/>
              <a:tabLst>
                <a:tab pos="299720" algn="l"/>
              </a:tabLst>
            </a:pPr>
            <a:r>
              <a:rPr sz="2000" dirty="0" smtClean="0">
                <a:latin typeface="Arial"/>
                <a:cs typeface="Arial"/>
              </a:rPr>
              <a:t>Programa </a:t>
            </a:r>
            <a:r>
              <a:rPr sz="2000" dirty="0">
                <a:latin typeface="Arial"/>
                <a:cs typeface="Arial"/>
              </a:rPr>
              <a:t>educativo: Ing.</a:t>
            </a:r>
            <a:r>
              <a:rPr sz="2000" spc="-140" dirty="0">
                <a:latin typeface="Arial"/>
                <a:cs typeface="Arial"/>
              </a:rPr>
              <a:t> </a:t>
            </a:r>
            <a:r>
              <a:rPr lang="es-MX" sz="2000" spc="-140" dirty="0" smtClean="0">
                <a:latin typeface="Arial"/>
                <a:cs typeface="Arial"/>
              </a:rPr>
              <a:t>Eléctrica.</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Número de estudiantes:</a:t>
            </a:r>
            <a:r>
              <a:rPr sz="2000" spc="-140" dirty="0">
                <a:latin typeface="Arial"/>
                <a:cs typeface="Arial"/>
              </a:rPr>
              <a:t> </a:t>
            </a:r>
            <a:r>
              <a:rPr lang="es-MX" sz="2000" dirty="0" smtClean="0">
                <a:latin typeface="Arial"/>
                <a:cs typeface="Arial"/>
              </a:rPr>
              <a:t>43</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Numero de académicos:</a:t>
            </a:r>
            <a:r>
              <a:rPr sz="2000" spc="-145" dirty="0">
                <a:latin typeface="Arial"/>
                <a:cs typeface="Arial"/>
              </a:rPr>
              <a:t> </a:t>
            </a:r>
            <a:r>
              <a:rPr lang="es-MX" sz="2000" dirty="0">
                <a:latin typeface="Arial"/>
                <a:cs typeface="Arial"/>
              </a:rPr>
              <a:t>2</a:t>
            </a:r>
            <a:r>
              <a:rPr sz="2000" dirty="0" smtClean="0">
                <a:latin typeface="Arial"/>
                <a:cs typeface="Arial"/>
              </a:rPr>
              <a:t>.</a:t>
            </a:r>
            <a:endParaRPr sz="2000" dirty="0">
              <a:latin typeface="Arial"/>
              <a:cs typeface="Arial"/>
            </a:endParaRPr>
          </a:p>
          <a:p>
            <a:pPr marL="299085" indent="-286385">
              <a:lnSpc>
                <a:spcPct val="100000"/>
              </a:lnSpc>
              <a:spcBef>
                <a:spcPts val="1200"/>
              </a:spcBef>
              <a:buFont typeface="Wingdings"/>
              <a:buChar char=""/>
              <a:tabLst>
                <a:tab pos="299720" algn="l"/>
              </a:tabLst>
            </a:pPr>
            <a:r>
              <a:rPr sz="2000" dirty="0">
                <a:latin typeface="Arial"/>
                <a:cs typeface="Arial"/>
              </a:rPr>
              <a:t>Fecha de visita: </a:t>
            </a:r>
            <a:r>
              <a:rPr lang="es-MX" sz="2000" dirty="0" smtClean="0">
                <a:latin typeface="Arial"/>
                <a:cs typeface="Arial"/>
              </a:rPr>
              <a:t>6 de abril de 2017</a:t>
            </a:r>
            <a:r>
              <a:rPr sz="2000" dirty="0" smtClean="0">
                <a:latin typeface="Arial"/>
                <a:cs typeface="Arial"/>
              </a:rPr>
              <a:t>.</a:t>
            </a:r>
            <a:endParaRPr sz="2000" dirty="0">
              <a:latin typeface="Arial"/>
              <a:cs typeface="Arial"/>
            </a:endParaRPr>
          </a:p>
        </p:txBody>
      </p:sp>
    </p:spTree>
    <p:extLst>
      <p:ext uri="{BB962C8B-B14F-4D97-AF65-F5344CB8AC3E}">
        <p14:creationId xmlns:p14="http://schemas.microsoft.com/office/powerpoint/2010/main" val="135068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74065" y="115823"/>
            <a:ext cx="8196580" cy="1284967"/>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smtClean="0">
              <a:latin typeface="Times New Roman"/>
              <a:cs typeface="Times New Roman"/>
            </a:endParaRPr>
          </a:p>
          <a:p>
            <a:pPr>
              <a:lnSpc>
                <a:spcPct val="100000"/>
              </a:lnSpc>
              <a:spcBef>
                <a:spcPts val="35"/>
              </a:spcBef>
            </a:pPr>
            <a:endParaRPr sz="1700" dirty="0" smtClean="0">
              <a:latin typeface="Times New Roman"/>
              <a:cs typeface="Times New Roman"/>
            </a:endParaRPr>
          </a:p>
          <a:p>
            <a:pPr marL="2700020">
              <a:lnSpc>
                <a:spcPct val="100000"/>
              </a:lnSpc>
            </a:pPr>
            <a:r>
              <a:rPr lang="es-MX" sz="4000" b="1" spc="-15" dirty="0" smtClean="0">
                <a:latin typeface="Calibri"/>
                <a:cs typeface="Calibri"/>
              </a:rPr>
              <a:t>  </a:t>
            </a:r>
            <a:endParaRPr sz="4000" dirty="0">
              <a:latin typeface="Calibri"/>
              <a:cs typeface="Calibri"/>
            </a:endParaRPr>
          </a:p>
        </p:txBody>
      </p:sp>
      <p:sp>
        <p:nvSpPr>
          <p:cNvPr id="2" name="Rectángulo 1"/>
          <p:cNvSpPr/>
          <p:nvPr/>
        </p:nvSpPr>
        <p:spPr>
          <a:xfrm>
            <a:off x="2019655" y="1403065"/>
            <a:ext cx="5105400" cy="646331"/>
          </a:xfrm>
          <a:prstGeom prst="rect">
            <a:avLst/>
          </a:prstGeom>
        </p:spPr>
        <p:txBody>
          <a:bodyPr wrap="square">
            <a:spAutoFit/>
          </a:bodyPr>
          <a:lstStyle/>
          <a:p>
            <a:pPr algn="ctr"/>
            <a:r>
              <a:rPr lang="es-MX" sz="3600" b="1" spc="-15" dirty="0">
                <a:cs typeface="Calibri"/>
              </a:rPr>
              <a:t>Curso Educación Continua</a:t>
            </a:r>
            <a:endParaRPr lang="es-MX" sz="3600" dirty="0"/>
          </a:p>
        </p:txBody>
      </p:sp>
      <p:graphicFrame>
        <p:nvGraphicFramePr>
          <p:cNvPr id="3" name="Tabla 2"/>
          <p:cNvGraphicFramePr>
            <a:graphicFrameLocks noGrp="1"/>
          </p:cNvGraphicFramePr>
          <p:nvPr>
            <p:extLst>
              <p:ext uri="{D42A27DB-BD31-4B8C-83A1-F6EECF244321}">
                <p14:modId xmlns:p14="http://schemas.microsoft.com/office/powerpoint/2010/main" val="39594892"/>
              </p:ext>
            </p:extLst>
          </p:nvPr>
        </p:nvGraphicFramePr>
        <p:xfrm>
          <a:off x="1105255" y="2590800"/>
          <a:ext cx="6934200" cy="3124200"/>
        </p:xfrm>
        <a:graphic>
          <a:graphicData uri="http://schemas.openxmlformats.org/drawingml/2006/table">
            <a:tbl>
              <a:tblPr>
                <a:tableStyleId>{22838BEF-8BB2-4498-84A7-C5851F593DF1}</a:tableStyleId>
              </a:tblPr>
              <a:tblGrid>
                <a:gridCol w="3140412">
                  <a:extLst>
                    <a:ext uri="{9D8B030D-6E8A-4147-A177-3AD203B41FA5}">
                      <a16:colId xmlns:a16="http://schemas.microsoft.com/office/drawing/2014/main" val="20000"/>
                    </a:ext>
                  </a:extLst>
                </a:gridCol>
                <a:gridCol w="3793788">
                  <a:extLst>
                    <a:ext uri="{9D8B030D-6E8A-4147-A177-3AD203B41FA5}">
                      <a16:colId xmlns:a16="http://schemas.microsoft.com/office/drawing/2014/main" val="20001"/>
                    </a:ext>
                  </a:extLst>
                </a:gridCol>
              </a:tblGrid>
              <a:tr h="1748181">
                <a:tc>
                  <a:txBody>
                    <a:bodyPr/>
                    <a:lstStyle/>
                    <a:p>
                      <a:pPr algn="ctr" fontAlgn="ctr"/>
                      <a:r>
                        <a:rPr lang="es-MX" sz="1600" b="1" u="none" strike="noStrike" dirty="0">
                          <a:effectLst/>
                          <a:latin typeface="Arial" panose="020B0604020202020204" pitchFamily="34" charset="0"/>
                          <a:cs typeface="Arial" panose="020B0604020202020204" pitchFamily="34" charset="0"/>
                        </a:rPr>
                        <a:t>CURSO</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MX" sz="1600" u="none" strike="noStrike" dirty="0" smtClean="0">
                          <a:effectLst/>
                          <a:latin typeface="Arial" panose="020B0604020202020204" pitchFamily="34" charset="0"/>
                          <a:cs typeface="Arial" panose="020B0604020202020204" pitchFamily="34" charset="0"/>
                        </a:rPr>
                        <a:t>Actualización </a:t>
                      </a:r>
                      <a:r>
                        <a:rPr lang="es-MX" sz="1600" u="none" strike="noStrike" dirty="0">
                          <a:effectLst/>
                          <a:latin typeface="Arial" panose="020B0604020202020204" pitchFamily="34" charset="0"/>
                          <a:cs typeface="Arial" panose="020B0604020202020204" pitchFamily="34" charset="0"/>
                        </a:rPr>
                        <a:t>de planes y programas de estudio. Diseño curricular por competencias e </a:t>
                      </a:r>
                      <a:r>
                        <a:rPr lang="es-MX" sz="1600" u="none" strike="noStrike" dirty="0" smtClean="0">
                          <a:effectLst/>
                          <a:latin typeface="Arial" panose="020B0604020202020204" pitchFamily="34" charset="0"/>
                          <a:cs typeface="Arial" panose="020B0604020202020204" pitchFamily="34" charset="0"/>
                        </a:rPr>
                        <a:t>identificación </a:t>
                      </a:r>
                      <a:r>
                        <a:rPr lang="es-MX" sz="1600" u="none" strike="noStrike" dirty="0">
                          <a:effectLst/>
                          <a:latin typeface="Arial" panose="020B0604020202020204" pitchFamily="34" charset="0"/>
                          <a:cs typeface="Arial" panose="020B0604020202020204" pitchFamily="34" charset="0"/>
                        </a:rPr>
                        <a:t>de necesidades de </a:t>
                      </a:r>
                      <a:r>
                        <a:rPr lang="es-MX" sz="1600" u="none" strike="noStrike" dirty="0" smtClean="0">
                          <a:effectLst/>
                          <a:latin typeface="Arial" panose="020B0604020202020204" pitchFamily="34" charset="0"/>
                          <a:cs typeface="Arial" panose="020B0604020202020204" pitchFamily="34" charset="0"/>
                        </a:rPr>
                        <a:t>formación </a:t>
                      </a:r>
                      <a:r>
                        <a:rPr lang="es-MX" sz="1600" u="none" strike="noStrike" dirty="0">
                          <a:effectLst/>
                          <a:latin typeface="Arial" panose="020B0604020202020204" pitchFamily="34" charset="0"/>
                          <a:cs typeface="Arial" panose="020B0604020202020204" pitchFamily="34" charset="0"/>
                        </a:rPr>
                        <a:t>docente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489686">
                <a:tc>
                  <a:txBody>
                    <a:bodyPr/>
                    <a:lstStyle/>
                    <a:p>
                      <a:pPr algn="ctr" fontAlgn="ctr"/>
                      <a:r>
                        <a:rPr lang="es-MX" sz="1600" b="1" u="none" strike="noStrike" dirty="0">
                          <a:effectLst/>
                          <a:latin typeface="Arial" panose="020B0604020202020204" pitchFamily="34" charset="0"/>
                          <a:cs typeface="Arial" panose="020B0604020202020204" pitchFamily="34" charset="0"/>
                        </a:rPr>
                        <a:t>FECHAS</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MX" sz="1600" u="none" strike="noStrike" dirty="0">
                          <a:effectLst/>
                          <a:latin typeface="Arial" panose="020B0604020202020204" pitchFamily="34" charset="0"/>
                          <a:cs typeface="Arial" panose="020B0604020202020204" pitchFamily="34" charset="0"/>
                        </a:rPr>
                        <a:t>26, 27 y 28 de Abril de 2017</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886333">
                <a:tc>
                  <a:txBody>
                    <a:bodyPr/>
                    <a:lstStyle/>
                    <a:p>
                      <a:pPr algn="ctr" fontAlgn="ctr"/>
                      <a:r>
                        <a:rPr lang="es-MX" sz="1600" b="1" u="none" strike="noStrike" dirty="0">
                          <a:effectLst/>
                          <a:latin typeface="Arial" panose="020B0604020202020204" pitchFamily="34" charset="0"/>
                          <a:cs typeface="Arial" panose="020B0604020202020204" pitchFamily="34" charset="0"/>
                        </a:rPr>
                        <a:t>No. DE ACADEMICOS QUE ASISTIERON</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MX" sz="1600" u="none" strike="noStrike" dirty="0">
                          <a:effectLst/>
                          <a:latin typeface="Arial" panose="020B0604020202020204" pitchFamily="34" charset="0"/>
                          <a:cs typeface="Arial" panose="020B0604020202020204" pitchFamily="34" charset="0"/>
                        </a:rPr>
                        <a:t>6</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37708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258267" y="2950717"/>
            <a:ext cx="8484235" cy="759460"/>
          </a:xfrm>
          <a:prstGeom prst="rect">
            <a:avLst/>
          </a:prstGeom>
        </p:spPr>
        <p:txBody>
          <a:bodyPr vert="horz" wrap="square" lIns="0" tIns="0" rIns="0" bIns="0" rtlCol="0">
            <a:spAutoFit/>
          </a:bodyPr>
          <a:lstStyle/>
          <a:p>
            <a:pPr marL="12700" marR="5080">
              <a:lnSpc>
                <a:spcPct val="100000"/>
              </a:lnSpc>
              <a:tabLst>
                <a:tab pos="1370330" algn="l"/>
                <a:tab pos="2891790" algn="l"/>
                <a:tab pos="3260090" algn="l"/>
                <a:tab pos="4418965" algn="l"/>
                <a:tab pos="4700905" algn="l"/>
                <a:tab pos="5059045" algn="l"/>
                <a:tab pos="6223635" algn="l"/>
                <a:tab pos="6673215" algn="l"/>
                <a:tab pos="7685405" algn="l"/>
                <a:tab pos="7962900" algn="l"/>
                <a:tab pos="8246109" algn="l"/>
              </a:tabLst>
            </a:pPr>
            <a:r>
              <a:rPr sz="2400" b="1" spc="-5" dirty="0">
                <a:solidFill>
                  <a:srgbClr val="00AF50"/>
                </a:solidFill>
                <a:latin typeface="Calibri"/>
                <a:cs typeface="Calibri"/>
              </a:rPr>
              <a:t>P</a:t>
            </a:r>
            <a:r>
              <a:rPr sz="2400" b="1" spc="-30" dirty="0">
                <a:solidFill>
                  <a:srgbClr val="00AF50"/>
                </a:solidFill>
                <a:latin typeface="Calibri"/>
                <a:cs typeface="Calibri"/>
              </a:rPr>
              <a:t>r</a:t>
            </a:r>
            <a:r>
              <a:rPr sz="2400" b="1" dirty="0">
                <a:solidFill>
                  <a:srgbClr val="00AF50"/>
                </a:solidFill>
                <a:latin typeface="Calibri"/>
                <a:cs typeface="Calibri"/>
              </a:rPr>
              <a:t>og</a:t>
            </a:r>
            <a:r>
              <a:rPr sz="2400" b="1" spc="-60" dirty="0">
                <a:solidFill>
                  <a:srgbClr val="00AF50"/>
                </a:solidFill>
                <a:latin typeface="Calibri"/>
                <a:cs typeface="Calibri"/>
              </a:rPr>
              <a:t>r</a:t>
            </a:r>
            <a:r>
              <a:rPr sz="2400" b="1" dirty="0">
                <a:solidFill>
                  <a:srgbClr val="00AF50"/>
                </a:solidFill>
                <a:latin typeface="Calibri"/>
                <a:cs typeface="Calibri"/>
              </a:rPr>
              <a:t>ama	E</a:t>
            </a:r>
            <a:r>
              <a:rPr sz="2400" b="1" spc="-30" dirty="0">
                <a:solidFill>
                  <a:srgbClr val="00AF50"/>
                </a:solidFill>
                <a:latin typeface="Calibri"/>
                <a:cs typeface="Calibri"/>
              </a:rPr>
              <a:t>s</a:t>
            </a:r>
            <a:r>
              <a:rPr sz="2400" b="1" dirty="0">
                <a:solidFill>
                  <a:srgbClr val="00AF50"/>
                </a:solidFill>
                <a:latin typeface="Calibri"/>
                <a:cs typeface="Calibri"/>
              </a:rPr>
              <a:t>t</a:t>
            </a:r>
            <a:r>
              <a:rPr sz="2400" b="1" spc="-55" dirty="0">
                <a:solidFill>
                  <a:srgbClr val="00AF50"/>
                </a:solidFill>
                <a:latin typeface="Calibri"/>
                <a:cs typeface="Calibri"/>
              </a:rPr>
              <a:t>r</a:t>
            </a:r>
            <a:r>
              <a:rPr sz="2400" b="1" spc="-25" dirty="0">
                <a:solidFill>
                  <a:srgbClr val="00AF50"/>
                </a:solidFill>
                <a:latin typeface="Calibri"/>
                <a:cs typeface="Calibri"/>
              </a:rPr>
              <a:t>a</a:t>
            </a:r>
            <a:r>
              <a:rPr sz="2400" b="1" spc="-30" dirty="0">
                <a:solidFill>
                  <a:srgbClr val="00AF50"/>
                </a:solidFill>
                <a:latin typeface="Calibri"/>
                <a:cs typeface="Calibri"/>
              </a:rPr>
              <a:t>t</a:t>
            </a:r>
            <a:r>
              <a:rPr sz="2400" b="1" spc="-5" dirty="0">
                <a:solidFill>
                  <a:srgbClr val="00AF50"/>
                </a:solidFill>
                <a:latin typeface="Calibri"/>
                <a:cs typeface="Calibri"/>
              </a:rPr>
              <a:t>égic</a:t>
            </a:r>
            <a:r>
              <a:rPr sz="2400" b="1" dirty="0">
                <a:solidFill>
                  <a:srgbClr val="00AF50"/>
                </a:solidFill>
                <a:latin typeface="Calibri"/>
                <a:cs typeface="Calibri"/>
              </a:rPr>
              <a:t>o	</a:t>
            </a:r>
            <a:r>
              <a:rPr sz="2400" b="1" spc="-20" dirty="0">
                <a:solidFill>
                  <a:srgbClr val="00AF50"/>
                </a:solidFill>
                <a:latin typeface="Calibri"/>
                <a:cs typeface="Calibri"/>
              </a:rPr>
              <a:t>8</a:t>
            </a:r>
            <a:r>
              <a:rPr sz="2400" b="1" dirty="0">
                <a:solidFill>
                  <a:srgbClr val="00AF50"/>
                </a:solidFill>
                <a:latin typeface="Calibri"/>
                <a:cs typeface="Calibri"/>
              </a:rPr>
              <a:t>:	</a:t>
            </a:r>
            <a:r>
              <a:rPr sz="2400" b="1" spc="-35" dirty="0">
                <a:solidFill>
                  <a:srgbClr val="001F5F"/>
                </a:solidFill>
                <a:latin typeface="Calibri"/>
                <a:cs typeface="Calibri"/>
              </a:rPr>
              <a:t>R</a:t>
            </a:r>
            <a:r>
              <a:rPr sz="2400" b="1" spc="-5" dirty="0">
                <a:solidFill>
                  <a:srgbClr val="001F5F"/>
                </a:solidFill>
                <a:latin typeface="Calibri"/>
                <a:cs typeface="Calibri"/>
              </a:rPr>
              <a:t>e</a:t>
            </a:r>
            <a:r>
              <a:rPr sz="2400" b="1" spc="5" dirty="0">
                <a:solidFill>
                  <a:srgbClr val="001F5F"/>
                </a:solidFill>
                <a:latin typeface="Calibri"/>
                <a:cs typeface="Calibri"/>
              </a:rPr>
              <a:t>s</a:t>
            </a:r>
            <a:r>
              <a:rPr sz="2400" b="1" dirty="0">
                <a:solidFill>
                  <a:srgbClr val="001F5F"/>
                </a:solidFill>
                <a:latin typeface="Calibri"/>
                <a:cs typeface="Calibri"/>
              </a:rPr>
              <a:t>p</a:t>
            </a:r>
            <a:r>
              <a:rPr sz="2400" b="1" spc="-15" dirty="0">
                <a:solidFill>
                  <a:srgbClr val="001F5F"/>
                </a:solidFill>
                <a:latin typeface="Calibri"/>
                <a:cs typeface="Calibri"/>
              </a:rPr>
              <a:t>e</a:t>
            </a:r>
            <a:r>
              <a:rPr sz="2400" b="1" spc="-30" dirty="0">
                <a:solidFill>
                  <a:srgbClr val="001F5F"/>
                </a:solidFill>
                <a:latin typeface="Calibri"/>
                <a:cs typeface="Calibri"/>
              </a:rPr>
              <a:t>t</a:t>
            </a:r>
            <a:r>
              <a:rPr sz="2400" b="1" dirty="0">
                <a:solidFill>
                  <a:srgbClr val="001F5F"/>
                </a:solidFill>
                <a:latin typeface="Calibri"/>
                <a:cs typeface="Calibri"/>
              </a:rPr>
              <a:t>o	a	</a:t>
            </a:r>
            <a:r>
              <a:rPr sz="2400" b="1" spc="-5" dirty="0">
                <a:solidFill>
                  <a:srgbClr val="001F5F"/>
                </a:solidFill>
                <a:latin typeface="Calibri"/>
                <a:cs typeface="Calibri"/>
              </a:rPr>
              <a:t>l</a:t>
            </a:r>
            <a:r>
              <a:rPr sz="2400" b="1" dirty="0">
                <a:solidFill>
                  <a:srgbClr val="001F5F"/>
                </a:solidFill>
                <a:latin typeface="Calibri"/>
                <a:cs typeface="Calibri"/>
              </a:rPr>
              <a:t>a	</a:t>
            </a:r>
            <a:r>
              <a:rPr sz="2400" b="1" spc="-5" dirty="0">
                <a:solidFill>
                  <a:srgbClr val="001F5F"/>
                </a:solidFill>
                <a:latin typeface="Calibri"/>
                <a:cs typeface="Calibri"/>
              </a:rPr>
              <a:t>equi</a:t>
            </a:r>
            <a:r>
              <a:rPr sz="2400" b="1" dirty="0">
                <a:solidFill>
                  <a:srgbClr val="001F5F"/>
                </a:solidFill>
                <a:latin typeface="Calibri"/>
                <a:cs typeface="Calibri"/>
              </a:rPr>
              <a:t>dad	</a:t>
            </a:r>
            <a:r>
              <a:rPr sz="2400" b="1" spc="-5" dirty="0">
                <a:solidFill>
                  <a:srgbClr val="001F5F"/>
                </a:solidFill>
                <a:latin typeface="Calibri"/>
                <a:cs typeface="Calibri"/>
              </a:rPr>
              <a:t>d</a:t>
            </a:r>
            <a:r>
              <a:rPr sz="2400" b="1" dirty="0">
                <a:solidFill>
                  <a:srgbClr val="001F5F"/>
                </a:solidFill>
                <a:latin typeface="Calibri"/>
                <a:cs typeface="Calibri"/>
              </a:rPr>
              <a:t>e	</a:t>
            </a:r>
            <a:r>
              <a:rPr sz="2400" b="1" spc="-25" dirty="0">
                <a:solidFill>
                  <a:srgbClr val="001F5F"/>
                </a:solidFill>
                <a:latin typeface="Calibri"/>
                <a:cs typeface="Calibri"/>
              </a:rPr>
              <a:t>g</a:t>
            </a:r>
            <a:r>
              <a:rPr sz="2400" b="1" spc="-5" dirty="0">
                <a:solidFill>
                  <a:srgbClr val="001F5F"/>
                </a:solidFill>
                <a:latin typeface="Calibri"/>
                <a:cs typeface="Calibri"/>
              </a:rPr>
              <a:t>éne</a:t>
            </a:r>
            <a:r>
              <a:rPr sz="2400" b="1" spc="-35" dirty="0">
                <a:solidFill>
                  <a:srgbClr val="001F5F"/>
                </a:solidFill>
                <a:latin typeface="Calibri"/>
                <a:cs typeface="Calibri"/>
              </a:rPr>
              <a:t>r</a:t>
            </a:r>
            <a:r>
              <a:rPr sz="2400" b="1" dirty="0">
                <a:solidFill>
                  <a:srgbClr val="001F5F"/>
                </a:solidFill>
                <a:latin typeface="Calibri"/>
                <a:cs typeface="Calibri"/>
              </a:rPr>
              <a:t>o	y	a	</a:t>
            </a:r>
            <a:r>
              <a:rPr sz="2400" b="1" spc="-5" dirty="0">
                <a:solidFill>
                  <a:srgbClr val="001F5F"/>
                </a:solidFill>
                <a:latin typeface="Calibri"/>
                <a:cs typeface="Calibri"/>
              </a:rPr>
              <a:t>la  </a:t>
            </a:r>
            <a:r>
              <a:rPr sz="2400" b="1" spc="-15" dirty="0">
                <a:solidFill>
                  <a:srgbClr val="001F5F"/>
                </a:solidFill>
                <a:latin typeface="Calibri"/>
                <a:cs typeface="Calibri"/>
              </a:rPr>
              <a:t>interculturalidad.</a:t>
            </a:r>
            <a:endParaRPr sz="2400">
              <a:latin typeface="Calibri"/>
              <a:cs typeface="Calibri"/>
            </a:endParaRPr>
          </a:p>
        </p:txBody>
      </p:sp>
    </p:spTree>
    <p:extLst>
      <p:ext uri="{BB962C8B-B14F-4D97-AF65-F5344CB8AC3E}">
        <p14:creationId xmlns:p14="http://schemas.microsoft.com/office/powerpoint/2010/main" val="30628227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Rectángulo 3"/>
          <p:cNvSpPr/>
          <p:nvPr/>
        </p:nvSpPr>
        <p:spPr>
          <a:xfrm>
            <a:off x="693928" y="727617"/>
            <a:ext cx="7679943" cy="646331"/>
          </a:xfrm>
          <a:prstGeom prst="rect">
            <a:avLst/>
          </a:prstGeom>
        </p:spPr>
        <p:txBody>
          <a:bodyPr wrap="square">
            <a:spAutoFit/>
          </a:bodyPr>
          <a:lstStyle/>
          <a:p>
            <a:pPr marL="12700" algn="ctr">
              <a:lnSpc>
                <a:spcPct val="100000"/>
              </a:lnSpc>
            </a:pPr>
            <a:r>
              <a:rPr lang="es-MX" sz="3600" b="1" dirty="0" smtClean="0">
                <a:cs typeface="Calibri"/>
              </a:rPr>
              <a:t>Equidad de Genero</a:t>
            </a:r>
            <a:endParaRPr lang="es-MX" sz="3600" dirty="0">
              <a:cs typeface="Calibri"/>
            </a:endParaRPr>
          </a:p>
        </p:txBody>
      </p:sp>
      <p:sp>
        <p:nvSpPr>
          <p:cNvPr id="3" name="CuadroTexto 2"/>
          <p:cNvSpPr txBox="1"/>
          <p:nvPr/>
        </p:nvSpPr>
        <p:spPr>
          <a:xfrm>
            <a:off x="457199" y="1752600"/>
            <a:ext cx="8153400" cy="4524315"/>
          </a:xfrm>
          <a:prstGeom prst="rect">
            <a:avLst/>
          </a:prstGeom>
          <a:noFill/>
        </p:spPr>
        <p:txBody>
          <a:bodyPr wrap="square" rtlCol="0">
            <a:spAutoFit/>
          </a:bodyPr>
          <a:lstStyle/>
          <a:p>
            <a:pPr marL="342900" indent="-342900">
              <a:buFont typeface="Wingdings" panose="05000000000000000000" pitchFamily="2" charset="2"/>
              <a:buChar char="ü"/>
            </a:pPr>
            <a:r>
              <a:rPr lang="es-MX" dirty="0"/>
              <a:t>Campaña de sensibilización mediante Pláticas a los estudiantes con respecto a la Unidad de Género en sus </a:t>
            </a:r>
            <a:r>
              <a:rPr lang="es-MX" dirty="0" smtClean="0"/>
              <a:t>aulas. </a:t>
            </a:r>
            <a:r>
              <a:rPr lang="es-MX" b="1" dirty="0" smtClean="0"/>
              <a:t>Octubre 2016</a:t>
            </a:r>
          </a:p>
          <a:p>
            <a:endParaRPr lang="es-MX" b="1" dirty="0" smtClean="0"/>
          </a:p>
          <a:p>
            <a:pPr marL="342900" indent="-342900">
              <a:buFont typeface="Wingdings" panose="05000000000000000000" pitchFamily="2" charset="2"/>
              <a:buChar char="ü"/>
            </a:pPr>
            <a:r>
              <a:rPr lang="es-MX" dirty="0"/>
              <a:t>Campaña de sensibilización  mediante presentación y Conferencia  a los estudiantes  de los grupos 101, 301, 501, 701 con respecto a la Unidad de Género en el auditorio de la Facultad impartida por la Mtra. Anabel Ojeda en el marco del Congreso de Ing. Industrial</a:t>
            </a:r>
            <a:r>
              <a:rPr lang="es-MX" dirty="0" smtClean="0"/>
              <a:t>. </a:t>
            </a:r>
            <a:r>
              <a:rPr lang="es-MX" b="1" dirty="0" smtClean="0"/>
              <a:t>Noviembre 2016</a:t>
            </a:r>
          </a:p>
          <a:p>
            <a:endParaRPr lang="es-MX" b="1" dirty="0" smtClean="0"/>
          </a:p>
          <a:p>
            <a:pPr marL="342900" indent="-342900">
              <a:buFont typeface="Wingdings" panose="05000000000000000000" pitchFamily="2" charset="2"/>
              <a:buChar char="ü"/>
            </a:pPr>
            <a:r>
              <a:rPr lang="es-MX" dirty="0"/>
              <a:t>Campaña de sensibilización mediante Pláticas a los estudiantes con respecto a la Unidad de Género en sus aulas</a:t>
            </a:r>
            <a:r>
              <a:rPr lang="es-MX" dirty="0" smtClean="0"/>
              <a:t>. </a:t>
            </a:r>
            <a:r>
              <a:rPr lang="es-MX" b="1" dirty="0" smtClean="0"/>
              <a:t>Febrero-Marzo 2017</a:t>
            </a:r>
          </a:p>
          <a:p>
            <a:endParaRPr lang="es-MX" b="1" dirty="0" smtClean="0"/>
          </a:p>
          <a:p>
            <a:pPr marL="342900" indent="-342900">
              <a:buFont typeface="Wingdings" panose="05000000000000000000" pitchFamily="2" charset="2"/>
              <a:buChar char="ü"/>
            </a:pPr>
            <a:r>
              <a:rPr lang="es-MX" dirty="0"/>
              <a:t>Campaña de sensibilización mediante Pláticas, Conferencias, para la prevención del hostigamiento y acoso sexual, No a la discriminación, no a la violencia (intrafamiliar, en el noviazgo, laboral, educativa). Presentaciones a los estudiantes con respecto a la Unidad de Género en sus aulas</a:t>
            </a:r>
            <a:r>
              <a:rPr lang="es-MX" dirty="0" smtClean="0"/>
              <a:t>. </a:t>
            </a:r>
            <a:r>
              <a:rPr lang="es-MX" b="1" dirty="0" smtClean="0"/>
              <a:t>Junio 2017</a:t>
            </a:r>
            <a:endParaRPr lang="es-MX" b="1" dirty="0"/>
          </a:p>
          <a:p>
            <a:pPr marL="342900" indent="-342900">
              <a:buFont typeface="Wingdings" panose="05000000000000000000" pitchFamily="2" charset="2"/>
              <a:buChar char="ü"/>
            </a:pPr>
            <a:endParaRPr lang="es-MX" dirty="0"/>
          </a:p>
        </p:txBody>
      </p:sp>
    </p:spTree>
    <p:extLst>
      <p:ext uri="{BB962C8B-B14F-4D97-AF65-F5344CB8AC3E}">
        <p14:creationId xmlns:p14="http://schemas.microsoft.com/office/powerpoint/2010/main" val="8462146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a:solidFill>
                  <a:srgbClr val="7E7E7E"/>
                </a:solidFill>
                <a:latin typeface="Times New Roman"/>
                <a:cs typeface="Times New Roman"/>
              </a:rPr>
              <a:t>Orizaba-Córdoba</a:t>
            </a:r>
            <a:endParaRPr sz="120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a:solidFill>
                  <a:srgbClr val="7E7E7E"/>
                </a:solidFill>
                <a:latin typeface="Times New Roman"/>
                <a:cs typeface="Times New Roman"/>
              </a:rPr>
              <a:t>2015-2016</a:t>
            </a:r>
            <a:endParaRPr sz="1200">
              <a:latin typeface="Times New Roman"/>
              <a:cs typeface="Times New Roman"/>
            </a:endParaRPr>
          </a:p>
        </p:txBody>
      </p:sp>
      <p:sp>
        <p:nvSpPr>
          <p:cNvPr id="3" name="object 3"/>
          <p:cNvSpPr txBox="1"/>
          <p:nvPr/>
        </p:nvSpPr>
        <p:spPr>
          <a:xfrm>
            <a:off x="676148" y="2295397"/>
            <a:ext cx="7791450" cy="1132840"/>
          </a:xfrm>
          <a:prstGeom prst="rect">
            <a:avLst/>
          </a:prstGeom>
        </p:spPr>
        <p:txBody>
          <a:bodyPr vert="horz" wrap="square" lIns="0" tIns="0" rIns="0" bIns="0" rtlCol="0">
            <a:spAutoFit/>
          </a:bodyPr>
          <a:lstStyle/>
          <a:p>
            <a:pPr algn="ctr">
              <a:lnSpc>
                <a:spcPct val="100000"/>
              </a:lnSpc>
            </a:pPr>
            <a:r>
              <a:rPr sz="3600" b="1" dirty="0">
                <a:solidFill>
                  <a:srgbClr val="00AF50"/>
                </a:solidFill>
                <a:latin typeface="Calibri"/>
                <a:cs typeface="Calibri"/>
              </a:rPr>
              <a:t>Eje III: </a:t>
            </a:r>
            <a:r>
              <a:rPr sz="3600" b="1" spc="-5" dirty="0">
                <a:solidFill>
                  <a:srgbClr val="001F5F"/>
                </a:solidFill>
                <a:latin typeface="Calibri"/>
                <a:cs typeface="Calibri"/>
              </a:rPr>
              <a:t>Gobierno </a:t>
            </a:r>
            <a:r>
              <a:rPr sz="3600" b="1" dirty="0">
                <a:solidFill>
                  <a:srgbClr val="001F5F"/>
                </a:solidFill>
                <a:latin typeface="Calibri"/>
                <a:cs typeface="Calibri"/>
              </a:rPr>
              <a:t>y </a:t>
            </a:r>
            <a:r>
              <a:rPr sz="3600" b="1" spc="-15" dirty="0">
                <a:solidFill>
                  <a:srgbClr val="001F5F"/>
                </a:solidFill>
                <a:latin typeface="Calibri"/>
                <a:cs typeface="Calibri"/>
              </a:rPr>
              <a:t>gestión </a:t>
            </a:r>
            <a:r>
              <a:rPr sz="3600" b="1" spc="-5" dirty="0">
                <a:solidFill>
                  <a:srgbClr val="001F5F"/>
                </a:solidFill>
                <a:latin typeface="Calibri"/>
                <a:cs typeface="Calibri"/>
              </a:rPr>
              <a:t>responsables</a:t>
            </a:r>
            <a:r>
              <a:rPr sz="3600" b="1" spc="-40" dirty="0">
                <a:solidFill>
                  <a:srgbClr val="001F5F"/>
                </a:solidFill>
                <a:latin typeface="Calibri"/>
                <a:cs typeface="Calibri"/>
              </a:rPr>
              <a:t> </a:t>
            </a:r>
            <a:r>
              <a:rPr sz="3600" b="1" dirty="0">
                <a:solidFill>
                  <a:srgbClr val="001F5F"/>
                </a:solidFill>
                <a:latin typeface="Calibri"/>
                <a:cs typeface="Calibri"/>
              </a:rPr>
              <a:t>y</a:t>
            </a:r>
            <a:endParaRPr sz="3600">
              <a:latin typeface="Calibri"/>
              <a:cs typeface="Calibri"/>
            </a:endParaRPr>
          </a:p>
          <a:p>
            <a:pPr algn="ctr">
              <a:lnSpc>
                <a:spcPct val="100000"/>
              </a:lnSpc>
            </a:pPr>
            <a:r>
              <a:rPr sz="3600" b="1" spc="-5" dirty="0">
                <a:solidFill>
                  <a:srgbClr val="001F5F"/>
                </a:solidFill>
                <a:latin typeface="Calibri"/>
                <a:cs typeface="Calibri"/>
              </a:rPr>
              <a:t>con</a:t>
            </a:r>
            <a:r>
              <a:rPr sz="3600" b="1" spc="-40" dirty="0">
                <a:solidFill>
                  <a:srgbClr val="001F5F"/>
                </a:solidFill>
                <a:latin typeface="Calibri"/>
                <a:cs typeface="Calibri"/>
              </a:rPr>
              <a:t> </a:t>
            </a:r>
            <a:r>
              <a:rPr sz="3600" b="1" spc="-15" dirty="0">
                <a:solidFill>
                  <a:srgbClr val="001F5F"/>
                </a:solidFill>
                <a:latin typeface="Calibri"/>
                <a:cs typeface="Calibri"/>
              </a:rPr>
              <a:t>transparencia.</a:t>
            </a:r>
            <a:endParaRPr sz="3600">
              <a:latin typeface="Calibri"/>
              <a:cs typeface="Calibri"/>
            </a:endParaRPr>
          </a:p>
        </p:txBody>
      </p:sp>
    </p:spTree>
    <p:extLst>
      <p:ext uri="{BB962C8B-B14F-4D97-AF65-F5344CB8AC3E}">
        <p14:creationId xmlns:p14="http://schemas.microsoft.com/office/powerpoint/2010/main" val="29955599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a:solidFill>
                  <a:srgbClr val="7E7E7E"/>
                </a:solidFill>
                <a:latin typeface="Times New Roman"/>
                <a:cs typeface="Times New Roman"/>
              </a:rPr>
              <a:t>Orizaba-Córdoba</a:t>
            </a:r>
            <a:endParaRPr sz="120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a:solidFill>
                  <a:srgbClr val="7E7E7E"/>
                </a:solidFill>
                <a:latin typeface="Times New Roman"/>
                <a:cs typeface="Times New Roman"/>
              </a:rPr>
              <a:t>2015-2016</a:t>
            </a:r>
            <a:endParaRPr sz="1200">
              <a:latin typeface="Times New Roman"/>
              <a:cs typeface="Times New Roman"/>
            </a:endParaRPr>
          </a:p>
        </p:txBody>
      </p:sp>
      <p:sp>
        <p:nvSpPr>
          <p:cNvPr id="3" name="object 3"/>
          <p:cNvSpPr txBox="1"/>
          <p:nvPr/>
        </p:nvSpPr>
        <p:spPr>
          <a:xfrm>
            <a:off x="402742" y="3023615"/>
            <a:ext cx="8483600" cy="760095"/>
          </a:xfrm>
          <a:prstGeom prst="rect">
            <a:avLst/>
          </a:prstGeom>
        </p:spPr>
        <p:txBody>
          <a:bodyPr vert="horz" wrap="square" lIns="0" tIns="0" rIns="0" bIns="0" rtlCol="0">
            <a:spAutoFit/>
          </a:bodyPr>
          <a:lstStyle/>
          <a:p>
            <a:pPr marL="12700">
              <a:lnSpc>
                <a:spcPct val="100000"/>
              </a:lnSpc>
            </a:pPr>
            <a:r>
              <a:rPr sz="2400" b="1" spc="-15" dirty="0">
                <a:solidFill>
                  <a:srgbClr val="00AF50"/>
                </a:solidFill>
                <a:latin typeface="Calibri"/>
                <a:cs typeface="Calibri"/>
              </a:rPr>
              <a:t>Programa</a:t>
            </a:r>
            <a:r>
              <a:rPr sz="2400" b="1" spc="330" dirty="0">
                <a:solidFill>
                  <a:srgbClr val="00AF50"/>
                </a:solidFill>
                <a:latin typeface="Calibri"/>
                <a:cs typeface="Calibri"/>
              </a:rPr>
              <a:t> </a:t>
            </a:r>
            <a:r>
              <a:rPr sz="2400" b="1" spc="-15" dirty="0">
                <a:solidFill>
                  <a:srgbClr val="00AF50"/>
                </a:solidFill>
                <a:latin typeface="Calibri"/>
                <a:cs typeface="Calibri"/>
              </a:rPr>
              <a:t>Estratégico</a:t>
            </a:r>
            <a:r>
              <a:rPr sz="2400" b="1" spc="340" dirty="0">
                <a:solidFill>
                  <a:srgbClr val="00AF50"/>
                </a:solidFill>
                <a:latin typeface="Calibri"/>
                <a:cs typeface="Calibri"/>
              </a:rPr>
              <a:t> </a:t>
            </a:r>
            <a:r>
              <a:rPr sz="2400" b="1" spc="-10" dirty="0">
                <a:solidFill>
                  <a:srgbClr val="00AF50"/>
                </a:solidFill>
                <a:latin typeface="Calibri"/>
                <a:cs typeface="Calibri"/>
              </a:rPr>
              <a:t>9:</a:t>
            </a:r>
            <a:r>
              <a:rPr sz="2400" b="1" spc="340" dirty="0">
                <a:solidFill>
                  <a:srgbClr val="00AF50"/>
                </a:solidFill>
                <a:latin typeface="Calibri"/>
                <a:cs typeface="Calibri"/>
              </a:rPr>
              <a:t> </a:t>
            </a:r>
            <a:r>
              <a:rPr sz="2400" b="1" spc="-5" dirty="0">
                <a:solidFill>
                  <a:srgbClr val="001F5F"/>
                </a:solidFill>
                <a:latin typeface="Calibri"/>
                <a:cs typeface="Calibri"/>
              </a:rPr>
              <a:t>Modernización</a:t>
            </a:r>
            <a:r>
              <a:rPr sz="2400" b="1" spc="345" dirty="0">
                <a:solidFill>
                  <a:srgbClr val="001F5F"/>
                </a:solidFill>
                <a:latin typeface="Calibri"/>
                <a:cs typeface="Calibri"/>
              </a:rPr>
              <a:t> </a:t>
            </a:r>
            <a:r>
              <a:rPr sz="2400" b="1" dirty="0">
                <a:solidFill>
                  <a:srgbClr val="001F5F"/>
                </a:solidFill>
                <a:latin typeface="Calibri"/>
                <a:cs typeface="Calibri"/>
              </a:rPr>
              <a:t>del</a:t>
            </a:r>
            <a:r>
              <a:rPr sz="2400" b="1" spc="335" dirty="0">
                <a:solidFill>
                  <a:srgbClr val="001F5F"/>
                </a:solidFill>
                <a:latin typeface="Calibri"/>
                <a:cs typeface="Calibri"/>
              </a:rPr>
              <a:t> </a:t>
            </a:r>
            <a:r>
              <a:rPr sz="2400" b="1" spc="-10" dirty="0">
                <a:solidFill>
                  <a:srgbClr val="001F5F"/>
                </a:solidFill>
                <a:latin typeface="Calibri"/>
                <a:cs typeface="Calibri"/>
              </a:rPr>
              <a:t>gobierno</a:t>
            </a:r>
            <a:r>
              <a:rPr sz="2400" b="1" spc="345" dirty="0">
                <a:solidFill>
                  <a:srgbClr val="001F5F"/>
                </a:solidFill>
                <a:latin typeface="Calibri"/>
                <a:cs typeface="Calibri"/>
              </a:rPr>
              <a:t> </a:t>
            </a:r>
            <a:r>
              <a:rPr sz="2400" b="1" dirty="0">
                <a:solidFill>
                  <a:srgbClr val="001F5F"/>
                </a:solidFill>
                <a:latin typeface="Calibri"/>
                <a:cs typeface="Calibri"/>
              </a:rPr>
              <a:t>y</a:t>
            </a:r>
            <a:r>
              <a:rPr sz="2400" b="1" spc="345" dirty="0">
                <a:solidFill>
                  <a:srgbClr val="001F5F"/>
                </a:solidFill>
                <a:latin typeface="Calibri"/>
                <a:cs typeface="Calibri"/>
              </a:rPr>
              <a:t> </a:t>
            </a:r>
            <a:r>
              <a:rPr sz="2400" b="1" spc="-5" dirty="0">
                <a:solidFill>
                  <a:srgbClr val="001F5F"/>
                </a:solidFill>
                <a:latin typeface="Calibri"/>
                <a:cs typeface="Calibri"/>
              </a:rPr>
              <a:t>la</a:t>
            </a:r>
            <a:r>
              <a:rPr sz="2400" b="1" spc="330" dirty="0">
                <a:solidFill>
                  <a:srgbClr val="001F5F"/>
                </a:solidFill>
                <a:latin typeface="Calibri"/>
                <a:cs typeface="Calibri"/>
              </a:rPr>
              <a:t> </a:t>
            </a:r>
            <a:r>
              <a:rPr sz="2400" b="1" spc="-10" dirty="0">
                <a:solidFill>
                  <a:srgbClr val="001F5F"/>
                </a:solidFill>
                <a:latin typeface="Calibri"/>
                <a:cs typeface="Calibri"/>
              </a:rPr>
              <a:t>gestión</a:t>
            </a:r>
            <a:endParaRPr sz="2400">
              <a:latin typeface="Calibri"/>
              <a:cs typeface="Calibri"/>
            </a:endParaRPr>
          </a:p>
          <a:p>
            <a:pPr marL="12700">
              <a:lnSpc>
                <a:spcPct val="100000"/>
              </a:lnSpc>
            </a:pPr>
            <a:r>
              <a:rPr sz="2400" b="1" spc="-5" dirty="0">
                <a:solidFill>
                  <a:srgbClr val="001F5F"/>
                </a:solidFill>
                <a:latin typeface="Calibri"/>
                <a:cs typeface="Calibri"/>
              </a:rPr>
              <a:t>institucional.</a:t>
            </a:r>
            <a:endParaRPr sz="2400">
              <a:latin typeface="Calibri"/>
              <a:cs typeface="Calibri"/>
            </a:endParaRPr>
          </a:p>
        </p:txBody>
      </p:sp>
    </p:spTree>
    <p:extLst>
      <p:ext uri="{BB962C8B-B14F-4D97-AF65-F5344CB8AC3E}">
        <p14:creationId xmlns:p14="http://schemas.microsoft.com/office/powerpoint/2010/main" val="39522710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a:solidFill>
                  <a:srgbClr val="7E7E7E"/>
                </a:solidFill>
                <a:latin typeface="Times New Roman"/>
                <a:cs typeface="Times New Roman"/>
              </a:rPr>
              <a:t>Orizaba-Córdoba</a:t>
            </a:r>
            <a:endParaRPr sz="120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a:solidFill>
                  <a:srgbClr val="7E7E7E"/>
                </a:solidFill>
                <a:latin typeface="Times New Roman"/>
                <a:cs typeface="Times New Roman"/>
              </a:rPr>
              <a:t>2015-2016</a:t>
            </a:r>
            <a:endParaRPr sz="1200">
              <a:latin typeface="Times New Roman"/>
              <a:cs typeface="Times New Roman"/>
            </a:endParaRPr>
          </a:p>
        </p:txBody>
      </p:sp>
      <p:sp>
        <p:nvSpPr>
          <p:cNvPr id="4" name="Rectángulo 3"/>
          <p:cNvSpPr/>
          <p:nvPr/>
        </p:nvSpPr>
        <p:spPr>
          <a:xfrm>
            <a:off x="1143000" y="2372380"/>
            <a:ext cx="6629400" cy="523220"/>
          </a:xfrm>
          <a:prstGeom prst="rect">
            <a:avLst/>
          </a:prstGeom>
        </p:spPr>
        <p:txBody>
          <a:bodyPr wrap="square">
            <a:spAutoFit/>
          </a:bodyPr>
          <a:lstStyle/>
          <a:p>
            <a:pPr marL="12700">
              <a:lnSpc>
                <a:spcPct val="100000"/>
              </a:lnSpc>
            </a:pPr>
            <a:r>
              <a:rPr lang="es-MX" sz="2800" b="1" dirty="0" smtClean="0">
                <a:cs typeface="Calibri"/>
              </a:rPr>
              <a:t>Elaboración de Reglamento Interno de la FI</a:t>
            </a:r>
            <a:endParaRPr lang="es-MX" sz="2800" dirty="0">
              <a:cs typeface="Calibri"/>
            </a:endParaRPr>
          </a:p>
        </p:txBody>
      </p:sp>
      <p:sp>
        <p:nvSpPr>
          <p:cNvPr id="5" name="CuadroTexto 4"/>
          <p:cNvSpPr txBox="1"/>
          <p:nvPr/>
        </p:nvSpPr>
        <p:spPr>
          <a:xfrm>
            <a:off x="762000" y="3399472"/>
            <a:ext cx="8001000" cy="1477328"/>
          </a:xfrm>
          <a:prstGeom prst="rect">
            <a:avLst/>
          </a:prstGeom>
          <a:noFill/>
        </p:spPr>
        <p:txBody>
          <a:bodyPr wrap="square" rtlCol="0">
            <a:spAutoFit/>
          </a:bodyPr>
          <a:lstStyle/>
          <a:p>
            <a:pPr marL="285750" indent="-285750">
              <a:buFont typeface="Wingdings" panose="05000000000000000000" pitchFamily="2" charset="2"/>
              <a:buChar char="ü"/>
            </a:pPr>
            <a:r>
              <a:rPr lang="es-MX" dirty="0" smtClean="0"/>
              <a:t>Responsables de la elaboración: Mtra. Aurea Vera Pérez y Mtro. Guillermo Caballero León.</a:t>
            </a:r>
          </a:p>
          <a:p>
            <a:endParaRPr lang="es-MX" dirty="0" smtClean="0"/>
          </a:p>
          <a:p>
            <a:pPr marL="285750" indent="-285750">
              <a:buFont typeface="Wingdings" panose="05000000000000000000" pitchFamily="2" charset="2"/>
              <a:buChar char="ü"/>
            </a:pPr>
            <a:r>
              <a:rPr lang="es-MX" dirty="0" smtClean="0"/>
              <a:t>17 de Marzo de 2017 se entrega la propuesta del Reglamento Interno de la Facultad al Abogado General de la Universidad</a:t>
            </a:r>
            <a:endParaRPr lang="es-MX" dirty="0"/>
          </a:p>
        </p:txBody>
      </p:sp>
    </p:spTree>
    <p:extLst>
      <p:ext uri="{BB962C8B-B14F-4D97-AF65-F5344CB8AC3E}">
        <p14:creationId xmlns:p14="http://schemas.microsoft.com/office/powerpoint/2010/main" val="42608259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762000" y="3052458"/>
            <a:ext cx="7545705" cy="1062342"/>
          </a:xfrm>
          <a:prstGeom prst="rect">
            <a:avLst/>
          </a:prstGeom>
        </p:spPr>
        <p:txBody>
          <a:bodyPr vert="horz" wrap="square" lIns="0" tIns="0" rIns="0" bIns="0" rtlCol="0">
            <a:spAutoFit/>
          </a:bodyPr>
          <a:lstStyle/>
          <a:p>
            <a:pPr marL="184785" marR="5080" indent="-172720" algn="just">
              <a:lnSpc>
                <a:spcPct val="150000"/>
              </a:lnSpc>
            </a:pPr>
            <a:r>
              <a:rPr sz="1600" spc="15" dirty="0" smtClean="0">
                <a:latin typeface="Wingdings"/>
                <a:cs typeface="Wingdings"/>
              </a:rPr>
              <a:t></a:t>
            </a:r>
            <a:r>
              <a:rPr lang="es-MX" sz="1600" b="1" spc="15" dirty="0">
                <a:latin typeface="Arial"/>
                <a:cs typeface="Arial"/>
              </a:rPr>
              <a:t> </a:t>
            </a:r>
            <a:r>
              <a:rPr lang="es-MX" sz="1600" spc="15" dirty="0" smtClean="0">
                <a:latin typeface="Arial"/>
                <a:cs typeface="Arial"/>
              </a:rPr>
              <a:t>Junio 2017. Restructuración de la pagina de la facultad en el área educativa con el propósito de proporcionar mayor información de acuerdo a los requerimientos del CACEI</a:t>
            </a:r>
            <a:endParaRPr sz="1400" dirty="0">
              <a:latin typeface="Arial"/>
              <a:cs typeface="Arial"/>
            </a:endParaRPr>
          </a:p>
        </p:txBody>
      </p:sp>
    </p:spTree>
    <p:extLst>
      <p:ext uri="{BB962C8B-B14F-4D97-AF65-F5344CB8AC3E}">
        <p14:creationId xmlns:p14="http://schemas.microsoft.com/office/powerpoint/2010/main" val="25012783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t="3077"/>
          <a:stretch/>
        </p:blipFill>
        <p:spPr>
          <a:xfrm>
            <a:off x="152400" y="1524000"/>
            <a:ext cx="8839200" cy="4816712"/>
          </a:xfrm>
          <a:prstGeom prst="rect">
            <a:avLst/>
          </a:prstGeom>
          <a:ln w="19050">
            <a:solidFill>
              <a:schemeClr val="tx1"/>
            </a:solidFill>
          </a:ln>
        </p:spPr>
      </p:pic>
    </p:spTree>
    <p:extLst>
      <p:ext uri="{BB962C8B-B14F-4D97-AF65-F5344CB8AC3E}">
        <p14:creationId xmlns:p14="http://schemas.microsoft.com/office/powerpoint/2010/main" val="2911603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762000" y="1219200"/>
            <a:ext cx="7545705" cy="984885"/>
          </a:xfrm>
          <a:prstGeom prst="rect">
            <a:avLst/>
          </a:prstGeom>
        </p:spPr>
        <p:txBody>
          <a:bodyPr vert="horz" wrap="square" lIns="0" tIns="0" rIns="0" bIns="0" rtlCol="0">
            <a:spAutoFit/>
          </a:bodyPr>
          <a:lstStyle/>
          <a:p>
            <a:pPr marL="184785" marR="5080" indent="-172720" algn="ctr"/>
            <a:r>
              <a:rPr lang="es-MX" sz="3200" b="1" spc="15" dirty="0" smtClean="0">
                <a:cs typeface="Arial"/>
              </a:rPr>
              <a:t>Cursos de Capacitación del Personal Administrativo</a:t>
            </a:r>
            <a:endParaRPr sz="1400" b="1" dirty="0">
              <a:cs typeface="Arial"/>
            </a:endParaRPr>
          </a:p>
        </p:txBody>
      </p:sp>
      <p:sp>
        <p:nvSpPr>
          <p:cNvPr id="4" name="CuadroTexto 3"/>
          <p:cNvSpPr txBox="1"/>
          <p:nvPr/>
        </p:nvSpPr>
        <p:spPr>
          <a:xfrm>
            <a:off x="762000" y="2667000"/>
            <a:ext cx="7467600" cy="1477328"/>
          </a:xfrm>
          <a:prstGeom prst="rect">
            <a:avLst/>
          </a:prstGeom>
          <a:noFill/>
        </p:spPr>
        <p:txBody>
          <a:bodyPr wrap="square" rtlCol="0">
            <a:spAutoFit/>
          </a:bodyPr>
          <a:lstStyle/>
          <a:p>
            <a:pPr marL="285750" indent="-285750">
              <a:buFont typeface="Wingdings" panose="05000000000000000000" pitchFamily="2" charset="2"/>
              <a:buChar char="ü"/>
            </a:pPr>
            <a:endParaRPr lang="es-MX" dirty="0" smtClean="0"/>
          </a:p>
          <a:p>
            <a:pPr marL="285750" indent="-285750">
              <a:buFont typeface="Wingdings" panose="05000000000000000000" pitchFamily="2" charset="2"/>
              <a:buChar char="ü"/>
            </a:pPr>
            <a:r>
              <a:rPr lang="es-MX" dirty="0" smtClean="0"/>
              <a:t>Servicio y atención de calidad a usuarios</a:t>
            </a:r>
          </a:p>
          <a:p>
            <a:pPr marL="285750" indent="-285750">
              <a:buFont typeface="Wingdings" panose="05000000000000000000" pitchFamily="2" charset="2"/>
              <a:buChar char="ü"/>
            </a:pPr>
            <a:r>
              <a:rPr lang="es-MX" dirty="0" smtClean="0"/>
              <a:t>26-28 de abril de 2017</a:t>
            </a:r>
          </a:p>
          <a:p>
            <a:pPr marL="285750" indent="-285750">
              <a:buFont typeface="Wingdings" panose="05000000000000000000" pitchFamily="2" charset="2"/>
              <a:buChar char="ü"/>
            </a:pPr>
            <a:r>
              <a:rPr lang="es-MX" dirty="0" smtClean="0"/>
              <a:t>SIIU-Banner</a:t>
            </a:r>
          </a:p>
          <a:p>
            <a:pPr marL="285750" indent="-285750">
              <a:buFont typeface="Wingdings" panose="05000000000000000000" pitchFamily="2" charset="2"/>
              <a:buChar char="ü"/>
            </a:pPr>
            <a:r>
              <a:rPr lang="es-MX" dirty="0" smtClean="0"/>
              <a:t>7 asistentes</a:t>
            </a:r>
            <a:endParaRPr lang="es-MX" dirty="0"/>
          </a:p>
        </p:txBody>
      </p:sp>
    </p:spTree>
    <p:extLst>
      <p:ext uri="{BB962C8B-B14F-4D97-AF65-F5344CB8AC3E}">
        <p14:creationId xmlns:p14="http://schemas.microsoft.com/office/powerpoint/2010/main" val="17174257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762001" y="1986915"/>
            <a:ext cx="6781800" cy="984885"/>
          </a:xfrm>
          <a:prstGeom prst="rect">
            <a:avLst/>
          </a:prstGeom>
        </p:spPr>
        <p:txBody>
          <a:bodyPr vert="horz" wrap="square" lIns="0" tIns="0" rIns="0" bIns="0" rtlCol="0">
            <a:spAutoFit/>
          </a:bodyPr>
          <a:lstStyle/>
          <a:p>
            <a:pPr marL="184785" marR="5080" indent="-172720" algn="ctr"/>
            <a:r>
              <a:rPr lang="es-MX" sz="3200" b="1" spc="15" dirty="0" smtClean="0">
                <a:cs typeface="Arial"/>
              </a:rPr>
              <a:t>Cursos de Capacitación a Personal de Confianza</a:t>
            </a:r>
            <a:endParaRPr sz="1400" b="1" dirty="0">
              <a:cs typeface="Arial"/>
            </a:endParaRPr>
          </a:p>
        </p:txBody>
      </p:sp>
      <p:sp>
        <p:nvSpPr>
          <p:cNvPr id="4" name="CuadroTexto 3"/>
          <p:cNvSpPr txBox="1"/>
          <p:nvPr/>
        </p:nvSpPr>
        <p:spPr>
          <a:xfrm>
            <a:off x="762000" y="3351074"/>
            <a:ext cx="7467600" cy="1754326"/>
          </a:xfrm>
          <a:prstGeom prst="rect">
            <a:avLst/>
          </a:prstGeom>
          <a:noFill/>
        </p:spPr>
        <p:txBody>
          <a:bodyPr wrap="square" rtlCol="0">
            <a:spAutoFit/>
          </a:bodyPr>
          <a:lstStyle/>
          <a:p>
            <a:pPr marL="285750" indent="-285750">
              <a:buFont typeface="Wingdings" panose="05000000000000000000" pitchFamily="2" charset="2"/>
              <a:buChar char="ü"/>
            </a:pPr>
            <a:endParaRPr lang="es-MX" dirty="0" smtClean="0"/>
          </a:p>
          <a:p>
            <a:pPr marL="285750" indent="-285750">
              <a:buFont typeface="Wingdings" panose="05000000000000000000" pitchFamily="2" charset="2"/>
              <a:buChar char="ü"/>
            </a:pPr>
            <a:r>
              <a:rPr lang="es-MX" dirty="0" smtClean="0"/>
              <a:t>“Habilidades informáticas para la mejora de los procedimientos administrativos”</a:t>
            </a:r>
          </a:p>
          <a:p>
            <a:pPr marL="285750" indent="-285750">
              <a:buFont typeface="Wingdings" panose="05000000000000000000" pitchFamily="2" charset="2"/>
              <a:buChar char="ü"/>
            </a:pPr>
            <a:r>
              <a:rPr lang="es-MX" dirty="0" smtClean="0"/>
              <a:t>Impartido los días: 9, 19, 22, 26,29 y 30 de septiembre de 2016</a:t>
            </a:r>
          </a:p>
          <a:p>
            <a:pPr marL="285750" indent="-285750">
              <a:buFont typeface="Wingdings" panose="05000000000000000000" pitchFamily="2" charset="2"/>
              <a:buChar char="ü"/>
            </a:pPr>
            <a:r>
              <a:rPr lang="es-MX" dirty="0" smtClean="0"/>
              <a:t>Duración de 20 horas</a:t>
            </a:r>
          </a:p>
          <a:p>
            <a:pPr marL="285750" indent="-285750">
              <a:buFont typeface="Wingdings" panose="05000000000000000000" pitchFamily="2" charset="2"/>
              <a:buChar char="ü"/>
            </a:pPr>
            <a:r>
              <a:rPr lang="es-MX" dirty="0" smtClean="0"/>
              <a:t>Asistió Sra. Nohemí Villanueva Vázquez</a:t>
            </a:r>
          </a:p>
        </p:txBody>
      </p:sp>
    </p:spTree>
    <p:extLst>
      <p:ext uri="{BB962C8B-B14F-4D97-AF65-F5344CB8AC3E}">
        <p14:creationId xmlns:p14="http://schemas.microsoft.com/office/powerpoint/2010/main" val="35513124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1430527" y="2879090"/>
            <a:ext cx="6428105" cy="393700"/>
          </a:xfrm>
          <a:prstGeom prst="rect">
            <a:avLst/>
          </a:prstGeom>
        </p:spPr>
        <p:txBody>
          <a:bodyPr vert="horz" wrap="square" lIns="0" tIns="0" rIns="0" bIns="0" rtlCol="0">
            <a:spAutoFit/>
          </a:bodyPr>
          <a:lstStyle/>
          <a:p>
            <a:pPr marL="12700">
              <a:lnSpc>
                <a:spcPct val="100000"/>
              </a:lnSpc>
            </a:pPr>
            <a:r>
              <a:rPr sz="2400" b="1" spc="-15" dirty="0">
                <a:solidFill>
                  <a:srgbClr val="00AF50"/>
                </a:solidFill>
                <a:latin typeface="Calibri"/>
                <a:cs typeface="Calibri"/>
              </a:rPr>
              <a:t>Programa Estratégico </a:t>
            </a:r>
            <a:r>
              <a:rPr sz="2400" b="1" spc="-5" dirty="0">
                <a:solidFill>
                  <a:srgbClr val="00AF50"/>
                </a:solidFill>
                <a:latin typeface="Calibri"/>
                <a:cs typeface="Calibri"/>
              </a:rPr>
              <a:t>10: </a:t>
            </a:r>
            <a:r>
              <a:rPr sz="2400" b="1" spc="-10" dirty="0">
                <a:solidFill>
                  <a:srgbClr val="001F5F"/>
                </a:solidFill>
                <a:latin typeface="Calibri"/>
                <a:cs typeface="Calibri"/>
              </a:rPr>
              <a:t>Sostenibilidad</a:t>
            </a:r>
            <a:r>
              <a:rPr sz="2400" b="1" spc="40" dirty="0">
                <a:solidFill>
                  <a:srgbClr val="001F5F"/>
                </a:solidFill>
                <a:latin typeface="Calibri"/>
                <a:cs typeface="Calibri"/>
              </a:rPr>
              <a:t> </a:t>
            </a:r>
            <a:r>
              <a:rPr sz="2400" b="1" spc="-10" dirty="0">
                <a:solidFill>
                  <a:srgbClr val="001F5F"/>
                </a:solidFill>
                <a:latin typeface="Calibri"/>
                <a:cs typeface="Calibri"/>
              </a:rPr>
              <a:t>financiera.</a:t>
            </a:r>
            <a:endParaRPr sz="2400">
              <a:latin typeface="Calibri"/>
              <a:cs typeface="Calibri"/>
            </a:endParaRPr>
          </a:p>
        </p:txBody>
      </p:sp>
    </p:spTree>
    <p:extLst>
      <p:ext uri="{BB962C8B-B14F-4D97-AF65-F5344CB8AC3E}">
        <p14:creationId xmlns:p14="http://schemas.microsoft.com/office/powerpoint/2010/main" val="3009437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74065" y="115823"/>
            <a:ext cx="8196580" cy="1284967"/>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smtClean="0">
              <a:latin typeface="Times New Roman"/>
              <a:cs typeface="Times New Roman"/>
            </a:endParaRPr>
          </a:p>
          <a:p>
            <a:pPr>
              <a:lnSpc>
                <a:spcPct val="100000"/>
              </a:lnSpc>
              <a:spcBef>
                <a:spcPts val="35"/>
              </a:spcBef>
            </a:pPr>
            <a:endParaRPr sz="1700" dirty="0" smtClean="0">
              <a:latin typeface="Times New Roman"/>
              <a:cs typeface="Times New Roman"/>
            </a:endParaRPr>
          </a:p>
          <a:p>
            <a:pPr marL="2700020">
              <a:lnSpc>
                <a:spcPct val="100000"/>
              </a:lnSpc>
            </a:pPr>
            <a:r>
              <a:rPr lang="es-MX" sz="4000" b="1" spc="-15" dirty="0" smtClean="0">
                <a:latin typeface="Calibri"/>
                <a:cs typeface="Calibri"/>
              </a:rPr>
              <a:t>  </a:t>
            </a:r>
            <a:endParaRPr sz="4000" dirty="0">
              <a:latin typeface="Calibri"/>
              <a:cs typeface="Calibri"/>
            </a:endParaRPr>
          </a:p>
        </p:txBody>
      </p:sp>
      <p:sp>
        <p:nvSpPr>
          <p:cNvPr id="2" name="Rectángulo 1"/>
          <p:cNvSpPr/>
          <p:nvPr/>
        </p:nvSpPr>
        <p:spPr>
          <a:xfrm>
            <a:off x="2019655" y="1403065"/>
            <a:ext cx="5105400" cy="646331"/>
          </a:xfrm>
          <a:prstGeom prst="rect">
            <a:avLst/>
          </a:prstGeom>
        </p:spPr>
        <p:txBody>
          <a:bodyPr wrap="square">
            <a:spAutoFit/>
          </a:bodyPr>
          <a:lstStyle/>
          <a:p>
            <a:pPr algn="ctr"/>
            <a:r>
              <a:rPr lang="es-MX" sz="3600" b="1" spc="-15" dirty="0">
                <a:cs typeface="Calibri"/>
              </a:rPr>
              <a:t>Curso </a:t>
            </a:r>
            <a:r>
              <a:rPr lang="es-MX" sz="3600" b="1" spc="-15" dirty="0" err="1" smtClean="0">
                <a:cs typeface="Calibri"/>
              </a:rPr>
              <a:t>ProFA</a:t>
            </a:r>
            <a:endParaRPr lang="es-MX" sz="3600" dirty="0"/>
          </a:p>
        </p:txBody>
      </p:sp>
      <p:graphicFrame>
        <p:nvGraphicFramePr>
          <p:cNvPr id="5" name="Tabla 4"/>
          <p:cNvGraphicFramePr>
            <a:graphicFrameLocks noGrp="1"/>
          </p:cNvGraphicFramePr>
          <p:nvPr>
            <p:extLst>
              <p:ext uri="{D42A27DB-BD31-4B8C-83A1-F6EECF244321}">
                <p14:modId xmlns:p14="http://schemas.microsoft.com/office/powerpoint/2010/main" val="3940006700"/>
              </p:ext>
            </p:extLst>
          </p:nvPr>
        </p:nvGraphicFramePr>
        <p:xfrm>
          <a:off x="1505127" y="2438400"/>
          <a:ext cx="6134455" cy="2971801"/>
        </p:xfrm>
        <a:graphic>
          <a:graphicData uri="http://schemas.openxmlformats.org/drawingml/2006/table">
            <a:tbl>
              <a:tblPr>
                <a:tableStyleId>{22838BEF-8BB2-4498-84A7-C5851F593DF1}</a:tableStyleId>
              </a:tblPr>
              <a:tblGrid>
                <a:gridCol w="2778218">
                  <a:extLst>
                    <a:ext uri="{9D8B030D-6E8A-4147-A177-3AD203B41FA5}">
                      <a16:colId xmlns:a16="http://schemas.microsoft.com/office/drawing/2014/main" val="20000"/>
                    </a:ext>
                  </a:extLst>
                </a:gridCol>
                <a:gridCol w="3356237">
                  <a:extLst>
                    <a:ext uri="{9D8B030D-6E8A-4147-A177-3AD203B41FA5}">
                      <a16:colId xmlns:a16="http://schemas.microsoft.com/office/drawing/2014/main" val="20001"/>
                    </a:ext>
                  </a:extLst>
                </a:gridCol>
              </a:tblGrid>
              <a:tr h="1164277">
                <a:tc>
                  <a:txBody>
                    <a:bodyPr/>
                    <a:lstStyle/>
                    <a:p>
                      <a:pPr algn="ctr" fontAlgn="ctr"/>
                      <a:r>
                        <a:rPr lang="es-MX" sz="1600" b="1" u="none" strike="noStrike" dirty="0">
                          <a:effectLst/>
                          <a:latin typeface="Arial" panose="020B0604020202020204" pitchFamily="34" charset="0"/>
                          <a:cs typeface="Arial" panose="020B0604020202020204" pitchFamily="34" charset="0"/>
                        </a:rPr>
                        <a:t>CURSO</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MX" sz="1600" u="none" strike="noStrike" dirty="0" smtClean="0">
                          <a:effectLst/>
                          <a:latin typeface="Arial" panose="020B0604020202020204" pitchFamily="34" charset="0"/>
                          <a:cs typeface="Arial" panose="020B0604020202020204" pitchFamily="34" charset="0"/>
                        </a:rPr>
                        <a:t>Programación académica </a:t>
                      </a:r>
                      <a:r>
                        <a:rPr lang="es-MX" sz="1600" u="none" strike="noStrike" dirty="0">
                          <a:effectLst/>
                          <a:latin typeface="Arial" panose="020B0604020202020204" pitchFamily="34" charset="0"/>
                          <a:cs typeface="Arial" panose="020B0604020202020204" pitchFamily="34" charset="0"/>
                        </a:rPr>
                        <a:t>basada en el </a:t>
                      </a:r>
                      <a:r>
                        <a:rPr lang="es-MX" sz="1600" u="none" strike="noStrike" dirty="0" smtClean="0">
                          <a:effectLst/>
                          <a:latin typeface="Arial" panose="020B0604020202020204" pitchFamily="34" charset="0"/>
                          <a:cs typeface="Arial" panose="020B0604020202020204" pitchFamily="34" charset="0"/>
                        </a:rPr>
                        <a:t>análisis </a:t>
                      </a:r>
                      <a:r>
                        <a:rPr lang="es-MX" sz="1600" u="none" strike="noStrike" dirty="0">
                          <a:effectLst/>
                          <a:latin typeface="Arial" panose="020B0604020202020204" pitchFamily="34" charset="0"/>
                          <a:cs typeface="Arial" panose="020B0604020202020204" pitchFamily="34" charset="0"/>
                        </a:rPr>
                        <a:t>de la trayectoria escolar</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643247">
                <a:tc>
                  <a:txBody>
                    <a:bodyPr/>
                    <a:lstStyle/>
                    <a:p>
                      <a:pPr algn="ctr" fontAlgn="ctr"/>
                      <a:r>
                        <a:rPr lang="es-MX" sz="1600" b="1" u="none" strike="noStrike" dirty="0">
                          <a:effectLst/>
                          <a:latin typeface="Arial" panose="020B0604020202020204" pitchFamily="34" charset="0"/>
                          <a:cs typeface="Arial" panose="020B0604020202020204" pitchFamily="34" charset="0"/>
                        </a:rPr>
                        <a:t>FECHAS</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MX" sz="1600" u="none" strike="noStrike" dirty="0">
                          <a:effectLst/>
                          <a:latin typeface="Arial" panose="020B0604020202020204" pitchFamily="34" charset="0"/>
                          <a:cs typeface="Arial" panose="020B0604020202020204" pitchFamily="34" charset="0"/>
                        </a:rPr>
                        <a:t>27-30 de Junio de 2017</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1164277">
                <a:tc>
                  <a:txBody>
                    <a:bodyPr/>
                    <a:lstStyle/>
                    <a:p>
                      <a:pPr algn="ctr" fontAlgn="ctr"/>
                      <a:r>
                        <a:rPr lang="es-MX" sz="1600" b="1" u="none" strike="noStrike" dirty="0">
                          <a:effectLst/>
                          <a:latin typeface="Arial" panose="020B0604020202020204" pitchFamily="34" charset="0"/>
                          <a:cs typeface="Arial" panose="020B0604020202020204" pitchFamily="34" charset="0"/>
                        </a:rPr>
                        <a:t>No. DE ACADEMICOS QUE ASISTIERON</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MX" sz="1600" u="none" strike="noStrike" dirty="0">
                          <a:effectLst/>
                          <a:latin typeface="Arial" panose="020B0604020202020204" pitchFamily="34" charset="0"/>
                          <a:cs typeface="Arial" panose="020B0604020202020204" pitchFamily="34" charset="0"/>
                        </a:rPr>
                        <a:t>6</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600715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pic>
        <p:nvPicPr>
          <p:cNvPr id="5" name="Imagen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0" y="1295400"/>
            <a:ext cx="7696200" cy="5172075"/>
          </a:xfrm>
          <a:prstGeom prst="rect">
            <a:avLst/>
          </a:prstGeom>
        </p:spPr>
      </p:pic>
    </p:spTree>
    <p:extLst>
      <p:ext uri="{BB962C8B-B14F-4D97-AF65-F5344CB8AC3E}">
        <p14:creationId xmlns:p14="http://schemas.microsoft.com/office/powerpoint/2010/main" val="32115523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7187" y="1376362"/>
            <a:ext cx="8429625" cy="4105275"/>
          </a:xfrm>
          <a:prstGeom prst="rect">
            <a:avLst/>
          </a:prstGeom>
        </p:spPr>
      </p:pic>
    </p:spTree>
    <p:extLst>
      <p:ext uri="{BB962C8B-B14F-4D97-AF65-F5344CB8AC3E}">
        <p14:creationId xmlns:p14="http://schemas.microsoft.com/office/powerpoint/2010/main" val="34117669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1295400"/>
            <a:ext cx="8410575" cy="3609975"/>
          </a:xfrm>
          <a:prstGeom prst="rect">
            <a:avLst/>
          </a:prstGeom>
        </p:spPr>
      </p:pic>
    </p:spTree>
    <p:extLst>
      <p:ext uri="{BB962C8B-B14F-4D97-AF65-F5344CB8AC3E}">
        <p14:creationId xmlns:p14="http://schemas.microsoft.com/office/powerpoint/2010/main" val="12923989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2425" y="1366837"/>
            <a:ext cx="8439150" cy="4124325"/>
          </a:xfrm>
          <a:prstGeom prst="rect">
            <a:avLst/>
          </a:prstGeom>
        </p:spPr>
      </p:pic>
    </p:spTree>
    <p:extLst>
      <p:ext uri="{BB962C8B-B14F-4D97-AF65-F5344CB8AC3E}">
        <p14:creationId xmlns:p14="http://schemas.microsoft.com/office/powerpoint/2010/main" val="27404258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 y="1371600"/>
            <a:ext cx="8486775" cy="4781550"/>
          </a:xfrm>
          <a:prstGeom prst="rect">
            <a:avLst/>
          </a:prstGeom>
        </p:spPr>
      </p:pic>
    </p:spTree>
    <p:extLst>
      <p:ext uri="{BB962C8B-B14F-4D97-AF65-F5344CB8AC3E}">
        <p14:creationId xmlns:p14="http://schemas.microsoft.com/office/powerpoint/2010/main" val="6988814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943" y="1219200"/>
            <a:ext cx="8229600" cy="5143500"/>
          </a:xfrm>
          <a:prstGeom prst="rect">
            <a:avLst/>
          </a:prstGeom>
        </p:spPr>
      </p:pic>
    </p:spTree>
    <p:extLst>
      <p:ext uri="{BB962C8B-B14F-4D97-AF65-F5344CB8AC3E}">
        <p14:creationId xmlns:p14="http://schemas.microsoft.com/office/powerpoint/2010/main" val="731055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1281112"/>
            <a:ext cx="8229600" cy="4295775"/>
          </a:xfrm>
          <a:prstGeom prst="rect">
            <a:avLst/>
          </a:prstGeom>
        </p:spPr>
      </p:pic>
    </p:spTree>
    <p:extLst>
      <p:ext uri="{BB962C8B-B14F-4D97-AF65-F5344CB8AC3E}">
        <p14:creationId xmlns:p14="http://schemas.microsoft.com/office/powerpoint/2010/main" val="6290330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1966" y="1371600"/>
            <a:ext cx="8315325" cy="3038475"/>
          </a:xfrm>
          <a:prstGeom prst="rect">
            <a:avLst/>
          </a:prstGeom>
        </p:spPr>
      </p:pic>
    </p:spTree>
    <p:extLst>
      <p:ext uri="{BB962C8B-B14F-4D97-AF65-F5344CB8AC3E}">
        <p14:creationId xmlns:p14="http://schemas.microsoft.com/office/powerpoint/2010/main" val="13007107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129" y="1447800"/>
            <a:ext cx="8284292" cy="2590800"/>
          </a:xfrm>
          <a:prstGeom prst="rect">
            <a:avLst/>
          </a:prstGeom>
        </p:spPr>
      </p:pic>
    </p:spTree>
    <p:extLst>
      <p:ext uri="{BB962C8B-B14F-4D97-AF65-F5344CB8AC3E}">
        <p14:creationId xmlns:p14="http://schemas.microsoft.com/office/powerpoint/2010/main" val="22268873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1447800"/>
            <a:ext cx="8382000" cy="2514600"/>
          </a:xfrm>
          <a:prstGeom prst="rect">
            <a:avLst/>
          </a:prstGeom>
        </p:spPr>
      </p:pic>
    </p:spTree>
    <p:extLst>
      <p:ext uri="{BB962C8B-B14F-4D97-AF65-F5344CB8AC3E}">
        <p14:creationId xmlns:p14="http://schemas.microsoft.com/office/powerpoint/2010/main" val="417477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74065" y="115823"/>
            <a:ext cx="8196580" cy="1284967"/>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err="1">
                <a:solidFill>
                  <a:srgbClr val="7E7E7E"/>
                </a:solidFill>
                <a:latin typeface="Times New Roman"/>
                <a:cs typeface="Times New Roman"/>
              </a:rPr>
              <a:t>Veracruzana</a:t>
            </a:r>
            <a:r>
              <a:rPr sz="1200" spc="-15" dirty="0">
                <a:solidFill>
                  <a:srgbClr val="7E7E7E"/>
                </a:solidFill>
                <a:latin typeface="Times New Roman"/>
                <a:cs typeface="Times New Roman"/>
              </a:rPr>
              <a:t>   </a:t>
            </a:r>
            <a:r>
              <a:rPr lang="es-MX" sz="1200" spc="-5" dirty="0" smtClean="0">
                <a:solidFill>
                  <a:srgbClr val="7E7E7E"/>
                </a:solidFill>
                <a:latin typeface="Times New Roman"/>
                <a:cs typeface="Times New Roman"/>
              </a:rPr>
              <a:t>Región</a:t>
            </a:r>
            <a:r>
              <a:rPr sz="1200" spc="105" dirty="0" smtClean="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smtClean="0">
              <a:latin typeface="Times New Roman"/>
              <a:cs typeface="Times New Roman"/>
            </a:endParaRPr>
          </a:p>
          <a:p>
            <a:pPr>
              <a:lnSpc>
                <a:spcPct val="100000"/>
              </a:lnSpc>
              <a:spcBef>
                <a:spcPts val="35"/>
              </a:spcBef>
            </a:pPr>
            <a:endParaRPr sz="1700" dirty="0" smtClean="0">
              <a:latin typeface="Times New Roman"/>
              <a:cs typeface="Times New Roman"/>
            </a:endParaRPr>
          </a:p>
          <a:p>
            <a:pPr marL="2700020">
              <a:lnSpc>
                <a:spcPct val="100000"/>
              </a:lnSpc>
            </a:pPr>
            <a:r>
              <a:rPr lang="es-MX" sz="4000" b="1" spc="-15" dirty="0" smtClean="0">
                <a:latin typeface="Calibri"/>
                <a:cs typeface="Calibri"/>
              </a:rPr>
              <a:t>  </a:t>
            </a:r>
            <a:endParaRPr sz="4000" dirty="0">
              <a:latin typeface="Calibri"/>
              <a:cs typeface="Calibri"/>
            </a:endParaRPr>
          </a:p>
        </p:txBody>
      </p:sp>
      <p:sp>
        <p:nvSpPr>
          <p:cNvPr id="2" name="Rectángulo 1"/>
          <p:cNvSpPr/>
          <p:nvPr/>
        </p:nvSpPr>
        <p:spPr>
          <a:xfrm>
            <a:off x="1505128" y="1403065"/>
            <a:ext cx="6267272" cy="646331"/>
          </a:xfrm>
          <a:prstGeom prst="rect">
            <a:avLst/>
          </a:prstGeom>
        </p:spPr>
        <p:txBody>
          <a:bodyPr wrap="square">
            <a:spAutoFit/>
          </a:bodyPr>
          <a:lstStyle/>
          <a:p>
            <a:pPr algn="ctr"/>
            <a:r>
              <a:rPr lang="es-MX" sz="3600" b="1" spc="-15" dirty="0" smtClean="0">
                <a:cs typeface="Calibri"/>
              </a:rPr>
              <a:t>1er Modulo de Diplomado</a:t>
            </a:r>
            <a:endParaRPr lang="es-MX" sz="3600" dirty="0"/>
          </a:p>
        </p:txBody>
      </p:sp>
      <p:sp>
        <p:nvSpPr>
          <p:cNvPr id="3" name="CuadroTexto 2"/>
          <p:cNvSpPr txBox="1"/>
          <p:nvPr/>
        </p:nvSpPr>
        <p:spPr>
          <a:xfrm>
            <a:off x="1143000" y="2438400"/>
            <a:ext cx="6172200" cy="369332"/>
          </a:xfrm>
          <a:prstGeom prst="rect">
            <a:avLst/>
          </a:prstGeom>
          <a:noFill/>
        </p:spPr>
        <p:txBody>
          <a:bodyPr wrap="square" rtlCol="0">
            <a:spAutoFit/>
          </a:bodyPr>
          <a:lstStyle/>
          <a:p>
            <a:pPr marL="285750" indent="-285750">
              <a:buFont typeface="Wingdings" panose="05000000000000000000" pitchFamily="2" charset="2"/>
              <a:buChar char="ü"/>
            </a:pPr>
            <a:r>
              <a:rPr lang="es-MX" dirty="0" smtClean="0">
                <a:latin typeface="Arial" panose="020B0604020202020204" pitchFamily="34" charset="0"/>
                <a:cs typeface="Arial" panose="020B0604020202020204" pitchFamily="34" charset="0"/>
              </a:rPr>
              <a:t>Diseño y evaluación de currículo por competencia</a:t>
            </a:r>
            <a:endParaRPr lang="es-MX" dirty="0">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962419541"/>
              </p:ext>
            </p:extLst>
          </p:nvPr>
        </p:nvGraphicFramePr>
        <p:xfrm>
          <a:off x="1505128" y="3352800"/>
          <a:ext cx="5581472" cy="1409700"/>
        </p:xfrm>
        <a:graphic>
          <a:graphicData uri="http://schemas.openxmlformats.org/drawingml/2006/table">
            <a:tbl>
              <a:tblPr>
                <a:tableStyleId>{22838BEF-8BB2-4498-84A7-C5851F593DF1}</a:tableStyleId>
              </a:tblPr>
              <a:tblGrid>
                <a:gridCol w="2527779">
                  <a:extLst>
                    <a:ext uri="{9D8B030D-6E8A-4147-A177-3AD203B41FA5}">
                      <a16:colId xmlns:a16="http://schemas.microsoft.com/office/drawing/2014/main" val="20000"/>
                    </a:ext>
                  </a:extLst>
                </a:gridCol>
                <a:gridCol w="3053693">
                  <a:extLst>
                    <a:ext uri="{9D8B030D-6E8A-4147-A177-3AD203B41FA5}">
                      <a16:colId xmlns:a16="http://schemas.microsoft.com/office/drawing/2014/main" val="20001"/>
                    </a:ext>
                  </a:extLst>
                </a:gridCol>
              </a:tblGrid>
              <a:tr h="501673">
                <a:tc>
                  <a:txBody>
                    <a:bodyPr/>
                    <a:lstStyle/>
                    <a:p>
                      <a:pPr algn="ctr" fontAlgn="ctr"/>
                      <a:r>
                        <a:rPr lang="es-MX" sz="1600" b="1" u="none" strike="noStrike" dirty="0">
                          <a:effectLst/>
                          <a:latin typeface="Arial" panose="020B0604020202020204" pitchFamily="34" charset="0"/>
                          <a:cs typeface="Arial" panose="020B0604020202020204" pitchFamily="34" charset="0"/>
                        </a:rPr>
                        <a:t>FECHAS</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MX" sz="1600" u="none" strike="noStrike">
                          <a:effectLst/>
                          <a:latin typeface="Arial" panose="020B0604020202020204" pitchFamily="34" charset="0"/>
                          <a:cs typeface="Arial" panose="020B0604020202020204" pitchFamily="34" charset="0"/>
                        </a:rPr>
                        <a:t>3-7 de Julio de 2017</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908027">
                <a:tc>
                  <a:txBody>
                    <a:bodyPr/>
                    <a:lstStyle/>
                    <a:p>
                      <a:pPr algn="ctr" fontAlgn="ctr"/>
                      <a:r>
                        <a:rPr lang="es-MX" sz="1600" b="1" u="none" strike="noStrike" dirty="0">
                          <a:effectLst/>
                          <a:latin typeface="Arial" panose="020B0604020202020204" pitchFamily="34" charset="0"/>
                          <a:cs typeface="Arial" panose="020B0604020202020204" pitchFamily="34" charset="0"/>
                        </a:rPr>
                        <a:t>No. DE ACADEMICOS QUE ASISTIERON</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MX" sz="1600" u="none" strike="noStrike" dirty="0">
                          <a:effectLst/>
                          <a:latin typeface="Arial" panose="020B0604020202020204" pitchFamily="34" charset="0"/>
                          <a:cs typeface="Arial" panose="020B0604020202020204" pitchFamily="34" charset="0"/>
                        </a:rPr>
                        <a:t>3</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01117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329590" y="3023615"/>
            <a:ext cx="8486140" cy="760095"/>
          </a:xfrm>
          <a:prstGeom prst="rect">
            <a:avLst/>
          </a:prstGeom>
        </p:spPr>
        <p:txBody>
          <a:bodyPr vert="horz" wrap="square" lIns="0" tIns="0" rIns="0" bIns="0" rtlCol="0">
            <a:spAutoFit/>
          </a:bodyPr>
          <a:lstStyle/>
          <a:p>
            <a:pPr marL="12700">
              <a:lnSpc>
                <a:spcPct val="100000"/>
              </a:lnSpc>
            </a:pPr>
            <a:r>
              <a:rPr sz="2400" b="1" spc="-15" dirty="0">
                <a:solidFill>
                  <a:srgbClr val="00AF50"/>
                </a:solidFill>
                <a:latin typeface="Calibri"/>
                <a:cs typeface="Calibri"/>
              </a:rPr>
              <a:t>Programa Estratégico </a:t>
            </a:r>
            <a:r>
              <a:rPr sz="2400" b="1" spc="-10" dirty="0">
                <a:solidFill>
                  <a:srgbClr val="00AF50"/>
                </a:solidFill>
                <a:latin typeface="Calibri"/>
                <a:cs typeface="Calibri"/>
              </a:rPr>
              <a:t>11: </a:t>
            </a:r>
            <a:r>
              <a:rPr sz="2400" b="1" spc="-5" dirty="0">
                <a:solidFill>
                  <a:srgbClr val="001F5F"/>
                </a:solidFill>
                <a:latin typeface="Calibri"/>
                <a:cs typeface="Calibri"/>
              </a:rPr>
              <a:t>Optimización de la </a:t>
            </a:r>
            <a:r>
              <a:rPr sz="2400" b="1" spc="-15" dirty="0">
                <a:solidFill>
                  <a:srgbClr val="001F5F"/>
                </a:solidFill>
                <a:latin typeface="Calibri"/>
                <a:cs typeface="Calibri"/>
              </a:rPr>
              <a:t>infraestructura </a:t>
            </a:r>
            <a:r>
              <a:rPr sz="2400" b="1" spc="-5" dirty="0">
                <a:solidFill>
                  <a:srgbClr val="001F5F"/>
                </a:solidFill>
                <a:latin typeface="Calibri"/>
                <a:cs typeface="Calibri"/>
              </a:rPr>
              <a:t>física</a:t>
            </a:r>
            <a:r>
              <a:rPr sz="2400" b="1" spc="215" dirty="0">
                <a:solidFill>
                  <a:srgbClr val="001F5F"/>
                </a:solidFill>
                <a:latin typeface="Calibri"/>
                <a:cs typeface="Calibri"/>
              </a:rPr>
              <a:t> </a:t>
            </a:r>
            <a:r>
              <a:rPr sz="2400" b="1" dirty="0">
                <a:solidFill>
                  <a:srgbClr val="001F5F"/>
                </a:solidFill>
                <a:latin typeface="Calibri"/>
                <a:cs typeface="Calibri"/>
              </a:rPr>
              <a:t>y</a:t>
            </a:r>
            <a:endParaRPr sz="2400">
              <a:latin typeface="Calibri"/>
              <a:cs typeface="Calibri"/>
            </a:endParaRPr>
          </a:p>
          <a:p>
            <a:pPr marL="12700">
              <a:lnSpc>
                <a:spcPct val="100000"/>
              </a:lnSpc>
            </a:pPr>
            <a:r>
              <a:rPr sz="2400" b="1" spc="-10" dirty="0">
                <a:solidFill>
                  <a:srgbClr val="001F5F"/>
                </a:solidFill>
                <a:latin typeface="Calibri"/>
                <a:cs typeface="Calibri"/>
              </a:rPr>
              <a:t>equipamiento </a:t>
            </a:r>
            <a:r>
              <a:rPr sz="2400" b="1" spc="-5" dirty="0">
                <a:solidFill>
                  <a:srgbClr val="001F5F"/>
                </a:solidFill>
                <a:latin typeface="Calibri"/>
                <a:cs typeface="Calibri"/>
              </a:rPr>
              <a:t>con eficiencia </a:t>
            </a:r>
            <a:r>
              <a:rPr sz="2400" b="1" dirty="0">
                <a:solidFill>
                  <a:srgbClr val="001F5F"/>
                </a:solidFill>
                <a:latin typeface="Calibri"/>
                <a:cs typeface="Calibri"/>
              </a:rPr>
              <a:t>y</a:t>
            </a:r>
            <a:r>
              <a:rPr sz="2400" b="1" spc="-45" dirty="0">
                <a:solidFill>
                  <a:srgbClr val="001F5F"/>
                </a:solidFill>
                <a:latin typeface="Calibri"/>
                <a:cs typeface="Calibri"/>
              </a:rPr>
              <a:t> </a:t>
            </a:r>
            <a:r>
              <a:rPr sz="2400" b="1" spc="-5" dirty="0">
                <a:solidFill>
                  <a:srgbClr val="001F5F"/>
                </a:solidFill>
                <a:latin typeface="Calibri"/>
                <a:cs typeface="Calibri"/>
              </a:rPr>
              <a:t>eficacia.</a:t>
            </a:r>
            <a:endParaRPr sz="2400">
              <a:latin typeface="Calibri"/>
              <a:cs typeface="Calibri"/>
            </a:endParaRPr>
          </a:p>
        </p:txBody>
      </p:sp>
    </p:spTree>
    <p:extLst>
      <p:ext uri="{BB962C8B-B14F-4D97-AF65-F5344CB8AC3E}">
        <p14:creationId xmlns:p14="http://schemas.microsoft.com/office/powerpoint/2010/main" val="11694737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2261997" y="1256532"/>
            <a:ext cx="4545965" cy="816610"/>
          </a:xfrm>
          <a:prstGeom prst="rect">
            <a:avLst/>
          </a:prstGeom>
        </p:spPr>
        <p:txBody>
          <a:bodyPr vert="horz" wrap="square" lIns="0" tIns="0" rIns="0" bIns="0" rtlCol="0">
            <a:spAutoFit/>
          </a:bodyPr>
          <a:lstStyle/>
          <a:p>
            <a:pPr marL="649605" marR="5080" indent="-637540">
              <a:lnSpc>
                <a:spcPct val="144400"/>
              </a:lnSpc>
            </a:pPr>
            <a:r>
              <a:rPr sz="1800" b="1" spc="-5" dirty="0">
                <a:latin typeface="Calibri"/>
                <a:cs typeface="Calibri"/>
              </a:rPr>
              <a:t>INFORME DE </a:t>
            </a:r>
            <a:r>
              <a:rPr sz="1800" b="1" spc="-35" dirty="0">
                <a:latin typeface="Calibri"/>
                <a:cs typeface="Calibri"/>
              </a:rPr>
              <a:t>AVANCE </a:t>
            </a:r>
            <a:r>
              <a:rPr sz="1800" b="1" spc="-5" dirty="0">
                <a:latin typeface="Calibri"/>
                <a:cs typeface="Calibri"/>
              </a:rPr>
              <a:t>DE </a:t>
            </a:r>
            <a:r>
              <a:rPr sz="1800" b="1" spc="-10" dirty="0">
                <a:latin typeface="Calibri"/>
                <a:cs typeface="Calibri"/>
              </a:rPr>
              <a:t>CONSTRUCCIÓN </a:t>
            </a:r>
            <a:r>
              <a:rPr sz="1800" b="1" spc="-5" dirty="0">
                <a:latin typeface="Calibri"/>
                <a:cs typeface="Calibri"/>
              </a:rPr>
              <a:t>DE </a:t>
            </a:r>
            <a:r>
              <a:rPr sz="1800" b="1" dirty="0">
                <a:latin typeface="Calibri"/>
                <a:cs typeface="Calibri"/>
              </a:rPr>
              <a:t>LA  </a:t>
            </a:r>
            <a:r>
              <a:rPr sz="1800" b="1" spc="-55" dirty="0">
                <a:latin typeface="Calibri"/>
                <a:cs typeface="Calibri"/>
              </a:rPr>
              <a:t>FACULTAD </a:t>
            </a:r>
            <a:r>
              <a:rPr sz="1800" b="1" dirty="0">
                <a:latin typeface="Calibri"/>
                <a:cs typeface="Calibri"/>
              </a:rPr>
              <a:t>DE </a:t>
            </a:r>
            <a:r>
              <a:rPr sz="1800" b="1" spc="-5" dirty="0">
                <a:latin typeface="Calibri"/>
                <a:cs typeface="Calibri"/>
              </a:rPr>
              <a:t>INGENIERÍA </a:t>
            </a:r>
            <a:r>
              <a:rPr sz="1800" b="1" dirty="0">
                <a:latin typeface="Calibri"/>
                <a:cs typeface="Calibri"/>
              </a:rPr>
              <a:t>EN</a:t>
            </a:r>
            <a:r>
              <a:rPr sz="1800" b="1" spc="5" dirty="0">
                <a:latin typeface="Calibri"/>
                <a:cs typeface="Calibri"/>
              </a:rPr>
              <a:t> </a:t>
            </a:r>
            <a:r>
              <a:rPr sz="1800" b="1" dirty="0">
                <a:latin typeface="Calibri"/>
                <a:cs typeface="Calibri"/>
              </a:rPr>
              <a:t>USBI</a:t>
            </a:r>
            <a:endParaRPr sz="1800">
              <a:latin typeface="Calibri"/>
              <a:cs typeface="Calibri"/>
            </a:endParaRPr>
          </a:p>
        </p:txBody>
      </p:sp>
      <p:sp>
        <p:nvSpPr>
          <p:cNvPr id="4" name="object 4"/>
          <p:cNvSpPr/>
          <p:nvPr/>
        </p:nvSpPr>
        <p:spPr>
          <a:xfrm>
            <a:off x="1447800" y="2451989"/>
            <a:ext cx="6096000" cy="3810000"/>
          </a:xfrm>
          <a:custGeom>
            <a:avLst/>
            <a:gdLst/>
            <a:ahLst/>
            <a:cxnLst/>
            <a:rect l="l" t="t" r="r" b="b"/>
            <a:pathLst>
              <a:path w="6096000" h="3810000">
                <a:moveTo>
                  <a:pt x="5089779" y="0"/>
                </a:moveTo>
                <a:lnTo>
                  <a:pt x="5143372" y="482600"/>
                </a:lnTo>
                <a:lnTo>
                  <a:pt x="4472163" y="622300"/>
                </a:lnTo>
                <a:lnTo>
                  <a:pt x="4413319" y="647700"/>
                </a:lnTo>
                <a:lnTo>
                  <a:pt x="4181572" y="698500"/>
                </a:lnTo>
                <a:lnTo>
                  <a:pt x="4124541" y="723900"/>
                </a:lnTo>
                <a:lnTo>
                  <a:pt x="3955625" y="762000"/>
                </a:lnTo>
                <a:lnTo>
                  <a:pt x="3900045" y="787400"/>
                </a:lnTo>
                <a:lnTo>
                  <a:pt x="3789973" y="812800"/>
                </a:lnTo>
                <a:lnTo>
                  <a:pt x="3735481" y="838200"/>
                </a:lnTo>
                <a:lnTo>
                  <a:pt x="3627584" y="863600"/>
                </a:lnTo>
                <a:lnTo>
                  <a:pt x="3574180" y="889000"/>
                </a:lnTo>
                <a:lnTo>
                  <a:pt x="3468459" y="914400"/>
                </a:lnTo>
                <a:lnTo>
                  <a:pt x="3416142" y="939800"/>
                </a:lnTo>
                <a:lnTo>
                  <a:pt x="3364188" y="952500"/>
                </a:lnTo>
                <a:lnTo>
                  <a:pt x="3312596" y="977900"/>
                </a:lnTo>
                <a:lnTo>
                  <a:pt x="3261368" y="990600"/>
                </a:lnTo>
                <a:lnTo>
                  <a:pt x="3210501" y="1016000"/>
                </a:lnTo>
                <a:lnTo>
                  <a:pt x="3159998" y="1028700"/>
                </a:lnTo>
                <a:lnTo>
                  <a:pt x="3109857" y="1054100"/>
                </a:lnTo>
                <a:lnTo>
                  <a:pt x="3060078" y="1066800"/>
                </a:lnTo>
                <a:lnTo>
                  <a:pt x="3010663" y="1092200"/>
                </a:lnTo>
                <a:lnTo>
                  <a:pt x="2961610" y="1104900"/>
                </a:lnTo>
                <a:lnTo>
                  <a:pt x="2864591" y="1155699"/>
                </a:lnTo>
                <a:lnTo>
                  <a:pt x="2816626" y="1168399"/>
                </a:lnTo>
                <a:lnTo>
                  <a:pt x="2769023" y="1193799"/>
                </a:lnTo>
                <a:lnTo>
                  <a:pt x="2721783" y="1206499"/>
                </a:lnTo>
                <a:lnTo>
                  <a:pt x="2582238" y="1282699"/>
                </a:lnTo>
                <a:lnTo>
                  <a:pt x="2536448" y="1295399"/>
                </a:lnTo>
                <a:lnTo>
                  <a:pt x="2401255" y="1371599"/>
                </a:lnTo>
                <a:lnTo>
                  <a:pt x="2356916" y="1384299"/>
                </a:lnTo>
                <a:lnTo>
                  <a:pt x="2183185" y="1485899"/>
                </a:lnTo>
                <a:lnTo>
                  <a:pt x="2140659" y="1498599"/>
                </a:lnTo>
                <a:lnTo>
                  <a:pt x="2015256" y="1574799"/>
                </a:lnTo>
                <a:lnTo>
                  <a:pt x="1893117" y="1650999"/>
                </a:lnTo>
                <a:lnTo>
                  <a:pt x="1774241" y="1727199"/>
                </a:lnTo>
                <a:lnTo>
                  <a:pt x="1658629" y="1803399"/>
                </a:lnTo>
                <a:lnTo>
                  <a:pt x="1546280" y="1879599"/>
                </a:lnTo>
                <a:lnTo>
                  <a:pt x="1473194" y="1930399"/>
                </a:lnTo>
                <a:lnTo>
                  <a:pt x="1437195" y="1968499"/>
                </a:lnTo>
                <a:lnTo>
                  <a:pt x="1366285" y="2019299"/>
                </a:lnTo>
                <a:lnTo>
                  <a:pt x="1296825" y="2070099"/>
                </a:lnTo>
                <a:lnTo>
                  <a:pt x="1262639" y="2108199"/>
                </a:lnTo>
                <a:lnTo>
                  <a:pt x="1228816" y="2133599"/>
                </a:lnTo>
                <a:lnTo>
                  <a:pt x="1162257" y="2184399"/>
                </a:lnTo>
                <a:lnTo>
                  <a:pt x="1129521" y="2222499"/>
                </a:lnTo>
                <a:lnTo>
                  <a:pt x="1065138" y="2273299"/>
                </a:lnTo>
                <a:lnTo>
                  <a:pt x="1033491" y="2311399"/>
                </a:lnTo>
                <a:lnTo>
                  <a:pt x="971283" y="2362199"/>
                </a:lnTo>
                <a:lnTo>
                  <a:pt x="940724" y="2400299"/>
                </a:lnTo>
                <a:lnTo>
                  <a:pt x="910527" y="2425699"/>
                </a:lnTo>
                <a:lnTo>
                  <a:pt x="880692" y="2463799"/>
                </a:lnTo>
                <a:lnTo>
                  <a:pt x="851220" y="2489199"/>
                </a:lnTo>
                <a:lnTo>
                  <a:pt x="822111" y="2514599"/>
                </a:lnTo>
                <a:lnTo>
                  <a:pt x="793364" y="2552699"/>
                </a:lnTo>
                <a:lnTo>
                  <a:pt x="764981" y="2578099"/>
                </a:lnTo>
                <a:lnTo>
                  <a:pt x="736959" y="2616199"/>
                </a:lnTo>
                <a:lnTo>
                  <a:pt x="709300" y="2641599"/>
                </a:lnTo>
                <a:lnTo>
                  <a:pt x="682004" y="2679699"/>
                </a:lnTo>
                <a:lnTo>
                  <a:pt x="655071" y="2717799"/>
                </a:lnTo>
                <a:lnTo>
                  <a:pt x="628500" y="2743199"/>
                </a:lnTo>
                <a:lnTo>
                  <a:pt x="602292" y="2781299"/>
                </a:lnTo>
                <a:lnTo>
                  <a:pt x="576446" y="2806699"/>
                </a:lnTo>
                <a:lnTo>
                  <a:pt x="550963" y="2844799"/>
                </a:lnTo>
                <a:lnTo>
                  <a:pt x="525843" y="2882899"/>
                </a:lnTo>
                <a:lnTo>
                  <a:pt x="501085" y="2908299"/>
                </a:lnTo>
                <a:lnTo>
                  <a:pt x="476690" y="2946399"/>
                </a:lnTo>
                <a:lnTo>
                  <a:pt x="452658" y="2984499"/>
                </a:lnTo>
                <a:lnTo>
                  <a:pt x="428988" y="3009899"/>
                </a:lnTo>
                <a:lnTo>
                  <a:pt x="405681" y="3047999"/>
                </a:lnTo>
                <a:lnTo>
                  <a:pt x="382737" y="3086099"/>
                </a:lnTo>
                <a:lnTo>
                  <a:pt x="360155" y="3111499"/>
                </a:lnTo>
                <a:lnTo>
                  <a:pt x="337935" y="3149599"/>
                </a:lnTo>
                <a:lnTo>
                  <a:pt x="316079" y="3187699"/>
                </a:lnTo>
                <a:lnTo>
                  <a:pt x="294585" y="3225799"/>
                </a:lnTo>
                <a:lnTo>
                  <a:pt x="273453" y="3263900"/>
                </a:lnTo>
                <a:lnTo>
                  <a:pt x="252685" y="3289300"/>
                </a:lnTo>
                <a:lnTo>
                  <a:pt x="232279" y="3327400"/>
                </a:lnTo>
                <a:lnTo>
                  <a:pt x="212235" y="3365500"/>
                </a:lnTo>
                <a:lnTo>
                  <a:pt x="192554" y="3403600"/>
                </a:lnTo>
                <a:lnTo>
                  <a:pt x="173236" y="3441700"/>
                </a:lnTo>
                <a:lnTo>
                  <a:pt x="154281" y="3479800"/>
                </a:lnTo>
                <a:lnTo>
                  <a:pt x="135688" y="3517900"/>
                </a:lnTo>
                <a:lnTo>
                  <a:pt x="117458" y="3556000"/>
                </a:lnTo>
                <a:lnTo>
                  <a:pt x="99590" y="3581400"/>
                </a:lnTo>
                <a:lnTo>
                  <a:pt x="82085" y="3619500"/>
                </a:lnTo>
                <a:lnTo>
                  <a:pt x="64943" y="3657600"/>
                </a:lnTo>
                <a:lnTo>
                  <a:pt x="48163" y="3695700"/>
                </a:lnTo>
                <a:lnTo>
                  <a:pt x="31746" y="3733800"/>
                </a:lnTo>
                <a:lnTo>
                  <a:pt x="15691" y="3771900"/>
                </a:lnTo>
                <a:lnTo>
                  <a:pt x="0" y="3810000"/>
                </a:lnTo>
                <a:lnTo>
                  <a:pt x="25340" y="3784600"/>
                </a:lnTo>
                <a:lnTo>
                  <a:pt x="50981" y="3746500"/>
                </a:lnTo>
                <a:lnTo>
                  <a:pt x="76924" y="3721100"/>
                </a:lnTo>
                <a:lnTo>
                  <a:pt x="103167" y="3683000"/>
                </a:lnTo>
                <a:lnTo>
                  <a:pt x="129711" y="3644900"/>
                </a:lnTo>
                <a:lnTo>
                  <a:pt x="156556" y="3619500"/>
                </a:lnTo>
                <a:lnTo>
                  <a:pt x="183702" y="3581400"/>
                </a:lnTo>
                <a:lnTo>
                  <a:pt x="211148" y="3556000"/>
                </a:lnTo>
                <a:lnTo>
                  <a:pt x="238896" y="3517900"/>
                </a:lnTo>
                <a:lnTo>
                  <a:pt x="266944" y="3492500"/>
                </a:lnTo>
                <a:lnTo>
                  <a:pt x="295294" y="3454400"/>
                </a:lnTo>
                <a:lnTo>
                  <a:pt x="323944" y="3429000"/>
                </a:lnTo>
                <a:lnTo>
                  <a:pt x="352895" y="3390900"/>
                </a:lnTo>
                <a:lnTo>
                  <a:pt x="382147" y="3365500"/>
                </a:lnTo>
                <a:lnTo>
                  <a:pt x="411700" y="3327400"/>
                </a:lnTo>
                <a:lnTo>
                  <a:pt x="471708" y="3276600"/>
                </a:lnTo>
                <a:lnTo>
                  <a:pt x="502164" y="3238499"/>
                </a:lnTo>
                <a:lnTo>
                  <a:pt x="563977" y="3187699"/>
                </a:lnTo>
                <a:lnTo>
                  <a:pt x="595336" y="3149599"/>
                </a:lnTo>
                <a:lnTo>
                  <a:pt x="658955" y="3098799"/>
                </a:lnTo>
                <a:lnTo>
                  <a:pt x="691216" y="3060699"/>
                </a:lnTo>
                <a:lnTo>
                  <a:pt x="756640" y="3009899"/>
                </a:lnTo>
                <a:lnTo>
                  <a:pt x="823268" y="2959099"/>
                </a:lnTo>
                <a:lnTo>
                  <a:pt x="857034" y="2933699"/>
                </a:lnTo>
                <a:lnTo>
                  <a:pt x="891100" y="2895599"/>
                </a:lnTo>
                <a:lnTo>
                  <a:pt x="995104" y="2819399"/>
                </a:lnTo>
                <a:lnTo>
                  <a:pt x="1101817" y="2743199"/>
                </a:lnTo>
                <a:lnTo>
                  <a:pt x="1211237" y="2666999"/>
                </a:lnTo>
                <a:lnTo>
                  <a:pt x="1323366" y="2590799"/>
                </a:lnTo>
                <a:lnTo>
                  <a:pt x="1361344" y="2565399"/>
                </a:lnTo>
                <a:lnTo>
                  <a:pt x="1399623" y="2552699"/>
                </a:lnTo>
                <a:lnTo>
                  <a:pt x="1555748" y="2451099"/>
                </a:lnTo>
                <a:lnTo>
                  <a:pt x="1595532" y="2425699"/>
                </a:lnTo>
                <a:lnTo>
                  <a:pt x="1635616" y="2412999"/>
                </a:lnTo>
                <a:lnTo>
                  <a:pt x="1716688" y="2362199"/>
                </a:lnTo>
                <a:lnTo>
                  <a:pt x="1757675" y="2349499"/>
                </a:lnTo>
                <a:lnTo>
                  <a:pt x="1840552" y="2298699"/>
                </a:lnTo>
                <a:lnTo>
                  <a:pt x="1882442" y="2285999"/>
                </a:lnTo>
                <a:lnTo>
                  <a:pt x="1967125" y="2235199"/>
                </a:lnTo>
                <a:lnTo>
                  <a:pt x="2009918" y="2222499"/>
                </a:lnTo>
                <a:lnTo>
                  <a:pt x="2053012" y="2197099"/>
                </a:lnTo>
                <a:lnTo>
                  <a:pt x="2096406" y="2184399"/>
                </a:lnTo>
                <a:lnTo>
                  <a:pt x="2140102" y="2158999"/>
                </a:lnTo>
                <a:lnTo>
                  <a:pt x="2184099" y="2146299"/>
                </a:lnTo>
                <a:lnTo>
                  <a:pt x="2228396" y="2120899"/>
                </a:lnTo>
                <a:lnTo>
                  <a:pt x="2272994" y="2108199"/>
                </a:lnTo>
                <a:lnTo>
                  <a:pt x="2317894" y="2082799"/>
                </a:lnTo>
                <a:lnTo>
                  <a:pt x="2363094" y="2070099"/>
                </a:lnTo>
                <a:lnTo>
                  <a:pt x="2408595" y="2044699"/>
                </a:lnTo>
                <a:lnTo>
                  <a:pt x="2500500" y="2019299"/>
                </a:lnTo>
                <a:lnTo>
                  <a:pt x="2546904" y="1993899"/>
                </a:lnTo>
                <a:lnTo>
                  <a:pt x="2593609" y="1981199"/>
                </a:lnTo>
                <a:lnTo>
                  <a:pt x="2640615" y="1955799"/>
                </a:lnTo>
                <a:lnTo>
                  <a:pt x="2783438" y="1917699"/>
                </a:lnTo>
                <a:lnTo>
                  <a:pt x="2831648" y="1892299"/>
                </a:lnTo>
                <a:lnTo>
                  <a:pt x="3027495" y="1841499"/>
                </a:lnTo>
                <a:lnTo>
                  <a:pt x="3077210" y="1816099"/>
                </a:lnTo>
                <a:lnTo>
                  <a:pt x="3804810" y="1638299"/>
                </a:lnTo>
                <a:lnTo>
                  <a:pt x="3913568" y="1612899"/>
                </a:lnTo>
                <a:lnTo>
                  <a:pt x="3968398" y="1612899"/>
                </a:lnTo>
                <a:lnTo>
                  <a:pt x="4190730" y="1562099"/>
                </a:lnTo>
                <a:lnTo>
                  <a:pt x="4247065" y="1562099"/>
                </a:lnTo>
                <a:lnTo>
                  <a:pt x="4360639" y="1536699"/>
                </a:lnTo>
                <a:lnTo>
                  <a:pt x="4417877" y="1536699"/>
                </a:lnTo>
                <a:lnTo>
                  <a:pt x="4533257" y="1511299"/>
                </a:lnTo>
                <a:lnTo>
                  <a:pt x="4591398" y="1511299"/>
                </a:lnTo>
                <a:lnTo>
                  <a:pt x="4708583" y="1485899"/>
                </a:lnTo>
                <a:lnTo>
                  <a:pt x="4767627" y="1485899"/>
                </a:lnTo>
                <a:lnTo>
                  <a:pt x="4826972" y="1473199"/>
                </a:lnTo>
                <a:lnTo>
                  <a:pt x="4886618" y="1473199"/>
                </a:lnTo>
                <a:lnTo>
                  <a:pt x="4946565" y="1460499"/>
                </a:lnTo>
                <a:lnTo>
                  <a:pt x="5006813" y="1460499"/>
                </a:lnTo>
                <a:lnTo>
                  <a:pt x="5067362" y="1447799"/>
                </a:lnTo>
                <a:lnTo>
                  <a:pt x="5128212" y="1447799"/>
                </a:lnTo>
                <a:lnTo>
                  <a:pt x="5189363" y="1435099"/>
                </a:lnTo>
                <a:lnTo>
                  <a:pt x="5629788" y="1435099"/>
                </a:lnTo>
                <a:lnTo>
                  <a:pt x="6095872" y="762000"/>
                </a:lnTo>
                <a:lnTo>
                  <a:pt x="5089779" y="0"/>
                </a:lnTo>
                <a:close/>
              </a:path>
              <a:path w="6096000" h="3810000">
                <a:moveTo>
                  <a:pt x="5629788" y="1435099"/>
                </a:moveTo>
                <a:lnTo>
                  <a:pt x="5250815" y="1435099"/>
                </a:lnTo>
                <a:lnTo>
                  <a:pt x="5304409" y="1904999"/>
                </a:lnTo>
                <a:lnTo>
                  <a:pt x="5629788" y="1435099"/>
                </a:lnTo>
                <a:close/>
              </a:path>
            </a:pathLst>
          </a:custGeom>
          <a:solidFill>
            <a:srgbClr val="D0D7E8"/>
          </a:solidFill>
        </p:spPr>
        <p:txBody>
          <a:bodyPr wrap="square" lIns="0" tIns="0" rIns="0" bIns="0" rtlCol="0"/>
          <a:lstStyle/>
          <a:p>
            <a:endParaRPr/>
          </a:p>
        </p:txBody>
      </p:sp>
      <p:sp>
        <p:nvSpPr>
          <p:cNvPr id="5" name="object 5"/>
          <p:cNvSpPr/>
          <p:nvPr/>
        </p:nvSpPr>
        <p:spPr>
          <a:xfrm>
            <a:off x="2262251" y="5105527"/>
            <a:ext cx="158750" cy="158750"/>
          </a:xfrm>
          <a:custGeom>
            <a:avLst/>
            <a:gdLst/>
            <a:ahLst/>
            <a:cxnLst/>
            <a:rect l="l" t="t" r="r" b="b"/>
            <a:pathLst>
              <a:path w="158750" h="158750">
                <a:moveTo>
                  <a:pt x="79248" y="0"/>
                </a:moveTo>
                <a:lnTo>
                  <a:pt x="48381" y="6221"/>
                </a:lnTo>
                <a:lnTo>
                  <a:pt x="23193" y="23193"/>
                </a:lnTo>
                <a:lnTo>
                  <a:pt x="6221" y="48381"/>
                </a:lnTo>
                <a:lnTo>
                  <a:pt x="0" y="79248"/>
                </a:lnTo>
                <a:lnTo>
                  <a:pt x="6221" y="110114"/>
                </a:lnTo>
                <a:lnTo>
                  <a:pt x="23193" y="135302"/>
                </a:lnTo>
                <a:lnTo>
                  <a:pt x="48381" y="152274"/>
                </a:lnTo>
                <a:lnTo>
                  <a:pt x="79248" y="158496"/>
                </a:lnTo>
                <a:lnTo>
                  <a:pt x="110061" y="152274"/>
                </a:lnTo>
                <a:lnTo>
                  <a:pt x="135255" y="135302"/>
                </a:lnTo>
                <a:lnTo>
                  <a:pt x="152257" y="110114"/>
                </a:lnTo>
                <a:lnTo>
                  <a:pt x="158496" y="79248"/>
                </a:lnTo>
                <a:lnTo>
                  <a:pt x="152257" y="48381"/>
                </a:lnTo>
                <a:lnTo>
                  <a:pt x="135255" y="23193"/>
                </a:lnTo>
                <a:lnTo>
                  <a:pt x="110061" y="6221"/>
                </a:lnTo>
                <a:lnTo>
                  <a:pt x="79248" y="0"/>
                </a:lnTo>
                <a:close/>
              </a:path>
            </a:pathLst>
          </a:custGeom>
          <a:solidFill>
            <a:srgbClr val="4F81BC"/>
          </a:solidFill>
        </p:spPr>
        <p:txBody>
          <a:bodyPr wrap="square" lIns="0" tIns="0" rIns="0" bIns="0" rtlCol="0"/>
          <a:lstStyle/>
          <a:p>
            <a:endParaRPr/>
          </a:p>
        </p:txBody>
      </p:sp>
      <p:sp>
        <p:nvSpPr>
          <p:cNvPr id="6" name="object 6"/>
          <p:cNvSpPr/>
          <p:nvPr/>
        </p:nvSpPr>
        <p:spPr>
          <a:xfrm>
            <a:off x="2262251" y="5105527"/>
            <a:ext cx="158750" cy="158750"/>
          </a:xfrm>
          <a:custGeom>
            <a:avLst/>
            <a:gdLst/>
            <a:ahLst/>
            <a:cxnLst/>
            <a:rect l="l" t="t" r="r" b="b"/>
            <a:pathLst>
              <a:path w="158750" h="158750">
                <a:moveTo>
                  <a:pt x="0" y="79248"/>
                </a:moveTo>
                <a:lnTo>
                  <a:pt x="6221" y="48381"/>
                </a:lnTo>
                <a:lnTo>
                  <a:pt x="23193" y="23193"/>
                </a:lnTo>
                <a:lnTo>
                  <a:pt x="48381" y="6221"/>
                </a:lnTo>
                <a:lnTo>
                  <a:pt x="79248" y="0"/>
                </a:lnTo>
                <a:lnTo>
                  <a:pt x="110061" y="6221"/>
                </a:lnTo>
                <a:lnTo>
                  <a:pt x="135255" y="23193"/>
                </a:lnTo>
                <a:lnTo>
                  <a:pt x="152257" y="48381"/>
                </a:lnTo>
                <a:lnTo>
                  <a:pt x="158496" y="79248"/>
                </a:lnTo>
                <a:lnTo>
                  <a:pt x="152257" y="110114"/>
                </a:lnTo>
                <a:lnTo>
                  <a:pt x="135255" y="135302"/>
                </a:lnTo>
                <a:lnTo>
                  <a:pt x="110061" y="152274"/>
                </a:lnTo>
                <a:lnTo>
                  <a:pt x="79248" y="158496"/>
                </a:lnTo>
                <a:lnTo>
                  <a:pt x="48381" y="152274"/>
                </a:lnTo>
                <a:lnTo>
                  <a:pt x="23193" y="135302"/>
                </a:lnTo>
                <a:lnTo>
                  <a:pt x="6221" y="110114"/>
                </a:lnTo>
                <a:lnTo>
                  <a:pt x="0" y="79248"/>
                </a:lnTo>
                <a:close/>
              </a:path>
            </a:pathLst>
          </a:custGeom>
          <a:ln w="25399">
            <a:solidFill>
              <a:srgbClr val="FFFFFF"/>
            </a:solidFill>
          </a:ln>
        </p:spPr>
        <p:txBody>
          <a:bodyPr wrap="square" lIns="0" tIns="0" rIns="0" bIns="0" rtlCol="0"/>
          <a:lstStyle/>
          <a:p>
            <a:endParaRPr/>
          </a:p>
        </p:txBody>
      </p:sp>
      <p:sp>
        <p:nvSpPr>
          <p:cNvPr id="7" name="object 7"/>
          <p:cNvSpPr txBox="1"/>
          <p:nvPr/>
        </p:nvSpPr>
        <p:spPr>
          <a:xfrm>
            <a:off x="2413254" y="5173345"/>
            <a:ext cx="1248029" cy="849463"/>
          </a:xfrm>
          <a:prstGeom prst="rect">
            <a:avLst/>
          </a:prstGeom>
        </p:spPr>
        <p:txBody>
          <a:bodyPr vert="horz" wrap="square" lIns="0" tIns="0" rIns="0" bIns="0" rtlCol="0">
            <a:spAutoFit/>
          </a:bodyPr>
          <a:lstStyle/>
          <a:p>
            <a:pPr marL="12700" marR="5080">
              <a:lnSpc>
                <a:spcPct val="91500"/>
              </a:lnSpc>
            </a:pPr>
            <a:r>
              <a:rPr sz="1500" spc="-5" dirty="0">
                <a:latin typeface="Calibri"/>
                <a:cs typeface="Calibri"/>
              </a:rPr>
              <a:t>Primera</a:t>
            </a:r>
            <a:r>
              <a:rPr sz="1500" spc="-100" dirty="0">
                <a:latin typeface="Calibri"/>
                <a:cs typeface="Calibri"/>
              </a:rPr>
              <a:t> </a:t>
            </a:r>
            <a:r>
              <a:rPr sz="1500" spc="-10" dirty="0">
                <a:latin typeface="Calibri"/>
                <a:cs typeface="Calibri"/>
              </a:rPr>
              <a:t>Etapa  </a:t>
            </a:r>
            <a:r>
              <a:rPr sz="1500" spc="-5" dirty="0">
                <a:latin typeface="Calibri"/>
                <a:cs typeface="Calibri"/>
              </a:rPr>
              <a:t>“Segundo  Edificio” </a:t>
            </a:r>
            <a:r>
              <a:rPr lang="es-MX" sz="1500" spc="-5" dirty="0" smtClean="0">
                <a:latin typeface="Calibri"/>
                <a:cs typeface="Calibri"/>
              </a:rPr>
              <a:t>100</a:t>
            </a:r>
            <a:r>
              <a:rPr sz="1500" spc="-5" dirty="0" smtClean="0">
                <a:latin typeface="Calibri"/>
                <a:cs typeface="Calibri"/>
              </a:rPr>
              <a:t>%  </a:t>
            </a:r>
            <a:r>
              <a:rPr sz="1500" spc="-20" dirty="0" err="1">
                <a:latin typeface="Calibri"/>
                <a:cs typeface="Calibri"/>
              </a:rPr>
              <a:t>Termina</a:t>
            </a:r>
            <a:r>
              <a:rPr sz="1500" spc="-20" dirty="0">
                <a:latin typeface="Calibri"/>
                <a:cs typeface="Calibri"/>
              </a:rPr>
              <a:t> </a:t>
            </a:r>
            <a:endParaRPr sz="1500" dirty="0">
              <a:latin typeface="Calibri"/>
              <a:cs typeface="Calibri"/>
            </a:endParaRPr>
          </a:p>
        </p:txBody>
      </p:sp>
      <p:sp>
        <p:nvSpPr>
          <p:cNvPr id="8" name="object 8"/>
          <p:cNvSpPr/>
          <p:nvPr/>
        </p:nvSpPr>
        <p:spPr>
          <a:xfrm>
            <a:off x="3661283" y="4069969"/>
            <a:ext cx="287020" cy="287020"/>
          </a:xfrm>
          <a:custGeom>
            <a:avLst/>
            <a:gdLst/>
            <a:ahLst/>
            <a:cxnLst/>
            <a:rect l="l" t="t" r="r" b="b"/>
            <a:pathLst>
              <a:path w="287020" h="287020">
                <a:moveTo>
                  <a:pt x="143255" y="0"/>
                </a:moveTo>
                <a:lnTo>
                  <a:pt x="97974" y="7303"/>
                </a:lnTo>
                <a:lnTo>
                  <a:pt x="58649" y="27639"/>
                </a:lnTo>
                <a:lnTo>
                  <a:pt x="27639" y="58649"/>
                </a:lnTo>
                <a:lnTo>
                  <a:pt x="7303" y="97974"/>
                </a:lnTo>
                <a:lnTo>
                  <a:pt x="0" y="143255"/>
                </a:lnTo>
                <a:lnTo>
                  <a:pt x="7303" y="188537"/>
                </a:lnTo>
                <a:lnTo>
                  <a:pt x="27639" y="227862"/>
                </a:lnTo>
                <a:lnTo>
                  <a:pt x="58649" y="258872"/>
                </a:lnTo>
                <a:lnTo>
                  <a:pt x="97974" y="279208"/>
                </a:lnTo>
                <a:lnTo>
                  <a:pt x="143255" y="286511"/>
                </a:lnTo>
                <a:lnTo>
                  <a:pt x="188488" y="279208"/>
                </a:lnTo>
                <a:lnTo>
                  <a:pt x="227807" y="258872"/>
                </a:lnTo>
                <a:lnTo>
                  <a:pt x="258836" y="227862"/>
                </a:lnTo>
                <a:lnTo>
                  <a:pt x="279196" y="188537"/>
                </a:lnTo>
                <a:lnTo>
                  <a:pt x="286512" y="143255"/>
                </a:lnTo>
                <a:lnTo>
                  <a:pt x="279196" y="97974"/>
                </a:lnTo>
                <a:lnTo>
                  <a:pt x="258836" y="58649"/>
                </a:lnTo>
                <a:lnTo>
                  <a:pt x="227807" y="27639"/>
                </a:lnTo>
                <a:lnTo>
                  <a:pt x="188488" y="7303"/>
                </a:lnTo>
                <a:lnTo>
                  <a:pt x="143255" y="0"/>
                </a:lnTo>
                <a:close/>
              </a:path>
            </a:pathLst>
          </a:custGeom>
          <a:solidFill>
            <a:srgbClr val="4F81BC"/>
          </a:solidFill>
        </p:spPr>
        <p:txBody>
          <a:bodyPr wrap="square" lIns="0" tIns="0" rIns="0" bIns="0" rtlCol="0"/>
          <a:lstStyle/>
          <a:p>
            <a:endParaRPr/>
          </a:p>
        </p:txBody>
      </p:sp>
      <p:sp>
        <p:nvSpPr>
          <p:cNvPr id="9" name="object 9"/>
          <p:cNvSpPr/>
          <p:nvPr/>
        </p:nvSpPr>
        <p:spPr>
          <a:xfrm>
            <a:off x="3661283" y="4069969"/>
            <a:ext cx="287020" cy="287020"/>
          </a:xfrm>
          <a:custGeom>
            <a:avLst/>
            <a:gdLst/>
            <a:ahLst/>
            <a:cxnLst/>
            <a:rect l="l" t="t" r="r" b="b"/>
            <a:pathLst>
              <a:path w="287020" h="287020">
                <a:moveTo>
                  <a:pt x="0" y="143255"/>
                </a:moveTo>
                <a:lnTo>
                  <a:pt x="7303" y="97974"/>
                </a:lnTo>
                <a:lnTo>
                  <a:pt x="27639" y="58649"/>
                </a:lnTo>
                <a:lnTo>
                  <a:pt x="58649" y="27639"/>
                </a:lnTo>
                <a:lnTo>
                  <a:pt x="97974" y="7303"/>
                </a:lnTo>
                <a:lnTo>
                  <a:pt x="143255" y="0"/>
                </a:lnTo>
                <a:lnTo>
                  <a:pt x="188488" y="7303"/>
                </a:lnTo>
                <a:lnTo>
                  <a:pt x="227807" y="27639"/>
                </a:lnTo>
                <a:lnTo>
                  <a:pt x="258836" y="58649"/>
                </a:lnTo>
                <a:lnTo>
                  <a:pt x="279196" y="97974"/>
                </a:lnTo>
                <a:lnTo>
                  <a:pt x="286512" y="143255"/>
                </a:lnTo>
                <a:lnTo>
                  <a:pt x="279196" y="188537"/>
                </a:lnTo>
                <a:lnTo>
                  <a:pt x="258836" y="227862"/>
                </a:lnTo>
                <a:lnTo>
                  <a:pt x="227807" y="258872"/>
                </a:lnTo>
                <a:lnTo>
                  <a:pt x="188488" y="279208"/>
                </a:lnTo>
                <a:lnTo>
                  <a:pt x="143255" y="286511"/>
                </a:lnTo>
                <a:lnTo>
                  <a:pt x="97974" y="279208"/>
                </a:lnTo>
                <a:lnTo>
                  <a:pt x="58649" y="258872"/>
                </a:lnTo>
                <a:lnTo>
                  <a:pt x="27639" y="227862"/>
                </a:lnTo>
                <a:lnTo>
                  <a:pt x="7303" y="188537"/>
                </a:lnTo>
                <a:lnTo>
                  <a:pt x="0" y="143255"/>
                </a:lnTo>
                <a:close/>
              </a:path>
            </a:pathLst>
          </a:custGeom>
          <a:ln w="25400">
            <a:solidFill>
              <a:srgbClr val="FFFFFF"/>
            </a:solidFill>
          </a:ln>
        </p:spPr>
        <p:txBody>
          <a:bodyPr wrap="square" lIns="0" tIns="0" rIns="0" bIns="0" rtlCol="0"/>
          <a:lstStyle/>
          <a:p>
            <a:endParaRPr/>
          </a:p>
        </p:txBody>
      </p:sp>
      <p:sp>
        <p:nvSpPr>
          <p:cNvPr id="10" name="object 10"/>
          <p:cNvSpPr txBox="1"/>
          <p:nvPr/>
        </p:nvSpPr>
        <p:spPr>
          <a:xfrm>
            <a:off x="3944239" y="4201312"/>
            <a:ext cx="1067435" cy="1061829"/>
          </a:xfrm>
          <a:prstGeom prst="rect">
            <a:avLst/>
          </a:prstGeom>
        </p:spPr>
        <p:txBody>
          <a:bodyPr vert="horz" wrap="square" lIns="0" tIns="0" rIns="0" bIns="0" rtlCol="0">
            <a:spAutoFit/>
          </a:bodyPr>
          <a:lstStyle/>
          <a:p>
            <a:pPr marL="12700" marR="5080">
              <a:lnSpc>
                <a:spcPct val="91600"/>
              </a:lnSpc>
            </a:pPr>
            <a:r>
              <a:rPr sz="1500" spc="-10" dirty="0">
                <a:latin typeface="Calibri"/>
                <a:cs typeface="Calibri"/>
              </a:rPr>
              <a:t>Nave </a:t>
            </a:r>
            <a:r>
              <a:rPr sz="1500" dirty="0">
                <a:latin typeface="Calibri"/>
                <a:cs typeface="Calibri"/>
              </a:rPr>
              <a:t>de  </a:t>
            </a:r>
            <a:r>
              <a:rPr sz="1500" spc="-10" dirty="0" err="1" smtClean="0">
                <a:latin typeface="Calibri"/>
                <a:cs typeface="Calibri"/>
              </a:rPr>
              <a:t>Laboratorios</a:t>
            </a:r>
            <a:r>
              <a:rPr lang="es-MX" sz="1500" spc="-10" dirty="0" smtClean="0">
                <a:latin typeface="Calibri"/>
                <a:cs typeface="Calibri"/>
              </a:rPr>
              <a:t>, solo falta instalación eléctrica</a:t>
            </a:r>
            <a:endParaRPr sz="1500" dirty="0">
              <a:latin typeface="Calibri"/>
              <a:cs typeface="Calibri"/>
            </a:endParaRPr>
          </a:p>
        </p:txBody>
      </p:sp>
      <p:sp>
        <p:nvSpPr>
          <p:cNvPr id="11" name="object 11"/>
          <p:cNvSpPr/>
          <p:nvPr/>
        </p:nvSpPr>
        <p:spPr>
          <a:xfrm>
            <a:off x="5343778" y="3439795"/>
            <a:ext cx="396240" cy="396240"/>
          </a:xfrm>
          <a:custGeom>
            <a:avLst/>
            <a:gdLst/>
            <a:ahLst/>
            <a:cxnLst/>
            <a:rect l="l" t="t" r="r" b="b"/>
            <a:pathLst>
              <a:path w="396239" h="396239">
                <a:moveTo>
                  <a:pt x="198120" y="0"/>
                </a:moveTo>
                <a:lnTo>
                  <a:pt x="152675" y="5236"/>
                </a:lnTo>
                <a:lnTo>
                  <a:pt x="110967" y="20149"/>
                </a:lnTo>
                <a:lnTo>
                  <a:pt x="74182" y="43547"/>
                </a:lnTo>
                <a:lnTo>
                  <a:pt x="43507" y="74236"/>
                </a:lnTo>
                <a:lnTo>
                  <a:pt x="20127" y="111023"/>
                </a:lnTo>
                <a:lnTo>
                  <a:pt x="5229" y="152715"/>
                </a:lnTo>
                <a:lnTo>
                  <a:pt x="0" y="198119"/>
                </a:lnTo>
                <a:lnTo>
                  <a:pt x="5229" y="243564"/>
                </a:lnTo>
                <a:lnTo>
                  <a:pt x="20127" y="285272"/>
                </a:lnTo>
                <a:lnTo>
                  <a:pt x="43507" y="322057"/>
                </a:lnTo>
                <a:lnTo>
                  <a:pt x="74182" y="352732"/>
                </a:lnTo>
                <a:lnTo>
                  <a:pt x="110967" y="376112"/>
                </a:lnTo>
                <a:lnTo>
                  <a:pt x="152675" y="391010"/>
                </a:lnTo>
                <a:lnTo>
                  <a:pt x="198120" y="396239"/>
                </a:lnTo>
                <a:lnTo>
                  <a:pt x="243524" y="391010"/>
                </a:lnTo>
                <a:lnTo>
                  <a:pt x="285216" y="376112"/>
                </a:lnTo>
                <a:lnTo>
                  <a:pt x="322003" y="352732"/>
                </a:lnTo>
                <a:lnTo>
                  <a:pt x="352692" y="322057"/>
                </a:lnTo>
                <a:lnTo>
                  <a:pt x="376090" y="285272"/>
                </a:lnTo>
                <a:lnTo>
                  <a:pt x="391003" y="243564"/>
                </a:lnTo>
                <a:lnTo>
                  <a:pt x="396240" y="198119"/>
                </a:lnTo>
                <a:lnTo>
                  <a:pt x="391003" y="152715"/>
                </a:lnTo>
                <a:lnTo>
                  <a:pt x="376090" y="111023"/>
                </a:lnTo>
                <a:lnTo>
                  <a:pt x="352692" y="74236"/>
                </a:lnTo>
                <a:lnTo>
                  <a:pt x="322003" y="43547"/>
                </a:lnTo>
                <a:lnTo>
                  <a:pt x="285216" y="20149"/>
                </a:lnTo>
                <a:lnTo>
                  <a:pt x="243524" y="5236"/>
                </a:lnTo>
                <a:lnTo>
                  <a:pt x="198120" y="0"/>
                </a:lnTo>
                <a:close/>
              </a:path>
            </a:pathLst>
          </a:custGeom>
          <a:solidFill>
            <a:srgbClr val="4F81BC"/>
          </a:solidFill>
        </p:spPr>
        <p:txBody>
          <a:bodyPr wrap="square" lIns="0" tIns="0" rIns="0" bIns="0" rtlCol="0"/>
          <a:lstStyle/>
          <a:p>
            <a:endParaRPr/>
          </a:p>
        </p:txBody>
      </p:sp>
      <p:sp>
        <p:nvSpPr>
          <p:cNvPr id="12" name="object 12"/>
          <p:cNvSpPr/>
          <p:nvPr/>
        </p:nvSpPr>
        <p:spPr>
          <a:xfrm>
            <a:off x="5343778" y="3439795"/>
            <a:ext cx="396240" cy="396240"/>
          </a:xfrm>
          <a:custGeom>
            <a:avLst/>
            <a:gdLst/>
            <a:ahLst/>
            <a:cxnLst/>
            <a:rect l="l" t="t" r="r" b="b"/>
            <a:pathLst>
              <a:path w="396239" h="396239">
                <a:moveTo>
                  <a:pt x="0" y="198119"/>
                </a:moveTo>
                <a:lnTo>
                  <a:pt x="5229" y="152715"/>
                </a:lnTo>
                <a:lnTo>
                  <a:pt x="20127" y="111023"/>
                </a:lnTo>
                <a:lnTo>
                  <a:pt x="43507" y="74236"/>
                </a:lnTo>
                <a:lnTo>
                  <a:pt x="74182" y="43547"/>
                </a:lnTo>
                <a:lnTo>
                  <a:pt x="110967" y="20149"/>
                </a:lnTo>
                <a:lnTo>
                  <a:pt x="152675" y="5236"/>
                </a:lnTo>
                <a:lnTo>
                  <a:pt x="198120" y="0"/>
                </a:lnTo>
                <a:lnTo>
                  <a:pt x="243524" y="5236"/>
                </a:lnTo>
                <a:lnTo>
                  <a:pt x="285216" y="20149"/>
                </a:lnTo>
                <a:lnTo>
                  <a:pt x="322003" y="43547"/>
                </a:lnTo>
                <a:lnTo>
                  <a:pt x="352692" y="74236"/>
                </a:lnTo>
                <a:lnTo>
                  <a:pt x="376090" y="111023"/>
                </a:lnTo>
                <a:lnTo>
                  <a:pt x="391003" y="152715"/>
                </a:lnTo>
                <a:lnTo>
                  <a:pt x="396240" y="198119"/>
                </a:lnTo>
                <a:lnTo>
                  <a:pt x="391003" y="243564"/>
                </a:lnTo>
                <a:lnTo>
                  <a:pt x="376090" y="285272"/>
                </a:lnTo>
                <a:lnTo>
                  <a:pt x="352692" y="322057"/>
                </a:lnTo>
                <a:lnTo>
                  <a:pt x="322003" y="352732"/>
                </a:lnTo>
                <a:lnTo>
                  <a:pt x="285216" y="376112"/>
                </a:lnTo>
                <a:lnTo>
                  <a:pt x="243524" y="391010"/>
                </a:lnTo>
                <a:lnTo>
                  <a:pt x="198120" y="396239"/>
                </a:lnTo>
                <a:lnTo>
                  <a:pt x="152675" y="391010"/>
                </a:lnTo>
                <a:lnTo>
                  <a:pt x="110967" y="376112"/>
                </a:lnTo>
                <a:lnTo>
                  <a:pt x="74182" y="352732"/>
                </a:lnTo>
                <a:lnTo>
                  <a:pt x="43507" y="322057"/>
                </a:lnTo>
                <a:lnTo>
                  <a:pt x="20127" y="285272"/>
                </a:lnTo>
                <a:lnTo>
                  <a:pt x="5229" y="243564"/>
                </a:lnTo>
                <a:lnTo>
                  <a:pt x="0" y="198119"/>
                </a:lnTo>
                <a:close/>
              </a:path>
            </a:pathLst>
          </a:custGeom>
          <a:ln w="25400">
            <a:solidFill>
              <a:srgbClr val="FFFFFF"/>
            </a:solidFill>
          </a:ln>
        </p:spPr>
        <p:txBody>
          <a:bodyPr wrap="square" lIns="0" tIns="0" rIns="0" bIns="0" rtlCol="0"/>
          <a:lstStyle/>
          <a:p>
            <a:endParaRPr/>
          </a:p>
        </p:txBody>
      </p:sp>
      <p:sp>
        <p:nvSpPr>
          <p:cNvPr id="13" name="object 13"/>
          <p:cNvSpPr txBox="1"/>
          <p:nvPr/>
        </p:nvSpPr>
        <p:spPr>
          <a:xfrm>
            <a:off x="5740146" y="3630548"/>
            <a:ext cx="1152525" cy="410369"/>
          </a:xfrm>
          <a:prstGeom prst="rect">
            <a:avLst/>
          </a:prstGeom>
        </p:spPr>
        <p:txBody>
          <a:bodyPr vert="horz" wrap="square" lIns="0" tIns="0" rIns="0" bIns="0" rtlCol="0">
            <a:spAutoFit/>
          </a:bodyPr>
          <a:lstStyle/>
          <a:p>
            <a:pPr marL="12700" marR="5080">
              <a:lnSpc>
                <a:spcPts val="1639"/>
              </a:lnSpc>
            </a:pPr>
            <a:r>
              <a:rPr sz="1500" dirty="0">
                <a:latin typeface="Calibri"/>
                <a:cs typeface="Calibri"/>
              </a:rPr>
              <a:t>Primer</a:t>
            </a:r>
            <a:r>
              <a:rPr sz="1500" spc="-95" dirty="0">
                <a:latin typeface="Calibri"/>
                <a:cs typeface="Calibri"/>
              </a:rPr>
              <a:t> </a:t>
            </a:r>
            <a:r>
              <a:rPr sz="1500" spc="-5" dirty="0" err="1">
                <a:latin typeface="Calibri"/>
                <a:cs typeface="Calibri"/>
              </a:rPr>
              <a:t>Edificio</a:t>
            </a:r>
            <a:r>
              <a:rPr sz="1500" spc="-5" dirty="0">
                <a:latin typeface="Calibri"/>
                <a:cs typeface="Calibri"/>
              </a:rPr>
              <a:t>  </a:t>
            </a:r>
            <a:r>
              <a:rPr lang="es-MX" sz="1500" spc="-5" dirty="0" smtClean="0">
                <a:latin typeface="Calibri"/>
                <a:cs typeface="Calibri"/>
              </a:rPr>
              <a:t>100%</a:t>
            </a:r>
            <a:endParaRPr sz="1500" dirty="0">
              <a:latin typeface="Calibri"/>
              <a:cs typeface="Calibri"/>
            </a:endParaRPr>
          </a:p>
        </p:txBody>
      </p:sp>
    </p:spTree>
    <p:extLst>
      <p:ext uri="{BB962C8B-B14F-4D97-AF65-F5344CB8AC3E}">
        <p14:creationId xmlns:p14="http://schemas.microsoft.com/office/powerpoint/2010/main" val="36408821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CuadroTexto 3"/>
          <p:cNvSpPr txBox="1"/>
          <p:nvPr/>
        </p:nvSpPr>
        <p:spPr>
          <a:xfrm>
            <a:off x="1905000" y="538098"/>
            <a:ext cx="4953000" cy="646331"/>
          </a:xfrm>
          <a:prstGeom prst="rect">
            <a:avLst/>
          </a:prstGeom>
          <a:noFill/>
        </p:spPr>
        <p:txBody>
          <a:bodyPr wrap="square" rtlCol="0">
            <a:spAutoFit/>
          </a:bodyPr>
          <a:lstStyle/>
          <a:p>
            <a:r>
              <a:rPr lang="es-MX" sz="3600" b="1" dirty="0" smtClean="0"/>
              <a:t>Avance de Instalaciones</a:t>
            </a:r>
            <a:endParaRPr lang="es-MX" b="1" dirty="0"/>
          </a:p>
        </p:txBody>
      </p:sp>
      <p:sp>
        <p:nvSpPr>
          <p:cNvPr id="6" name="object 3"/>
          <p:cNvSpPr/>
          <p:nvPr/>
        </p:nvSpPr>
        <p:spPr>
          <a:xfrm>
            <a:off x="468312" y="2276411"/>
            <a:ext cx="8259699" cy="4002151"/>
          </a:xfrm>
          <a:prstGeom prst="rect">
            <a:avLst/>
          </a:prstGeom>
          <a:blipFill>
            <a:blip r:embed="rId2" cstate="print"/>
            <a:stretch>
              <a:fillRect/>
            </a:stretch>
          </a:blipFill>
          <a:ln w="12700">
            <a:solidFill>
              <a:schemeClr val="tx1"/>
            </a:solidFill>
          </a:ln>
        </p:spPr>
        <p:txBody>
          <a:bodyPr wrap="square" lIns="0" tIns="0" rIns="0" bIns="0" rtlCol="0"/>
          <a:lstStyle/>
          <a:p>
            <a:endParaRPr/>
          </a:p>
        </p:txBody>
      </p:sp>
      <p:sp>
        <p:nvSpPr>
          <p:cNvPr id="3" name="CuadroTexto 2"/>
          <p:cNvSpPr txBox="1"/>
          <p:nvPr/>
        </p:nvSpPr>
        <p:spPr>
          <a:xfrm>
            <a:off x="451746" y="1345094"/>
            <a:ext cx="2139053" cy="830997"/>
          </a:xfrm>
          <a:prstGeom prst="rect">
            <a:avLst/>
          </a:prstGeom>
          <a:noFill/>
        </p:spPr>
        <p:txBody>
          <a:bodyPr wrap="square" rtlCol="0">
            <a:spAutoFit/>
          </a:bodyPr>
          <a:lstStyle/>
          <a:p>
            <a:r>
              <a:rPr lang="es-MX" sz="2800" b="1" dirty="0" smtClean="0"/>
              <a:t>Antes</a:t>
            </a:r>
            <a:endParaRPr lang="es-MX" sz="2800" b="1" dirty="0"/>
          </a:p>
          <a:p>
            <a:r>
              <a:rPr lang="es-MX" sz="2000" b="1" dirty="0" smtClean="0"/>
              <a:t>Primer edificio</a:t>
            </a:r>
            <a:endParaRPr lang="es-MX" sz="2000" b="1" dirty="0"/>
          </a:p>
        </p:txBody>
      </p:sp>
    </p:spTree>
    <p:extLst>
      <p:ext uri="{BB962C8B-B14F-4D97-AF65-F5344CB8AC3E}">
        <p14:creationId xmlns:p14="http://schemas.microsoft.com/office/powerpoint/2010/main" val="39485810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CuadroTexto 3"/>
          <p:cNvSpPr txBox="1"/>
          <p:nvPr/>
        </p:nvSpPr>
        <p:spPr>
          <a:xfrm>
            <a:off x="1905000" y="538098"/>
            <a:ext cx="4953000" cy="646331"/>
          </a:xfrm>
          <a:prstGeom prst="rect">
            <a:avLst/>
          </a:prstGeom>
          <a:noFill/>
        </p:spPr>
        <p:txBody>
          <a:bodyPr wrap="square" rtlCol="0">
            <a:spAutoFit/>
          </a:bodyPr>
          <a:lstStyle/>
          <a:p>
            <a:r>
              <a:rPr lang="es-MX" sz="3600" b="1" dirty="0" smtClean="0"/>
              <a:t>Avance de Instalaciones</a:t>
            </a:r>
            <a:endParaRPr lang="es-MX" b="1" dirty="0"/>
          </a:p>
        </p:txBody>
      </p:sp>
      <p:sp>
        <p:nvSpPr>
          <p:cNvPr id="3" name="CuadroTexto 2"/>
          <p:cNvSpPr txBox="1"/>
          <p:nvPr/>
        </p:nvSpPr>
        <p:spPr>
          <a:xfrm>
            <a:off x="451746" y="1345094"/>
            <a:ext cx="2139053" cy="830997"/>
          </a:xfrm>
          <a:prstGeom prst="rect">
            <a:avLst/>
          </a:prstGeom>
          <a:noFill/>
        </p:spPr>
        <p:txBody>
          <a:bodyPr wrap="square" rtlCol="0">
            <a:spAutoFit/>
          </a:bodyPr>
          <a:lstStyle/>
          <a:p>
            <a:r>
              <a:rPr lang="es-MX" sz="2800" b="1" dirty="0" smtClean="0"/>
              <a:t>Después</a:t>
            </a:r>
            <a:endParaRPr lang="es-MX" sz="2800" b="1" dirty="0"/>
          </a:p>
          <a:p>
            <a:r>
              <a:rPr lang="es-MX" sz="2000" b="1" dirty="0" smtClean="0"/>
              <a:t>Primer edificio</a:t>
            </a:r>
            <a:endParaRPr lang="es-MX" sz="2000" b="1" dirty="0"/>
          </a:p>
        </p:txBody>
      </p:sp>
      <p:pic>
        <p:nvPicPr>
          <p:cNvPr id="7" name="Imagen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819400"/>
            <a:ext cx="9144000" cy="2010489"/>
          </a:xfrm>
          <a:prstGeom prst="rect">
            <a:avLst/>
          </a:prstGeom>
          <a:ln w="12700">
            <a:solidFill>
              <a:schemeClr val="tx1"/>
            </a:solidFill>
          </a:ln>
        </p:spPr>
      </p:pic>
    </p:spTree>
    <p:extLst>
      <p:ext uri="{BB962C8B-B14F-4D97-AF65-F5344CB8AC3E}">
        <p14:creationId xmlns:p14="http://schemas.microsoft.com/office/powerpoint/2010/main" val="27782124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CuadroTexto 3"/>
          <p:cNvSpPr txBox="1"/>
          <p:nvPr/>
        </p:nvSpPr>
        <p:spPr>
          <a:xfrm>
            <a:off x="1905000" y="538098"/>
            <a:ext cx="4953000" cy="646331"/>
          </a:xfrm>
          <a:prstGeom prst="rect">
            <a:avLst/>
          </a:prstGeom>
          <a:noFill/>
        </p:spPr>
        <p:txBody>
          <a:bodyPr wrap="square" rtlCol="0">
            <a:spAutoFit/>
          </a:bodyPr>
          <a:lstStyle/>
          <a:p>
            <a:r>
              <a:rPr lang="es-MX" sz="3600" b="1" dirty="0" smtClean="0"/>
              <a:t>Avance de Instalaciones</a:t>
            </a:r>
            <a:endParaRPr lang="es-MX" b="1" dirty="0"/>
          </a:p>
        </p:txBody>
      </p:sp>
      <p:sp>
        <p:nvSpPr>
          <p:cNvPr id="3" name="CuadroTexto 2"/>
          <p:cNvSpPr txBox="1"/>
          <p:nvPr/>
        </p:nvSpPr>
        <p:spPr>
          <a:xfrm>
            <a:off x="451746" y="1345094"/>
            <a:ext cx="2520054" cy="830997"/>
          </a:xfrm>
          <a:prstGeom prst="rect">
            <a:avLst/>
          </a:prstGeom>
          <a:noFill/>
        </p:spPr>
        <p:txBody>
          <a:bodyPr wrap="square" rtlCol="0">
            <a:spAutoFit/>
          </a:bodyPr>
          <a:lstStyle/>
          <a:p>
            <a:r>
              <a:rPr lang="es-MX" sz="2800" b="1" dirty="0" smtClean="0"/>
              <a:t>Antes</a:t>
            </a:r>
            <a:endParaRPr lang="es-MX" sz="2800" b="1" dirty="0"/>
          </a:p>
          <a:p>
            <a:r>
              <a:rPr lang="es-MX" sz="2000" b="1" dirty="0" smtClean="0"/>
              <a:t>Nave de laboratorios</a:t>
            </a:r>
            <a:endParaRPr lang="es-MX" sz="2000" b="1" dirty="0"/>
          </a:p>
        </p:txBody>
      </p:sp>
      <p:sp>
        <p:nvSpPr>
          <p:cNvPr id="6" name="object 3"/>
          <p:cNvSpPr/>
          <p:nvPr/>
        </p:nvSpPr>
        <p:spPr>
          <a:xfrm>
            <a:off x="914400" y="2590800"/>
            <a:ext cx="7375525" cy="3659517"/>
          </a:xfrm>
          <a:prstGeom prst="rect">
            <a:avLst/>
          </a:prstGeom>
          <a:blipFill>
            <a:blip r:embed="rId2" cstate="print"/>
            <a:stretch>
              <a:fillRect/>
            </a:stretch>
          </a:blipFill>
          <a:ln w="12700">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5048119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CuadroTexto 3"/>
          <p:cNvSpPr txBox="1"/>
          <p:nvPr/>
        </p:nvSpPr>
        <p:spPr>
          <a:xfrm>
            <a:off x="1905000" y="538098"/>
            <a:ext cx="4953000" cy="646331"/>
          </a:xfrm>
          <a:prstGeom prst="rect">
            <a:avLst/>
          </a:prstGeom>
          <a:noFill/>
        </p:spPr>
        <p:txBody>
          <a:bodyPr wrap="square" rtlCol="0">
            <a:spAutoFit/>
          </a:bodyPr>
          <a:lstStyle/>
          <a:p>
            <a:r>
              <a:rPr lang="es-MX" sz="3600" b="1" dirty="0" smtClean="0"/>
              <a:t>Avance de Instalaciones</a:t>
            </a:r>
            <a:endParaRPr lang="es-MX" b="1" dirty="0"/>
          </a:p>
        </p:txBody>
      </p:sp>
      <p:sp>
        <p:nvSpPr>
          <p:cNvPr id="3" name="CuadroTexto 2"/>
          <p:cNvSpPr txBox="1"/>
          <p:nvPr/>
        </p:nvSpPr>
        <p:spPr>
          <a:xfrm>
            <a:off x="451746" y="1345094"/>
            <a:ext cx="2520054" cy="830997"/>
          </a:xfrm>
          <a:prstGeom prst="rect">
            <a:avLst/>
          </a:prstGeom>
          <a:noFill/>
        </p:spPr>
        <p:txBody>
          <a:bodyPr wrap="square" rtlCol="0">
            <a:spAutoFit/>
          </a:bodyPr>
          <a:lstStyle/>
          <a:p>
            <a:r>
              <a:rPr lang="es-MX" sz="2800" b="1" dirty="0" smtClean="0"/>
              <a:t>Después</a:t>
            </a:r>
            <a:endParaRPr lang="es-MX" sz="2800" b="1" dirty="0"/>
          </a:p>
          <a:p>
            <a:r>
              <a:rPr lang="es-MX" sz="2000" b="1" dirty="0" smtClean="0"/>
              <a:t>Nave de laboratorios</a:t>
            </a:r>
            <a:endParaRPr lang="es-MX" sz="2000" b="1" dirty="0"/>
          </a:p>
        </p:txBody>
      </p:sp>
      <p:pic>
        <p:nvPicPr>
          <p:cNvPr id="7" name="Imagen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565" y="3124200"/>
            <a:ext cx="9144000" cy="2010489"/>
          </a:xfrm>
          <a:prstGeom prst="rect">
            <a:avLst/>
          </a:prstGeom>
          <a:ln w="12700">
            <a:solidFill>
              <a:schemeClr val="tx1"/>
            </a:solidFill>
          </a:ln>
        </p:spPr>
      </p:pic>
    </p:spTree>
    <p:extLst>
      <p:ext uri="{BB962C8B-B14F-4D97-AF65-F5344CB8AC3E}">
        <p14:creationId xmlns:p14="http://schemas.microsoft.com/office/powerpoint/2010/main" val="24229243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CuadroTexto 3"/>
          <p:cNvSpPr txBox="1"/>
          <p:nvPr/>
        </p:nvSpPr>
        <p:spPr>
          <a:xfrm>
            <a:off x="1905000" y="538098"/>
            <a:ext cx="4953000" cy="646331"/>
          </a:xfrm>
          <a:prstGeom prst="rect">
            <a:avLst/>
          </a:prstGeom>
          <a:noFill/>
        </p:spPr>
        <p:txBody>
          <a:bodyPr wrap="square" rtlCol="0">
            <a:spAutoFit/>
          </a:bodyPr>
          <a:lstStyle/>
          <a:p>
            <a:r>
              <a:rPr lang="es-MX" sz="3600" b="1" dirty="0" smtClean="0"/>
              <a:t>Avance de Instalaciones</a:t>
            </a:r>
            <a:endParaRPr lang="es-MX" b="1" dirty="0"/>
          </a:p>
        </p:txBody>
      </p:sp>
      <p:sp>
        <p:nvSpPr>
          <p:cNvPr id="3" name="CuadroTexto 2"/>
          <p:cNvSpPr txBox="1"/>
          <p:nvPr/>
        </p:nvSpPr>
        <p:spPr>
          <a:xfrm>
            <a:off x="451746" y="1345094"/>
            <a:ext cx="2520054" cy="830997"/>
          </a:xfrm>
          <a:prstGeom prst="rect">
            <a:avLst/>
          </a:prstGeom>
          <a:noFill/>
        </p:spPr>
        <p:txBody>
          <a:bodyPr wrap="square" rtlCol="0">
            <a:spAutoFit/>
          </a:bodyPr>
          <a:lstStyle/>
          <a:p>
            <a:r>
              <a:rPr lang="es-MX" sz="2800" b="1" dirty="0" smtClean="0"/>
              <a:t>Antes</a:t>
            </a:r>
            <a:endParaRPr lang="es-MX" sz="2800" b="1" dirty="0"/>
          </a:p>
          <a:p>
            <a:r>
              <a:rPr lang="es-MX" sz="2000" b="1" dirty="0" smtClean="0"/>
              <a:t>Segundo edificio</a:t>
            </a:r>
            <a:endParaRPr lang="es-MX" sz="2000" b="1" dirty="0"/>
          </a:p>
        </p:txBody>
      </p:sp>
      <p:sp>
        <p:nvSpPr>
          <p:cNvPr id="6" name="object 3"/>
          <p:cNvSpPr/>
          <p:nvPr/>
        </p:nvSpPr>
        <p:spPr>
          <a:xfrm>
            <a:off x="582612" y="2316878"/>
            <a:ext cx="7597775" cy="376707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01830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CuadroTexto 3"/>
          <p:cNvSpPr txBox="1"/>
          <p:nvPr/>
        </p:nvSpPr>
        <p:spPr>
          <a:xfrm>
            <a:off x="1905000" y="538098"/>
            <a:ext cx="4953000" cy="646331"/>
          </a:xfrm>
          <a:prstGeom prst="rect">
            <a:avLst/>
          </a:prstGeom>
          <a:noFill/>
        </p:spPr>
        <p:txBody>
          <a:bodyPr wrap="square" rtlCol="0">
            <a:spAutoFit/>
          </a:bodyPr>
          <a:lstStyle/>
          <a:p>
            <a:r>
              <a:rPr lang="es-MX" sz="3600" b="1" dirty="0" smtClean="0"/>
              <a:t>Avance de Instalaciones</a:t>
            </a:r>
            <a:endParaRPr lang="es-MX" b="1" dirty="0"/>
          </a:p>
        </p:txBody>
      </p:sp>
      <p:sp>
        <p:nvSpPr>
          <p:cNvPr id="3" name="CuadroTexto 2"/>
          <p:cNvSpPr txBox="1"/>
          <p:nvPr/>
        </p:nvSpPr>
        <p:spPr>
          <a:xfrm>
            <a:off x="451746" y="1345094"/>
            <a:ext cx="1910453" cy="800219"/>
          </a:xfrm>
          <a:prstGeom prst="rect">
            <a:avLst/>
          </a:prstGeom>
          <a:noFill/>
        </p:spPr>
        <p:txBody>
          <a:bodyPr wrap="square" rtlCol="0">
            <a:spAutoFit/>
          </a:bodyPr>
          <a:lstStyle/>
          <a:p>
            <a:r>
              <a:rPr lang="es-MX" sz="2800" b="1" dirty="0" smtClean="0"/>
              <a:t>Después</a:t>
            </a:r>
          </a:p>
          <a:p>
            <a:r>
              <a:rPr lang="es-MX" b="1" dirty="0" smtClean="0"/>
              <a:t>Segundo Edificio</a:t>
            </a:r>
            <a:endParaRPr lang="es-MX" sz="2800" b="1" dirty="0"/>
          </a:p>
        </p:txBody>
      </p:sp>
      <p:pic>
        <p:nvPicPr>
          <p:cNvPr id="7" name="Imagen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400" y="2286000"/>
            <a:ext cx="7239000" cy="4071938"/>
          </a:xfrm>
          <a:prstGeom prst="rect">
            <a:avLst/>
          </a:prstGeom>
          <a:ln w="12700">
            <a:solidFill>
              <a:schemeClr val="tx1"/>
            </a:solidFill>
          </a:ln>
        </p:spPr>
      </p:pic>
    </p:spTree>
    <p:extLst>
      <p:ext uri="{BB962C8B-B14F-4D97-AF65-F5344CB8AC3E}">
        <p14:creationId xmlns:p14="http://schemas.microsoft.com/office/powerpoint/2010/main" val="18648258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CuadroTexto 3"/>
          <p:cNvSpPr txBox="1"/>
          <p:nvPr/>
        </p:nvSpPr>
        <p:spPr>
          <a:xfrm>
            <a:off x="1905000" y="538098"/>
            <a:ext cx="4953000" cy="646331"/>
          </a:xfrm>
          <a:prstGeom prst="rect">
            <a:avLst/>
          </a:prstGeom>
          <a:noFill/>
        </p:spPr>
        <p:txBody>
          <a:bodyPr wrap="square" rtlCol="0">
            <a:spAutoFit/>
          </a:bodyPr>
          <a:lstStyle/>
          <a:p>
            <a:r>
              <a:rPr lang="es-MX" sz="3600" b="1" dirty="0" smtClean="0"/>
              <a:t>Avance de Instalaciones</a:t>
            </a:r>
            <a:endParaRPr lang="es-MX" b="1" dirty="0"/>
          </a:p>
        </p:txBody>
      </p:sp>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2646" y="1524000"/>
            <a:ext cx="8001000" cy="4500563"/>
          </a:xfrm>
          <a:prstGeom prst="rect">
            <a:avLst/>
          </a:prstGeom>
          <a:ln w="12700">
            <a:solidFill>
              <a:schemeClr val="tx1"/>
            </a:solidFill>
          </a:ln>
        </p:spPr>
      </p:pic>
    </p:spTree>
    <p:extLst>
      <p:ext uri="{BB962C8B-B14F-4D97-AF65-F5344CB8AC3E}">
        <p14:creationId xmlns:p14="http://schemas.microsoft.com/office/powerpoint/2010/main" val="29095095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4" name="CuadroTexto 3"/>
          <p:cNvSpPr txBox="1"/>
          <p:nvPr/>
        </p:nvSpPr>
        <p:spPr>
          <a:xfrm>
            <a:off x="1905000" y="538098"/>
            <a:ext cx="4953000" cy="646331"/>
          </a:xfrm>
          <a:prstGeom prst="rect">
            <a:avLst/>
          </a:prstGeom>
          <a:noFill/>
        </p:spPr>
        <p:txBody>
          <a:bodyPr wrap="square" rtlCol="0">
            <a:spAutoFit/>
          </a:bodyPr>
          <a:lstStyle/>
          <a:p>
            <a:r>
              <a:rPr lang="es-MX" sz="3600" b="1" dirty="0" smtClean="0"/>
              <a:t>Avance de Instalaciones</a:t>
            </a:r>
            <a:endParaRPr lang="es-MX" b="1" dirty="0"/>
          </a:p>
        </p:txBody>
      </p:sp>
      <p:pic>
        <p:nvPicPr>
          <p:cNvPr id="5" name="Imagen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1447800"/>
            <a:ext cx="8458200" cy="4757738"/>
          </a:xfrm>
          <a:prstGeom prst="rect">
            <a:avLst/>
          </a:prstGeom>
          <a:ln w="12700">
            <a:solidFill>
              <a:schemeClr val="tx1"/>
            </a:solidFill>
          </a:ln>
        </p:spPr>
      </p:pic>
    </p:spTree>
    <p:extLst>
      <p:ext uri="{BB962C8B-B14F-4D97-AF65-F5344CB8AC3E}">
        <p14:creationId xmlns:p14="http://schemas.microsoft.com/office/powerpoint/2010/main" val="596279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74065" y="115823"/>
            <a:ext cx="8196580" cy="1284967"/>
          </a:xfrm>
          <a:prstGeom prst="rect">
            <a:avLst/>
          </a:prstGeom>
        </p:spPr>
        <p:txBody>
          <a:bodyPr vert="horz" wrap="square" lIns="0" tIns="0" rIns="0" bIns="0" rtlCol="0">
            <a:spAutoFit/>
          </a:bodyPr>
          <a:lstStyle/>
          <a:p>
            <a:pPr marR="31115" algn="r">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R="5080" algn="r">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smtClean="0">
              <a:latin typeface="Times New Roman"/>
              <a:cs typeface="Times New Roman"/>
            </a:endParaRPr>
          </a:p>
          <a:p>
            <a:pPr>
              <a:lnSpc>
                <a:spcPct val="100000"/>
              </a:lnSpc>
              <a:spcBef>
                <a:spcPts val="35"/>
              </a:spcBef>
            </a:pPr>
            <a:endParaRPr sz="1700" dirty="0" smtClean="0">
              <a:latin typeface="Times New Roman"/>
              <a:cs typeface="Times New Roman"/>
            </a:endParaRPr>
          </a:p>
          <a:p>
            <a:pPr marL="2700020">
              <a:lnSpc>
                <a:spcPct val="100000"/>
              </a:lnSpc>
            </a:pPr>
            <a:r>
              <a:rPr lang="es-MX" sz="4000" b="1" spc="-15" dirty="0" smtClean="0">
                <a:latin typeface="Calibri"/>
                <a:cs typeface="Calibri"/>
              </a:rPr>
              <a:t>  </a:t>
            </a:r>
            <a:endParaRPr sz="4000" dirty="0">
              <a:latin typeface="Calibri"/>
              <a:cs typeface="Calibri"/>
            </a:endParaRPr>
          </a:p>
        </p:txBody>
      </p:sp>
      <p:sp>
        <p:nvSpPr>
          <p:cNvPr id="2" name="Rectángulo 1"/>
          <p:cNvSpPr/>
          <p:nvPr/>
        </p:nvSpPr>
        <p:spPr>
          <a:xfrm>
            <a:off x="267055" y="1400790"/>
            <a:ext cx="8610600" cy="646331"/>
          </a:xfrm>
          <a:prstGeom prst="rect">
            <a:avLst/>
          </a:prstGeom>
        </p:spPr>
        <p:txBody>
          <a:bodyPr wrap="square">
            <a:spAutoFit/>
          </a:bodyPr>
          <a:lstStyle/>
          <a:p>
            <a:pPr algn="ctr"/>
            <a:r>
              <a:rPr lang="es-MX" sz="3600" b="1" spc="-15" dirty="0" smtClean="0">
                <a:cs typeface="Calibri"/>
              </a:rPr>
              <a:t>Proyectos Innovadores de Educación</a:t>
            </a:r>
            <a:endParaRPr lang="es-MX" sz="3600" dirty="0"/>
          </a:p>
        </p:txBody>
      </p:sp>
      <p:graphicFrame>
        <p:nvGraphicFramePr>
          <p:cNvPr id="5" name="Tabla 4"/>
          <p:cNvGraphicFramePr>
            <a:graphicFrameLocks noGrp="1"/>
          </p:cNvGraphicFramePr>
          <p:nvPr>
            <p:extLst>
              <p:ext uri="{D42A27DB-BD31-4B8C-83A1-F6EECF244321}">
                <p14:modId xmlns:p14="http://schemas.microsoft.com/office/powerpoint/2010/main" val="1138507186"/>
              </p:ext>
            </p:extLst>
          </p:nvPr>
        </p:nvGraphicFramePr>
        <p:xfrm>
          <a:off x="1371600" y="2685757"/>
          <a:ext cx="6536334" cy="2868613"/>
        </p:xfrm>
        <a:graphic>
          <a:graphicData uri="http://schemas.openxmlformats.org/drawingml/2006/table">
            <a:tbl>
              <a:tblPr>
                <a:tableStyleId>{22838BEF-8BB2-4498-84A7-C5851F593DF1}</a:tableStyleId>
              </a:tblPr>
              <a:tblGrid>
                <a:gridCol w="2524263">
                  <a:extLst>
                    <a:ext uri="{9D8B030D-6E8A-4147-A177-3AD203B41FA5}">
                      <a16:colId xmlns:a16="http://schemas.microsoft.com/office/drawing/2014/main" val="20000"/>
                    </a:ext>
                  </a:extLst>
                </a:gridCol>
                <a:gridCol w="4012071">
                  <a:extLst>
                    <a:ext uri="{9D8B030D-6E8A-4147-A177-3AD203B41FA5}">
                      <a16:colId xmlns:a16="http://schemas.microsoft.com/office/drawing/2014/main" val="20001"/>
                    </a:ext>
                  </a:extLst>
                </a:gridCol>
              </a:tblGrid>
              <a:tr h="910515">
                <a:tc>
                  <a:txBody>
                    <a:bodyPr/>
                    <a:lstStyle/>
                    <a:p>
                      <a:pPr algn="ctr" fontAlgn="ctr"/>
                      <a:r>
                        <a:rPr lang="es-MX" sz="1600" b="1" u="none" strike="noStrike" dirty="0">
                          <a:effectLst/>
                          <a:latin typeface="Arial" panose="020B0604020202020204" pitchFamily="34" charset="0"/>
                          <a:cs typeface="Arial" panose="020B0604020202020204" pitchFamily="34" charset="0"/>
                        </a:rPr>
                        <a:t>NOMBRE DE PROYECTO</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1600" u="none" strike="noStrike" dirty="0" smtClean="0">
                          <a:effectLst/>
                          <a:latin typeface="Arial" panose="020B0604020202020204" pitchFamily="34" charset="0"/>
                          <a:cs typeface="Arial" panose="020B0604020202020204" pitchFamily="34" charset="0"/>
                        </a:rPr>
                        <a:t>Ética </a:t>
                      </a:r>
                      <a:r>
                        <a:rPr lang="es-MX" sz="1600" u="none" strike="noStrike" dirty="0">
                          <a:effectLst/>
                          <a:latin typeface="Arial" panose="020B0604020202020204" pitchFamily="34" charset="0"/>
                          <a:cs typeface="Arial" panose="020B0604020202020204" pitchFamily="34" charset="0"/>
                        </a:rPr>
                        <a:t>profesional modalidad distribuida</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979049">
                <a:tc>
                  <a:txBody>
                    <a:bodyPr/>
                    <a:lstStyle/>
                    <a:p>
                      <a:pPr algn="ctr" fontAlgn="b"/>
                      <a:r>
                        <a:rPr lang="es-MX" sz="1600" b="1" u="none" strike="noStrike" dirty="0">
                          <a:effectLst/>
                          <a:latin typeface="Arial" panose="020B0604020202020204" pitchFamily="34" charset="0"/>
                          <a:cs typeface="Arial" panose="020B0604020202020204" pitchFamily="34" charset="0"/>
                        </a:rPr>
                        <a:t>ACADEMICO</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1600" u="none" strike="noStrike" dirty="0">
                          <a:effectLst/>
                          <a:latin typeface="Arial" panose="020B0604020202020204" pitchFamily="34" charset="0"/>
                          <a:cs typeface="Arial" panose="020B0604020202020204" pitchFamily="34" charset="0"/>
                        </a:rPr>
                        <a:t>Dr. Victorino </a:t>
                      </a:r>
                      <a:r>
                        <a:rPr lang="es-MX" sz="1600" u="none" strike="noStrike" dirty="0" smtClean="0">
                          <a:effectLst/>
                          <a:latin typeface="Arial" panose="020B0604020202020204" pitchFamily="34" charset="0"/>
                          <a:cs typeface="Arial" panose="020B0604020202020204" pitchFamily="34" charset="0"/>
                        </a:rPr>
                        <a:t>Juárez </a:t>
                      </a:r>
                      <a:r>
                        <a:rPr lang="es-MX" sz="1600" u="none" strike="noStrike" dirty="0">
                          <a:effectLst/>
                          <a:latin typeface="Arial" panose="020B0604020202020204" pitchFamily="34" charset="0"/>
                          <a:cs typeface="Arial" panose="020B0604020202020204" pitchFamily="34" charset="0"/>
                        </a:rPr>
                        <a:t>Rivera</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979049">
                <a:tc>
                  <a:txBody>
                    <a:bodyPr/>
                    <a:lstStyle/>
                    <a:p>
                      <a:pPr algn="ctr" fontAlgn="b"/>
                      <a:r>
                        <a:rPr lang="es-MX" sz="1600" b="1" u="none" strike="noStrike" dirty="0">
                          <a:effectLst/>
                          <a:latin typeface="Arial" panose="020B0604020202020204" pitchFamily="34" charset="0"/>
                          <a:cs typeface="Arial" panose="020B0604020202020204" pitchFamily="34" charset="0"/>
                        </a:rPr>
                        <a:t>FECHA</a:t>
                      </a:r>
                      <a:endParaRPr lang="es-MX"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MX" sz="1600" u="none" strike="noStrike" dirty="0">
                          <a:effectLst/>
                          <a:latin typeface="Arial" panose="020B0604020202020204" pitchFamily="34" charset="0"/>
                          <a:cs typeface="Arial" panose="020B0604020202020204" pitchFamily="34" charset="0"/>
                        </a:rPr>
                        <a:t>Febrero 2017-30 de mayo de 2017</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0776287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533400" y="2362200"/>
            <a:ext cx="3124199" cy="2031325"/>
          </a:xfrm>
          <a:prstGeom prst="rect">
            <a:avLst/>
          </a:prstGeom>
          <a:noFill/>
        </p:spPr>
        <p:txBody>
          <a:bodyPr wrap="square" rtlCol="0">
            <a:spAutoFit/>
          </a:bodyPr>
          <a:lstStyle/>
          <a:p>
            <a:pPr algn="just"/>
            <a:r>
              <a:rPr lang="es-MX" dirty="0" smtClean="0"/>
              <a:t>Impresora de solidos 3D</a:t>
            </a:r>
          </a:p>
          <a:p>
            <a:pPr algn="just"/>
            <a:r>
              <a:rPr lang="es-MX" dirty="0" smtClean="0"/>
              <a:t>Precisión 0.1 mm</a:t>
            </a:r>
          </a:p>
          <a:p>
            <a:pPr algn="just"/>
            <a:r>
              <a:rPr lang="es-MX" dirty="0" smtClean="0"/>
              <a:t>Rapidez 40-100mm/s</a:t>
            </a:r>
          </a:p>
          <a:p>
            <a:pPr algn="just"/>
            <a:r>
              <a:rPr lang="es-MX" dirty="0" smtClean="0"/>
              <a:t>Resolución 300 micras </a:t>
            </a:r>
          </a:p>
          <a:p>
            <a:pPr algn="just"/>
            <a:r>
              <a:rPr lang="es-MX" dirty="0" smtClean="0"/>
              <a:t>Tamaño de filamento 1.75 mm</a:t>
            </a:r>
          </a:p>
          <a:p>
            <a:pPr algn="just"/>
            <a:r>
              <a:rPr lang="es-MX" dirty="0" smtClean="0"/>
              <a:t>Compatible con Mac y Windows</a:t>
            </a:r>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14800" y="1676400"/>
            <a:ext cx="3857625" cy="4572000"/>
          </a:xfrm>
          <a:prstGeom prst="rect">
            <a:avLst/>
          </a:prstGeom>
        </p:spPr>
      </p:pic>
    </p:spTree>
    <p:extLst>
      <p:ext uri="{BB962C8B-B14F-4D97-AF65-F5344CB8AC3E}">
        <p14:creationId xmlns:p14="http://schemas.microsoft.com/office/powerpoint/2010/main" val="3499746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533400" y="1524000"/>
            <a:ext cx="3962400" cy="646331"/>
          </a:xfrm>
          <a:prstGeom prst="rect">
            <a:avLst/>
          </a:prstGeom>
          <a:noFill/>
        </p:spPr>
        <p:txBody>
          <a:bodyPr wrap="square" rtlCol="0">
            <a:spAutoFit/>
          </a:bodyPr>
          <a:lstStyle/>
          <a:p>
            <a:r>
              <a:rPr lang="es-MX" dirty="0" smtClean="0"/>
              <a:t>Kit pieza conjunto de química (kit de experimentos)</a:t>
            </a:r>
            <a:endParaRPr lang="es-MX" dirty="0"/>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600" y="2895600"/>
            <a:ext cx="4114800" cy="2586731"/>
          </a:xfrm>
          <a:prstGeom prst="rect">
            <a:avLst/>
          </a:prstGeom>
        </p:spPr>
      </p:pic>
      <p:pic>
        <p:nvPicPr>
          <p:cNvPr id="6" name="Imagen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00600" y="2895599"/>
            <a:ext cx="3755550" cy="2586731"/>
          </a:xfrm>
          <a:prstGeom prst="rect">
            <a:avLst/>
          </a:prstGeom>
        </p:spPr>
      </p:pic>
    </p:spTree>
    <p:extLst>
      <p:ext uri="{BB962C8B-B14F-4D97-AF65-F5344CB8AC3E}">
        <p14:creationId xmlns:p14="http://schemas.microsoft.com/office/powerpoint/2010/main" val="27341694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838200" y="1905000"/>
            <a:ext cx="3962400" cy="1200329"/>
          </a:xfrm>
          <a:prstGeom prst="rect">
            <a:avLst/>
          </a:prstGeom>
          <a:noFill/>
        </p:spPr>
        <p:txBody>
          <a:bodyPr wrap="square" rtlCol="0">
            <a:spAutoFit/>
          </a:bodyPr>
          <a:lstStyle/>
          <a:p>
            <a:r>
              <a:rPr lang="es-MX" dirty="0" smtClean="0"/>
              <a:t>Tacómetro</a:t>
            </a:r>
          </a:p>
          <a:p>
            <a:r>
              <a:rPr lang="es-MX" dirty="0" smtClean="0"/>
              <a:t>0.1 rpm, 1 </a:t>
            </a:r>
            <a:r>
              <a:rPr lang="es-MX" dirty="0" err="1" smtClean="0"/>
              <a:t>rev</a:t>
            </a:r>
            <a:r>
              <a:rPr lang="es-MX" dirty="0" smtClean="0"/>
              <a:t>, Memoria MIN/MAX/LAST de 6.2x2.3x1.6” peso 5.3 oz. Marca </a:t>
            </a:r>
            <a:r>
              <a:rPr lang="es-MX" dirty="0" err="1" smtClean="0"/>
              <a:t>Extech</a:t>
            </a:r>
            <a:r>
              <a:rPr lang="es-MX" dirty="0" smtClean="0"/>
              <a:t>   </a:t>
            </a:r>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32796" y="1905000"/>
            <a:ext cx="3857625" cy="4267200"/>
          </a:xfrm>
          <a:prstGeom prst="rect">
            <a:avLst/>
          </a:prstGeom>
        </p:spPr>
      </p:pic>
    </p:spTree>
    <p:extLst>
      <p:ext uri="{BB962C8B-B14F-4D97-AF65-F5344CB8AC3E}">
        <p14:creationId xmlns:p14="http://schemas.microsoft.com/office/powerpoint/2010/main" val="137841269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838200" y="1905000"/>
            <a:ext cx="3962400" cy="369332"/>
          </a:xfrm>
          <a:prstGeom prst="rect">
            <a:avLst/>
          </a:prstGeom>
          <a:noFill/>
        </p:spPr>
        <p:txBody>
          <a:bodyPr wrap="square" rtlCol="0">
            <a:spAutoFit/>
          </a:bodyPr>
          <a:lstStyle/>
          <a:p>
            <a:r>
              <a:rPr lang="es-MX" dirty="0" smtClean="0"/>
              <a:t>Conjunto de Óptica Marca Nacional</a:t>
            </a:r>
            <a:endParaRPr lang="es-MX" dirty="0"/>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45804" y="2667000"/>
            <a:ext cx="5181601" cy="3156114"/>
          </a:xfrm>
          <a:prstGeom prst="rect">
            <a:avLst/>
          </a:prstGeom>
        </p:spPr>
      </p:pic>
    </p:spTree>
    <p:extLst>
      <p:ext uri="{BB962C8B-B14F-4D97-AF65-F5344CB8AC3E}">
        <p14:creationId xmlns:p14="http://schemas.microsoft.com/office/powerpoint/2010/main" val="25068017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838200" y="1905000"/>
            <a:ext cx="3962400" cy="369332"/>
          </a:xfrm>
          <a:prstGeom prst="rect">
            <a:avLst/>
          </a:prstGeom>
          <a:noFill/>
        </p:spPr>
        <p:txBody>
          <a:bodyPr wrap="square" rtlCol="0">
            <a:spAutoFit/>
          </a:bodyPr>
          <a:lstStyle/>
          <a:p>
            <a:r>
              <a:rPr lang="es-MX" dirty="0" smtClean="0"/>
              <a:t>Kit para experimento de electricidad</a:t>
            </a:r>
            <a:endParaRPr lang="es-MX" dirty="0"/>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400" y="2921038"/>
            <a:ext cx="4419600" cy="2594542"/>
          </a:xfrm>
          <a:prstGeom prst="rect">
            <a:avLst/>
          </a:prstGeom>
        </p:spPr>
      </p:pic>
      <p:pic>
        <p:nvPicPr>
          <p:cNvPr id="7" name="Imagen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2921038"/>
            <a:ext cx="4497206" cy="2594542"/>
          </a:xfrm>
          <a:prstGeom prst="rect">
            <a:avLst/>
          </a:prstGeom>
        </p:spPr>
      </p:pic>
    </p:spTree>
    <p:extLst>
      <p:ext uri="{BB962C8B-B14F-4D97-AF65-F5344CB8AC3E}">
        <p14:creationId xmlns:p14="http://schemas.microsoft.com/office/powerpoint/2010/main" val="4682036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838200" y="1905000"/>
            <a:ext cx="3962400" cy="369332"/>
          </a:xfrm>
          <a:prstGeom prst="rect">
            <a:avLst/>
          </a:prstGeom>
          <a:noFill/>
        </p:spPr>
        <p:txBody>
          <a:bodyPr wrap="square" rtlCol="0">
            <a:spAutoFit/>
          </a:bodyPr>
          <a:lstStyle/>
          <a:p>
            <a:r>
              <a:rPr lang="es-MX" dirty="0" smtClean="0"/>
              <a:t>Kit para experimento de mecánica  </a:t>
            </a:r>
            <a:endParaRPr lang="es-MX" dirty="0"/>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400" y="2943829"/>
            <a:ext cx="4267200" cy="2451589"/>
          </a:xfrm>
          <a:prstGeom prst="rect">
            <a:avLst/>
          </a:prstGeom>
        </p:spPr>
      </p:pic>
      <p:pic>
        <p:nvPicPr>
          <p:cNvPr id="6" name="Imagen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1999" y="2943828"/>
            <a:ext cx="4381563" cy="2451589"/>
          </a:xfrm>
          <a:prstGeom prst="rect">
            <a:avLst/>
          </a:prstGeom>
        </p:spPr>
      </p:pic>
    </p:spTree>
    <p:extLst>
      <p:ext uri="{BB962C8B-B14F-4D97-AF65-F5344CB8AC3E}">
        <p14:creationId xmlns:p14="http://schemas.microsoft.com/office/powerpoint/2010/main" val="36129177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838200" y="1905000"/>
            <a:ext cx="7315200" cy="923330"/>
          </a:xfrm>
          <a:prstGeom prst="rect">
            <a:avLst/>
          </a:prstGeom>
          <a:noFill/>
        </p:spPr>
        <p:txBody>
          <a:bodyPr wrap="square" rtlCol="0">
            <a:spAutoFit/>
          </a:bodyPr>
          <a:lstStyle/>
          <a:p>
            <a:pPr algn="just"/>
            <a:r>
              <a:rPr lang="es-MX" dirty="0" smtClean="0"/>
              <a:t>60 Mesas individuales estándar institucional 60x40x72 cm cubierta con aglomerado de 19 mm con recubrimiento, laminado plástico NEVAMAR pegado a base de resina Urea formal-</a:t>
            </a:r>
            <a:r>
              <a:rPr lang="es-MX" dirty="0" err="1" smtClean="0"/>
              <a:t>dehido</a:t>
            </a:r>
            <a:r>
              <a:rPr lang="es-MX" dirty="0" smtClean="0"/>
              <a:t>.</a:t>
            </a:r>
            <a:endParaRPr lang="es-MX" dirty="0"/>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71600" y="3048000"/>
            <a:ext cx="6188091" cy="3366207"/>
          </a:xfrm>
          <a:prstGeom prst="rect">
            <a:avLst/>
          </a:prstGeom>
        </p:spPr>
      </p:pic>
    </p:spTree>
    <p:extLst>
      <p:ext uri="{BB962C8B-B14F-4D97-AF65-F5344CB8AC3E}">
        <p14:creationId xmlns:p14="http://schemas.microsoft.com/office/powerpoint/2010/main" val="61807707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838200" y="1905000"/>
            <a:ext cx="7391400" cy="923330"/>
          </a:xfrm>
          <a:prstGeom prst="rect">
            <a:avLst/>
          </a:prstGeom>
          <a:noFill/>
        </p:spPr>
        <p:txBody>
          <a:bodyPr wrap="square" rtlCol="0">
            <a:spAutoFit/>
          </a:bodyPr>
          <a:lstStyle/>
          <a:p>
            <a:pPr algn="just"/>
            <a:r>
              <a:rPr lang="es-MX" dirty="0" smtClean="0"/>
              <a:t>61 Sillas apilables con tapiz estándar institucional. Pieza con estructura de hierro redondo macizo con asiento y respaldo inyectados en plástico polipropileno forrados con tela lavable tipo pliana.</a:t>
            </a:r>
            <a:endParaRPr lang="es-MX" dirty="0"/>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2971800"/>
            <a:ext cx="7696200" cy="3733800"/>
          </a:xfrm>
          <a:prstGeom prst="rect">
            <a:avLst/>
          </a:prstGeom>
        </p:spPr>
      </p:pic>
    </p:spTree>
    <p:extLst>
      <p:ext uri="{BB962C8B-B14F-4D97-AF65-F5344CB8AC3E}">
        <p14:creationId xmlns:p14="http://schemas.microsoft.com/office/powerpoint/2010/main" val="28079457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838200" y="1905000"/>
            <a:ext cx="3962400" cy="369332"/>
          </a:xfrm>
          <a:prstGeom prst="rect">
            <a:avLst/>
          </a:prstGeom>
          <a:noFill/>
        </p:spPr>
        <p:txBody>
          <a:bodyPr wrap="square" rtlCol="0">
            <a:spAutoFit/>
          </a:bodyPr>
          <a:lstStyle/>
          <a:p>
            <a:r>
              <a:rPr lang="es-MX" dirty="0" smtClean="0"/>
              <a:t>Multímetro digital de gancho</a:t>
            </a:r>
            <a:endParaRPr lang="es-MX" dirty="0"/>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14800" y="1752600"/>
            <a:ext cx="4038600" cy="4626939"/>
          </a:xfrm>
          <a:prstGeom prst="rect">
            <a:avLst/>
          </a:prstGeom>
        </p:spPr>
      </p:pic>
    </p:spTree>
    <p:extLst>
      <p:ext uri="{BB962C8B-B14F-4D97-AF65-F5344CB8AC3E}">
        <p14:creationId xmlns:p14="http://schemas.microsoft.com/office/powerpoint/2010/main" val="239293550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503" y="115823"/>
            <a:ext cx="3241040" cy="422275"/>
          </a:xfrm>
          <a:prstGeom prst="rect">
            <a:avLst/>
          </a:prstGeom>
        </p:spPr>
        <p:txBody>
          <a:bodyPr vert="horz" wrap="square" lIns="0" tIns="0" rIns="0" bIns="0" rtlCol="0">
            <a:spAutoFit/>
          </a:bodyPr>
          <a:lstStyle/>
          <a:p>
            <a:pPr marL="12700">
              <a:lnSpc>
                <a:spcPct val="100000"/>
              </a:lnSpc>
            </a:pPr>
            <a:r>
              <a:rPr sz="1200" spc="-5" dirty="0">
                <a:solidFill>
                  <a:srgbClr val="7E7E7E"/>
                </a:solidFill>
                <a:latin typeface="Times New Roman"/>
                <a:cs typeface="Times New Roman"/>
              </a:rPr>
              <a:t>Universidad </a:t>
            </a:r>
            <a:r>
              <a:rPr sz="1200" spc="-15" dirty="0">
                <a:solidFill>
                  <a:srgbClr val="7E7E7E"/>
                </a:solidFill>
                <a:latin typeface="Times New Roman"/>
                <a:cs typeface="Times New Roman"/>
              </a:rPr>
              <a:t>Veracruzana   </a:t>
            </a:r>
            <a:r>
              <a:rPr sz="1200" spc="-5" dirty="0" err="1">
                <a:solidFill>
                  <a:srgbClr val="7E7E7E"/>
                </a:solidFill>
                <a:latin typeface="Times New Roman"/>
                <a:cs typeface="Times New Roman"/>
              </a:rPr>
              <a:t>Región</a:t>
            </a:r>
            <a:r>
              <a:rPr sz="1200" spc="105" dirty="0">
                <a:solidFill>
                  <a:srgbClr val="7E7E7E"/>
                </a:solidFill>
                <a:latin typeface="Times New Roman"/>
                <a:cs typeface="Times New Roman"/>
              </a:rPr>
              <a:t> </a:t>
            </a:r>
            <a:r>
              <a:rPr sz="1200" spc="-5" dirty="0" smtClean="0">
                <a:solidFill>
                  <a:srgbClr val="7E7E7E"/>
                </a:solidFill>
                <a:latin typeface="Times New Roman"/>
                <a:cs typeface="Times New Roman"/>
              </a:rPr>
              <a:t>Córdoba</a:t>
            </a:r>
            <a:r>
              <a:rPr lang="es-MX" sz="1200" spc="-5" dirty="0" smtClean="0">
                <a:solidFill>
                  <a:srgbClr val="7E7E7E"/>
                </a:solidFill>
                <a:latin typeface="Times New Roman"/>
                <a:cs typeface="Times New Roman"/>
              </a:rPr>
              <a:t>-Orizaba</a:t>
            </a:r>
            <a:endParaRPr sz="1200" dirty="0">
              <a:latin typeface="Times New Roman"/>
              <a:cs typeface="Times New Roman"/>
            </a:endParaRPr>
          </a:p>
          <a:p>
            <a:pPr marL="1323975">
              <a:lnSpc>
                <a:spcPct val="100000"/>
              </a:lnSpc>
              <a:spcBef>
                <a:spcPts val="345"/>
              </a:spcBef>
            </a:pPr>
            <a:r>
              <a:rPr sz="1200" spc="-10" dirty="0">
                <a:solidFill>
                  <a:srgbClr val="7E7E7E"/>
                </a:solidFill>
                <a:latin typeface="Times New Roman"/>
                <a:cs typeface="Times New Roman"/>
              </a:rPr>
              <a:t>Informe </a:t>
            </a:r>
            <a:r>
              <a:rPr sz="1200" dirty="0">
                <a:solidFill>
                  <a:srgbClr val="7E7E7E"/>
                </a:solidFill>
                <a:latin typeface="Times New Roman"/>
                <a:cs typeface="Times New Roman"/>
              </a:rPr>
              <a:t>de </a:t>
            </a:r>
            <a:r>
              <a:rPr sz="1200" spc="-10" dirty="0" err="1">
                <a:solidFill>
                  <a:srgbClr val="7E7E7E"/>
                </a:solidFill>
                <a:latin typeface="Times New Roman"/>
                <a:cs typeface="Times New Roman"/>
              </a:rPr>
              <a:t>Labores</a:t>
            </a:r>
            <a:r>
              <a:rPr sz="1200" spc="60" dirty="0">
                <a:solidFill>
                  <a:srgbClr val="7E7E7E"/>
                </a:solidFill>
                <a:latin typeface="Times New Roman"/>
                <a:cs typeface="Times New Roman"/>
              </a:rPr>
              <a:t> </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6</a:t>
            </a:r>
            <a:r>
              <a:rPr sz="1200" dirty="0" smtClean="0">
                <a:solidFill>
                  <a:srgbClr val="7E7E7E"/>
                </a:solidFill>
                <a:latin typeface="Times New Roman"/>
                <a:cs typeface="Times New Roman"/>
              </a:rPr>
              <a:t>-201</a:t>
            </a:r>
            <a:r>
              <a:rPr lang="es-MX" sz="1200" dirty="0" smtClean="0">
                <a:solidFill>
                  <a:srgbClr val="7E7E7E"/>
                </a:solidFill>
                <a:latin typeface="Times New Roman"/>
                <a:cs typeface="Times New Roman"/>
              </a:rPr>
              <a:t>7</a:t>
            </a:r>
            <a:endParaRPr sz="1200" dirty="0">
              <a:latin typeface="Times New Roman"/>
              <a:cs typeface="Times New Roman"/>
            </a:endParaRPr>
          </a:p>
        </p:txBody>
      </p:sp>
      <p:sp>
        <p:nvSpPr>
          <p:cNvPr id="3" name="object 3"/>
          <p:cNvSpPr txBox="1"/>
          <p:nvPr/>
        </p:nvSpPr>
        <p:spPr>
          <a:xfrm>
            <a:off x="533400" y="685800"/>
            <a:ext cx="6620509" cy="549702"/>
          </a:xfrm>
          <a:prstGeom prst="rect">
            <a:avLst/>
          </a:prstGeom>
        </p:spPr>
        <p:txBody>
          <a:bodyPr vert="horz" wrap="square" lIns="0" tIns="0" rIns="0" bIns="0" rtlCol="0">
            <a:spAutoFit/>
          </a:bodyPr>
          <a:lstStyle/>
          <a:p>
            <a:pPr marL="2710180" marR="5080" indent="-1263650">
              <a:lnSpc>
                <a:spcPct val="106700"/>
              </a:lnSpc>
            </a:pPr>
            <a:r>
              <a:rPr lang="es-MX" sz="3600" b="1" spc="-20" dirty="0">
                <a:latin typeface="Arial"/>
                <a:cs typeface="Arial"/>
              </a:rPr>
              <a:t>E</a:t>
            </a:r>
            <a:r>
              <a:rPr lang="es-MX" sz="3600" b="1" spc="-20" dirty="0" smtClean="0">
                <a:latin typeface="Arial"/>
                <a:cs typeface="Arial"/>
              </a:rPr>
              <a:t>quipamiento Nuevo</a:t>
            </a:r>
            <a:endParaRPr sz="3200" dirty="0">
              <a:latin typeface="Arial"/>
              <a:cs typeface="Arial"/>
            </a:endParaRPr>
          </a:p>
        </p:txBody>
      </p:sp>
      <p:sp>
        <p:nvSpPr>
          <p:cNvPr id="4" name="CuadroTexto 3"/>
          <p:cNvSpPr txBox="1"/>
          <p:nvPr/>
        </p:nvSpPr>
        <p:spPr>
          <a:xfrm>
            <a:off x="838200" y="1455983"/>
            <a:ext cx="7086600" cy="369332"/>
          </a:xfrm>
          <a:prstGeom prst="rect">
            <a:avLst/>
          </a:prstGeom>
          <a:noFill/>
        </p:spPr>
        <p:txBody>
          <a:bodyPr wrap="square" rtlCol="0">
            <a:spAutoFit/>
          </a:bodyPr>
          <a:lstStyle/>
          <a:p>
            <a:r>
              <a:rPr lang="es-MX" dirty="0" smtClean="0"/>
              <a:t>D-Link cámara de vigilancia IP </a:t>
            </a:r>
            <a:r>
              <a:rPr lang="es-MX" dirty="0" err="1" smtClean="0"/>
              <a:t>WiFi</a:t>
            </a:r>
            <a:r>
              <a:rPr lang="es-MX" dirty="0" smtClean="0"/>
              <a:t> Cloud Day/</a:t>
            </a:r>
            <a:r>
              <a:rPr lang="es-MX" dirty="0" err="1" smtClean="0"/>
              <a:t>Night</a:t>
            </a:r>
            <a:r>
              <a:rPr lang="es-MX" dirty="0" smtClean="0"/>
              <a:t> modo DCS-933L </a:t>
            </a:r>
            <a:endParaRPr lang="es-MX" dirty="0"/>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400" y="2116944"/>
            <a:ext cx="6934200" cy="3810000"/>
          </a:xfrm>
          <a:prstGeom prst="rect">
            <a:avLst/>
          </a:prstGeom>
        </p:spPr>
      </p:pic>
    </p:spTree>
    <p:extLst>
      <p:ext uri="{BB962C8B-B14F-4D97-AF65-F5344CB8AC3E}">
        <p14:creationId xmlns:p14="http://schemas.microsoft.com/office/powerpoint/2010/main" val="1381696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5273</TotalTime>
  <Words>5910</Words>
  <Application>Microsoft Office PowerPoint</Application>
  <PresentationFormat>Presentación en pantalla (4:3)</PresentationFormat>
  <Paragraphs>1090</Paragraphs>
  <Slides>112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112</vt:i4>
      </vt:variant>
    </vt:vector>
  </HeadingPairs>
  <TitlesOfParts>
    <vt:vector size="119" baseType="lpstr">
      <vt:lpstr>Arial</vt:lpstr>
      <vt:lpstr>Calibri</vt:lpstr>
      <vt:lpstr>Inherit</vt:lpstr>
      <vt:lpstr>Times New Roman</vt:lpstr>
      <vt:lpstr>Verdana</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Canedo Lomán Eduardo</dc:creator>
  <cp:lastModifiedBy>uv</cp:lastModifiedBy>
  <cp:revision>134</cp:revision>
  <dcterms:created xsi:type="dcterms:W3CDTF">2017-08-28T20:37:57Z</dcterms:created>
  <dcterms:modified xsi:type="dcterms:W3CDTF">2023-07-05T18:12:28Z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2016-10-14T00:00:00Z</vt:filetime>
  </property>
  <property fmtid="{D5CDD505-2E9C-101B-9397-08002B2CF9AE}" pid="3" name="Creator">
    <vt:lpwstr>Microsoft® PowerPoint® 2010</vt:lpwstr>
  </property>
  <property fmtid="{D5CDD505-2E9C-101B-9397-08002B2CF9AE}" pid="4" name="LastSaved">
    <vt:filetime>2017-08-28T00:00:00Z</vt:filetime>
  </property>
</Properties>
</file>