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8" r:id="rId4"/>
    <p:sldId id="269" r:id="rId5"/>
    <p:sldId id="270" r:id="rId6"/>
    <p:sldId id="271" r:id="rId7"/>
    <p:sldId id="257" r:id="rId8"/>
    <p:sldId id="272" r:id="rId9"/>
    <p:sldId id="266" r:id="rId10"/>
    <p:sldId id="260" r:id="rId11"/>
    <p:sldId id="267" r:id="rId12"/>
    <p:sldId id="261" r:id="rId13"/>
    <p:sldId id="273" r:id="rId14"/>
    <p:sldId id="262" r:id="rId15"/>
    <p:sldId id="264" r:id="rId16"/>
    <p:sldId id="274" r:id="rId17"/>
    <p:sldId id="275" r:id="rId18"/>
    <p:sldId id="258" r:id="rId19"/>
    <p:sldId id="259" r:id="rId2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D96E-3998-466D-9725-6E798A71E28C}" type="datetimeFigureOut">
              <a:rPr lang="es-MX" smtClean="0"/>
              <a:t>29/09/2014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94D78-A0B1-48EF-B2ED-5F0C4101A69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178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D96E-3998-466D-9725-6E798A71E28C}" type="datetimeFigureOut">
              <a:rPr lang="es-MX" smtClean="0"/>
              <a:t>29/09/2014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94D78-A0B1-48EF-B2ED-5F0C4101A69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4000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D96E-3998-466D-9725-6E798A71E28C}" type="datetimeFigureOut">
              <a:rPr lang="es-MX" smtClean="0"/>
              <a:t>29/09/2014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94D78-A0B1-48EF-B2ED-5F0C4101A69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667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D96E-3998-466D-9725-6E798A71E28C}" type="datetimeFigureOut">
              <a:rPr lang="es-MX" smtClean="0"/>
              <a:t>29/09/2014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94D78-A0B1-48EF-B2ED-5F0C4101A69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381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D96E-3998-466D-9725-6E798A71E28C}" type="datetimeFigureOut">
              <a:rPr lang="es-MX" smtClean="0"/>
              <a:t>29/09/2014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94D78-A0B1-48EF-B2ED-5F0C4101A69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248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D96E-3998-466D-9725-6E798A71E28C}" type="datetimeFigureOut">
              <a:rPr lang="es-MX" smtClean="0"/>
              <a:t>29/09/2014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94D78-A0B1-48EF-B2ED-5F0C4101A69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1977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D96E-3998-466D-9725-6E798A71E28C}" type="datetimeFigureOut">
              <a:rPr lang="es-MX" smtClean="0"/>
              <a:t>29/09/2014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94D78-A0B1-48EF-B2ED-5F0C4101A69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5059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D96E-3998-466D-9725-6E798A71E28C}" type="datetimeFigureOut">
              <a:rPr lang="es-MX" smtClean="0"/>
              <a:t>29/09/2014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94D78-A0B1-48EF-B2ED-5F0C4101A69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7364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D96E-3998-466D-9725-6E798A71E28C}" type="datetimeFigureOut">
              <a:rPr lang="es-MX" smtClean="0"/>
              <a:t>29/09/2014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94D78-A0B1-48EF-B2ED-5F0C4101A69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90416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D96E-3998-466D-9725-6E798A71E28C}" type="datetimeFigureOut">
              <a:rPr lang="es-MX" smtClean="0"/>
              <a:t>29/09/2014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94D78-A0B1-48EF-B2ED-5F0C4101A69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2744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D96E-3998-466D-9725-6E798A71E28C}" type="datetimeFigureOut">
              <a:rPr lang="es-MX" smtClean="0"/>
              <a:t>29/09/2014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94D78-A0B1-48EF-B2ED-5F0C4101A69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5053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1D96E-3998-466D-9725-6E798A71E28C}" type="datetimeFigureOut">
              <a:rPr lang="es-MX" smtClean="0"/>
              <a:t>29/09/2014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94D78-A0B1-48EF-B2ED-5F0C4101A690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4485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3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3.jpeg"/><Relationship Id="rId7" Type="http://schemas.openxmlformats.org/officeDocument/2006/relationships/image" Target="../media/image5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gif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image" Target="../media/image61.gif"/><Relationship Id="rId7" Type="http://schemas.openxmlformats.org/officeDocument/2006/relationships/image" Target="../media/image6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es.wikipedia.org/wiki/Sergio_Beltr%C3%A1n_L%C3%B3pez#cite_note-6" TargetMode="External"/><Relationship Id="rId3" Type="http://schemas.openxmlformats.org/officeDocument/2006/relationships/image" Target="../media/image6.jpeg"/><Relationship Id="rId7" Type="http://schemas.openxmlformats.org/officeDocument/2006/relationships/hyperlink" Target="http://es.wikipedia.org/wiki/Sergio_Beltr%C3%A1n_L%C3%B3pez#cite_note-5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s.wikipedia.org/wiki/Sergio_Beltr%C3%A1n_L%C3%B3pez#cite_note-4" TargetMode="External"/><Relationship Id="rId5" Type="http://schemas.openxmlformats.org/officeDocument/2006/relationships/hyperlink" Target="http://es.wikipedia.org/wiki/Sergio_Beltr%C3%A1n_L%C3%B3pez#cite_note-3" TargetMode="Externa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789113"/>
            <a:ext cx="9144000" cy="2387600"/>
          </a:xfrm>
        </p:spPr>
        <p:txBody>
          <a:bodyPr/>
          <a:lstStyle/>
          <a:p>
            <a:r>
              <a:rPr lang="es-MX" dirty="0" smtClean="0"/>
              <a:t>Infografía: 35 años de la informática</a:t>
            </a:r>
            <a:endParaRPr lang="es-MX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4268788"/>
            <a:ext cx="9144000" cy="1655762"/>
          </a:xfrm>
        </p:spPr>
        <p:txBody>
          <a:bodyPr/>
          <a:lstStyle/>
          <a:p>
            <a:r>
              <a:rPr lang="es-MX" dirty="0" smtClean="0"/>
              <a:t>En los negocios</a:t>
            </a:r>
            <a:endParaRPr lang="es-MX" dirty="0"/>
          </a:p>
        </p:txBody>
      </p:sp>
      <p:sp>
        <p:nvSpPr>
          <p:cNvPr id="5" name="AutoShape 4" descr="data:image/jpeg;base64,/9j/4AAQSkZJRgABAQAAAQABAAD/2wCEAAkGBxQTEhQUExQWFRQWFyAaGBgYGSAgIRshIR8gHyAgIB8cICshISMlGx8bITEkJSkrLy4uHSEzODMsNygtLisBCgoKBQUFDgUFDisZExkrKysrKysrKysrKysrKysrKysrKysrKysrKysrKysrKysrKysrKysrKysrKysrKysrK//AABEIANwA5QMBIgACEQEDEQH/xAAcAAACAwEBAQEAAAAAAAAAAAAABgQFBwMCAQj/xABQEAACAQIEBAMEBQULCgUFAAABAgMEEQAFEiEGEzFBByJRFDJhcRUjQoGRM1Khs9MWNFNUVWJydIKU1CQlNXWSk6KxwdFzg6Oy8EOEw9Li/8QAFAEBAAAAAAAAAAAAAAAAAAAAAP/EABQRAQAAAAAAAAAAAAAAAAAAAAD/2gAMAwEAAhEDEQA/ANxwYMGAMGDBgDBgwYAwYpOIeKaekKI5LzSHTFBGNUkh9AvYfzmsB64qvba6ZiJJaegGksUUc6VFt7zuSIo/vVhtsTgGWtzSGJo1llRGlYLGrMAXJ2so6n7sS8fnvhziOi+nGmK1dVoQpDIbyvI+95NCjYEEqioAoFjYdtQfi6oYuEgpoeWhkcVNVZ0UfakSGOQIP6Tgnf0OAdMGM94A45lrC0lVLQxRG6wxpJ9Y5DW1nW91WwIClQxvfYWvoWAMQ5M0hV3Qyxh405jrqGpU/OIvcL8ThQ448SIsvknhcXlWnWSEbnmMzOuk9gFsjHe5Ba3TCynBU4zClE05eSrhlkzFwdpERojylB6Jcxx+WxK6ugOnAO+e8e0lNBSVDMWhqnVUdR0VgTrINjpXa46i/TthlpqhZEV0YMjqGVlNwQRcEHuCMZXReG0VYtSS59laUiiW3lijZ1eV4l6DWwYIemmzWYNYqvCEdfRVlbCsjrAtPIVmkBdhBDIyo0S3sSSWCi1vNqAI2Ib5SVkcoYxuHCuyNbsymzD5g7HHfH558P8AN6mLLa6Cn5r5g8khKsW+ojRAXkIbo7OzKB1LWP2TjdeHZ+ZSU7htWqFG1Xve6g3v3wFjgxVcTmcU7mmmihlG4eYXTbs2+wPrvb0OE3LeJswaljqhNQzI2zBYp/q3+0rtCZAApuC2nT0N7EHAaPgxlPiDxBLNlbvJSSaQVdJ6WdHi2YWbWrLJa+x8m1+txfEXhTMUnpXnoc0rInBDSU8yirZDsCAhQysn85T062IIAbBgwl5RxgY4tddJTtCW0pVwFtBbfySobmF9u5K32upsC30tSkiK8bK6MLqykEEeoI2IwHXBgwYAwYMGAMGDBgDBgwYAwYMeJpVRSzsFVRcsxsAB1JJ2AwHvCTxVxTM/PpssUS1EaMZZtuXT2UmxJ2aUkWCb2Ju2wIx4nzKpzQmOiL01Fez1liHlH2lpwRsLbc09ybA23a8nyiGlhWGCMJGo2A7+pJ6knuTucBhsdLBBlmW5jJNJzZqovUVSEtM1kmHLVmJIvp5ZN7X3OHFZ4IGgFfGWlms4pRqkSC5+rXQFJmqHYe+4JJSUgqFsfMPDBSGryyJgstPMtbQa7EabhlG/UCVXQ/0wT135UswrIoKjmtRpTTGSaqn0CV6jTy2jCHyqovpINvdVFW24CvLVVRNXEvDlavUIZTO2maWMIiRRgIylY2Ctuj3LFlU7HHfiTJmNFHTLVQwxO31dLT0Lo9Sy720yz6mXVYljYW3JtvizWgp1laqnaukrJvJA+oxTSi19MVOmnRGtrnmgb6mbbcoeUZPWLX5jNUT2NLH9YJqp1ZlccxEMkNjYKBfTZb2AHYA30eXoqtBUxUdbVhR/kcEUEcdNe27yEalO4Gxvbop64bfD7hWSgjcSVBkEh1LCt+VB18kWsl9Iva5IuANr4SOGs0oZog5pqaraRdTU9PlzFwx6h5pXZSQepJF+oJviVwbSU09SjpO2XPG3+jopXRrg3PNSSwNx1VIwN/ePYJ/EHA8WZ5hVvLqRoUgSFxvZvPI11OzAhkH49Dh04moHqIGhjZRrZFkv/BFxzVFu7Rhl+/t1wsZ5mooM4hkk8tPXQiGSQ7KkkZYxksfLurFbff64nVfGUSVgpzPTCOeAtDKJBcSKQNL72sQwKna9mGAZoJUkUhCCm66kYWuCVYAqbgqQQelj8RtT1UHs5qalVRZDGkMKu6qh0k8sA28uuWTTb4L8MQuD5448vpIpZo4pYo0DhZoz5l94EgkHUQb/ADO998XVc1LUIEeSN0Do+zj3kYOu4PZlGA58PZGlMjaiHnlOuolIAMrnqfgovZV6KLD5rvh6spy+opI5THJS1E1LHKVDWCNdG0nZrKwFvhiy47qYmpDeQECSNtCG7yFZFdIksfed1VfgCT2xXJw1PDlmkVXs9RrapqZAwVXZiXlVn0kou5UOu40g2PQgvZlkEtMZJs0Za4XulXLG0kVONgRJRq6gA7+dC1id7C97OXL5k0VdLUUEEQF5aiIOIpR7oDwK5SwBB5pkuLW2F8UlLHl9SokWNzIrFXkq4aiuja3XRIkvLtcHzXF/QY5PwpDPJU1NJXJlkUd49EOqO5UX1zKzLpBubLpsV0m+5wDnmfMjhmhqJ2mE9O4DCjbkqSpDM7QhrDvZmG3c9cL0xpFoqU5xSPHUhQomjibUSh2dZIhqVtA5pVtJ2by7WxnnhvDUSsaKatqKWCohYxRgbTg3BWMyeVb79LXxoSrPHNT/AOWVMhgP1UNdSOqE6ClzURppDBGYB21bnvfAQeNOdLSxZaz+0e2zx+y1qhdMiXBPOKnd0UX1D31APUMMQeCcxlyOrqaSokaXL0dEacKdMUroHG2olVNyrddwp26G4yfk+2z1z08lJT5cknNjMmqP2lh5jEqkpflncgDUXXYHq1cDZHqoZDWRgyVzvPUIwv8AlPdQg9NMekW7G+AbkcEAgggi4I6EY9YQTDPk1uWHqMsHvRgapaUHe6d5IgTuDdlG+4Bu6ZZmMVREs0LrJG4urKdj/wBj6g7jASsGDBgDBgwYAwYMfDgF3iDiZopRT0tO1XVFdZjVlVY1vYGR22W+9huTY4SKurnVzJn8Eppg3kWECSlQbEGVEJkYg93DLc7D0k5NWTR5ekkJC1uZ1zrzGGvl3dxfe2oRwxnSp2v8NsQuIuL5MuOsVU1dBr5cqT09kY3IcRVCIqahYgqdQ2IvcYDWKOdJEV4mVo2UFWU3BB6EEbWtinzHieOKdoreWJddRMzBY4FI8oZj1dtrJ1sb7bXUOFqpaOthSAk5ZmamWmAvaGTTqZbEeUOL+W+xFrCxx64/OusjRVNbMgD09CmyBu9RUsSBYbKqk9tveNgsOIc1p56da4StRNCxNPUTJYSggal5ZPMeNwLaSoY2DAbA4S8wTMKhPpKjy+SlritpXKwlJEA99VmIlV9haybja52ONB4c4N0SCrrpPaq0jZm/Jw36rCh2UDpq6nrtcjDdgPzrw9mL1KA1FF7RK0TSGQwLNLKqmxaN6icjY7aI4mtvYYgwjL8ye0VIlPpYBtNQBUSCxOpEkKU5JPUAkjsOmNlrOAlEvNpJuQeZzeVJEk0Qk7uiPZo2PrG69B6Yr8r4FqYaiV3ejqaapk1zwPT6ADaxeMXcaj1IOzb9OoDOK7huTKxJMk0kdJcaZFiiNQhJAKMS0coUnvC9t77XOO/7oBl1VDUxUcxeo0iRqtNCvce9FPO7yRkbatTspHWwUE7lQ5BSwm8NNBEfVIkX/wBoGJdZSJKjRyosiMLMrgEEfEHbAZl4iyzxVlFUpFBUe0BaeKKouVhkY6iwIbRdgQC3WybEjFVT8X1b1s9EuXZcZYELOdYC2UAmzEb+8NrC29+htfZvlCZerRTp7Rk0hAKsC7UbeoO7GK/e90PT45fkOVZbE00NSaKoaOVgkzVc0QkUKGBAijdALbbm5a4F7bgyJ4gu9E9acqoTCkgiJLLq1ED7Om/cf/ATidT8UsaqCmGVZaJKiESoeamnSVLWYiM72U7b/eN8QpeHMoQsGgoQU5eq2ZVBtzTZLWg3uNz+aLE2G+IVdkuTopIgge3OB0ZhJq1QqWYWeIA3tZT0N16g3wFll2YnM+SIMupKWRpmWKqjkUtC8S8wvpjS5XYCxOliyg7EHDFx74mikqEo1XlsR9bUzROY0HcpGLNJ36GwNuu9qTwwpIaClWSFY6nMawaoo0fU0cTW0iRuiKp3drDfy7kDGh5BwmschqqkiorXHmlYbIPzIVPuILn4m5JO+Ay2hq2qRLFldSWqC+oNEZokRAd5HjVIogT+YI5mJ+01riNJk0ssxnzVDWRLGAk00i0drFrry5NEj7nYkr898bNJwhQN1oaU/OCP/wDXC7xxwXqpXiy2koY5JfLIzRKpCEEHSVT3t+p6XNt9wGa0dRTvFCDQBlqmaOER0MCtIVNjodp2kAXu/QHvifSDMOc0NGuYIKZ0jmlFatQq7AsOW6BGkA6qjeU/dd0peDqpmWwp6BVgWn5kDvNPylv5EeRVSK9zdwpYk36jDtkuUxUsKQQLojQbDuT3JPUknck4DO+GaqnrDyNMkVPQtzDSy39oqZB5ubKnUqHJa25Z7E2sAWheMhJpelhNTEpKzhGtNAenmgcBj07HV1sDiz4g4cp6xQJk86/k5UOmSM+qOPMu9vgbbg4z3iCCalnRqyTlSDyU2axrbbtFWIPKQfzvd6EW82A1hWuAfX1Fv0HGVcSBKWqdsmdjW31T0cSM8Ml+pkAISJ7C97gm1rXbe84yzSqMdFQo6xVlcdLyREkRoi6pnjJsb292++/W4vgoY2py9FlFPAogtz55y2nWyghTo80shXSWNwFBUfABY5LxrHI0UNVHJR1Mg2imUgMdriOS2h9zsLg/DDThEkD5jTVlDXxxx1UKhtURJXzAmKaMt5l8ysLHfym/W2L3gPMmqMupJpCS7wrqJ7kCxP3kX+/AX2DBgwBgwYMBjmcGWPLawRW5+WZhJKnfyOWcN/u5mP8AZPpiRBJ7dwusNHHzpREkTRgi6sjLqJv8AXHcgjDDVU6R5zJHIo5OZ0ZUi/vyQ3DC3/gv167Yq+AuE6doWUcynq6SV6aSWnYxGQI10ZgPK+qMobsDvfAU1XkVVT5Vk9GhCZgKzXGtwdP5V2J6gqisC1r+m/dtmpfoaieZENZWTSoJZHbS00jsEF2N9Kgmyr0A+ZJvsk4WgppGmBklnddLTTuXfTe+kE7Kt97KAPwGIHiV+9Yv63Tfr0wHOTOMzU2alogfQ1bD/wDDjz9OZl/FqH++H9ljNmySGq4rqIalObHbVpJO9oUI6G9h/wBBiBwJwfSVFRnKyxBkpi6wjUw0eaUDod7BB1vgNY+nMy/i1D/fD+ywfTmZfxah/vh/ZYzXwp8PqWvyqdpo7TvK6xzXN0AVNNgDawfVcEb/AIYq+MuAo6DJIZZYdNcajRI4ckWJktYBiliiqRsD623GA176czL+LUP98P7LB9OZl/FqH++H9ljJ894Lo48pyqdYiJqmeFZX1t5lkVmYWLFR0HQDpip8beF6ehrIUpY+XG8AJXUzeYMwJuxJ3Gnv2OA2x86zEgg0tCQdiDWHf/0cVRpJT1yrKP8AfL+wwpZzwJRRZplFMIAEljbnrqbzlVJBO/51+lr46eJvCtPT09RyMmIVFBFUJhZenm0ayxAuRYjAMzZc5tfKcnNun1q/sMfGyxjcnKMnN+v1qb/+h8sUuQcEZcYMrEmXyTNWQapJ1eW0baFa7hWsAxYgHa1u+FKg4MpKbP2oq2xpmBMOtiobULxgspBuDdeouV+NsBquWzVdOCKfL8shB3IjqdAPz0wi+JLZ3mnanoLf1tv2eEPxKyDJ8ujZDltQGkjYQzo7FBIVOndpuoO9iu4B2IwmZHwxTyZBW1roTUQzhEbUbBfqdtN7G+tuo9MBt303mv8AAZf/AHpv2eD6bzX+Ay/+9N+zxm3BfCGVnKqesrYpHaablFlkIC6pTGpIDABQACep64SvFPhVcur2hjvyWUSRajchTcEX72YMPlbAb99N5r/AZf8A3pv2eD6bzX+Ay/8AvTfs8KtP4X5XeOidJfbXpDKZNbAAiyE2vpvrNwtjsDf4ovhVwVT1U1ateGApV8yq9rEFg19N720nobfO4sGyDOs1/i9B/em/Z4jcL8VTV1TVZfX0SQlItTKW1hlJAt0sQQwNwcYv4o8J09L7LU0JZqOqj1IWJNmFja5FxdSDY73Dem21ZOf89/PKYv1pwFJ9CSZXmlFI0pfLjrp4tZuaYyXZUJ6lSyqqsTsNjawJ90nBCpPmlVmtpabmvNCrOdFiCWfQDswTRGLi/lNvsnGm5hQxzxtFMiyRuLMrC4I/+fhhSznhalhp5JKmapmpYF5ns8spaPyeYA7a3FwLK7MOm2ARfCHMJ2psxr6qQsIacQqze9aJXc323IDKLm5ONN8O6Yx5ZRIQQfZ0JB7FlDW/ThAqYJFySlpzcVGa1KmUre/17mVybm+0YVTjX40AAAFgBYDAesGDBgDBgwYBJ8VSYaeGuQEvRVCS2HUoTokX5FW3+WChYQZ04BHKzCmEqm53khspsOm8TKTb83p3w053lq1NPNA/uyxsh+GoWv8AMdcZrQ1jtlNHVvf2jK59Mvc6I2MMwN/WA6z3uPxDV8KniV+9Yv63Tfr0w1A4VfEr96xf1um/XpgMg4i4mGXcT1FSyF0FlZQd7NCguL7XBsd+vw64nSeKWWQx1rUdFNHUVanWzEaSxDWYjW1rFibKBfFu3DNFV5xnL1ylkgWJh5ytgYrs3lIJsFHw36dMJ7Zrwz/Eq4f2hv8A+tgPHCXHUkGUyUdLFP7XzhIssa6lUalY6rb7hStrWIPXti38TeMnzOgggSiq45llWSS8R0bIykKQbndtrgdMdfDSpZMszFqNzAz1kMcTkBmRZJUQXvsxCOfv9MaunC81hfM64nvb2cfo5GAxTjDO2qcpy+jipqsTU+jWTCQBoQpsRubk3G3T0wxy8X0tWtDLX0OYNVUhDXjh8jNte92BKllVrbbi3S99J/cvL/Kdf+NP/h8H7l5f5Tr/AMaf/D4DF5eKpps9izCWlqhTxHSiCIllTSwG3S5Zix37kC9hi48R81pq2nnaE5oJ306YCsoiNiAboboBpF9u+/rjUP3Ly/ynX/jT/wCHwfuXl/lOv/Gn/wAPgM7yvxEemhyuKOnqSkUYjq15B7IqgqSN7NdtjuNj12R80oIarN55an29qORmYSLE3MFxcLZlNlVvINugHTs/1VRXpT5tKcxqC1FKUiGmKzABWGv6u5Nmttbph7i4ZmKi+Z117C9vZ/2GASK/iWiGVy0ISuqfqWSPn07Fr2Oi7aAPK2mx6iw9MI/D+Y8rIq2gkp6kzzS60AhbT0isSe26HG4/uXl/lOv/ABp/8Pg/cvL/ACnX/jT/AOHwGV8J59R/RUOXZhQ1jhCzErC2m5kZ1IZWDg2a3T17Y4+Jmfw11Tl8kdJWMlO95tUBGpCyEqAepsrdSBv8dta/cxL/ACnXfjT/AOHxWZ5BHSKGqM4rI7+6t4CzH0VBTlmPwAOAV63xhRKlZGy2ZYANJqJF0yAHrYWtbV9nXv126YVuE+PMvp67NHdZhT1hullF9y2u41bXLm1u3p0xY5vn089LnUMj1LwxwwtEKuNUkF3FzZVXyt1Fx0t03xyqvCOkakpOVV8qtqIldEmZdMrFVZlUABhYsLW1bdj1wFTxnxPlZymPL6Izy8uXWjSi2i5Ytvt11MLAW3xquTf6bH+qYv1pxjDeHUkGX5jPWRyRTU7RCIfZbU4Dm9iHFmFip2ONi4bYnN4yepyeEn/enAaFhL8ThzoqegBIatnVGsdxGn1kp/2Vt9+HTCSsolzmeVvyWX0oW/YSS+dz8xEqg/P44CO0Yqc+jRQOVllPfbtJMLBbf+EL/dh+wleFMRelkrJARJXTvOQeoW+mNfkEAI/pYdcAYMGDAGDBgwBhByGnRMwzagfToqQKlVHcSry5bj11AfPUD3w/YS8/phFnGX1IJBmSWlf4gKZU/wCIN+j0wFh4dVTSZdTB7iSJOTID11RExtf71xw8Sv3rF/W6b9emOfA0gSpzSmubx1hlseyzosg/F9Z+/HTxK/esX9bpv16YDJ+KjQDOczavpampReWV5F7R/VrqZ7Mva1rm2xxAps04bdiBltaxPRVcn9HPv/zw65dX0gzHP6erqUgSpEaeZ1UkGN1YqW2uAw9e22PvCvGmR0EwpKTyqwPMqmHlYqCRdz5m3vawC77dcAu+GjIctrTGCsZzGl0KxuQvtENgT3IFt8b3MSFNrXttfpftf4YxHg+oWSmzSSMhkfN4GUjuDVREH8MMvjDncdlo+WGqLCeIzNCsBsShDmdwr7FvLYkXUixF8BRt4gV608tRMzBYZTFKYo6corhtJC6pjIwuRZrWOJcXFeaPO9MiT89EDsrRUwsrdDcygG/wOMzziGSSMLMlDG5lRVSlWjJYE2NzDLzR1GyrY9yMOnicUXOZS3LLGiXQJVp2XVc2/fLqo6fZudztgHzwv4jrKsVS1qxK8EvKAS2q4F21AMy7XWxU2NyO2HnH5kyaN46qjq5HpU5MuqRaaehiuBvZSkoD3GzBrbGw6k4/Q3C+fxV1NHUwhhHJewcWYWJUggEjqD0JwGcZt+8uI/6wf1ceNZh90fIYw3ifimmgTPqSRys885Ma6SQ3kQdQLDcHrjTq7jOCMiKEPVz2H1NMNZW/d2voQf0iPgDgGfBhRSqziaxWCkpFP8LI0zj7owq3t/OOKfiSnrGV4J8wRg8ZeaOKARKkO+ppJWdiiGxG3mazAdGZQsZM6qcwZ48vYQ0yMUkrWAbWRswp1OzWO3Mby9bXtj5ktHl1FVpTosktbL71RKrSOTyy9mmYWUlE1aFI6A23xwy+CLMaJqNZI42p2XSIhZSFAMZenZiwjbdWil66T/NbEWOpihp6WULT000NTPI0IbTHIYRJSSlGayxjSysuqyg6VJFywCl8S/ymdf1Gm/WnCWnDVVmdPTGfNaApFEBFG0oDxqQBpcKgOryqDck7dcM/GWZx1KZrPEbxyZfTMp/85h+ggjCVkfHVBBDFG+TU8zooDSM+7m27HVG3U72vt2wDDxjl+bx5VKJMwp6uiUosmhg7++ukFylzZtJ96/3YfuGP9LR/6mh/WHCRWcQe3ZHXijy+no6dGXm6ZdyQyNdUWEAnZRdmG3rbDvwx/paP/U0P6w4DQncAEk2AFycZHJWyfQdVULfn5pUMIwRvaZxEi/7lbg4ePEvMvZ8rrJLkHklAR6v5F/Swwv5ll9pshoLErD9c9z09niAQn+22Afcto1hhjhQWSNFRR8FAA/QMScGDAGDBgwBgwYMAYS/E52jWgmX/AOlmEJY/zW1Rt276gMOmEvxhX/NU7gXMbRSW/oyoT+i+A9UOmPPqlBsZ6GKVviUkeO/4FRjv4lfvWL+t0369Mc51H07Aw6nL5B9wmjI/5nHTxK/esQ7msprf79MBlOceH0ma5xmeiZIhDJHfUCb602tb00n8RjlT+BzSEiPMKdyvUKCSPnZtsMeS5xXR5pnIo6JKr65NZMqxlbBlUeb3rgE/Cx9cdquu4k0slNltNTKRYaHiLL8ReXTf+zgFnhLL5IMpzSDmJFNFXwR8wnyI6zxLqJI90ML3t0GO+a0j1Ugjq56eonpoWlE6ZgFA0kX0qkB0MdjYgdOu2K/h0sckzf2jUW9sh5ttJYnnR6+vlJvfrtiXl+VyJPKZEqVpCBySgy9ZL2+3qOnre1sAt53mXtU9LNzG50mkB3rUk0Ktm0uqwoUN2IAv1B2OG7xbz40maSm82mSljRlhnERNzJ1PLa4G42ta/wAcL2ZKYUllqQ1xL/k5K0TC1/LzQh1lgLk6Ntu2GXxIlAz1easLReyKG1+zA2u1ipqwY9Wu3qdNxgIdfSCFkoVLaKeE1sQTMgEUrqvob2UHmXLkAm1je4xb+EU0oqYYIZWSl9nNQYHnWa6yMQqraJDGyvdm3PUeuFjgPg2fNCZLRwxJIwklMMDiQ3uBEqxAbC921Mu4sO2G7ifw5qYTz4HWojUXkgSngikIAsTGRCyE99OkX3A3OArcy4VirqHOcwKgSmeR4HO9o4Otv6dnB/s+mNc4UyqCmpYo6dFSMorbD3iQPMT1JPqcZ9wTUEcLTuSAwgqj0Fr3ktta3XtbF/w3l+ZSU0IaoSkiSJVjWOIPIwCgB5DLdUJtfQFNr2LGxwEfO6ithr3k5krogEsUC20SwABZ4woFzOjWkUkksDYWGq0vN+IaZpoZoGZ5VVthG+meGwaVFYrpd0H1oQEtdCuwZsV/F1DWQIjzVRlgR1JqFiRJqVvd5o0+R47FlkUqCFYncA4uG9jppUkqJmqalVvzZCG5SG95CFAigQi412XUBa7HAQ8vyyb2pZ4JXkXWRd4xHEkDMCYkUgsxAAKtGEViql2bTbEmT2XL6hiPaKiokEjpCtnMaPIZJCo8qRo0u5aRtyoFzpAHHMvE2jWwhdJCe8jiFR6NeUBnQ7+aJX6dMfaGg+lJDPUq5o1CrBA4KpMRctM8beYqWICK/ZNVvNgEjjbMo6j6ZkiZWHsNMDpZW0tzTdSUJW4vY2Jwj5P4t11NBHBGlMUjUIuqLcgetmFz8caH4j0qRnNljRUX6PptlUAfl3HQfAAfdiD4X53kMUEIcRR1gTzvUJfzdyrm6qL9NwbYBTznxCzSqopY2p0WmdfO8cDAAXB965UXNt/jjX+FVH0kptv9E0+/9t/+wxVeLdTUTZIXhmikAkUztTt5GiOqwG5JFzFex3sT02xZ8JPfMvlldMP+Jz/1wEvxRs8VHTkXFRXQIw6+UNra9+1lx8gHM4gla9xT0Cpb0aSQsT89Kj7sfONZAcyyaL86aZ+/2Iv/AOsdOFI75rnDkfbp0Bv2EINvhu1/vwDlgwYMAYMGDAGDBgwBhR8WpCuUVpH8GB+LKP8ArhuwneKY10aU/eqqYIQPW8gZvu0q1/hfAfFN87iU7mPLWLG1h55kA/8AY+O3iN+RpP6/TfrVx6yCIyZlmFQR5U5VNGfXQvMf/jlA/s/h58RvyVJ/X6b9auAxrOONpctzDOUjXU9S5USatJiID6WFgbka/h7oxHo/Fyr5lCQjSGnjaOROa59puoW7jfzC2q9ib3+WLZc3y6nzzMjmUIlVpbRs0YkVCOt1PrtuAemHqqzaWdP8w1GW6dH5LRplHyF7D5Mi2t1wGdcOSmTI83aOJQXq4SsQFwLzRkIAeo+zbEuDgSq9o9pNJIGYbxChpTEPKAdKNVaR062G+/fBwrTvJlWax1NzI+YQLMNgdRniD+7t1v0xrA8O6ACwjmH/AN1UftcBj9VwHUx0ssEFJPIzuGvLSUwI3Fwsyzs6Cw6KO56XOJ2dy5hmGcypT0vs7mBIn9ojR+Wh3LEsCFuWa2i5NvnbVBwDRKDtOB3HtdQB9/1uFhMly4K9XRQ1wb3VqYpnS49Q9TKEZNhu11Ntr9MA1rJTZRRwQgMwW0cUaC8krnchV7szXY9ALkmwwuVHiVUR1q0TZazTOmsJFOrsBubP5QgOkXNmIFxub4U3paaslUzyR1MhfTG1RUVTLc9EWeCOOnQki3kDi/QsesnM8mySKKQzUfLrEkEPJaql/KsupDzTIFEZUhuY1rDqL+XAFfS5mYK6liyyZYKup5u80epFYqZUA1EDUVNuwDnDTX8a1izQwmiFGkzcuOWpOtWkPux6YW8ursxP3Yy7KshpjR5pMaiSZKUwiKYO4uduaFANiHY6V1DppN+pxccM0XDr89apkd0kLRytPMOZE3mj2DL51UhGW1wV73wGsZfnpaT2SuiWGodCVAbVFOosG5bEAki4ujAMAb7jfCRW5PJllTCsinMKNnCUdO0g1wvuR5HGmTQo0q7NdB6Y8NlvDjlSiTTkHymI1klj1ChkJAbva4OPlXwxHVFRSZdIzW89Rmb1AEe/upG762Nrm4sosLk9gdjnc7WL5TUkjp56Y2/GbbHb90NR/JlX/t03+IxmC/R9HVGHMHopYzEz66cyho3UjyOokb3lJK99jtuMWPBsFFmMqCCgQQqpaokM0p0Fr8uNdwGktpZ+y3IuTgIPGuYyTfTRlp3pytHTqEdlYkc4kMdBKi9zsCemEjI6TIvZozVvXLMy+bSq6bg2Ojym47bk/dh04yyaGl+mo4E0IaOnYi5O5lNz5iT2GIMCZbmeVUEM+YR0s1KGVg6i+/bzEbEBTcE/j0BWz+nyQU0popq5prDSHC6DuPfso2+/rbGz8H/6TP8Aqum/5thAqaPLcuyrMIoMwSqmqlRQqlb+VjayqSejEkk9hjQeD4j9IsTsVyylBHzL33+7ASOLY75zkjdgaofjCCP+WJPCrf5yzdbb82BvuMC/9jjj4jO0T5dUr0hrUV/QJKGiYn/aA+/EunYRZzMtiBU0cbg9i0LurD56ZEwDTgwYMAYMGDAGDBgwBhC8RM1NJVUNVNC0lFCX1uhvypJAEV2S26hdYG/V/UKGfcRc0oEnhkhkF0kQow+BFsAo5Pnpp68UkpRoK3XUUc6C2ssS7xsbkEgMNLDqNI6m2LLxDgBo+YW0inliqD8onVm6/wA0H77YzGClaTIaqDUxqsoqGKP0KmNy11N72Ca+vSw9BjU8sqhmWWK5FvaqYhgD0LKVYA/A3wGYZ14dR1+fViSTNGjRJOugAlgwCHc7Dzg9j1GJa+E2UQiGSSqqGWWVYo2DrpLm9hdY9t1IuSN9utsQuJKuo9nyivp6haaVo/YaiZ7AKQbHVdSABIkhJ7bYmcOeFVJUx6pMykr0R2OmFxoDnzMN2bc3uSCt73wFLR5AsEmf5fAxYpFFPESbteI83qOpBcL88bxl1WJoo5VN1kRXB+DAEfoOMizzK6PIswy+en+qjm1w1EbOWJVrefzE2CsQTbbyi3fGgcIScozULbGma8X86ByTER8E80X/AJd++AhV/FUFRFJF7HXTwSKyM0cDBXUix0tdSQQTuMVFLDTJyzJRZpULFblRzxmRY7Cwsmq1wBszAkdjvjzxlw9FTVcNYxmFC5KVKRzSoImY+WYCNhZdWz2IAvqsTfDMvBlIRcNUkEXBFbU9PUfXYBa4qz6aoMEceXV5p0kEso5QUuY/PHGAzbKZApZutlAAN8XnAkcdTTtUygSTVMmqdXS3LdBy+UFfccu2m53J1N9qwSONa+gjtS0UlVLVSyrCJI6uodIWc2Go83Sz7NZPgb2tjV8kymKlhSGFbIvqbkk7lmPdibkn44DAeNKOr/z5yFiFF7TGZhcBgykEaAD3ZgWuN7C3Q42bhjiyjrYYZo2QF25YV7Blk06ilvXSCduoG2EXitLUPEX9ZQ/isB/6448GUyLUBEVVRc9qgiAWCqlM9gB8BYfDbAaRFxZTuA0RaRTBLOGUeUiJgjDexDajYC32W9MKvEueQVZoo6iQQ0r03ttUjPa6HQsUZItcGV9x9rRbvii4TjCUcUu+2UVb2v8AnziQ9vuBxWRcErnEmhpmialy6iWMhQV88Zc3GxItfoRue9rYCPm0EWdVKUOVxxw0ULh5HSIKDsQZDsD/ADUXqxLE2AuHfPOGKbLfYpaImnmFRDDpU/vlWcK6yDox0ln1W2t22sZXkI4fymrkVxNORq1FbAubJGoW97BiO9zc/LFmuXw5ZTPX1bNUVaRXeaU3Ysf/AKcY92MFzpCrbqL364BL8R6saM8lPQ+zUke/VhaR/wANX/D8ceeDOCkniiSsyNYlVFD1D1LIzWG7GMeYE2vYkdcV2aZDJVvR5OHCztrrswe2rRJIL7gEC4DBbA/aXfHWfOuIKCGeaR1npYJjD/lCAM4DaA4GzsrEgX1Hr8zgIHiXkORwwFaGRTWF1CJFMZBu1mDElgLC/cG9vjjUuHbfS9agseTSU0bW7H6xh8tiDjM6F3zDNqKCbLYqGSF+fOyppZ1UBhqBAOksANy3vddjjSPC5ueK2vIH+V1TGNvWKL6uO/fazf8Aw4Bk4pyqKqpJ4JiBHJGQWP2bbht9vKQG+7CDDn7y5fleYOAauOcRKtjeoDnkyBL2PnS0vTYp02wwcdymolpssQ29pJepI6rTp7wuCCOY1o7/ABbETg2mWtqnr7D2aC9Nl6C2lUXyySqBt52BUHbyrb0wD9gwYMAYMGDAGDBgwFPxFnJg5ccSCWpnYrDEWCg2F2Zj2RF3JAPUAbsMVpoM1UBxV00jjcwmnKof5okEhde/mIPbbsYeeVAXPcuDAWennVCezeVjb0OlbX9CcUWX8V11PUVUTU0tXJNUyNFGNamFQdKBmZOVyiiqwdW6lr7k4CHkUjDK89q5gYZJ5akaNV9BClAuqwuRIStwOww6+FlMY8polJuTCG+5yXH6GGFPiajMyU+SRlTPO/tFc0fuxqX5shF7kFpSNAPYLfYjGpwxBVCqAFUAADoANgB92AzjiDhxZGrst2VK1DV0xN/LOCOYoJ2tqEb2G9nfthO4cz7O6mGOHLKWGlipjypNKoAZAPNqEpv1NyAL3O5ONm4iyszxgxkJPE3Mgc9FcAjzW6qylkYfmsbWNiMp4kaWnqIs4o2aGN5hHmMBJIjcEI/MVdiLEi4HUqy31g4CprPCDNq2VpqypgMh6lnZiPQAKmkD4Cw+GLngrP5JgIlZHzTLNca2fy1kANnQNtc+VSGPRlRujMMRuOeNUkZ8vySMPLVuWnlhX3i27aSOpI95zsov8SI/D3hMIio+kUhzZRzY442UhLdNQ95gRsSBbc7MOobTleYQ1kAdPNG4KsrDcHoyOp6EG6lTjIcpMEstTCFq6lFqJEhy2F3EUaqdOqZ2KqisykhC2kXtZu0rIOKXlqWEZips2RtFTTu31FYU8p0stwsotsRv2Opfdk8PZxFBDMlW7w1LzySTUiFIJGMkhNzLI6GWwtZ4nW62FjbAdOFIJGrpJagUkFDlykLHAbRRTMAWuxChpEjJ1N0UttvfGiZTn9NUkiCZZCFDWHXSSQGAO5UkGzDY4yDifKEnNP8AR0Ip5ZKhQ1FJIhjmVQW50kMMjLpQrYluvxJF7/iPgLMajQrVYkZRZKoMYZEVipkR440Kyp5QVAZCD1NsBD4st7DxFb+Mp/7YL/pxe8GZbCWMkj6JFzOseJSwGskvEbA7tZT274XOIhbL+Ih1tVLuflDj3U59R00oiqMvqKiugqqiWELETbXO8iMpvuCugggGxGAZKDNKKOnkjoIXr3pFFI8ajzaSSCGLgKy3VrkAjb03xByriBIs3zCOmp5Ki8EAK0/LshjDKVYs6qCNarYE20kdsRTSZ1mVxoTKKWTdwN5nv1vaxB7b6D63wx5Rk2XZDTM5cRg+/LKbvIR2Fhc/BVH3d8B9fKKmtljlrtEFLCwkSlVg5Zl3Vp5Pdsp30LcX6sbYWeLOKY5SK2TegpX/AMlj/jtSLhWG1+XGb2YdTc72tj5xpxQJItddrpaFheOlvaprP6YB+qiv1HUjqRcDCv4dcQU+YZqslcUjMSqtBTjaKMg7ADpqAC2v1PTooAUvDlC9ZPLMMxajzdpWJjlDRhgbEKrg3HpoI6WGmwuWWo8QcyoCIc4olqI9QKuVAuVNwysAY2IIDAWBFu2Fbijg3M6vN5ElhPNnkJEgB5QQbA6wLaVQAb+bYC1zi8pckrJqmXKXzDn5dTaXqZSotGF82jU1yrXFrByBY/mkYCfS1c0sVVX6StZm7+y0SXN44vdL3G4AUXLAdVB742bI8rSlp4qeP3IkCD42HU/Enc/PCdwRlwqqj6RKaKeNORl0WmwSIbGWx6GTcDYHRbqCMP8AgM3zusIbPapbB4KdaaNh1FozIx+HnlH+wMT8izh1p4oMrpPaoIFEfPaVYo3KizaDpZpPNe7BdN77nESehHt+Y0ExKx5nDzYX/nBBHIvxYWVx8BvhSfjiTLMs+jjDNBmMX1cWlAVe735ikghgQTtY3J+NwGn5HxWs0xpZ4ZKWqVdXKksQ6/nRuvlcDp2PXbbDFjP+KCxq8iZgBVGVtQHUKYfrgPgNsaBgDBgwYAwYMGAoeLuFoq+NFd5IpIm1xTRNpeNrW2Poe472HQgHCrmzZ3TqiNLFNTjaSpggvUKv53KZ9B7DyhiNzpNrHSMGASuHqqjpacT0gepgkJaeqU8yTV3aUe+fiFF1/NAuRfvxFTgxEv8AVzAcuUC8bEmwXmDyhjtYMRqvYXNxha4n4KlSU1uVOKerveSPpFUb3Idemo3Pm+J6E6gmZdm35cR07DSD9I5Q42sfempgf9oqNjcfzWIbdhS4nyponeqhi56SLorKa1+fHa2pQdjKi7AfbXy9Qtqbg3igRSRQPMZ6Kp/eNUxub96eUncSL0XVuenXYaNgMa4YSDJ5HqIiJcrrbBKtN2pzcgI/U6bm1yNiACL7Yy2bIJp80enopzVuXutQGO4IBLs+5Gm9ifUbXuMfoXOeGHieWajRZI5rmpoXty579WS+0chHX7L7Xsd8Z1Nw7PBHVSZC7JzFC1FI4tUwW3spbzDYnvc7FS2xAM03hnQ0+XTxSxanihMprDpVi9mJ0kEsoTSPKfLZh7xucZ1kfFFRPRO+Y0YzCggZUadiFliLEABZL6m6i467i7AYm8VcXT1qUOVUkkys0aQ1POGlmk8q2dj5trEm3XV36YYc94ZaSooMjgjkWigAmqZdJAkPU+a1rm9tiQGkAt5MAcG8TUcKhcvradE/i9fGImF97e0RgA7+okPx6Yf6biSqsDJl0jKej008Mqn4jU0bf8P44xuuzaCr4gYGhNXBGPZ4oYgB7nl1ke6VB1m5IABU3GnHXxcy+gy7lplzvBVFrypHM50ra41eY2a+kgX6XNumAu85aqkpc3hGXVgkrKgPEDFcBfq/eZSQDZCbC/UC+NFHFczAGPLawki/1nKjA9bl5b7fLGD+Gz1+ZVq05zCsSMKXkZZ3uFG21za5YqN/X7sSPEzIXoq+CKepqaijlKNeaUk2DASAm9rjrew2Yel8Bpme8bTIDz6uhy8d1jY1U/3KAqr8yrD8N13LFqqpjNl1LIzkbZlmbXYDf8iliqDfYqpFtiMMXEXhZQTwS09NT+zzRoHjms2lidVlLknULrZhuVup7i+deHXiDMJo8vr5BJQyRml0kLZARpXzoLsPsXLEWa99sBdeGVDBViuEixVOcLrGqrcyRlfc1CwN1B2JAJ3FiA22bcbcMCgqGhSdakIq8x0WwRyW+rbc2YaSev3bHE/NqWoyLNfq2N4mDxt2kjPQN81urfEG3QHGp51Vy5nSsZ41yrK2IeaSULzZzcNZFttdhcNYltrXuVwC7wDx1m9bF7BAFdwADVve8KdLsejNb3Sdzbud8OORZDFPH7DSk/R0b3q6i/mrJAfMit3S487jqBoHc495Bw4amIQQxPQ5UDuu6z1nqXPvJG3x8zD0BFtGo6VIkWONQiIAqqosAB0AGA6RoFACgAAWAHQAdhjhXZhFCA00qRgnSC7Bbk9ALnc/DC9xRxPIknstDGJ6wi7XNo4FP25mHTbcL1PbtfNnzMl5JIahJpYv3zm1QLxQXHuUkfTV2GkXYn0YEBqfE1FSVLRU80miouXgKPpmUgG7JbfoDe4IPe+Eup4nzFakUlDJTZm6X1yNEV5G9hzXjcRk+9soDeU7X2xy4f4emr1DJJUwUbgCSeZiaqsA/nkkxQ+iiwNztvfGlZLk0FJEsNPGsUa9FXv8STuT8SSTgKbh7hmRJvbK2b2irKaF0jTHCpNysS9dz1dvMQB03u0YMGAMGDBgDBgwYAwYMGAMKHHnBntmiop35FfBvBMNv7D+qG59bXPUFgW/BgMHyysikWoZ4eXoNs0oVuNBU29spwDdSjDzBe33MdwoJFaKNkfmIUUq9wdYIFmuNjcb3HrhR4+4akd4q+iAFbTb6f4eP7UTfMXt87bXBHnIs/hNJDHlUSu8gZ1idyFp7td+b7xUK7aQig36KAoJAPGKrOcghqCrNqSZPyc0R0yJ8m7j1VgVPcHGd5pxtFFKUqM7KuuzJSUqlFPpqdZSSOnvdugxc8P59NNY0eZUteOpimTky2+cY2++H/vgOHEfDTuQa2lFaFtoq6W0VSluhZLgPY3N0b5R4gLNXmOSHLs0iqW0leVWJoqYtrX3AYt8ZEA3vh6oOJFaQQTxvSzt7qS6bSevLdSUfv5bhha5UYm5pk1PUgCeGOW2661BKn1UncH4jAZHwBA+VU00FXQ1sU0xa9VTxrLpWwA8yatOk3IBBFyTjKON6OliqLUlRLUKw1SNMhVg5JuDqAJPQk279Tj9OScJFQfZ62sg9F5olUfdUK5HyUjFFWUGfR2VJKCtUfaniZG/2UOn06HAZ/4Y5rl1DldTJUVFp6q8ZSI/XIlio0g9Duz6jYe71sMe/EbiLLa3J4EgnYzUzIsazD61gF0NqsLG62YsNiV9dsOstFmre9lmVN33N/8AmMfaWjz/AOxDlEB9VWS/6NWAq6bxBrpVoRSZfUTrybVayRFVZtKgaJTcAX1HfqCPuTKjwpfmST1ktNldOzFljaQSMgJuFFiFaw296/wxqDcJ5tPcVGbmNW6pTQKtvlJcMPniFQeCVCJDJUSVFUT2kewPTclLMT/aGAWeHKqjeqVMsglzKtsNVbWlikQ6a7NY2XsLK3YMcadlvCK8xaiskasqV3VnACR/+FEPKvQeY3b444VWaUeWKlJSwa52H1dLTqNbdtTnsNt3c9j1xVZnnswYLV10dHI260lGgnnsegLMjkn+jGBt1IvgNCxGzJJGidYWVJSLK7DUFJ+1p726274zukziIzLAub1sNQ3upVwxgNvYCzwLuT9nUG+RxejiJojJS5k0cLGJ3jqIyVSWMbMVDElJEBF1ufUXG2ATc0eHlTxCRocrgc+2VJb66vm+1GrdWufKx7+6LKMWnCXCZreVUVkKw0ce9HQAWVB2klH2nI339TfrbHHhHhw5hJDVzR8rLqcWy+kN/MB0mkB66rahe979bbvqmAMGDBgDBgwYAwYMGAMGDBgDBgwYAwYMGAMZNDVx5VntUKgJDS5iivHKfKoZR5gx6C7M5Jv9pSeuNZxGzDL4p00TxRype+mRQwuOhswIwGV8O+HeTUUZlq6iCpJJIeSRVQL2AUPYn4m+/S2JnB3BdHVQT3pdNLzyaKQ3WUJYHUriz6DJqZNRJIIvtbDpBwZl6MGWipQwNweSlwfUbbYvcBm9fDNQKYa8tXZW5A577y0xvsZCtiyg2IlHmU77bYt8pzZ6WoipKiQzQVAJo6km5awvypG6FtO6vfzjrv1b3QEEEAgixB6EYzvP+Fa5IhT0S00lPHKk1Pz2cSU7KwYKpA3UEEA3BCsV6AHAaNjjV1SRI0krrGii7MxAAHxJ2GFT90mYQi9VljOoG70kqyn/AHbaX/C+Kqhp/pqp59RDNHQ020VPOunmy9WkdbkFVWygG+5PxBC2TxNy4k2mcoDYyCGUxje276LWv36fHDRQV0cyCSGRJY26OjBlNjY2I22NxjtHGFAVQAoFgALAD0AGM2ziqTJK8SqknsNbcPHEoISoFtLKt9ta3BAG9r72sA0vCvxZnkodaOiKmtlXVdt1gj6GVx89lB6k97YiycU10ovSZXKVPR6mRIfv0XZ7fCwPywqU3B+czPVc96SJK4gVDpqaQRgBeXHsVACXUX/OJvexwBw/Sy1LSRZa7pAWtV5pJvNUsNisJ9B0DdF7WI8zRnnCyUuWVMdAjRSMvmkS7SsCwMjFj53bRrIF732FtsNtBRRwxpFEoSNFCqo6ADEjAZ1mnhll1Vl4io0hQlVMVSoDE2tuzjdwwuD89rWGOHE2XRV9bQZdfnrR/W1bnewChURja15G3Zbg23+TZV8GUjuziN4mckvyJZIg5PUsInUMT3JFz64sMkyOnpI+XTRLEnU6Rux9WY+Zj8WJOAnqLCw6DH3BgwBgwYMAYMGDAGDBgwBgwYMAYMGDAGDBgwBgwYMAYMGDAGDBgwBgwYMAYMGDAGDBgwBgwYMAYMGDAGDBgwBgwYMAYMGDAGDBgwH/2Q=="/>
          <p:cNvSpPr>
            <a:spLocks noChangeAspect="1" noChangeArrowheads="1"/>
          </p:cNvSpPr>
          <p:nvPr/>
        </p:nvSpPr>
        <p:spPr bwMode="auto">
          <a:xfrm>
            <a:off x="155575" y="-2103438"/>
            <a:ext cx="4543425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056" name="Picture 8" descr="http://www.somac.org.mx/vcmac/UV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" y="60418"/>
            <a:ext cx="2457824" cy="237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uv.mx/artesplasticas/files/2013/02/logotipo-U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083" y="6259"/>
            <a:ext cx="2577034" cy="242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uv.mx/personal/jomartinez/files/2011/06/Uv-Fondo-a-dos-colores-barra-fond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90"/>
          <a:stretch/>
        </p:blipFill>
        <p:spPr bwMode="auto">
          <a:xfrm>
            <a:off x="0" y="6153150"/>
            <a:ext cx="12185117" cy="69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99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0600" y="44554"/>
            <a:ext cx="10515600" cy="491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/>
              <a:t>Años 80’s</a:t>
            </a:r>
            <a:endParaRPr lang="es-MX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0682" y="4948518"/>
            <a:ext cx="11846859" cy="18153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 smtClean="0"/>
              <a:t>Personal </a:t>
            </a:r>
            <a:endParaRPr lang="es-MX" dirty="0"/>
          </a:p>
        </p:txBody>
      </p:sp>
      <p:sp>
        <p:nvSpPr>
          <p:cNvPr id="6" name="TextBox 5"/>
          <p:cNvSpPr txBox="1"/>
          <p:nvPr/>
        </p:nvSpPr>
        <p:spPr>
          <a:xfrm>
            <a:off x="348241" y="5620871"/>
            <a:ext cx="1788456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79-83 Estudio en la UDIEEI</a:t>
            </a:r>
            <a:endParaRPr lang="es-MX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173944" y="5136050"/>
            <a:ext cx="1927410" cy="15696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 81-82 Almacenes Chedraui, Programando en RPG II y trabajando con un sistema IBM S/32 por </a:t>
            </a:r>
            <a:r>
              <a:rPr lang="es-MX" sz="1600" dirty="0" err="1" smtClean="0"/>
              <a:t>Batch</a:t>
            </a:r>
            <a:endParaRPr lang="es-MX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235830" y="5105619"/>
            <a:ext cx="2501146" cy="15696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82-83 Servicio Social en el FESAPAUV, desarrollando un sistema de control de inventario y pago a proveedores en la tienda del sindicato.</a:t>
            </a:r>
            <a:endParaRPr lang="es-MX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862483" y="5069761"/>
            <a:ext cx="2501146" cy="15696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83- 86 INMECAFE, Sistema en línea, programando en COBOL. Primer contacto con BASE de DATOS y Lenguaje de 4 Gen.</a:t>
            </a:r>
          </a:p>
          <a:p>
            <a:r>
              <a:rPr lang="es-MX" sz="1600" dirty="0" smtClean="0"/>
              <a:t>ADABAS/NATURAL</a:t>
            </a:r>
            <a:endParaRPr lang="es-MX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9516050" y="5065498"/>
            <a:ext cx="2263574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86-88 SEDECO (</a:t>
            </a:r>
            <a:r>
              <a:rPr lang="es-MX" sz="1600" dirty="0" err="1" smtClean="0"/>
              <a:t>Gob.del</a:t>
            </a:r>
            <a:r>
              <a:rPr lang="es-MX" sz="1600" dirty="0" smtClean="0"/>
              <a:t> Edo. </a:t>
            </a:r>
            <a:r>
              <a:rPr lang="es-MX" sz="1600" dirty="0"/>
              <a:t>d</a:t>
            </a:r>
            <a:r>
              <a:rPr lang="es-MX" sz="1600" dirty="0" smtClean="0"/>
              <a:t>e Veracruz)</a:t>
            </a:r>
          </a:p>
          <a:p>
            <a:r>
              <a:rPr lang="es-MX" sz="1600" dirty="0" smtClean="0"/>
              <a:t>Sistema de control Empresarial.</a:t>
            </a:r>
            <a:endParaRPr lang="es-MX" sz="1600" dirty="0"/>
          </a:p>
        </p:txBody>
      </p:sp>
      <p:pic>
        <p:nvPicPr>
          <p:cNvPr id="11" name="Picture 14" descr="http://www.uv.mx/personal/jomartinez/files/2011/06/Uv-Fondo-a-dos-colores-barra-fond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90"/>
          <a:stretch/>
        </p:blipFill>
        <p:spPr bwMode="auto">
          <a:xfrm rot="16200000">
            <a:off x="-3213832" y="3232882"/>
            <a:ext cx="6858004" cy="39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pictures2.todocoleccion.net/tc/2010/10/23/223137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63" y="1942143"/>
            <a:ext cx="956673" cy="160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7222" y="723554"/>
            <a:ext cx="3096447" cy="21616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9210" y="2487946"/>
            <a:ext cx="1898331" cy="18374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5445" y="3113989"/>
            <a:ext cx="2743200" cy="1371600"/>
          </a:xfrm>
          <a:prstGeom prst="rect">
            <a:avLst/>
          </a:prstGeom>
        </p:spPr>
      </p:pic>
      <p:pic>
        <p:nvPicPr>
          <p:cNvPr id="14" name="Picture 13" descr="http://images.pcworld.com/news/graphics/123950-Gadget35-Dynatac_b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484" y="176617"/>
            <a:ext cx="878386" cy="1732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http://images.pcworld.com/news/graphics/123950-Gadget48-Sharp-Wizard_b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471" y="2530398"/>
            <a:ext cx="2143170" cy="19296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382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1.bp.blogspot.com/_O7ZNoVXQJUQ/TJDOsHS-P2I/AAAAAAAAACQ/um5mUNNEyFA/S380/Dibujo+seg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493" y="4779510"/>
            <a:ext cx="1969060" cy="206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9" y="3726844"/>
            <a:ext cx="6123301" cy="2875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809" y="97570"/>
            <a:ext cx="4459941" cy="1325563"/>
          </a:xfrm>
        </p:spPr>
        <p:txBody>
          <a:bodyPr/>
          <a:lstStyle/>
          <a:p>
            <a:r>
              <a:rPr lang="es-MX" dirty="0" smtClean="0"/>
              <a:t>Bases de Datos</a:t>
            </a:r>
            <a:endParaRPr lang="es-MX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294" y="112462"/>
            <a:ext cx="6225988" cy="6599547"/>
          </a:xfrm>
          <a:prstGeom prst="rect">
            <a:avLst/>
          </a:prstGeom>
        </p:spPr>
      </p:pic>
      <p:pic>
        <p:nvPicPr>
          <p:cNvPr id="2050" name="Picture 2" descr="http://redhistoria.com/wp-content/uploads/2012/11/escritura-antigu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22343"/>
            <a:ext cx="3546661" cy="199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http://www.uv.mx/personal/jomartinez/files/2011/06/Uv-Fondo-a-dos-colores-barra-fondo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90"/>
          <a:stretch/>
        </p:blipFill>
        <p:spPr bwMode="auto">
          <a:xfrm rot="16200000">
            <a:off x="-3213832" y="3232882"/>
            <a:ext cx="6858004" cy="39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66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http://images.pcworld.com/news/graphics/123950-Gadget4_Palm_b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537" y="185614"/>
            <a:ext cx="1422369" cy="17482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7481" y="175941"/>
            <a:ext cx="2898228" cy="586022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Años </a:t>
            </a:r>
            <a:r>
              <a:rPr lang="es-MX" dirty="0"/>
              <a:t>9</a:t>
            </a:r>
            <a:r>
              <a:rPr lang="es-MX" dirty="0" smtClean="0"/>
              <a:t>0’s</a:t>
            </a:r>
            <a:endParaRPr lang="es-MX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72570" y="4894730"/>
            <a:ext cx="11846859" cy="18153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mtClean="0"/>
              <a:t>Personal </a:t>
            </a:r>
            <a:endParaRPr lang="es-MX" dirty="0"/>
          </a:p>
        </p:txBody>
      </p:sp>
      <p:sp>
        <p:nvSpPr>
          <p:cNvPr id="7" name="TextBox 6"/>
          <p:cNvSpPr txBox="1"/>
          <p:nvPr/>
        </p:nvSpPr>
        <p:spPr>
          <a:xfrm>
            <a:off x="405080" y="5699028"/>
            <a:ext cx="1927410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 88 – 2002 TAMSA</a:t>
            </a:r>
            <a:endParaRPr lang="es-MX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2558338" y="5283529"/>
            <a:ext cx="2501146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Área de sistemas del 88 al 93 Sistemas de Almacén, Compras y Mantenimiento</a:t>
            </a:r>
            <a:endParaRPr lang="es-MX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549172" y="5146180"/>
            <a:ext cx="2263574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93 – 98 área de Compras de materia prima y estadísticas de la dirección de Compras</a:t>
            </a:r>
            <a:endParaRPr lang="es-MX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8248646" y="5016678"/>
            <a:ext cx="1782860" cy="15696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 98 – 99 SAP</a:t>
            </a:r>
          </a:p>
          <a:p>
            <a:r>
              <a:rPr lang="es-MX" sz="1600" dirty="0" smtClean="0"/>
              <a:t>Capacitación</a:t>
            </a:r>
          </a:p>
          <a:p>
            <a:r>
              <a:rPr lang="es-MX" sz="1600" dirty="0" smtClean="0"/>
              <a:t>ARGENTINA</a:t>
            </a:r>
          </a:p>
          <a:p>
            <a:r>
              <a:rPr lang="es-MX" sz="1600" dirty="0" smtClean="0"/>
              <a:t>Configuración  del SAP y Reingeniería  de Datos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77759" y="5048055"/>
            <a:ext cx="1258420" cy="15696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 99 – 2003</a:t>
            </a:r>
          </a:p>
          <a:p>
            <a:r>
              <a:rPr lang="es-MX" sz="1600" dirty="0" smtClean="0"/>
              <a:t>ARGENTINA</a:t>
            </a:r>
          </a:p>
          <a:p>
            <a:r>
              <a:rPr lang="es-MX" sz="1600" dirty="0" smtClean="0"/>
              <a:t>MËXICO</a:t>
            </a:r>
          </a:p>
          <a:p>
            <a:r>
              <a:rPr lang="es-MX" sz="1600" dirty="0" smtClean="0"/>
              <a:t>CANADA</a:t>
            </a:r>
          </a:p>
          <a:p>
            <a:r>
              <a:rPr lang="es-MX" sz="1600" dirty="0" smtClean="0"/>
              <a:t>VENEZUELA</a:t>
            </a:r>
          </a:p>
          <a:p>
            <a:r>
              <a:rPr lang="es-MX" sz="1600" dirty="0" smtClean="0"/>
              <a:t> </a:t>
            </a:r>
          </a:p>
        </p:txBody>
      </p:sp>
      <p:pic>
        <p:nvPicPr>
          <p:cNvPr id="13" name="Picture 14" descr="http://www.uv.mx/personal/jomartinez/files/2011/06/Uv-Fondo-a-dos-colores-barra-fond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90"/>
          <a:stretch/>
        </p:blipFill>
        <p:spPr bwMode="auto">
          <a:xfrm rot="16200000">
            <a:off x="-3213832" y="3232882"/>
            <a:ext cx="6858004" cy="39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ttp://images.pcworld.com/news/graphics/123950-GADGET50_poqet_b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7" y="2122915"/>
            <a:ext cx="2257097" cy="1841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http://images.pcworld.com/news/graphics/123950-Gadget44-aibo_b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593" y="166868"/>
            <a:ext cx="977172" cy="1026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http://images.pcworld.com/news/graphics/123950-Gadget40-Connectix_b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753" y="2248617"/>
            <a:ext cx="1416930" cy="870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http://images.pcworld.com/news/graphics/123950-Gadget36-ZipDrive_b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31" y="3517748"/>
            <a:ext cx="1577866" cy="1299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http://images.pcworld.com/news/graphics/123950-Gadget34-lego-mindstorms_b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120" y="1439739"/>
            <a:ext cx="2015978" cy="3208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http://images.pcworld.com/news/graphics/123950-Gadget33-Rolodex_REX_b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925" y="222147"/>
            <a:ext cx="1734207" cy="1229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http://images.pcworld.com/news/graphics/123950-Gadget32-Intellimouse_b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838" y="1748731"/>
            <a:ext cx="1373041" cy="2590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http://images.pcworld.com/news/graphics/123950-Gadget19-Sony-Handycam_b.jp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284" y="386502"/>
            <a:ext cx="1895775" cy="1612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http://images.pcworld.com/news/graphics/123950-Gadget18_diamond_rio_b.jpg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3358055"/>
            <a:ext cx="1088149" cy="1261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http://images.pcworld.com/news/graphics/123950-Gadget14-BlackBerry-850_b.jpg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712" y="2413888"/>
            <a:ext cx="1757663" cy="103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http://images.pcworld.com/news/graphics/123950-Gadget6_Startac_b.jpg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71" y="1853177"/>
            <a:ext cx="1619250" cy="2381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132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://www.uv.mx/personal/jomartinez/files/2011/06/Uv-Fondo-a-dos-colores-barra-fond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90"/>
          <a:stretch/>
        </p:blipFill>
        <p:spPr bwMode="auto">
          <a:xfrm rot="16200000">
            <a:off x="-3213832" y="3232882"/>
            <a:ext cx="6858004" cy="39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909342" y="858466"/>
            <a:ext cx="2401417" cy="164825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7481" y="175941"/>
            <a:ext cx="7312574" cy="586022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Evolución del almacenamiento</a:t>
            </a:r>
            <a:endParaRPr lang="es-MX" dirty="0"/>
          </a:p>
        </p:txBody>
      </p:sp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3573714" y="858465"/>
            <a:ext cx="2212231" cy="1648253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6048900" y="858465"/>
            <a:ext cx="2291058" cy="1648253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6"/>
          <a:stretch>
            <a:fillRect/>
          </a:stretch>
        </p:blipFill>
        <p:spPr>
          <a:xfrm>
            <a:off x="8602913" y="858465"/>
            <a:ext cx="2087492" cy="1648253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7"/>
          <a:stretch>
            <a:fillRect/>
          </a:stretch>
        </p:blipFill>
        <p:spPr>
          <a:xfrm>
            <a:off x="862045" y="2829155"/>
            <a:ext cx="2496010" cy="1582946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8"/>
          <a:stretch>
            <a:fillRect/>
          </a:stretch>
        </p:blipFill>
        <p:spPr>
          <a:xfrm>
            <a:off x="3573714" y="2829156"/>
            <a:ext cx="2212231" cy="1582946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9"/>
          <a:stretch>
            <a:fillRect/>
          </a:stretch>
        </p:blipFill>
        <p:spPr>
          <a:xfrm>
            <a:off x="6048900" y="2831066"/>
            <a:ext cx="2669431" cy="1581036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10"/>
          <a:stretch>
            <a:fillRect/>
          </a:stretch>
        </p:blipFill>
        <p:spPr>
          <a:xfrm>
            <a:off x="9091646" y="2829155"/>
            <a:ext cx="2432948" cy="1582946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11"/>
          <a:stretch>
            <a:fillRect/>
          </a:stretch>
        </p:blipFill>
        <p:spPr>
          <a:xfrm>
            <a:off x="909342" y="4734537"/>
            <a:ext cx="2401417" cy="1744755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12"/>
          <a:stretch>
            <a:fillRect/>
          </a:stretch>
        </p:blipFill>
        <p:spPr>
          <a:xfrm>
            <a:off x="3573714" y="4734537"/>
            <a:ext cx="2212231" cy="1744755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13"/>
          <a:stretch>
            <a:fillRect/>
          </a:stretch>
        </p:blipFill>
        <p:spPr>
          <a:xfrm>
            <a:off x="6048900" y="4734537"/>
            <a:ext cx="2669431" cy="1744755"/>
          </a:xfrm>
          <a:prstGeom prst="rect">
            <a:avLst/>
          </a:prstGeom>
        </p:spPr>
      </p:pic>
      <p:pic>
        <p:nvPicPr>
          <p:cNvPr id="17" name="Picture 16" descr="http://static.betazeta.com/www.fayerwayer.com/up/2010/06/blu-ray-bdxl-format-300x300.jpg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646" y="4734537"/>
            <a:ext cx="2164933" cy="1744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469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http://images.pcworld.com/news/graphics/123950-Gadget48_Atari_1b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817" y="1407487"/>
            <a:ext cx="1507461" cy="137262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921995" cy="1325563"/>
          </a:xfrm>
        </p:spPr>
        <p:txBody>
          <a:bodyPr/>
          <a:lstStyle/>
          <a:p>
            <a:r>
              <a:rPr lang="es-MX" dirty="0" smtClean="0"/>
              <a:t>Año 2000</a:t>
            </a:r>
            <a:endParaRPr lang="es-MX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72570" y="4925207"/>
            <a:ext cx="11846859" cy="18153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mtClean="0"/>
              <a:t>Personal </a:t>
            </a:r>
            <a:endParaRPr lang="es-MX" dirty="0"/>
          </a:p>
        </p:txBody>
      </p:sp>
      <p:sp>
        <p:nvSpPr>
          <p:cNvPr id="7" name="TextBox 6"/>
          <p:cNvSpPr txBox="1"/>
          <p:nvPr/>
        </p:nvSpPr>
        <p:spPr>
          <a:xfrm>
            <a:off x="4187184" y="5474800"/>
            <a:ext cx="2263574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2005 a la fecha</a:t>
            </a:r>
          </a:p>
          <a:p>
            <a:r>
              <a:rPr lang="es-MX" sz="1600" dirty="0" smtClean="0"/>
              <a:t>EMERGYS MÉXICO</a:t>
            </a:r>
            <a:endParaRPr lang="es-MX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268382" y="5171165"/>
            <a:ext cx="1258420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2003 – 05 COVECA (Gobierno del Estado de Veracruz)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62007" y="5048053"/>
            <a:ext cx="1258420" cy="15696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 CONSULTOR </a:t>
            </a:r>
            <a:r>
              <a:rPr lang="es-MX" sz="1600" b="1" dirty="0" smtClean="0"/>
              <a:t>SAP </a:t>
            </a:r>
          </a:p>
          <a:p>
            <a:endParaRPr lang="es-MX" sz="1600" dirty="0"/>
          </a:p>
          <a:p>
            <a:r>
              <a:rPr lang="es-MX" sz="1600" dirty="0" smtClean="0"/>
              <a:t>MODULOS :</a:t>
            </a:r>
          </a:p>
          <a:p>
            <a:r>
              <a:rPr lang="es-MX" sz="1600" dirty="0" smtClean="0"/>
              <a:t>MM y  PM</a:t>
            </a:r>
          </a:p>
          <a:p>
            <a:r>
              <a:rPr lang="es-MX" sz="1600" dirty="0" smtClean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3108" y="5474800"/>
            <a:ext cx="1258420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 2002 Portal de Compras en EXIROS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13329" y="5191116"/>
            <a:ext cx="2034283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 Líder de proyecto  en  la </a:t>
            </a:r>
            <a:r>
              <a:rPr lang="es-MX" sz="1600" dirty="0" smtClean="0"/>
              <a:t>re-implementación </a:t>
            </a:r>
            <a:r>
              <a:rPr lang="es-MX" sz="1600" dirty="0" smtClean="0"/>
              <a:t>del ERP </a:t>
            </a:r>
            <a:r>
              <a:rPr lang="es-MX" sz="1600" b="1" dirty="0" smtClean="0"/>
              <a:t>ORACLE. PINSA en </a:t>
            </a:r>
            <a:r>
              <a:rPr lang="es-MX" sz="1600" b="1" dirty="0" err="1" smtClean="0"/>
              <a:t>Mzt</a:t>
            </a:r>
            <a:endParaRPr lang="es-MX" sz="1600" b="1" dirty="0" smtClean="0"/>
          </a:p>
          <a:p>
            <a:r>
              <a:rPr lang="es-MX" sz="1600" dirty="0" smtClean="0"/>
              <a:t> </a:t>
            </a:r>
          </a:p>
        </p:txBody>
      </p:sp>
      <p:pic>
        <p:nvPicPr>
          <p:cNvPr id="12" name="Picture 14" descr="http://www.uv.mx/personal/jomartinez/files/2011/06/Uv-Fondo-a-dos-colores-barra-fond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90"/>
          <a:stretch/>
        </p:blipFill>
        <p:spPr bwMode="auto">
          <a:xfrm rot="16200000">
            <a:off x="-3213832" y="3232882"/>
            <a:ext cx="6858004" cy="39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images.pcworld.com/news/graphics/123950-Gadget2_Ipod_b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42" y="1765181"/>
            <a:ext cx="2381250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http://images.pcworld.com/news/graphics/123950-Gadget9_DiskonKey_b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195" y="0"/>
            <a:ext cx="2690563" cy="1690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http://images.pcworld.com/news/graphics/123950-Gadget11_sonyPS2_b.gi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008" y="2787439"/>
            <a:ext cx="2363431" cy="1862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http://images.pcworld.com/news/graphics/123950-GADGET12_razr_b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296" y="559151"/>
            <a:ext cx="2593133" cy="3939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http://images.pcworld.com/news/graphics/123950-Gadget20-HandTreo600_b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758" y="1710543"/>
            <a:ext cx="1408059" cy="310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http://images.pcworld.com/news/graphics/123950-Gadget30_sanyo_b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346" y="2473490"/>
            <a:ext cx="1343025" cy="221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http://images.pcworld.com/news/graphics/123950-Gadget31-Roomba_b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895" y="186728"/>
            <a:ext cx="2114901" cy="18209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584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175937"/>
            <a:ext cx="2850931" cy="738461"/>
          </a:xfrm>
        </p:spPr>
        <p:txBody>
          <a:bodyPr/>
          <a:lstStyle/>
          <a:p>
            <a:r>
              <a:rPr lang="es-MX" dirty="0" smtClean="0"/>
              <a:t>A la fecha.</a:t>
            </a:r>
            <a:endParaRPr lang="es-MX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72570" y="4787153"/>
            <a:ext cx="11846859" cy="19534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mtClean="0"/>
              <a:t>Personal </a:t>
            </a:r>
            <a:endParaRPr lang="es-MX" dirty="0"/>
          </a:p>
        </p:txBody>
      </p:sp>
      <p:sp>
        <p:nvSpPr>
          <p:cNvPr id="5" name="TextBox 4"/>
          <p:cNvSpPr txBox="1"/>
          <p:nvPr/>
        </p:nvSpPr>
        <p:spPr>
          <a:xfrm>
            <a:off x="4967106" y="5611232"/>
            <a:ext cx="2263574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2009 Inicio con IBM BPM</a:t>
            </a:r>
            <a:endParaRPr lang="es-MX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268381" y="4861884"/>
            <a:ext cx="2317066" cy="181588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/>
              <a:t>Celestica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/>
              <a:t>Urrea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/>
              <a:t>Ferrero Roche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/>
              <a:t>Laboratorios PISA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/>
              <a:t>Laboratorios </a:t>
            </a:r>
            <a:r>
              <a:rPr lang="es-MX" sz="1600" dirty="0" err="1" smtClean="0"/>
              <a:t>Sophia</a:t>
            </a:r>
            <a:endParaRPr lang="es-MX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/>
              <a:t>Tequila Herradura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/>
              <a:t>Laboratorios Collins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3107" y="5474800"/>
            <a:ext cx="1480845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Compañías  para las que he trabajado SAP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12339" y="4855915"/>
            <a:ext cx="2317066" cy="181588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/>
              <a:t>FOJAL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err="1" smtClean="0"/>
              <a:t>Con.Re.Tequila</a:t>
            </a:r>
            <a:endParaRPr lang="es-MX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/>
              <a:t>Corp. BPO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/>
              <a:t>Grupo </a:t>
            </a:r>
            <a:r>
              <a:rPr lang="es-MX" sz="1600" dirty="0" err="1" smtClean="0"/>
              <a:t>Vitalmex</a:t>
            </a:r>
            <a:endParaRPr lang="es-MX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err="1" smtClean="0"/>
              <a:t>Dportenis</a:t>
            </a:r>
            <a:endParaRPr lang="es-MX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/>
              <a:t>SAYCO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err="1" smtClean="0"/>
              <a:t>ThyssenKrupp</a:t>
            </a:r>
            <a:endParaRPr lang="es-MX" sz="1600" dirty="0" smtClean="0"/>
          </a:p>
        </p:txBody>
      </p:sp>
      <p:pic>
        <p:nvPicPr>
          <p:cNvPr id="9" name="Picture 14" descr="http://www.uv.mx/personal/jomartinez/files/2011/06/Uv-Fondo-a-dos-colores-barra-fond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90"/>
          <a:stretch/>
        </p:blipFill>
        <p:spPr bwMode="auto">
          <a:xfrm rot="16200000">
            <a:off x="-3213832" y="3232882"/>
            <a:ext cx="6858004" cy="39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www.mymobifind.com/images/iphone-2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70" y="1353006"/>
            <a:ext cx="2283187" cy="40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7255" y="2441227"/>
            <a:ext cx="3454921" cy="19338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8212" y="2637726"/>
            <a:ext cx="2304558" cy="15825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0474" y="10933"/>
            <a:ext cx="3772296" cy="2430293"/>
          </a:xfrm>
          <a:prstGeom prst="rect">
            <a:avLst/>
          </a:prstGeom>
        </p:spPr>
      </p:pic>
      <p:pic>
        <p:nvPicPr>
          <p:cNvPr id="13316" name="Picture 4" descr="http://www4.pcmag.com/media/images/423989-google-glass.jpg?thumb=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711" y="175937"/>
            <a:ext cx="3324718" cy="187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394" y="2432051"/>
            <a:ext cx="2407352" cy="230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7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89" y="761963"/>
            <a:ext cx="11660428" cy="6096037"/>
          </a:xfrm>
          <a:prstGeom prst="rect">
            <a:avLst/>
          </a:prstGeom>
        </p:spPr>
      </p:pic>
      <p:pic>
        <p:nvPicPr>
          <p:cNvPr id="4" name="Picture 14" descr="http://www.uv.mx/personal/jomartinez/files/2011/06/Uv-Fondo-a-dos-colores-barra-fond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90"/>
          <a:stretch/>
        </p:blipFill>
        <p:spPr bwMode="auto">
          <a:xfrm rot="16200000">
            <a:off x="-3213832" y="3232882"/>
            <a:ext cx="6858004" cy="39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5"/>
          <a:stretch/>
        </p:blipFill>
        <p:spPr>
          <a:xfrm>
            <a:off x="2986181" y="1165975"/>
            <a:ext cx="8091652" cy="528801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7481" y="175941"/>
            <a:ext cx="7312574" cy="586022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Evolución del Internet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1452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17481" y="175941"/>
            <a:ext cx="7312574" cy="586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/>
              <a:t>Evolución del Redes Sociales</a:t>
            </a:r>
            <a:endParaRPr lang="es-MX" dirty="0"/>
          </a:p>
        </p:txBody>
      </p:sp>
      <p:pic>
        <p:nvPicPr>
          <p:cNvPr id="5" name="Picture 14" descr="http://www.uv.mx/personal/jomartinez/files/2011/06/Uv-Fondo-a-dos-colores-barra-fond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90"/>
          <a:stretch/>
        </p:blipFill>
        <p:spPr bwMode="auto">
          <a:xfrm rot="16200000">
            <a:off x="-3213832" y="3232882"/>
            <a:ext cx="6858004" cy="39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" t="10202" r="1948" b="2886"/>
          <a:stretch/>
        </p:blipFill>
        <p:spPr>
          <a:xfrm>
            <a:off x="1513490" y="735384"/>
            <a:ext cx="9396248" cy="602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9974"/>
            <a:ext cx="6840071" cy="1009732"/>
          </a:xfrm>
        </p:spPr>
        <p:txBody>
          <a:bodyPr/>
          <a:lstStyle/>
          <a:p>
            <a:r>
              <a:rPr lang="es-MX" b="1" dirty="0" smtClean="0"/>
              <a:t>Las Universidades de México</a:t>
            </a:r>
            <a:endParaRPr lang="es-MX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150210" y="3776739"/>
            <a:ext cx="5447206" cy="577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6031"/>
          <a:stretch/>
        </p:blipFill>
        <p:spPr>
          <a:xfrm>
            <a:off x="8889038" y="149973"/>
            <a:ext cx="3187541" cy="6656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436" y="1489015"/>
            <a:ext cx="9588819" cy="45263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37324" y="6344626"/>
            <a:ext cx="8700247" cy="311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b="1" dirty="0" smtClean="0"/>
              <a:t>Fuente</a:t>
            </a:r>
            <a:r>
              <a:rPr lang="es-MX" sz="1400" dirty="0" smtClean="0"/>
              <a:t>: http</a:t>
            </a:r>
            <a:r>
              <a:rPr lang="es-MX" sz="1400" dirty="0"/>
              <a:t>://eleconomista.com.mx/especiales/2014/06/19/las-mejores-universidades-mexico-ranking-2014</a:t>
            </a:r>
          </a:p>
        </p:txBody>
      </p:sp>
    </p:spTree>
    <p:extLst>
      <p:ext uri="{BB962C8B-B14F-4D97-AF65-F5344CB8AC3E}">
        <p14:creationId xmlns:p14="http://schemas.microsoft.com/office/powerpoint/2010/main" val="378337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575" y="1156447"/>
            <a:ext cx="6410928" cy="5674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150210" y="3776739"/>
            <a:ext cx="5447206" cy="5778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6031"/>
          <a:stretch/>
        </p:blipFill>
        <p:spPr>
          <a:xfrm>
            <a:off x="8889038" y="149973"/>
            <a:ext cx="3187541" cy="6656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95575" y="3738282"/>
            <a:ext cx="6410928" cy="242047"/>
          </a:xfrm>
          <a:prstGeom prst="rect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8200" y="149974"/>
            <a:ext cx="6840071" cy="1009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smtClean="0"/>
              <a:t>Las Universidades de México</a:t>
            </a:r>
            <a:endParaRPr lang="es-MX" b="1" dirty="0"/>
          </a:p>
        </p:txBody>
      </p:sp>
      <p:sp>
        <p:nvSpPr>
          <p:cNvPr id="11" name="Right Arrow 10"/>
          <p:cNvSpPr/>
          <p:nvPr/>
        </p:nvSpPr>
        <p:spPr>
          <a:xfrm>
            <a:off x="1640542" y="3630706"/>
            <a:ext cx="739588" cy="4706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836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1325563"/>
          </a:xfrm>
        </p:spPr>
        <p:txBody>
          <a:bodyPr/>
          <a:lstStyle/>
          <a:p>
            <a:r>
              <a:rPr lang="es-MX" b="1" dirty="0" smtClean="0"/>
              <a:t>Informática</a:t>
            </a:r>
            <a:r>
              <a:rPr lang="es-MX" dirty="0" smtClean="0"/>
              <a:t> </a:t>
            </a:r>
            <a:r>
              <a:rPr lang="es-MX" sz="3200" dirty="0" smtClean="0">
                <a:solidFill>
                  <a:schemeClr val="bg1">
                    <a:lumMod val="75000"/>
                  </a:schemeClr>
                </a:solidFill>
              </a:rPr>
              <a:t>(definición)</a:t>
            </a:r>
            <a:endParaRPr lang="es-MX" sz="3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2556"/>
            <a:ext cx="10515600" cy="4749987"/>
          </a:xfrm>
        </p:spPr>
        <p:txBody>
          <a:bodyPr>
            <a:noAutofit/>
          </a:bodyPr>
          <a:lstStyle/>
          <a:p>
            <a:r>
              <a:rPr lang="es-MX" sz="1400" dirty="0"/>
              <a:t>Conjunto de conocimientos técnicos que se ocupan del tratamiento automático de la información por medio de </a:t>
            </a:r>
            <a:r>
              <a:rPr lang="es-MX" sz="1400" dirty="0" smtClean="0"/>
              <a:t>computadoras.</a:t>
            </a:r>
          </a:p>
          <a:p>
            <a:r>
              <a:rPr lang="es-MX" sz="1400" dirty="0"/>
              <a:t>La </a:t>
            </a:r>
            <a:r>
              <a:rPr lang="es-MX" sz="1400" b="1" dirty="0"/>
              <a:t>informática</a:t>
            </a:r>
            <a:r>
              <a:rPr lang="es-MX" sz="1400" dirty="0"/>
              <a:t>, también llamada </a:t>
            </a:r>
            <a:r>
              <a:rPr lang="es-MX" sz="1400" i="1" dirty="0"/>
              <a:t>computación</a:t>
            </a:r>
            <a:r>
              <a:rPr lang="es-MX" sz="1400" dirty="0"/>
              <a:t> en América </a:t>
            </a:r>
            <a:r>
              <a:rPr lang="es-MX" sz="1400" dirty="0" smtClean="0"/>
              <a:t>,</a:t>
            </a:r>
            <a:r>
              <a:rPr lang="es-MX" sz="1400" dirty="0"/>
              <a:t> es una ciencia que estudia métodos, procesos, técnicas, con el fin de almacenar, procesar y transmitir información </a:t>
            </a:r>
            <a:r>
              <a:rPr lang="es-MX" sz="1400" dirty="0" smtClean="0"/>
              <a:t>y datos</a:t>
            </a:r>
            <a:r>
              <a:rPr lang="es-MX" sz="1400" dirty="0"/>
              <a:t> en formato digital. La informática se ha desarrollado rápidamente a partir de la segunda mitad del siglo XX, con la aparición de tecnologías tales como el circuito integrado</a:t>
            </a:r>
            <a:r>
              <a:rPr lang="es-MX" sz="1400" dirty="0" smtClean="0"/>
              <a:t>, Internet</a:t>
            </a:r>
            <a:r>
              <a:rPr lang="es-MX" sz="1400" dirty="0"/>
              <a:t> y el teléfono móvil es lo que la gente necesita para su necesidad y es la ciencia que estudia a la tecnología.</a:t>
            </a:r>
          </a:p>
          <a:p>
            <a:r>
              <a:rPr lang="es-MX" sz="1400" dirty="0"/>
              <a:t>En 1957 </a:t>
            </a:r>
            <a:r>
              <a:rPr lang="es-MX" sz="1400" b="1" dirty="0"/>
              <a:t>Karl </a:t>
            </a:r>
            <a:r>
              <a:rPr lang="es-MX" sz="1400" b="1" dirty="0" err="1"/>
              <a:t>Steinbuch</a:t>
            </a:r>
            <a:r>
              <a:rPr lang="es-MX" sz="1400" dirty="0"/>
              <a:t> añadió la palabra alemana </a:t>
            </a:r>
            <a:r>
              <a:rPr lang="es-MX" sz="1400" i="1" dirty="0" err="1"/>
              <a:t>Informatik</a:t>
            </a:r>
            <a:r>
              <a:rPr lang="es-MX" sz="1400" dirty="0"/>
              <a:t> en la publicación de un documento denominado </a:t>
            </a:r>
            <a:r>
              <a:rPr lang="es-MX" sz="1400" i="1" dirty="0" err="1"/>
              <a:t>Informatik</a:t>
            </a:r>
            <a:r>
              <a:rPr lang="es-MX" sz="1400" i="1" dirty="0"/>
              <a:t>: </a:t>
            </a:r>
            <a:r>
              <a:rPr lang="es-MX" sz="1400" i="1" dirty="0" err="1"/>
              <a:t>Automatische</a:t>
            </a:r>
            <a:r>
              <a:rPr lang="es-MX" sz="1400" i="1" dirty="0"/>
              <a:t> </a:t>
            </a:r>
            <a:r>
              <a:rPr lang="es-MX" sz="1400" i="1" dirty="0" err="1"/>
              <a:t>Informationsverarbeitung</a:t>
            </a:r>
            <a:r>
              <a:rPr lang="es-MX" sz="1400" dirty="0"/>
              <a:t> (Informática: procesamiento automático de información). En ruso, Alexander </a:t>
            </a:r>
            <a:r>
              <a:rPr lang="es-MX" sz="1400" dirty="0" err="1"/>
              <a:t>Ivanovich</a:t>
            </a:r>
            <a:r>
              <a:rPr lang="es-MX" sz="1400" dirty="0"/>
              <a:t> </a:t>
            </a:r>
            <a:r>
              <a:rPr lang="es-MX" sz="1400" dirty="0" err="1"/>
              <a:t>Mikhailov</a:t>
            </a:r>
            <a:r>
              <a:rPr lang="es-MX" sz="1400" dirty="0"/>
              <a:t> fue el primero en utilizar </a:t>
            </a:r>
            <a:r>
              <a:rPr lang="es-MX" sz="1400" i="1" dirty="0" err="1"/>
              <a:t>informatik</a:t>
            </a:r>
            <a:r>
              <a:rPr lang="es-MX" sz="1400" dirty="0"/>
              <a:t> con el significado de «estudio, organización, y la diseminación de la información científica», que </a:t>
            </a:r>
            <a:r>
              <a:rPr lang="es-MX" sz="1400" dirty="0" smtClean="0"/>
              <a:t>sigue </a:t>
            </a:r>
            <a:r>
              <a:rPr lang="es-MX" sz="1400" dirty="0"/>
              <a:t>siendo su significado en dicha </a:t>
            </a:r>
            <a:r>
              <a:rPr lang="es-MX" sz="1400" dirty="0" smtClean="0"/>
              <a:t>lengua.</a:t>
            </a:r>
            <a:r>
              <a:rPr lang="es-MX" sz="1400" baseline="30000" dirty="0"/>
              <a:t> </a:t>
            </a:r>
            <a:r>
              <a:rPr lang="es-MX" sz="1400" dirty="0" smtClean="0"/>
              <a:t>En </a:t>
            </a:r>
            <a:r>
              <a:rPr lang="es-MX" sz="1400" dirty="0"/>
              <a:t>inglés, la palabra </a:t>
            </a:r>
            <a:r>
              <a:rPr lang="es-MX" sz="1400" i="1" dirty="0" err="1"/>
              <a:t>Informatics</a:t>
            </a:r>
            <a:r>
              <a:rPr lang="es-MX" sz="1400" dirty="0"/>
              <a:t> fue acuñada independiente y casi simultáneamente </a:t>
            </a:r>
            <a:r>
              <a:rPr lang="es-MX" sz="1400" dirty="0" smtClean="0"/>
              <a:t>por </a:t>
            </a:r>
            <a:r>
              <a:rPr lang="es-MX" sz="1400" b="1" dirty="0" smtClean="0"/>
              <a:t>Walter F. Bauer</a:t>
            </a:r>
            <a:r>
              <a:rPr lang="es-MX" sz="1400" dirty="0"/>
              <a:t>, en 1962, cuando Bauer cofundó la empresa denominada </a:t>
            </a:r>
            <a:r>
              <a:rPr lang="es-MX" sz="1400" dirty="0" err="1"/>
              <a:t>Informatics</a:t>
            </a:r>
            <a:r>
              <a:rPr lang="es-MX" sz="1400" dirty="0"/>
              <a:t> General, Inc. Dicha empresa guardó el nombre y persiguió a las universidades que lo utilizaron, forzándolas a utilizar la alternativa </a:t>
            </a:r>
            <a:r>
              <a:rPr lang="es-MX" sz="1400" i="1" dirty="0" err="1"/>
              <a:t>computer</a:t>
            </a:r>
            <a:r>
              <a:rPr lang="es-MX" sz="1400" i="1" dirty="0"/>
              <a:t> </a:t>
            </a:r>
            <a:r>
              <a:rPr lang="es-MX" sz="1400" i="1" dirty="0" err="1"/>
              <a:t>science</a:t>
            </a:r>
            <a:r>
              <a:rPr lang="es-MX" sz="1400" dirty="0"/>
              <a:t>. La Association </a:t>
            </a:r>
            <a:r>
              <a:rPr lang="es-MX" sz="1400" dirty="0" err="1"/>
              <a:t>for</a:t>
            </a:r>
            <a:r>
              <a:rPr lang="es-MX" sz="1400" dirty="0"/>
              <a:t> Computing </a:t>
            </a:r>
            <a:r>
              <a:rPr lang="es-MX" sz="1400" dirty="0" err="1"/>
              <a:t>Machinery</a:t>
            </a:r>
            <a:r>
              <a:rPr lang="es-MX" sz="1400" dirty="0"/>
              <a:t>, la mayor organización de informáticos del mundo, se dirigió a </a:t>
            </a:r>
            <a:r>
              <a:rPr lang="es-MX" sz="1400" dirty="0" err="1"/>
              <a:t>Informatics</a:t>
            </a:r>
            <a:r>
              <a:rPr lang="es-MX" sz="1400" dirty="0"/>
              <a:t> General Inc. para poder utilizar la palabra </a:t>
            </a:r>
            <a:r>
              <a:rPr lang="es-MX" sz="1400" i="1" dirty="0" err="1"/>
              <a:t>informatics</a:t>
            </a:r>
            <a:r>
              <a:rPr lang="es-MX" sz="1400" dirty="0"/>
              <a:t> en lugar de </a:t>
            </a:r>
            <a:r>
              <a:rPr lang="es-MX" sz="1400" i="1" dirty="0" err="1"/>
              <a:t>computer</a:t>
            </a:r>
            <a:r>
              <a:rPr lang="es-MX" sz="1400" i="1" dirty="0"/>
              <a:t> </a:t>
            </a:r>
            <a:r>
              <a:rPr lang="es-MX" sz="1400" i="1" dirty="0" err="1"/>
              <a:t>machinery</a:t>
            </a:r>
            <a:r>
              <a:rPr lang="es-MX" sz="1400" dirty="0"/>
              <a:t>, pero la empresa se negó. </a:t>
            </a:r>
            <a:r>
              <a:rPr lang="es-MX" sz="1400" dirty="0" err="1"/>
              <a:t>Informatics</a:t>
            </a:r>
            <a:r>
              <a:rPr lang="es-MX" sz="1400" dirty="0"/>
              <a:t> General Inc. cesó sus actividades en 1985, pero para esa época el nombre de </a:t>
            </a:r>
            <a:r>
              <a:rPr lang="es-MX" sz="1400" i="1" dirty="0" err="1"/>
              <a:t>computer</a:t>
            </a:r>
            <a:r>
              <a:rPr lang="es-MX" sz="1400" i="1" dirty="0"/>
              <a:t> </a:t>
            </a:r>
            <a:r>
              <a:rPr lang="es-MX" sz="1400" i="1" dirty="0" err="1"/>
              <a:t>science</a:t>
            </a:r>
            <a:r>
              <a:rPr lang="es-MX" sz="1400" dirty="0"/>
              <a:t> estaba plenamente arraigado. Actualmente los angloparlantes utilizan el término </a:t>
            </a:r>
            <a:r>
              <a:rPr lang="es-MX" sz="1400" i="1" dirty="0" err="1"/>
              <a:t>computer</a:t>
            </a:r>
            <a:r>
              <a:rPr lang="es-MX" sz="1400" i="1" dirty="0"/>
              <a:t> </a:t>
            </a:r>
            <a:r>
              <a:rPr lang="es-MX" sz="1400" i="1" dirty="0" err="1"/>
              <a:t>science</a:t>
            </a:r>
            <a:r>
              <a:rPr lang="es-MX" sz="1400" dirty="0"/>
              <a:t>, traducido a veces como «Ciencias de la computación», para designar tanto el estudio científico como el aplicado; mientras que designan como </a:t>
            </a:r>
            <a:r>
              <a:rPr lang="es-MX" sz="1400" i="1" dirty="0" err="1"/>
              <a:t>information</a:t>
            </a:r>
            <a:r>
              <a:rPr lang="es-MX" sz="1400" i="1" dirty="0"/>
              <a:t> </a:t>
            </a:r>
            <a:r>
              <a:rPr lang="es-MX" sz="1400" i="1" dirty="0" err="1"/>
              <a:t>technology</a:t>
            </a:r>
            <a:r>
              <a:rPr lang="es-MX" sz="1400" dirty="0"/>
              <a:t> (o </a:t>
            </a:r>
            <a:r>
              <a:rPr lang="es-MX" sz="1400" i="1" dirty="0"/>
              <a:t>data </a:t>
            </a:r>
            <a:r>
              <a:rPr lang="es-MX" sz="1400" i="1" dirty="0" err="1"/>
              <a:t>processing</a:t>
            </a:r>
            <a:r>
              <a:rPr lang="es-MX" sz="1400" dirty="0"/>
              <a:t>), traducido a veces como «tecnologías de la información», al conjunto de tecnologías que permiten el tratamiento y uso automatizado de información</a:t>
            </a:r>
            <a:r>
              <a:rPr lang="es-MX" sz="1400" dirty="0" smtClean="0"/>
              <a:t>. (Wikipedia)</a:t>
            </a:r>
          </a:p>
          <a:p>
            <a:endParaRPr lang="es-MX" sz="1400" dirty="0" smtClean="0"/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1400" dirty="0" smtClean="0">
                <a:cs typeface="Arial" panose="020B0604020202020204" pitchFamily="34" charset="0"/>
              </a:rPr>
              <a:t>En </a:t>
            </a:r>
            <a:r>
              <a:rPr lang="es-MX" sz="1400" dirty="0">
                <a:cs typeface="Arial" panose="020B0604020202020204" pitchFamily="34" charset="0"/>
              </a:rPr>
              <a:t>el </a:t>
            </a:r>
            <a:r>
              <a:rPr lang="es-MX" sz="1400" b="1" i="1" dirty="0">
                <a:cs typeface="Arial" panose="020B0604020202020204" pitchFamily="34" charset="0"/>
              </a:rPr>
              <a:t>Diccionario de la lengua española</a:t>
            </a:r>
            <a:r>
              <a:rPr lang="es-MX" sz="1400" b="1" dirty="0">
                <a:cs typeface="Arial" panose="020B0604020202020204" pitchFamily="34" charset="0"/>
              </a:rPr>
              <a:t> de la Real Academia Española</a:t>
            </a:r>
            <a:r>
              <a:rPr lang="es-MX" sz="1400" dirty="0">
                <a:cs typeface="Arial" panose="020B0604020202020204" pitchFamily="34" charset="0"/>
              </a:rPr>
              <a:t> se define </a:t>
            </a:r>
            <a:r>
              <a:rPr lang="es-MX" sz="1400" i="1" dirty="0">
                <a:cs typeface="Arial" panose="020B0604020202020204" pitchFamily="34" charset="0"/>
              </a:rPr>
              <a:t>informática</a:t>
            </a:r>
            <a:r>
              <a:rPr lang="es-MX" sz="1400" dirty="0">
                <a:cs typeface="Arial" panose="020B0604020202020204" pitchFamily="34" charset="0"/>
              </a:rPr>
              <a:t> como:</a:t>
            </a:r>
            <a:endParaRPr lang="es-MX" sz="1400" dirty="0"/>
          </a:p>
          <a:p>
            <a:pPr marL="0" lvl="0" indent="268288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MX" sz="1400" dirty="0"/>
              <a:t>Conjunto de conocimientos científicos y técnicas que hacen posible el tratamiento automático de la información por medio de computadoras</a:t>
            </a:r>
            <a:r>
              <a:rPr lang="es-MX" sz="1400" dirty="0" smtClean="0"/>
              <a:t>.</a:t>
            </a:r>
            <a:endParaRPr lang="es-MX" sz="1400" baseline="30000" dirty="0" smtClean="0"/>
          </a:p>
          <a:p>
            <a:pPr marL="0" lvl="0" indent="268288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s-MX" sz="1400" dirty="0" smtClean="0"/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1400" dirty="0" smtClean="0"/>
              <a:t>El </a:t>
            </a:r>
            <a:r>
              <a:rPr lang="es-MX" sz="1400" dirty="0"/>
              <a:t>término </a:t>
            </a:r>
            <a:r>
              <a:rPr lang="es-MX" sz="1400" b="1" dirty="0"/>
              <a:t>informática</a:t>
            </a:r>
            <a:r>
              <a:rPr lang="es-MX" sz="1400" dirty="0"/>
              <a:t> proviene del francés </a:t>
            </a:r>
            <a:r>
              <a:rPr lang="es-MX" sz="1400" i="1" dirty="0" err="1"/>
              <a:t>informatique</a:t>
            </a:r>
            <a:r>
              <a:rPr lang="es-MX" sz="1400" dirty="0"/>
              <a:t>, implementado por el ingeniero </a:t>
            </a:r>
            <a:r>
              <a:rPr lang="es-MX" sz="1400" b="1" dirty="0"/>
              <a:t>Philippe </a:t>
            </a:r>
            <a:r>
              <a:rPr lang="es-MX" sz="1400" b="1" dirty="0" err="1"/>
              <a:t>Dreyfus</a:t>
            </a:r>
            <a:r>
              <a:rPr lang="es-MX" sz="1400" dirty="0"/>
              <a:t> a comienzos de la década del ’60. La palabra es, a su vez, un acrónimo de </a:t>
            </a:r>
            <a:r>
              <a:rPr lang="es-MX" sz="1400" i="1" dirty="0" err="1"/>
              <a:t>information</a:t>
            </a:r>
            <a:r>
              <a:rPr lang="es-MX" sz="1400" dirty="0"/>
              <a:t> y </a:t>
            </a:r>
            <a:r>
              <a:rPr lang="es-MX" sz="1400" i="1" dirty="0" err="1"/>
              <a:t>automatique</a:t>
            </a:r>
            <a:r>
              <a:rPr lang="es-MX" sz="1400" dirty="0" smtClean="0"/>
              <a:t>.</a:t>
            </a:r>
            <a:endParaRPr lang="es-MX" sz="1400" dirty="0"/>
          </a:p>
          <a:p>
            <a:endParaRPr lang="es-MX" sz="1400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640540" y="5591889"/>
            <a:ext cx="689385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10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pic>
        <p:nvPicPr>
          <p:cNvPr id="6" name="Picture 14" descr="http://www.uv.mx/personal/jomartinez/files/2011/06/Uv-Fondo-a-dos-colores-barra-fond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90"/>
          <a:stretch/>
        </p:blipFill>
        <p:spPr bwMode="auto">
          <a:xfrm rot="16200000">
            <a:off x="-3213832" y="3232882"/>
            <a:ext cx="6858004" cy="39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62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730" y="55844"/>
            <a:ext cx="10515600" cy="1325563"/>
          </a:xfrm>
        </p:spPr>
        <p:txBody>
          <a:bodyPr/>
          <a:lstStyle/>
          <a:p>
            <a:r>
              <a:rPr lang="es-MX" dirty="0" smtClean="0"/>
              <a:t>Alumnos de la 1ª.Generacion</a:t>
            </a:r>
            <a:endParaRPr lang="es-MX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384606" y="1554470"/>
            <a:ext cx="7578357" cy="489364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s-MX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María Elena Alegría Hernández (reside en SLP)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es-MX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Noemí Ramón </a:t>
            </a:r>
            <a:r>
              <a:rPr kumimoji="0" lang="es-MX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Zarate (DF)</a:t>
            </a:r>
            <a:endParaRPr kumimoji="0" lang="es-MX" sz="24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r>
              <a:rPr kumimoji="0" lang="es-MX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Laura Irene San Miguel (reside en BCS)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4"/>
              <a:tabLst/>
            </a:pPr>
            <a:r>
              <a:rPr kumimoji="0" lang="es-MX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Susana </a:t>
            </a:r>
            <a:r>
              <a:rPr kumimoji="0" lang="es-MX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Hernández (Xalapa)</a:t>
            </a:r>
            <a:endParaRPr kumimoji="0" lang="es-MX" sz="24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5"/>
              <a:tabLst/>
            </a:pPr>
            <a:r>
              <a:rPr kumimoji="0" lang="es-MX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Patricia Carreón (reside en Xalapa)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6"/>
              <a:tabLst/>
            </a:pPr>
            <a:r>
              <a:rPr kumimoji="0" lang="es-MX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Silvia Ramírez (reside en Xalapa)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7"/>
              <a:tabLst/>
            </a:pPr>
            <a:r>
              <a:rPr kumimoji="0" lang="es-MX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Oscar Palacios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8"/>
              <a:tabLst/>
            </a:pPr>
            <a:r>
              <a:rPr kumimoji="0" lang="es-MX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Jorge Reyes Cisneros (reside en Veracruz Puerto)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9"/>
              <a:tabLst/>
            </a:pPr>
            <a:r>
              <a:rPr kumimoji="0" lang="es-MX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Jaime Flores Alonso (reside en Xalapa)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10"/>
              <a:tabLst/>
            </a:pPr>
            <a:r>
              <a:rPr kumimoji="0" lang="es-MX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Fabián Hernández (reside en Chiapas)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11"/>
              <a:tabLst/>
            </a:pPr>
            <a:r>
              <a:rPr kumimoji="0" lang="es-MX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MX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Policarpo Ronzón (Xalapa)</a:t>
            </a:r>
            <a:endParaRPr kumimoji="0" lang="es-MX" sz="24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12"/>
              <a:tabLst/>
            </a:pPr>
            <a:r>
              <a:rPr kumimoji="0" lang="es-MX" sz="2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Francisco Orduña (reside en SLP)</a:t>
            </a:r>
            <a:endParaRPr kumimoji="0" lang="es-MX" sz="2400" b="0" i="0" u="none" strike="noStrike" cap="none" normalizeH="0" baseline="0" dirty="0" smtClean="0">
              <a:ln>
                <a:noFill/>
              </a:ln>
              <a:solidFill>
                <a:srgbClr val="88888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13"/>
              <a:tabLst/>
            </a:pPr>
            <a:r>
              <a:rPr kumimoji="0" lang="es-MX" sz="2400" b="0" i="0" u="none" strike="noStrike" cap="none" normalizeH="0" baseline="0" dirty="0" smtClean="0">
                <a:ln>
                  <a:noFill/>
                </a:ln>
                <a:solidFill>
                  <a:srgbClr val="88888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Fausto Sánchez </a:t>
            </a:r>
            <a:r>
              <a:rPr kumimoji="0" lang="es-MX" sz="2400" b="0" i="0" u="none" strike="noStrike" cap="none" normalizeH="0" baseline="0" dirty="0" smtClean="0">
                <a:ln>
                  <a:noFill/>
                </a:ln>
                <a:solidFill>
                  <a:srgbClr val="88888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Rico (Veracruz*)</a:t>
            </a:r>
            <a:endParaRPr kumimoji="0" lang="es-MX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14" descr="http://www.uv.mx/personal/jomartinez/files/2011/06/Uv-Fondo-a-dos-colores-barra-fond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90"/>
          <a:stretch/>
        </p:blipFill>
        <p:spPr bwMode="auto">
          <a:xfrm rot="16200000">
            <a:off x="-3213832" y="3232882"/>
            <a:ext cx="6858004" cy="39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80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11306" y="42397"/>
            <a:ext cx="10515600" cy="1325563"/>
          </a:xfrm>
        </p:spPr>
        <p:txBody>
          <a:bodyPr/>
          <a:lstStyle/>
          <a:p>
            <a:r>
              <a:rPr lang="es-MX" dirty="0" smtClean="0"/>
              <a:t>Alumnos de la 1ª.Generacion</a:t>
            </a:r>
            <a:endParaRPr lang="es-MX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71" y="1237112"/>
            <a:ext cx="8068858" cy="5453563"/>
          </a:xfrm>
          <a:prstGeom prst="rect">
            <a:avLst/>
          </a:prstGeom>
        </p:spPr>
      </p:pic>
      <p:pic>
        <p:nvPicPr>
          <p:cNvPr id="6" name="Picture 14" descr="http://www.uv.mx/personal/jomartinez/files/2011/06/Uv-Fondo-a-dos-colores-barra-fond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90"/>
          <a:stretch/>
        </p:blipFill>
        <p:spPr bwMode="auto">
          <a:xfrm rot="16200000">
            <a:off x="-3213832" y="3232882"/>
            <a:ext cx="6858004" cy="39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64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744" t="3548" r="8064" b="12503"/>
          <a:stretch/>
        </p:blipFill>
        <p:spPr>
          <a:xfrm>
            <a:off x="8781402" y="2254474"/>
            <a:ext cx="3326525" cy="444587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24753" y="189176"/>
            <a:ext cx="10515600" cy="719255"/>
          </a:xfrm>
        </p:spPr>
        <p:txBody>
          <a:bodyPr/>
          <a:lstStyle/>
          <a:p>
            <a:r>
              <a:rPr lang="es-MX" dirty="0" smtClean="0"/>
              <a:t>Saliendo la 1ª.Generacion “Sergio F. Beltrán”</a:t>
            </a:r>
            <a:endParaRPr lang="es-MX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04" y="1261240"/>
            <a:ext cx="5999275" cy="4768955"/>
          </a:xfrm>
          <a:prstGeom prst="rect">
            <a:avLst/>
          </a:prstGeom>
        </p:spPr>
      </p:pic>
      <p:pic>
        <p:nvPicPr>
          <p:cNvPr id="6" name="Picture 14" descr="http://www.uv.mx/personal/jomartinez/files/2011/06/Uv-Fondo-a-dos-colores-barra-fond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90"/>
          <a:stretch/>
        </p:blipFill>
        <p:spPr bwMode="auto">
          <a:xfrm rot="16200000">
            <a:off x="-3213832" y="3232882"/>
            <a:ext cx="6858004" cy="39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566936" y="930156"/>
            <a:ext cx="56250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/>
              <a:t>Sergio F- Beltrán López</a:t>
            </a:r>
            <a:r>
              <a:rPr lang="es-MX" dirty="0"/>
              <a:t> es un ingeniero mexicano, considerado como uno de los principales fundadores de la informática en México</a:t>
            </a:r>
          </a:p>
        </p:txBody>
      </p:sp>
      <p:sp>
        <p:nvSpPr>
          <p:cNvPr id="8" name="Rectangle 7"/>
          <p:cNvSpPr/>
          <p:nvPr/>
        </p:nvSpPr>
        <p:spPr>
          <a:xfrm>
            <a:off x="6566935" y="1875211"/>
            <a:ext cx="467386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/>
              <a:t>Nació en Monterrey, Nuevo León, México, y realizó sus estudios en Ingeniería Civil en la Universidad Autónoma de Nuevo León (1943-1946). Realizó estudios adicionales en la Universidad de Harvard, la Universidad de Denver y en el Carnegie </a:t>
            </a:r>
            <a:r>
              <a:rPr lang="es-MX" sz="1200" dirty="0" err="1"/>
              <a:t>Institute</a:t>
            </a:r>
            <a:r>
              <a:rPr lang="es-MX" sz="1200" dirty="0"/>
              <a:t> of </a:t>
            </a:r>
            <a:r>
              <a:rPr lang="es-MX" sz="1200" dirty="0" err="1"/>
              <a:t>Tecnology</a:t>
            </a:r>
            <a:r>
              <a:rPr lang="es-MX" sz="1200" dirty="0"/>
              <a:t>, entre otros.</a:t>
            </a:r>
          </a:p>
          <a:p>
            <a:r>
              <a:rPr lang="es-MX" sz="1200" dirty="0"/>
              <a:t>Conjuntamente con Alberto Barajas, Carlos </a:t>
            </a:r>
            <a:r>
              <a:rPr lang="es-MX" sz="1200" dirty="0" err="1"/>
              <a:t>Graeff</a:t>
            </a:r>
            <a:r>
              <a:rPr lang="es-MX" sz="1200" dirty="0"/>
              <a:t> y Nabor Carrillo iniciaron los primeros intentos para incorporar la computación en la UNAM desde mediados de los años 50.</a:t>
            </a:r>
            <a:r>
              <a:rPr lang="es-MX" sz="1200" baseline="30000" dirty="0">
                <a:hlinkClick r:id="rId5"/>
              </a:rPr>
              <a:t>3</a:t>
            </a:r>
            <a:endParaRPr lang="es-MX" sz="1200" dirty="0"/>
          </a:p>
          <a:p>
            <a:r>
              <a:rPr lang="es-MX" sz="1200" dirty="0"/>
              <a:t>El 8 de junio de 1958, habiendo sido </a:t>
            </a:r>
            <a:r>
              <a:rPr lang="es-MX" sz="1200" dirty="0" err="1"/>
              <a:t>nobrado</a:t>
            </a:r>
            <a:r>
              <a:rPr lang="es-MX" sz="1200" dirty="0"/>
              <a:t> Rector de la UNAM, el Dr. Nabor Carrillo Flores crea el Centro de Cálculo Electrónico de esa Universidad (</a:t>
            </a:r>
            <a:r>
              <a:rPr lang="es-MX" sz="1200" dirty="0" err="1"/>
              <a:t>posteriomente</a:t>
            </a:r>
            <a:r>
              <a:rPr lang="es-MX" sz="1200" dirty="0"/>
              <a:t> convertido en el IIMAS</a:t>
            </a:r>
            <a:r>
              <a:rPr lang="es-MX" sz="1200" baseline="30000" dirty="0">
                <a:hlinkClick r:id="rId6"/>
              </a:rPr>
              <a:t>4</a:t>
            </a:r>
            <a:r>
              <a:rPr lang="es-MX" sz="1200" dirty="0"/>
              <a:t> ) y nombra director del mismo al </a:t>
            </a:r>
            <a:r>
              <a:rPr lang="es-MX" sz="1200" dirty="0" err="1"/>
              <a:t>Ing</a:t>
            </a:r>
            <a:r>
              <a:rPr lang="es-MX" sz="1200" dirty="0"/>
              <a:t> Sergio Beltrán, quien obtiene e instala una máquina IBM 650 ( la primera computadora en México) y posteriormente un equipo </a:t>
            </a:r>
            <a:r>
              <a:rPr lang="es-MX" sz="1200" dirty="0" err="1"/>
              <a:t>Bendix</a:t>
            </a:r>
            <a:r>
              <a:rPr lang="es-MX" sz="1200" dirty="0"/>
              <a:t> G15.</a:t>
            </a:r>
            <a:r>
              <a:rPr lang="es-MX" sz="1200" baseline="30000" dirty="0">
                <a:hlinkClick r:id="rId7"/>
              </a:rPr>
              <a:t>5</a:t>
            </a:r>
            <a:r>
              <a:rPr lang="es-MX" sz="1200" dirty="0"/>
              <a:t> </a:t>
            </a:r>
            <a:r>
              <a:rPr lang="es-MX" sz="1200" baseline="30000" dirty="0">
                <a:hlinkClick r:id="rId8"/>
              </a:rPr>
              <a:t>6</a:t>
            </a:r>
            <a:endParaRPr lang="es-MX" sz="1200" dirty="0"/>
          </a:p>
          <a:p>
            <a:r>
              <a:rPr lang="es-MX" sz="1200" dirty="0"/>
              <a:t>Entre otras actividades desarrolladas por el Ing. Beltrán, es importante destacar que de 1971 a 1972 fue Jefe de la Unidad de Informática de Comisión Federal de Electricidad, donde tuvo un papel importante en la modernización de esta empresa; pasó entonces, hasta 1976 a dirigir las actividades informáticas del Instituto Mexicano del Seguro Social.</a:t>
            </a:r>
          </a:p>
          <a:p>
            <a:r>
              <a:rPr lang="es-MX" sz="1200" dirty="0"/>
              <a:t>Desde 1993 a 1998 el Ing. Beltrán fue jefe del Departamento de Ingeniería Informática en la División de Estudios de Posgrado de la Facultad de Ingeniería.</a:t>
            </a:r>
          </a:p>
          <a:p>
            <a:r>
              <a:rPr lang="es-MX" sz="1200" dirty="0"/>
              <a:t>Falleció en Cuernavaca, Mor. en 2004</a:t>
            </a:r>
          </a:p>
        </p:txBody>
      </p:sp>
    </p:spTree>
    <p:extLst>
      <p:ext uri="{BB962C8B-B14F-4D97-AF65-F5344CB8AC3E}">
        <p14:creationId xmlns:p14="http://schemas.microsoft.com/office/powerpoint/2010/main" val="161917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38149" y="40342"/>
            <a:ext cx="7221071" cy="682166"/>
          </a:xfrm>
        </p:spPr>
        <p:txBody>
          <a:bodyPr>
            <a:normAutofit/>
          </a:bodyPr>
          <a:lstStyle/>
          <a:p>
            <a:r>
              <a:rPr lang="es-MX" sz="4000" dirty="0" smtClean="0"/>
              <a:t>Saliendo la 1ª.Generacion</a:t>
            </a:r>
            <a:endParaRPr lang="es-MX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762" y="644268"/>
            <a:ext cx="8965156" cy="6213731"/>
          </a:xfrm>
          <a:prstGeom prst="rect">
            <a:avLst/>
          </a:prstGeom>
        </p:spPr>
      </p:pic>
      <p:pic>
        <p:nvPicPr>
          <p:cNvPr id="6" name="Picture 14" descr="http://www.uv.mx/personal/jomartinez/files/2011/06/Uv-Fondo-a-dos-colores-barra-fond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90"/>
          <a:stretch/>
        </p:blipFill>
        <p:spPr bwMode="auto">
          <a:xfrm rot="16200000">
            <a:off x="-3213832" y="3232882"/>
            <a:ext cx="6858004" cy="39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28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http://images.pcworld.com/news/graphics/123950-Gadget1_Sony-Walkman_b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503" y="1546592"/>
            <a:ext cx="2195497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77" y="95614"/>
            <a:ext cx="10515600" cy="677744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Años 70’s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417" y="1151686"/>
            <a:ext cx="1394012" cy="3644152"/>
          </a:xfrm>
        </p:spPr>
        <p:txBody>
          <a:bodyPr vert="vert270">
            <a:normAutofit/>
          </a:bodyPr>
          <a:lstStyle/>
          <a:p>
            <a:r>
              <a:rPr lang="es-MX" dirty="0" smtClean="0"/>
              <a:t>Equipos de la época </a:t>
            </a:r>
            <a:endParaRPr lang="es-MX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5070849"/>
            <a:ext cx="11116235" cy="13613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 smtClean="0"/>
              <a:t>Personal </a:t>
            </a:r>
            <a:endParaRPr lang="es-MX" dirty="0"/>
          </a:p>
        </p:txBody>
      </p:sp>
      <p:sp>
        <p:nvSpPr>
          <p:cNvPr id="5" name="TextBox 4"/>
          <p:cNvSpPr txBox="1"/>
          <p:nvPr/>
        </p:nvSpPr>
        <p:spPr>
          <a:xfrm>
            <a:off x="1035423" y="5620871"/>
            <a:ext cx="2756648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75-77 Prepa Xalapa (Enfrente del ADO en </a:t>
            </a:r>
            <a:r>
              <a:rPr lang="es-MX" sz="1400" dirty="0" err="1" smtClean="0"/>
              <a:t>Avila</a:t>
            </a:r>
            <a:r>
              <a:rPr lang="es-MX" sz="1400" dirty="0" smtClean="0"/>
              <a:t> Camacho</a:t>
            </a:r>
            <a:endParaRPr lang="es-MX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917139" y="5172417"/>
            <a:ext cx="2505637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77-78 Internado Teziutlán, Puebla</a:t>
            </a:r>
            <a:endParaRPr lang="es-MX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8202701" y="5428347"/>
            <a:ext cx="338866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78-79 Propedéutico en la Facultad de Administración y Comercio</a:t>
            </a:r>
            <a:endParaRPr lang="es-MX" sz="1600" dirty="0"/>
          </a:p>
        </p:txBody>
      </p:sp>
      <p:pic>
        <p:nvPicPr>
          <p:cNvPr id="8" name="Picture 14" descr="http://www.uv.mx/personal/jomartinez/files/2011/06/Uv-Fondo-a-dos-colores-barra-fond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90"/>
          <a:stretch/>
        </p:blipFill>
        <p:spPr bwMode="auto">
          <a:xfrm rot="16200000">
            <a:off x="-3213832" y="3232882"/>
            <a:ext cx="6858004" cy="39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678" y="1255648"/>
            <a:ext cx="2079638" cy="14770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5946" y="396754"/>
            <a:ext cx="1755063" cy="12618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4670" y="3118703"/>
            <a:ext cx="2079406" cy="13952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0012" y="1933575"/>
            <a:ext cx="4371975" cy="2990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2313" y="396754"/>
            <a:ext cx="1809950" cy="13087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3568" y="396754"/>
            <a:ext cx="1882740" cy="13005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37871" y="2110034"/>
            <a:ext cx="1901475" cy="13189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14073" y="3663457"/>
            <a:ext cx="1818309" cy="124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7" y="828674"/>
            <a:ext cx="8863013" cy="5975743"/>
          </a:xfrm>
          <a:prstGeom prst="rect">
            <a:avLst/>
          </a:prstGeom>
        </p:spPr>
      </p:pic>
      <p:pic>
        <p:nvPicPr>
          <p:cNvPr id="5" name="Picture 14" descr="http://www.uv.mx/personal/jomartinez/files/2011/06/Uv-Fondo-a-dos-colores-barra-fond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90"/>
          <a:stretch/>
        </p:blipFill>
        <p:spPr bwMode="auto">
          <a:xfrm rot="16200000">
            <a:off x="-3213832" y="3232882"/>
            <a:ext cx="6858004" cy="39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4384060" y="2177954"/>
            <a:ext cx="342900" cy="342900"/>
          </a:xfrm>
          <a:prstGeom prst="ellipse">
            <a:avLst/>
          </a:prstGeom>
          <a:solidFill>
            <a:schemeClr val="accent5">
              <a:lumMod val="75000"/>
              <a:alpha val="44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Oval 6"/>
          <p:cNvSpPr/>
          <p:nvPr/>
        </p:nvSpPr>
        <p:spPr>
          <a:xfrm>
            <a:off x="6846093" y="1852680"/>
            <a:ext cx="342900" cy="342900"/>
          </a:xfrm>
          <a:prstGeom prst="ellipse">
            <a:avLst/>
          </a:prstGeom>
          <a:solidFill>
            <a:schemeClr val="accent5">
              <a:lumMod val="75000"/>
              <a:alpha val="44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Oval 7"/>
          <p:cNvSpPr/>
          <p:nvPr/>
        </p:nvSpPr>
        <p:spPr>
          <a:xfrm>
            <a:off x="8944687" y="1279476"/>
            <a:ext cx="342900" cy="342900"/>
          </a:xfrm>
          <a:prstGeom prst="ellipse">
            <a:avLst/>
          </a:prstGeom>
          <a:solidFill>
            <a:schemeClr val="accent5">
              <a:lumMod val="75000"/>
              <a:alpha val="44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Oval 8"/>
          <p:cNvSpPr/>
          <p:nvPr/>
        </p:nvSpPr>
        <p:spPr>
          <a:xfrm>
            <a:off x="3253570" y="4473052"/>
            <a:ext cx="342900" cy="342900"/>
          </a:xfrm>
          <a:prstGeom prst="ellipse">
            <a:avLst/>
          </a:prstGeom>
          <a:solidFill>
            <a:schemeClr val="accent5">
              <a:lumMod val="75000"/>
              <a:alpha val="44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Oval 9"/>
          <p:cNvSpPr/>
          <p:nvPr/>
        </p:nvSpPr>
        <p:spPr>
          <a:xfrm>
            <a:off x="8953501" y="4473052"/>
            <a:ext cx="342900" cy="342900"/>
          </a:xfrm>
          <a:prstGeom prst="ellipse">
            <a:avLst/>
          </a:prstGeom>
          <a:solidFill>
            <a:schemeClr val="accent5">
              <a:lumMod val="75000"/>
              <a:alpha val="44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Oval 10"/>
          <p:cNvSpPr/>
          <p:nvPr/>
        </p:nvSpPr>
        <p:spPr>
          <a:xfrm>
            <a:off x="7170262" y="4473052"/>
            <a:ext cx="342900" cy="342900"/>
          </a:xfrm>
          <a:prstGeom prst="ellipse">
            <a:avLst/>
          </a:prstGeom>
          <a:solidFill>
            <a:schemeClr val="accent5">
              <a:lumMod val="75000"/>
              <a:alpha val="44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88577" y="31514"/>
            <a:ext cx="10515600" cy="836421"/>
          </a:xfrm>
        </p:spPr>
        <p:txBody>
          <a:bodyPr/>
          <a:lstStyle/>
          <a:p>
            <a:r>
              <a:rPr lang="es-MX" dirty="0" smtClean="0"/>
              <a:t>La evolución de las computadoras personales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9877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3175"/>
            <a:ext cx="10515600" cy="1325563"/>
          </a:xfrm>
        </p:spPr>
        <p:txBody>
          <a:bodyPr/>
          <a:lstStyle/>
          <a:p>
            <a:r>
              <a:rPr lang="es-MX" dirty="0" smtClean="0"/>
              <a:t>Lenguajes de programación</a:t>
            </a:r>
            <a:endParaRPr lang="es-MX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19" y="1328739"/>
            <a:ext cx="11264963" cy="5420202"/>
          </a:xfrm>
          <a:prstGeom prst="rect">
            <a:avLst/>
          </a:prstGeom>
        </p:spPr>
      </p:pic>
      <p:pic>
        <p:nvPicPr>
          <p:cNvPr id="5" name="Picture 14" descr="http://www.uv.mx/personal/jomartinez/files/2011/06/Uv-Fondo-a-dos-colores-barra-fond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90"/>
          <a:stretch/>
        </p:blipFill>
        <p:spPr bwMode="auto">
          <a:xfrm rot="16200000">
            <a:off x="-3213832" y="3232882"/>
            <a:ext cx="6858004" cy="39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51034" y="3263463"/>
            <a:ext cx="993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</a:rPr>
              <a:t>RPG I</a:t>
            </a:r>
          </a:p>
          <a:p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</a:rPr>
              <a:t>RPG II</a:t>
            </a:r>
            <a:endParaRPr lang="es-MX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99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726</Words>
  <Application>Microsoft Office PowerPoint</Application>
  <PresentationFormat>Widescreen</PresentationFormat>
  <Paragraphs>107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Infografía: 35 años de la informática</vt:lpstr>
      <vt:lpstr>Informática (definición)</vt:lpstr>
      <vt:lpstr>Alumnos de la 1ª.Generacion</vt:lpstr>
      <vt:lpstr>Alumnos de la 1ª.Generacion</vt:lpstr>
      <vt:lpstr>Saliendo la 1ª.Generacion “Sergio F. Beltrán”</vt:lpstr>
      <vt:lpstr>Saliendo la 1ª.Generacion</vt:lpstr>
      <vt:lpstr>Años 70’s</vt:lpstr>
      <vt:lpstr>La evolución de las computadoras personales</vt:lpstr>
      <vt:lpstr>Lenguajes de programación</vt:lpstr>
      <vt:lpstr>PowerPoint Presentation</vt:lpstr>
      <vt:lpstr>Bases de Datos</vt:lpstr>
      <vt:lpstr>Años 90’s</vt:lpstr>
      <vt:lpstr>Evolución del almacenamiento</vt:lpstr>
      <vt:lpstr>Año 2000</vt:lpstr>
      <vt:lpstr>A la fecha.</vt:lpstr>
      <vt:lpstr>Evolución del Internet</vt:lpstr>
      <vt:lpstr>PowerPoint Presentation</vt:lpstr>
      <vt:lpstr>Las Universidades de México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Infografia: 35 años de la informática</dc:title>
  <dc:creator>Fasari .</dc:creator>
  <cp:lastModifiedBy>Fasari .</cp:lastModifiedBy>
  <cp:revision>54</cp:revision>
  <dcterms:created xsi:type="dcterms:W3CDTF">2014-09-17T22:26:48Z</dcterms:created>
  <dcterms:modified xsi:type="dcterms:W3CDTF">2014-09-30T03:35:24Z</dcterms:modified>
</cp:coreProperties>
</file>