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1" r:id="rId3"/>
    <p:sldId id="285" r:id="rId4"/>
    <p:sldId id="282" r:id="rId5"/>
    <p:sldId id="283" r:id="rId6"/>
    <p:sldId id="284" r:id="rId7"/>
    <p:sldId id="258" r:id="rId8"/>
    <p:sldId id="262" r:id="rId9"/>
    <p:sldId id="272" r:id="rId10"/>
    <p:sldId id="273" r:id="rId11"/>
    <p:sldId id="277" r:id="rId12"/>
    <p:sldId id="278" r:id="rId13"/>
    <p:sldId id="280" r:id="rId14"/>
    <p:sldId id="276" r:id="rId1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7DB06-2688-664D-AC1E-3EAB80FD87F9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FE7AA-E41D-1245-915E-22ECF4025192}" type="slidenum">
              <a:rPr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13009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99DE4-3B7C-F249-AE9C-8511EF136351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9D4C-3EDC-5849-B1E7-F55183C04362}" type="slidenum">
              <a:rPr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005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á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á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á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á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ángulo redondead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ángulo redondead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á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768B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á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á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á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_tradnl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26" name="Marcador de fech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  <p:sp>
        <p:nvSpPr>
          <p:cNvPr id="28" name="Marcador de pie de pá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dirty="0"/>
              <a:t>Haga clic en el icono para agregar una imagen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á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á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á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á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ángulo redondead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ángulo redondead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á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á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á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á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á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á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45F0A18-7C49-D549-B643-0068DED9AA2F}" type="datetimeFigureOut">
              <a:rPr lang="es-ES_tradnl"/>
              <a:pPr/>
              <a:t>27/05/2011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EEC1BF-A552-BD4B-AAA9-D6482A83BE1E}" type="slidenum">
              <a:rPr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package" Target="../embeddings/Documento_de_Microsoft_Word1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santiag@mail.unitec.mx" TargetMode="External"/><Relationship Id="rId2" Type="http://schemas.openxmlformats.org/officeDocument/2006/relationships/hyperlink" Target="mailto:informacion@arse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06527"/>
            <a:ext cx="8458200" cy="1470025"/>
          </a:xfrm>
        </p:spPr>
        <p:txBody>
          <a:bodyPr>
            <a:normAutofit/>
          </a:bodyPr>
          <a:lstStyle/>
          <a:p>
            <a:r>
              <a:rPr lang="es-ES_tradnl" sz="3600"/>
              <a:t>Sistema de Acreditaci</a:t>
            </a:r>
            <a:r>
              <a:rPr lang="es-ES_tradnl" altLang="ja-JP" sz="3600">
                <a:ea typeface="ＭＳ Ｐゴシック" charset="-128"/>
                <a:cs typeface="ＭＳ Ｐゴシック" charset="-128"/>
              </a:rPr>
              <a:t>ón de áreas de Servicios Escolares</a:t>
            </a:r>
            <a:r>
              <a:rPr lang="es-ES_tradnl" altLang="ja-JP">
                <a:ea typeface="ＭＳ Ｐゴシック" charset="-128"/>
                <a:cs typeface="ＭＳ Ｐゴシック" charset="-128"/>
              </a:rPr>
              <a:t> </a:t>
            </a: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66792"/>
            <a:ext cx="6781800" cy="1752600"/>
          </a:xfrm>
        </p:spPr>
        <p:txBody>
          <a:bodyPr/>
          <a:lstStyle/>
          <a:p>
            <a:pPr algn="ctr"/>
            <a:r>
              <a:rPr lang="es-ES_tradnl" sz="2800" dirty="0"/>
              <a:t>Asociaci</a:t>
            </a:r>
            <a:r>
              <a:rPr lang="es-ES_tradnl" altLang="ja-JP" sz="2800" dirty="0">
                <a:ea typeface="ＭＳ Ｐゴシック" charset="-128"/>
                <a:cs typeface="ＭＳ Ｐゴシック" charset="-128"/>
              </a:rPr>
              <a:t>ón de Responsables de </a:t>
            </a:r>
            <a:r>
              <a:rPr lang="es-ES_tradnl" altLang="ja-JP" sz="2800" dirty="0" smtClean="0">
                <a:ea typeface="ＭＳ Ｐゴシック" charset="-128"/>
                <a:cs typeface="ＭＳ Ｐゴシック" charset="-128"/>
              </a:rPr>
              <a:t>Servicios Escolares </a:t>
            </a:r>
            <a:r>
              <a:rPr lang="es-ES_tradnl" altLang="ja-JP" sz="2800" dirty="0">
                <a:ea typeface="ＭＳ Ｐゴシック" charset="-128"/>
                <a:cs typeface="ＭＳ Ｐゴシック" charset="-128"/>
              </a:rPr>
              <a:t>y Estudiantiles, A. C.</a:t>
            </a:r>
            <a:r>
              <a:rPr lang="es-ES_tradnl" altLang="ja-JP" dirty="0">
                <a:ea typeface="ＭＳ Ｐゴシック" charset="-128"/>
                <a:cs typeface="ＭＳ Ｐゴシック" charset="-128"/>
              </a:rPr>
              <a:t> </a:t>
            </a:r>
            <a:endParaRPr lang="es-ES_tradn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026" y="267566"/>
            <a:ext cx="3633056" cy="131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6741994" y="6100549"/>
            <a:ext cx="1583140" cy="36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Mayo-2011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8866"/>
            <a:ext cx="8229600" cy="1091821"/>
          </a:xfrm>
        </p:spPr>
        <p:txBody>
          <a:bodyPr/>
          <a:lstStyle/>
          <a:p>
            <a:r>
              <a:rPr lang="es-ES_tradnl" dirty="0"/>
              <a:t>Proceso de acreditaci</a:t>
            </a:r>
            <a:r>
              <a:rPr lang="es-ES_tradnl" altLang="ja-JP" dirty="0">
                <a:ea typeface="ＭＳ Ｐゴシック" charset="-128"/>
                <a:cs typeface="ＭＳ Ｐゴシック" charset="-128"/>
              </a:rPr>
              <a:t>ón</a:t>
            </a:r>
            <a:endParaRPr lang="es-ES_tradnl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0687"/>
            <a:ext cx="8229600" cy="4663849"/>
          </a:xfrm>
        </p:spPr>
        <p:txBody>
          <a:bodyPr>
            <a:normAutofit/>
          </a:bodyPr>
          <a:lstStyle/>
          <a:p>
            <a:r>
              <a:rPr lang="es-ES_tradnl" dirty="0">
                <a:latin typeface="Arial" pitchFamily="34" charset="0"/>
                <a:cs typeface="Arial" pitchFamily="34" charset="0"/>
              </a:rPr>
              <a:t>Visita de evaluaci</a:t>
            </a:r>
            <a:r>
              <a:rPr lang="es-ES_tradnl" altLang="ja-JP" dirty="0">
                <a:latin typeface="Arial" pitchFamily="34" charset="0"/>
                <a:ea typeface="ＭＳ Ｐゴシック" charset="-128"/>
                <a:cs typeface="Arial" pitchFamily="34" charset="0"/>
              </a:rPr>
              <a:t>ón</a:t>
            </a:r>
          </a:p>
          <a:p>
            <a:pPr lvl="1"/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Verificación </a:t>
            </a:r>
          </a:p>
          <a:p>
            <a:pPr lvl="1"/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Constatación de evidencias</a:t>
            </a:r>
          </a:p>
          <a:p>
            <a:pPr lvl="1"/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Revisión casuística y estadística</a:t>
            </a:r>
          </a:p>
          <a:p>
            <a:pPr lvl="1"/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Documentación de visita de </a:t>
            </a:r>
            <a:r>
              <a:rPr lang="es-ES_tradnl" altLang="ja-JP" sz="2800" dirty="0" smtClean="0">
                <a:latin typeface="Arial" pitchFamily="34" charset="0"/>
                <a:cs typeface="Arial" pitchFamily="34" charset="0"/>
              </a:rPr>
              <a:t>evaluación</a:t>
            </a:r>
          </a:p>
          <a:p>
            <a:pPr lvl="1">
              <a:buNone/>
            </a:pPr>
            <a:endParaRPr lang="es-ES_tradnl" altLang="ja-JP" sz="2800" dirty="0">
              <a:latin typeface="Arial" pitchFamily="34" charset="0"/>
              <a:cs typeface="Arial" pitchFamily="34" charset="0"/>
            </a:endParaRPr>
          </a:p>
          <a:p>
            <a:r>
              <a:rPr lang="es-ES_tradnl" altLang="ja-JP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Análisis</a:t>
            </a:r>
          </a:p>
          <a:p>
            <a:pPr>
              <a:buNone/>
            </a:pPr>
            <a:endParaRPr lang="es-ES_tradnl" altLang="ja-JP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es-ES_tradnl" altLang="ja-JP" dirty="0">
                <a:latin typeface="Arial" pitchFamily="34" charset="0"/>
                <a:ea typeface="ＭＳ Ｐゴシック" charset="-128"/>
                <a:cs typeface="Arial" pitchFamily="34" charset="0"/>
              </a:rPr>
              <a:t>Dictamen final</a:t>
            </a:r>
            <a:endParaRPr lang="es-ES_tradnl" dirty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87104"/>
            <a:ext cx="8229600" cy="1023583"/>
          </a:xfrm>
        </p:spPr>
        <p:txBody>
          <a:bodyPr/>
          <a:lstStyle/>
          <a:p>
            <a:r>
              <a:rPr lang="es-ES_tradnl" dirty="0" smtClean="0"/>
              <a:t>Cronograma</a:t>
            </a:r>
            <a:endParaRPr lang="es-ES_tradnl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7556" y="2274960"/>
          <a:ext cx="8571670" cy="3159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o" r:id="rId4" imgW="6476762" imgH="2387512" progId="Word.Document.12">
                  <p:embed/>
                </p:oleObj>
              </mc:Choice>
              <mc:Fallback>
                <p:oleObj name="Documento" r:id="rId4" imgW="6476762" imgH="238751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56" y="2274960"/>
                        <a:ext cx="8571670" cy="3159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276"/>
            <a:ext cx="8229600" cy="900752"/>
          </a:xfrm>
        </p:spPr>
        <p:txBody>
          <a:bodyPr/>
          <a:lstStyle/>
          <a:p>
            <a:r>
              <a:rPr lang="es-ES_tradnl" dirty="0"/>
              <a:t>Costo del proceso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65028"/>
            <a:ext cx="8229600" cy="4909508"/>
          </a:xfrm>
        </p:spPr>
        <p:txBody>
          <a:bodyPr>
            <a:normAutofit/>
          </a:bodyPr>
          <a:lstStyle/>
          <a:p>
            <a:pPr algn="just"/>
            <a:r>
              <a:rPr lang="es-ES_tradnl" dirty="0">
                <a:latin typeface="Arial" pitchFamily="34" charset="0"/>
                <a:cs typeface="Arial" pitchFamily="34" charset="0"/>
              </a:rPr>
              <a:t>El costo dependerá 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tamaño de la institución (matrícula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) y de la distancia desde donde viajen los miembros del equipo visitador (viáticos)</a:t>
            </a:r>
          </a:p>
          <a:p>
            <a:pPr algn="just">
              <a:buNone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dirty="0">
                <a:latin typeface="Arial" pitchFamily="34" charset="0"/>
                <a:cs typeface="Arial" pitchFamily="34" charset="0"/>
              </a:rPr>
              <a:t>La acreditación se da por cada Campus o sede de la 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institución</a:t>
            </a:r>
          </a:p>
          <a:p>
            <a:pPr algn="just"/>
            <a:endParaRPr lang="es-ES_tradnl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viáticos son parte de la cuota que paga la 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institución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endParaRPr lang="es-ES_tradn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6603" y="2073500"/>
            <a:ext cx="8611737" cy="3818636"/>
          </a:xfrm>
        </p:spPr>
        <p:txBody>
          <a:bodyPr>
            <a:noAutofit/>
          </a:bodyPr>
          <a:lstStyle/>
          <a:p>
            <a:pPr algn="just"/>
            <a:r>
              <a:rPr lang="es-ES_tradnl" sz="2600" dirty="0">
                <a:latin typeface="Arial" pitchFamily="34" charset="0"/>
                <a:cs typeface="Arial" pitchFamily="34" charset="0"/>
              </a:rPr>
              <a:t>Con temas relacionados con las dimensiones del servicio, Atención Personal y Tecnología</a:t>
            </a:r>
          </a:p>
          <a:p>
            <a:pPr algn="just"/>
            <a:endParaRPr lang="es-ES_tradnl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600" dirty="0">
                <a:latin typeface="Arial" pitchFamily="34" charset="0"/>
                <a:cs typeface="Arial" pitchFamily="34" charset="0"/>
              </a:rPr>
              <a:t>A celebrarse en la Universidad </a:t>
            </a:r>
            <a:r>
              <a:rPr lang="es-ES_tradnl" sz="2600" dirty="0" smtClean="0">
                <a:latin typeface="Arial" pitchFamily="34" charset="0"/>
                <a:cs typeface="Arial" pitchFamily="34" charset="0"/>
              </a:rPr>
              <a:t>Anáhuac </a:t>
            </a:r>
            <a:r>
              <a:rPr lang="es-ES_tradnl" sz="2600" dirty="0" err="1" smtClean="0">
                <a:latin typeface="Arial" pitchFamily="34" charset="0"/>
                <a:cs typeface="Arial" pitchFamily="34" charset="0"/>
              </a:rPr>
              <a:t>Mayab</a:t>
            </a:r>
            <a:r>
              <a:rPr lang="es-ES_tradnl" sz="2600" dirty="0" smtClean="0">
                <a:latin typeface="Arial" pitchFamily="34" charset="0"/>
                <a:cs typeface="Arial" pitchFamily="34" charset="0"/>
              </a:rPr>
              <a:t> en Mérida </a:t>
            </a:r>
            <a:r>
              <a:rPr lang="es-ES_tradnl" sz="2600" dirty="0">
                <a:latin typeface="Arial" pitchFamily="34" charset="0"/>
                <a:cs typeface="Arial" pitchFamily="34" charset="0"/>
              </a:rPr>
              <a:t>Yucatán</a:t>
            </a:r>
          </a:p>
          <a:p>
            <a:pPr algn="just">
              <a:buNone/>
            </a:pPr>
            <a:r>
              <a:rPr lang="es-ES_tradnl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_tradnl" sz="26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s-ES_tradnl" sz="2600" b="1" dirty="0">
                <a:latin typeface="Arial" pitchFamily="34" charset="0"/>
                <a:cs typeface="Arial" pitchFamily="34" charset="0"/>
              </a:rPr>
              <a:t>, 6 y 7  de Octubre de 2011</a:t>
            </a:r>
          </a:p>
          <a:p>
            <a:pPr algn="just"/>
            <a:endParaRPr lang="es-ES_tradnl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600" dirty="0">
                <a:latin typeface="Arial" pitchFamily="34" charset="0"/>
                <a:cs typeface="Arial" pitchFamily="34" charset="0"/>
              </a:rPr>
              <a:t>Tarifas preferenciales por inscripción anticipada en </a:t>
            </a:r>
            <a:r>
              <a:rPr lang="es-ES_tradnl" sz="2600" dirty="0" smtClean="0">
                <a:latin typeface="Arial" pitchFamily="34" charset="0"/>
                <a:cs typeface="Arial" pitchFamily="34" charset="0"/>
              </a:rPr>
              <a:t>agosto</a:t>
            </a:r>
          </a:p>
          <a:p>
            <a:endParaRPr lang="es-ES_tradnl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425623" y="897336"/>
            <a:ext cx="5718376" cy="10668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4° Congreso de Administración Escolar</a:t>
            </a:r>
            <a:endParaRPr lang="es-ES_tradnl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18" y="849571"/>
            <a:ext cx="3406704" cy="123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3560"/>
            <a:ext cx="8229600" cy="1066800"/>
          </a:xfrm>
        </p:spPr>
        <p:txBody>
          <a:bodyPr>
            <a:normAutofit/>
          </a:bodyPr>
          <a:lstStyle/>
          <a:p>
            <a:r>
              <a:rPr lang="es-ES_tradnl" dirty="0"/>
              <a:t>Para más </a:t>
            </a:r>
            <a:r>
              <a:rPr lang="es-ES_tradnl" dirty="0" smtClean="0"/>
              <a:t>información</a:t>
            </a:r>
            <a:endParaRPr lang="es-ES_tradnl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2688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s-ES_tradnl" dirty="0" smtClean="0">
                <a:latin typeface="Arial" pitchFamily="34" charset="0"/>
                <a:cs typeface="Arial" pitchFamily="34" charset="0"/>
              </a:rPr>
              <a:t>Consulta la página:	</a:t>
            </a:r>
          </a:p>
          <a:p>
            <a:pPr>
              <a:buNone/>
            </a:pPr>
            <a:r>
              <a:rPr lang="es-ES_tradn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_tradnl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www.arsee.org</a:t>
            </a:r>
          </a:p>
          <a:p>
            <a:pPr>
              <a:buNone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_tradnl" dirty="0" smtClean="0">
                <a:latin typeface="Arial" pitchFamily="34" charset="0"/>
                <a:cs typeface="Arial" pitchFamily="34" charset="0"/>
              </a:rPr>
              <a:t>Envía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un correo a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: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3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informacion@arsee.org</a:t>
            </a:r>
            <a:endParaRPr lang="es-ES_tradnl" sz="36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_tradnl" sz="36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3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gsantiag@mail.unitec.mx</a:t>
            </a:r>
            <a:r>
              <a:rPr lang="es-ES_tradnl" sz="3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_tradnl" sz="3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445"/>
            <a:ext cx="8229600" cy="846161"/>
          </a:xfrm>
        </p:spPr>
        <p:txBody>
          <a:bodyPr/>
          <a:lstStyle/>
          <a:p>
            <a:r>
              <a:rPr lang="es-ES_tradnl" dirty="0" smtClean="0"/>
              <a:t>Antecedentes</a:t>
            </a:r>
            <a:endParaRPr lang="es-ES_tradnl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8674"/>
            <a:ext cx="8229600" cy="489586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dirty="0" smtClean="0">
                <a:latin typeface="Arial" pitchFamily="34" charset="0"/>
                <a:cs typeface="Arial" pitchFamily="34" charset="0"/>
              </a:rPr>
              <a:t>PIFI</a:t>
            </a:r>
          </a:p>
          <a:p>
            <a:pPr>
              <a:lnSpc>
                <a:spcPct val="90000"/>
              </a:lnSpc>
              <a:buNone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dirty="0">
                <a:latin typeface="Arial" pitchFamily="34" charset="0"/>
                <a:cs typeface="Arial" pitchFamily="34" charset="0"/>
              </a:rPr>
              <a:t>Procesos de calidad ISO 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9000</a:t>
            </a:r>
          </a:p>
          <a:p>
            <a:pPr>
              <a:lnSpc>
                <a:spcPct val="90000"/>
              </a:lnSpc>
              <a:buNone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dirty="0">
                <a:latin typeface="Arial" pitchFamily="34" charset="0"/>
                <a:cs typeface="Arial" pitchFamily="34" charset="0"/>
              </a:rPr>
              <a:t>Procesos de acreditaci</a:t>
            </a:r>
            <a:r>
              <a:rPr lang="es-ES_tradnl" altLang="ja-JP" dirty="0">
                <a:latin typeface="Arial" pitchFamily="34" charset="0"/>
                <a:cs typeface="Arial" pitchFamily="34" charset="0"/>
              </a:rPr>
              <a:t>ón y certificación de programas </a:t>
            </a:r>
            <a:endParaRPr lang="es-ES_tradnl" altLang="ja-JP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s-ES_tradnl" altLang="ja-JP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altLang="ja-JP" dirty="0">
                <a:latin typeface="Arial" pitchFamily="34" charset="0"/>
                <a:cs typeface="Arial" pitchFamily="34" charset="0"/>
              </a:rPr>
              <a:t>Otros procesos de acreditación internacional </a:t>
            </a:r>
          </a:p>
          <a:p>
            <a:pPr>
              <a:lnSpc>
                <a:spcPct val="90000"/>
              </a:lnSpc>
            </a:pPr>
            <a:endParaRPr lang="es-ES_tradnl" dirty="0"/>
          </a:p>
          <a:p>
            <a:pPr>
              <a:lnSpc>
                <a:spcPct val="90000"/>
              </a:lnSpc>
              <a:buNone/>
            </a:pPr>
            <a:endParaRPr lang="es-ES_tradn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9666" y="6159035"/>
            <a:ext cx="1924334" cy="69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ACREDITARSEE</a:t>
            </a:r>
            <a:endParaRPr lang="es-ES_tradnl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ES_tradnl" dirty="0"/>
          </a:p>
          <a:p>
            <a:pPr algn="just">
              <a:lnSpc>
                <a:spcPct val="90000"/>
              </a:lnSpc>
              <a:buNone/>
            </a:pPr>
            <a:r>
              <a:rPr lang="es-ES_tradnl" sz="3600" dirty="0" smtClean="0"/>
              <a:t>	</a:t>
            </a:r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Es un sistema de acreditación exprofeso para los procesos de administración escolar y servicios estudiantiles</a:t>
            </a:r>
          </a:p>
          <a:p>
            <a:pPr>
              <a:lnSpc>
                <a:spcPct val="90000"/>
              </a:lnSpc>
              <a:buNone/>
            </a:pPr>
            <a:endParaRPr lang="es-ES_tradn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8048"/>
            <a:ext cx="8229600" cy="1023582"/>
          </a:xfrm>
        </p:spPr>
        <p:txBody>
          <a:bodyPr/>
          <a:lstStyle/>
          <a:p>
            <a:r>
              <a:rPr lang="es-ES_tradnl" dirty="0" smtClean="0"/>
              <a:t>Valor para la sociedad</a:t>
            </a:r>
            <a:endParaRPr lang="es-ES_tradnl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965278"/>
            <a:ext cx="8229601" cy="4622906"/>
          </a:xfrm>
        </p:spPr>
        <p:txBody>
          <a:bodyPr>
            <a:normAutofit/>
          </a:bodyPr>
          <a:lstStyle/>
          <a:p>
            <a:pPr algn="just"/>
            <a:r>
              <a:rPr lang="es-ES_tradnl" dirty="0" smtClean="0">
                <a:latin typeface="Arial" pitchFamily="34" charset="0"/>
                <a:cs typeface="Arial" pitchFamily="34" charset="0"/>
              </a:rPr>
              <a:t>Reconocimiento  público de la calidad del servicio prestado por el área escolar  y compromiso con la mejora continua</a:t>
            </a:r>
          </a:p>
          <a:p>
            <a:pPr algn="just">
              <a:buNone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dirty="0" smtClean="0">
                <a:latin typeface="Arial" pitchFamily="34" charset="0"/>
                <a:cs typeface="Arial" pitchFamily="34" charset="0"/>
              </a:rPr>
              <a:t>Seguridad en el resguardo y manejo de la información </a:t>
            </a:r>
          </a:p>
          <a:p>
            <a:pPr algn="just">
              <a:buNone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arantía del cumplimiento de la legislación aplicable </a:t>
            </a:r>
          </a:p>
          <a:p>
            <a:endParaRPr lang="es-ES_tradnl" sz="2800" dirty="0" smtClean="0"/>
          </a:p>
          <a:p>
            <a:endParaRPr lang="es-ES_tradnl" sz="2800" dirty="0" smtClean="0"/>
          </a:p>
          <a:p>
            <a:endParaRPr lang="es-ES_tradnl" sz="28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4150"/>
            <a:ext cx="8229600" cy="846160"/>
          </a:xfrm>
        </p:spPr>
        <p:txBody>
          <a:bodyPr/>
          <a:lstStyle/>
          <a:p>
            <a:r>
              <a:rPr lang="es-ES_tradnl" dirty="0" smtClean="0"/>
              <a:t>Valor para la autoridad</a:t>
            </a:r>
            <a:endParaRPr lang="es-ES_tradnl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0310"/>
            <a:ext cx="8441140" cy="5114226"/>
          </a:xfrm>
        </p:spPr>
        <p:txBody>
          <a:bodyPr>
            <a:normAutofit/>
          </a:bodyPr>
          <a:lstStyle/>
          <a:p>
            <a:pPr algn="just"/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Confianza al apego de las normas establecidas</a:t>
            </a:r>
          </a:p>
          <a:p>
            <a:pPr algn="just">
              <a:buNone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dirty="0" smtClean="0">
                <a:latin typeface="Arial" pitchFamily="34" charset="0"/>
                <a:cs typeface="Arial" pitchFamily="34" charset="0"/>
              </a:rPr>
              <a:t>Certidumbre en la revisión y emisión de documentos </a:t>
            </a:r>
          </a:p>
          <a:p>
            <a:pPr algn="just">
              <a:buNone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dirty="0" smtClean="0">
                <a:latin typeface="Arial" pitchFamily="34" charset="0"/>
                <a:cs typeface="Arial" pitchFamily="34" charset="0"/>
              </a:rPr>
              <a:t>Valor agregado sobre un proceso de calidad ISO</a:t>
            </a:r>
          </a:p>
          <a:p>
            <a:pPr algn="just"/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Aporta información para la construcción de estándares y parámetros que permitan mejorar los servicios escolares y estudiantiles</a:t>
            </a:r>
          </a:p>
          <a:p>
            <a:pPr>
              <a:buNone/>
            </a:pPr>
            <a:endParaRPr lang="es-ES_tradnl" sz="2800" dirty="0" smtClean="0"/>
          </a:p>
          <a:p>
            <a:endParaRPr lang="es-ES_tradnl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9558"/>
            <a:ext cx="8229600" cy="928049"/>
          </a:xfrm>
        </p:spPr>
        <p:txBody>
          <a:bodyPr/>
          <a:lstStyle/>
          <a:p>
            <a:r>
              <a:rPr lang="es-ES_tradnl" dirty="0" smtClean="0"/>
              <a:t>Valor para la Institución</a:t>
            </a:r>
            <a:endParaRPr lang="es-ES_tradnl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487607"/>
            <a:ext cx="8413845" cy="508693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ES_tradnl" dirty="0" smtClean="0">
                <a:latin typeface="Arial" pitchFamily="34" charset="0"/>
                <a:cs typeface="Arial" pitchFamily="34" charset="0"/>
              </a:rPr>
              <a:t>Apoyar dentro de las instituciones el cumplimiento de su misión </a:t>
            </a:r>
          </a:p>
          <a:p>
            <a:pPr algn="just">
              <a:lnSpc>
                <a:spcPct val="90000"/>
              </a:lnSpc>
              <a:buNone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_tradnl" dirty="0" smtClean="0">
                <a:latin typeface="Arial" pitchFamily="34" charset="0"/>
                <a:cs typeface="Arial" pitchFamily="34" charset="0"/>
              </a:rPr>
              <a:t>Lograr un soporte seguro, sistemático y confiable a los programas académicos que ofrece la institución</a:t>
            </a:r>
          </a:p>
          <a:p>
            <a:pPr algn="just">
              <a:lnSpc>
                <a:spcPct val="90000"/>
              </a:lnSpc>
              <a:buNone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_tradnl" dirty="0" smtClean="0">
                <a:latin typeface="Arial" pitchFamily="34" charset="0"/>
                <a:cs typeface="Arial" pitchFamily="34" charset="0"/>
              </a:rPr>
              <a:t>Identificar áreas  de mejora para promover el desarrollo del área escolar</a:t>
            </a:r>
          </a:p>
          <a:p>
            <a:pPr algn="just">
              <a:lnSpc>
                <a:spcPct val="90000"/>
              </a:lnSpc>
              <a:buNone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_tradnl" dirty="0" smtClean="0">
                <a:latin typeface="Arial" pitchFamily="34" charset="0"/>
                <a:cs typeface="Arial" pitchFamily="34" charset="0"/>
              </a:rPr>
              <a:t>Reconocimiento de la autoridad educativa y organismos acreditadores (en proceso)</a:t>
            </a:r>
          </a:p>
          <a:p>
            <a:pPr>
              <a:lnSpc>
                <a:spcPct val="90000"/>
              </a:lnSpc>
            </a:pP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3331"/>
            <a:ext cx="8229600" cy="996287"/>
          </a:xfrm>
        </p:spPr>
        <p:txBody>
          <a:bodyPr>
            <a:normAutofit/>
          </a:bodyPr>
          <a:lstStyle/>
          <a:p>
            <a:r>
              <a:rPr lang="es-ES_tradnl" dirty="0" smtClean="0"/>
              <a:t>Valor para Servicios Escolares</a:t>
            </a:r>
            <a:endParaRPr lang="es-ES_tradnl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719618"/>
            <a:ext cx="8427493" cy="48549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sz="3000" dirty="0" smtClean="0">
                <a:latin typeface="Arial" pitchFamily="34" charset="0"/>
                <a:cs typeface="Arial" pitchFamily="34" charset="0"/>
              </a:rPr>
              <a:t>Alcanzar parámetros de desempeño  que permitan un servicio confiable, eficiente, oportuno y humano</a:t>
            </a:r>
          </a:p>
          <a:p>
            <a:pPr algn="just">
              <a:buNone/>
            </a:pPr>
            <a:endParaRPr lang="es-ES_tradnl" sz="3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3000" dirty="0" err="1" smtClean="0">
                <a:latin typeface="Arial" pitchFamily="34" charset="0"/>
                <a:cs typeface="Arial" pitchFamily="34" charset="0"/>
              </a:rPr>
              <a:t>Grarantizar</a:t>
            </a:r>
            <a:r>
              <a:rPr lang="es-ES_tradnl" sz="3000" dirty="0" smtClean="0">
                <a:latin typeface="Arial" pitchFamily="34" charset="0"/>
                <a:cs typeface="Arial" pitchFamily="34" charset="0"/>
              </a:rPr>
              <a:t> que sus procesos son seguros y con estricto apego a las normas.</a:t>
            </a:r>
          </a:p>
          <a:p>
            <a:pPr algn="just"/>
            <a:endParaRPr lang="es-ES_tradnl" sz="3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3000" dirty="0" smtClean="0">
                <a:latin typeface="Arial" pitchFamily="34" charset="0"/>
                <a:cs typeface="Arial" pitchFamily="34" charset="0"/>
              </a:rPr>
              <a:t>Retroalimentación de pares expertos</a:t>
            </a:r>
          </a:p>
          <a:p>
            <a:pPr algn="just">
              <a:buNone/>
            </a:pPr>
            <a:endParaRPr lang="es-ES_tradnl" sz="3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3000" dirty="0" smtClean="0">
                <a:latin typeface="Arial" pitchFamily="34" charset="0"/>
                <a:cs typeface="Arial" pitchFamily="34" charset="0"/>
              </a:rPr>
              <a:t>Acceder a programas de simplificación (en proceso)</a:t>
            </a:r>
          </a:p>
          <a:p>
            <a:endParaRPr lang="es-ES_tradnl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941696"/>
          </a:xfrm>
        </p:spPr>
        <p:txBody>
          <a:bodyPr/>
          <a:lstStyle/>
          <a:p>
            <a:r>
              <a:rPr lang="es-ES_tradnl" dirty="0" smtClean="0"/>
              <a:t>Principios que cubre el proceso</a:t>
            </a:r>
            <a:endParaRPr lang="es-ES_tradnl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5844"/>
            <a:ext cx="8229600" cy="49504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Seguridad (Confiabilidad y control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Atenci</a:t>
            </a:r>
            <a:r>
              <a:rPr lang="es-ES_tradnl" altLang="ja-JP" sz="2800" dirty="0" smtClean="0">
                <a:latin typeface="Arial" pitchFamily="34" charset="0"/>
                <a:cs typeface="Arial" pitchFamily="34" charset="0"/>
              </a:rPr>
              <a:t>ón </a:t>
            </a:r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(amabilidad y actitud de servicio)</a:t>
            </a:r>
          </a:p>
          <a:p>
            <a:pPr>
              <a:lnSpc>
                <a:spcPct val="150000"/>
              </a:lnSpc>
            </a:pPr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Cumplimiento a la normatividad</a:t>
            </a:r>
          </a:p>
          <a:p>
            <a:pPr>
              <a:lnSpc>
                <a:spcPct val="150000"/>
              </a:lnSpc>
            </a:pPr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Honestidad y ética</a:t>
            </a:r>
          </a:p>
          <a:p>
            <a:pPr>
              <a:lnSpc>
                <a:spcPct val="150000"/>
              </a:lnSpc>
            </a:pPr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Documentación y uso de la información</a:t>
            </a:r>
          </a:p>
          <a:p>
            <a:pPr>
              <a:lnSpc>
                <a:spcPct val="150000"/>
              </a:lnSpc>
            </a:pPr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Motivación</a:t>
            </a:r>
          </a:p>
          <a:p>
            <a:pPr>
              <a:lnSpc>
                <a:spcPct val="150000"/>
              </a:lnSpc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Trabajo en equipo</a:t>
            </a:r>
          </a:p>
          <a:p>
            <a:endParaRPr lang="es-ES_tradnl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7208"/>
            <a:ext cx="8229600" cy="1066800"/>
          </a:xfrm>
        </p:spPr>
        <p:txBody>
          <a:bodyPr/>
          <a:lstStyle/>
          <a:p>
            <a:r>
              <a:rPr lang="es-ES_tradnl" dirty="0"/>
              <a:t>Proceso de acreditaci</a:t>
            </a:r>
            <a:r>
              <a:rPr lang="es-ES_tradnl" altLang="ja-JP" dirty="0">
                <a:ea typeface="ＭＳ Ｐゴシック" charset="-128"/>
                <a:cs typeface="ＭＳ Ｐゴシック" charset="-128"/>
              </a:rPr>
              <a:t>ón</a:t>
            </a:r>
            <a:endParaRPr lang="es-ES_tradnl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5392"/>
            <a:ext cx="8229600" cy="4325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dirty="0">
                <a:latin typeface="Arial" pitchFamily="34" charset="0"/>
                <a:cs typeface="Arial" pitchFamily="34" charset="0"/>
              </a:rPr>
              <a:t>Solicitud a ARSEE de 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acreditaci</a:t>
            </a:r>
            <a:r>
              <a:rPr lang="es-ES_tradnl" altLang="ja-JP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ón</a:t>
            </a:r>
          </a:p>
          <a:p>
            <a:pPr>
              <a:lnSpc>
                <a:spcPct val="90000"/>
              </a:lnSpc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dirty="0">
                <a:latin typeface="Arial" pitchFamily="34" charset="0"/>
                <a:cs typeface="Arial" pitchFamily="34" charset="0"/>
              </a:rPr>
              <a:t>Registro de inicio en ARSEE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dirty="0" err="1" smtClean="0">
                <a:latin typeface="Arial" pitchFamily="34" charset="0"/>
                <a:cs typeface="Arial" pitchFamily="34" charset="0"/>
              </a:rPr>
              <a:t>Autodiagn</a:t>
            </a:r>
            <a:r>
              <a:rPr lang="es-ES_tradnl" altLang="ja-JP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óstico</a:t>
            </a:r>
            <a:endParaRPr lang="es-ES_tradnl" altLang="ja-JP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Recopilaci</a:t>
            </a:r>
            <a:r>
              <a:rPr lang="es-ES_tradnl" altLang="ja-JP" sz="2800" dirty="0" smtClean="0">
                <a:latin typeface="Arial" pitchFamily="34" charset="0"/>
                <a:cs typeface="Arial" pitchFamily="34" charset="0"/>
              </a:rPr>
              <a:t>ón </a:t>
            </a:r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de información y evidencias</a:t>
            </a:r>
          </a:p>
          <a:p>
            <a:pPr lvl="1">
              <a:lnSpc>
                <a:spcPct val="90000"/>
              </a:lnSpc>
            </a:pPr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Organización de materiales</a:t>
            </a:r>
          </a:p>
          <a:p>
            <a:pPr lvl="1">
              <a:lnSpc>
                <a:spcPct val="90000"/>
              </a:lnSpc>
            </a:pPr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Revisión de procesos</a:t>
            </a:r>
          </a:p>
          <a:p>
            <a:pPr lvl="1">
              <a:lnSpc>
                <a:spcPct val="90000"/>
              </a:lnSpc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Reporte de autoestudio</a:t>
            </a:r>
          </a:p>
          <a:p>
            <a:pPr>
              <a:lnSpc>
                <a:spcPct val="90000"/>
              </a:lnSpc>
            </a:pPr>
            <a:endParaRPr lang="es-ES_tradn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942" y="6155140"/>
            <a:ext cx="1935057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o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Urbano.thmx</Template>
  <TotalTime>138</TotalTime>
  <Words>398</Words>
  <Application>Microsoft Office PowerPoint</Application>
  <PresentationFormat>Presentación en pantalla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Urbano</vt:lpstr>
      <vt:lpstr>Documento</vt:lpstr>
      <vt:lpstr>Sistema de Acreditación de áreas de Servicios Escolares </vt:lpstr>
      <vt:lpstr>Antecedentes</vt:lpstr>
      <vt:lpstr>ACREDITARSEE</vt:lpstr>
      <vt:lpstr>Valor para la sociedad</vt:lpstr>
      <vt:lpstr>Valor para la autoridad</vt:lpstr>
      <vt:lpstr>Valor para la Institución</vt:lpstr>
      <vt:lpstr>Valor para Servicios Escolares</vt:lpstr>
      <vt:lpstr>Principios que cubre el proceso</vt:lpstr>
      <vt:lpstr>Proceso de acreditación</vt:lpstr>
      <vt:lpstr>Proceso de acreditación</vt:lpstr>
      <vt:lpstr>Cronograma</vt:lpstr>
      <vt:lpstr>Costo del proceso</vt:lpstr>
      <vt:lpstr>4° Congreso de Administración Escolar</vt:lpstr>
      <vt:lpstr>Para más información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Acreditación de áreas de Servicios Escolares </dc:title>
  <dc:creator>Miguel Romo</dc:creator>
  <cp:lastModifiedBy>Uriel</cp:lastModifiedBy>
  <cp:revision>20</cp:revision>
  <dcterms:created xsi:type="dcterms:W3CDTF">2011-05-20T15:47:02Z</dcterms:created>
  <dcterms:modified xsi:type="dcterms:W3CDTF">2011-05-27T17:23:59Z</dcterms:modified>
</cp:coreProperties>
</file>