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593" r:id="rId2"/>
    <p:sldId id="666" r:id="rId3"/>
    <p:sldId id="632" r:id="rId4"/>
    <p:sldId id="670" r:id="rId5"/>
    <p:sldId id="403" r:id="rId6"/>
    <p:sldId id="654" r:id="rId7"/>
    <p:sldId id="667" r:id="rId8"/>
    <p:sldId id="663" r:id="rId9"/>
    <p:sldId id="671" r:id="rId10"/>
    <p:sldId id="665" r:id="rId11"/>
    <p:sldId id="650" r:id="rId12"/>
    <p:sldId id="652" r:id="rId13"/>
    <p:sldId id="653" r:id="rId14"/>
    <p:sldId id="664" r:id="rId15"/>
    <p:sldId id="606" r:id="rId16"/>
    <p:sldId id="669" r:id="rId17"/>
    <p:sldId id="595" r:id="rId18"/>
  </p:sldIdLst>
  <p:sldSz cx="9144000" cy="6858000" type="screen4x3"/>
  <p:notesSz cx="6692900" cy="9867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99"/>
    <a:srgbClr val="009900"/>
    <a:srgbClr val="CC6600"/>
    <a:srgbClr val="FF0066"/>
    <a:srgbClr val="000000"/>
    <a:srgbClr val="FF6600"/>
    <a:srgbClr val="FFFF99"/>
    <a:srgbClr val="777777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09" autoAdjust="0"/>
    <p:restoredTop sz="94660"/>
  </p:normalViewPr>
  <p:slideViewPr>
    <p:cSldViewPr>
      <p:cViewPr>
        <p:scale>
          <a:sx n="66" d="100"/>
          <a:sy n="66" d="100"/>
        </p:scale>
        <p:origin x="-132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actual admon</c:v>
                </c:pt>
                <c:pt idx="1">
                  <c:v>pasada admon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3718615</c:v>
                </c:pt>
                <c:pt idx="1">
                  <c:v>3283480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0070C0"/>
                    </a:solidFill>
                  </a:defRPr>
                </a:pPr>
                <a:endParaRPr lang="es-MX"/>
              </a:p>
            </c:txPr>
            <c:showVal val="1"/>
          </c:dLbls>
          <c:cat>
            <c:strRef>
              <c:f>Hoja1!$A$2:$A$4</c:f>
              <c:strCache>
                <c:ptCount val="3"/>
                <c:pt idx="0">
                  <c:v>Instituciones Públicas</c:v>
                </c:pt>
                <c:pt idx="1">
                  <c:v>Gobiernos Estatales</c:v>
                </c:pt>
                <c:pt idx="2">
                  <c:v>Instituciones Particulares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29</c:v>
                </c:pt>
                <c:pt idx="1">
                  <c:v>12</c:v>
                </c:pt>
                <c:pt idx="2">
                  <c:v>19</c:v>
                </c:pt>
              </c:numCache>
            </c:numRef>
          </c:val>
        </c:ser>
        <c:axId val="74113408"/>
        <c:axId val="74114944"/>
      </c:barChart>
      <c:catAx>
        <c:axId val="74113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rgbClr val="0070C0"/>
                </a:solidFill>
              </a:defRPr>
            </a:pPr>
            <a:endParaRPr lang="es-MX"/>
          </a:p>
        </c:txPr>
        <c:crossAx val="74114944"/>
        <c:crosses val="autoZero"/>
        <c:auto val="1"/>
        <c:lblAlgn val="ctr"/>
        <c:lblOffset val="100"/>
      </c:catAx>
      <c:valAx>
        <c:axId val="741149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74113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instit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6990</a:t>
                    </a:r>
                  </a:p>
                  <a:p>
                    <a:r>
                      <a:rPr lang="en-US" sz="2400" smtClean="0"/>
                      <a:t>97</a:t>
                    </a:r>
                    <a:r>
                      <a:rPr lang="en-US" sz="240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223</a:t>
                    </a:r>
                  </a:p>
                  <a:p>
                    <a:r>
                      <a:rPr lang="en-US" sz="2400" smtClean="0"/>
                      <a:t>3</a:t>
                    </a:r>
                    <a:r>
                      <a:rPr lang="en-US" sz="2400"/>
                      <a:t>%</a:t>
                    </a:r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instituciones registradas</c:v>
                </c:pt>
                <c:pt idx="1">
                  <c:v>instituciones en V. E.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6990</c:v>
                </c:pt>
                <c:pt idx="1">
                  <c:v>223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2010</c:v>
                </c:pt>
              </c:strCache>
            </c:strRef>
          </c:tx>
          <c:dPt>
            <c:idx val="0"/>
            <c:explosion val="22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  <a:ln w="76200">
                <a:noFill/>
              </a:ln>
            </c:spPr>
          </c:dPt>
          <c:dPt>
            <c:idx val="2"/>
            <c:spPr>
              <a:solidFill>
                <a:srgbClr val="FFC000"/>
              </a:solidFill>
              <a:ln w="76200">
                <a:noFill/>
              </a:ln>
            </c:spPr>
          </c:dPt>
          <c:dLbls>
            <c:dLbl>
              <c:idx val="0"/>
              <c:layout>
                <c:manualLayout>
                  <c:x val="-0.13868574753537941"/>
                  <c:y val="0.17361373004645744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/>
                      <a:t>96,</a:t>
                    </a:r>
                    <a:r>
                      <a:rPr lang="en-US" sz="1600" b="0" baseline="0" dirty="0" smtClean="0"/>
                      <a:t> 724</a:t>
                    </a:r>
                    <a:endParaRPr lang="en-US" sz="1800" b="1" dirty="0" smtClean="0"/>
                  </a:p>
                  <a:p>
                    <a:r>
                      <a:rPr lang="en-US" sz="2400" b="1" dirty="0" smtClean="0"/>
                      <a:t>21% 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0.10255046333883922"/>
                  <c:y val="-0.1392807914061231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80,</a:t>
                    </a:r>
                    <a:r>
                      <a:rPr lang="en-US" sz="1600" baseline="0" dirty="0" smtClean="0"/>
                      <a:t> 973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sz="2400" b="1" dirty="0" smtClean="0"/>
                      <a:t>17% 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16868757107845517"/>
                  <c:y val="-0.1625313105728869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294, 137</a:t>
                    </a:r>
                  </a:p>
                  <a:p>
                    <a:r>
                      <a:rPr lang="en-US" sz="2400" b="1" dirty="0" smtClean="0"/>
                      <a:t>62%</a:t>
                    </a:r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Registro Tradicional</c:v>
                </c:pt>
                <c:pt idx="1">
                  <c:v>Registro en Línea (Proceso Simplificado)</c:v>
                </c:pt>
                <c:pt idx="2">
                  <c:v>Validación Electrónica (Proceso Simplificado, Segunda Etapa).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96724</c:v>
                </c:pt>
                <c:pt idx="1">
                  <c:v>80973</c:v>
                </c:pt>
                <c:pt idx="2">
                  <c:v>294137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 baseline="0">
                <a:solidFill>
                  <a:srgbClr val="0070C0"/>
                </a:solidFill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600" b="1" baseline="0">
                <a:solidFill>
                  <a:srgbClr val="C00000"/>
                </a:solidFill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600" b="1" baseline="0">
                <a:solidFill>
                  <a:srgbClr val="FFC000"/>
                </a:solidFill>
              </a:defRPr>
            </a:pPr>
            <a:endParaRPr lang="es-MX"/>
          </a:p>
        </c:txPr>
      </c:legendEntry>
      <c:layout>
        <c:manualLayout>
          <c:xMode val="edge"/>
          <c:yMode val="edge"/>
          <c:x val="0.6479166666666667"/>
          <c:y val="0.17017347440944883"/>
          <c:w val="0.33958333333333623"/>
          <c:h val="0.82982652559055115"/>
        </c:manualLayout>
      </c:layout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explosion val="22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  <a:ln w="76200">
                <a:noFill/>
              </a:ln>
            </c:spPr>
          </c:dPt>
          <c:dPt>
            <c:idx val="2"/>
            <c:spPr>
              <a:solidFill>
                <a:srgbClr val="FFC000"/>
              </a:solidFill>
              <a:ln w="76200">
                <a:noFill/>
              </a:ln>
            </c:spPr>
          </c:dPt>
          <c:dLbls>
            <c:dLbl>
              <c:idx val="0"/>
              <c:layout>
                <c:manualLayout>
                  <c:x val="-0.13868574753537941"/>
                  <c:y val="0.1736137300464574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41, 214</a:t>
                    </a:r>
                    <a:endParaRPr lang="en-US" sz="1800" b="1" dirty="0" smtClean="0"/>
                  </a:p>
                  <a:p>
                    <a:r>
                      <a:rPr lang="en-US" sz="2400" b="1" dirty="0" smtClean="0"/>
                      <a:t>29% </a:t>
                    </a:r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0.10255046333883922"/>
                  <c:y val="-0.1392807914061230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17, 992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sz="2400" b="1" dirty="0" smtClean="0"/>
                      <a:t>13% 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0.16868757107845517"/>
                  <c:y val="-0.16253131057288694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83 197</a:t>
                    </a:r>
                  </a:p>
                  <a:p>
                    <a:r>
                      <a:rPr lang="en-US" sz="2400" b="1" dirty="0" smtClean="0"/>
                      <a:t>58%</a:t>
                    </a:r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Registro Tradicional</c:v>
                </c:pt>
                <c:pt idx="1">
                  <c:v>Registro en Línea (Proceso Simplificado)</c:v>
                </c:pt>
                <c:pt idx="2">
                  <c:v>Validación Electrónica (Proceso Simplificado, Segunda Etapa).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32705</c:v>
                </c:pt>
                <c:pt idx="1">
                  <c:v>12605</c:v>
                </c:pt>
                <c:pt idx="2">
                  <c:v>62985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 baseline="0">
                <a:solidFill>
                  <a:srgbClr val="0070C0"/>
                </a:solidFill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600" b="1" baseline="0">
                <a:solidFill>
                  <a:srgbClr val="C00000"/>
                </a:solidFill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600" b="1" baseline="0">
                <a:solidFill>
                  <a:srgbClr val="FFC000"/>
                </a:solidFill>
              </a:defRPr>
            </a:pPr>
            <a:endParaRPr lang="es-MX"/>
          </a:p>
        </c:txPr>
      </c:legendEntry>
      <c:layout>
        <c:manualLayout>
          <c:xMode val="edge"/>
          <c:yMode val="edge"/>
          <c:x val="0.6479166666666667"/>
          <c:y val="0.17017347440944883"/>
          <c:w val="0.33958333333333612"/>
          <c:h val="0.82982652559055115"/>
        </c:manualLayout>
      </c:layout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142, 727</a:t>
                    </a:r>
                    <a:endParaRPr lang="en-US" sz="12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84, 792</a:t>
                    </a:r>
                    <a:endParaRPr lang="en-US" sz="12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32, 937</a:t>
                    </a:r>
                    <a:endParaRPr lang="en-US" sz="12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30, 574</a:t>
                    </a:r>
                    <a:endParaRPr lang="en-US" sz="12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28, 440</a:t>
                    </a:r>
                    <a:endParaRPr lang="en-US" sz="120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27, 478</a:t>
                    </a:r>
                    <a:endParaRPr lang="en-US" sz="120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24, 864</a:t>
                    </a:r>
                    <a:endParaRPr lang="en-US" sz="120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24, 538</a:t>
                    </a:r>
                    <a:endParaRPr lang="en-US" sz="120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22, 652</a:t>
                    </a:r>
                    <a:endParaRPr lang="en-US" sz="120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21, 470</a:t>
                    </a:r>
                    <a:endParaRPr lang="en-US" sz="12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Val val="1"/>
          </c:dLbls>
          <c:cat>
            <c:strRef>
              <c:f>Hoja1!$A$2:$A$11</c:f>
              <c:strCache>
                <c:ptCount val="10"/>
                <c:pt idx="0">
                  <c:v>CONALEP</c:v>
                </c:pt>
                <c:pt idx="1">
                  <c:v>DGEST</c:v>
                </c:pt>
                <c:pt idx="2">
                  <c:v>DGETI</c:v>
                </c:pt>
                <c:pt idx="3">
                  <c:v>UANL</c:v>
                </c:pt>
                <c:pt idx="4">
                  <c:v>ITESM</c:v>
                </c:pt>
                <c:pt idx="5">
                  <c:v>IPN</c:v>
                </c:pt>
                <c:pt idx="6">
                  <c:v>UNIV. VER.</c:v>
                </c:pt>
                <c:pt idx="7">
                  <c:v>UVM</c:v>
                </c:pt>
                <c:pt idx="8">
                  <c:v>UA SINALOA</c:v>
                </c:pt>
                <c:pt idx="9">
                  <c:v>GOB. COAHUILA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142727</c:v>
                </c:pt>
                <c:pt idx="1">
                  <c:v>84792</c:v>
                </c:pt>
                <c:pt idx="2">
                  <c:v>32937</c:v>
                </c:pt>
                <c:pt idx="3">
                  <c:v>30574</c:v>
                </c:pt>
                <c:pt idx="4">
                  <c:v>28440</c:v>
                </c:pt>
                <c:pt idx="5">
                  <c:v>27478</c:v>
                </c:pt>
                <c:pt idx="6">
                  <c:v>24864</c:v>
                </c:pt>
                <c:pt idx="7">
                  <c:v>24538</c:v>
                </c:pt>
                <c:pt idx="8">
                  <c:v>22652</c:v>
                </c:pt>
                <c:pt idx="9">
                  <c:v>21470</c:v>
                </c:pt>
              </c:numCache>
            </c:numRef>
          </c:val>
        </c:ser>
        <c:axId val="83297792"/>
        <c:axId val="83299328"/>
      </c:barChart>
      <c:catAx>
        <c:axId val="83297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83299328"/>
        <c:crosses val="autoZero"/>
        <c:auto val="1"/>
        <c:lblAlgn val="ctr"/>
        <c:lblOffset val="100"/>
      </c:catAx>
      <c:valAx>
        <c:axId val="832993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83297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21,470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1, 941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1, 222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9, 325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6, 864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4, 914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showVal val="1"/>
          </c:dLbls>
          <c:cat>
            <c:strRef>
              <c:f>Hoja1!$A$2:$A$13</c:f>
              <c:strCache>
                <c:ptCount val="12"/>
                <c:pt idx="0">
                  <c:v>Gobierno de Coahuila</c:v>
                </c:pt>
                <c:pt idx="1">
                  <c:v>Gobierno de Colima</c:v>
                </c:pt>
                <c:pt idx="2">
                  <c:v>Gobierno de Chihuahua</c:v>
                </c:pt>
                <c:pt idx="3">
                  <c:v>Gobierno de Durango</c:v>
                </c:pt>
                <c:pt idx="4">
                  <c:v>Gobierno de Guanajuato</c:v>
                </c:pt>
                <c:pt idx="5">
                  <c:v>Gobierno de Hidalgo</c:v>
                </c:pt>
                <c:pt idx="6">
                  <c:v>Gobierno de Nayarit</c:v>
                </c:pt>
                <c:pt idx="7">
                  <c:v>Gobierno de Puebla</c:v>
                </c:pt>
                <c:pt idx="8">
                  <c:v>Gobierno de Queretaro</c:v>
                </c:pt>
                <c:pt idx="9">
                  <c:v>Gobierno de Sinaloa</c:v>
                </c:pt>
                <c:pt idx="10">
                  <c:v>Gobierno de Sonora</c:v>
                </c:pt>
                <c:pt idx="11">
                  <c:v>Gobierno de Yucatán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21470</c:v>
                </c:pt>
                <c:pt idx="1">
                  <c:v>147</c:v>
                </c:pt>
                <c:pt idx="2">
                  <c:v>1941</c:v>
                </c:pt>
                <c:pt idx="3">
                  <c:v>1222</c:v>
                </c:pt>
                <c:pt idx="4">
                  <c:v>213</c:v>
                </c:pt>
                <c:pt idx="5">
                  <c:v>9325</c:v>
                </c:pt>
                <c:pt idx="6">
                  <c:v>6864</c:v>
                </c:pt>
                <c:pt idx="7">
                  <c:v>501</c:v>
                </c:pt>
                <c:pt idx="8">
                  <c:v>211</c:v>
                </c:pt>
                <c:pt idx="9">
                  <c:v>536</c:v>
                </c:pt>
                <c:pt idx="10">
                  <c:v>4914</c:v>
                </c:pt>
                <c:pt idx="11">
                  <c:v>696</c:v>
                </c:pt>
              </c:numCache>
            </c:numRef>
          </c:val>
        </c:ser>
        <c:axId val="83377152"/>
        <c:axId val="83387136"/>
      </c:barChart>
      <c:catAx>
        <c:axId val="83377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83387136"/>
        <c:crosses val="autoZero"/>
        <c:auto val="1"/>
        <c:lblAlgn val="ctr"/>
        <c:lblOffset val="100"/>
      </c:catAx>
      <c:valAx>
        <c:axId val="833871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8337715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257" cy="49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2" tIns="45846" rIns="91692" bIns="45846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2643" y="0"/>
            <a:ext cx="2900257" cy="49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2" tIns="45846" rIns="91692" bIns="4584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69"/>
            <a:ext cx="2900257" cy="49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2" tIns="45846" rIns="91692" bIns="45846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2643" y="9374169"/>
            <a:ext cx="2900257" cy="49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92" tIns="45846" rIns="91692" bIns="4584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DCCFC6C-AE62-4C88-8CF6-3831884551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257" cy="48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2643" y="0"/>
            <a:ext cx="2900257" cy="48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28663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387" y="4691297"/>
            <a:ext cx="4908127" cy="444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593"/>
            <a:ext cx="2900257" cy="48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2643" y="9382593"/>
            <a:ext cx="2900257" cy="48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5E56E7-FED9-42D3-9636-365EAFA5AF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5E56E7-FED9-42D3-9636-365EAFA5AFB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8DE0-2EE5-4A61-96A6-298A53E0AA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D749E-9E0D-48E5-B5F1-51E9E343EE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84E62-7DF6-497C-87BA-EE0FCBD785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71AF-E979-4A75-AFC8-D02FA91A4F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D42F-56D8-4E0D-A7FB-3A859E86B3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258BC-7B8C-4D87-AE07-89FBC5980D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41FEF-6C3D-4510-9601-1B19465F36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9412E-CBE7-49F3-9B9A-C2095936F0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E6A5-7F9D-47A9-9114-3E068EA1B3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3D26-6277-4A41-86C7-08B05B605A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9E870-DDB7-480D-95EE-DC2515E8D4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C55A-BCBE-4202-B12B-26364DE81B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9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9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6C93C8-DD7A-4E44-9489-94AEF3D363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74345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altLang="en-US" sz="3200" b="1" dirty="0"/>
              <a:t>Subsecretaría de Educación Superior </a:t>
            </a:r>
            <a:endParaRPr lang="es-MX" altLang="en-US" sz="3200" dirty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5657850"/>
            <a:ext cx="7772400" cy="90794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s-MX" sz="3200" dirty="0"/>
              <a:t>Dirección General de </a:t>
            </a:r>
            <a:r>
              <a:rPr lang="es-MX" sz="3200" dirty="0" smtClean="0"/>
              <a:t>Profesiones</a:t>
            </a:r>
          </a:p>
          <a:p>
            <a:pPr algn="r"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s-MX" sz="1400" dirty="0" smtClean="0"/>
              <a:t>MAYO 2011</a:t>
            </a:r>
            <a:endParaRPr lang="es-ES" sz="1400" dirty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143000" y="5429250"/>
            <a:ext cx="6858000" cy="76200"/>
          </a:xfrm>
          <a:prstGeom prst="rect">
            <a:avLst/>
          </a:prstGeom>
          <a:solidFill>
            <a:srgbClr val="FF660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pic>
        <p:nvPicPr>
          <p:cNvPr id="2054" name="Picture 5" descr="logo sep nuevo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33375"/>
            <a:ext cx="28003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1" name="Rectangle 71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2" name="Rectangle 73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3" name="Rectangle 75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4" name="Rectangle 77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pic>
        <p:nvPicPr>
          <p:cNvPr id="6155" name="Picture 97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657224" y="1238250"/>
            <a:ext cx="7629551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152368" y="-24"/>
            <a:ext cx="70723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TRÁMITES INGRESADOS </a:t>
            </a:r>
            <a:r>
              <a:rPr lang="es-MX" dirty="0" smtClean="0">
                <a:latin typeface="Impact" pitchFamily="34" charset="0"/>
              </a:rPr>
              <a:t>POR GESTORES PARA EL 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REGISTRO DE TÍTULO Y EXPEDICIÓN DE CÉDULA PROFESIONAL.</a:t>
            </a:r>
          </a:p>
          <a:p>
            <a:pPr algn="ctr"/>
            <a:r>
              <a:rPr lang="es-MX" sz="2200" dirty="0" smtClean="0">
                <a:latin typeface="Impact" pitchFamily="34" charset="0"/>
              </a:rPr>
              <a:t>Ene - </a:t>
            </a:r>
            <a:r>
              <a:rPr lang="es-MX" sz="2200" dirty="0" err="1" smtClean="0">
                <a:latin typeface="Impact" pitchFamily="34" charset="0"/>
              </a:rPr>
              <a:t>Dic</a:t>
            </a:r>
            <a:r>
              <a:rPr lang="es-MX" sz="2200" dirty="0" smtClean="0">
                <a:latin typeface="Impact" pitchFamily="34" charset="0"/>
              </a:rPr>
              <a:t> 2010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15" name="14 Gráfico"/>
          <p:cNvGraphicFramePr/>
          <p:nvPr/>
        </p:nvGraphicFramePr>
        <p:xfrm>
          <a:off x="755576" y="2000216"/>
          <a:ext cx="792961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6156176" y="3338408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endParaRPr lang="en-US" sz="1400" i="1" dirty="0" smtClean="0"/>
          </a:p>
          <a:p>
            <a:pPr algn="just"/>
            <a:r>
              <a:rPr lang="en-US" sz="1400" i="1" dirty="0" smtClean="0"/>
              <a:t>4- 5 </a:t>
            </a:r>
            <a:r>
              <a:rPr lang="en-US" sz="1400" i="1" dirty="0" err="1" smtClean="0"/>
              <a:t>meses</a:t>
            </a:r>
            <a:r>
              <a:rPr lang="en-US" sz="1400" i="1" dirty="0" smtClean="0"/>
              <a:t>). </a:t>
            </a:r>
          </a:p>
          <a:p>
            <a:pPr algn="just"/>
            <a:endParaRPr lang="es-MX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173276" y="4922584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r>
              <a:rPr lang="en-US" sz="1400" i="1" dirty="0" smtClean="0"/>
              <a:t>  2-3 </a:t>
            </a:r>
            <a:r>
              <a:rPr lang="en-US" sz="1400" i="1" dirty="0" err="1" smtClean="0"/>
              <a:t>meses</a:t>
            </a:r>
            <a:r>
              <a:rPr lang="en-US" sz="1400" i="1" dirty="0" smtClean="0"/>
              <a:t>).</a:t>
            </a:r>
          </a:p>
          <a:p>
            <a:pPr algn="just"/>
            <a:endParaRPr lang="es-MX" sz="1400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29830" y="6434752"/>
            <a:ext cx="2862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r>
              <a:rPr lang="en-US" sz="1400" i="1" dirty="0" smtClean="0"/>
              <a:t> 10 </a:t>
            </a:r>
            <a:r>
              <a:rPr lang="en-US" sz="1400" i="1" dirty="0" err="1" smtClean="0"/>
              <a:t>días</a:t>
            </a:r>
            <a:r>
              <a:rPr lang="en-US" sz="1400" i="1" dirty="0" smtClean="0"/>
              <a:t>).</a:t>
            </a:r>
          </a:p>
          <a:p>
            <a:endParaRPr lang="es-MX" sz="1400" i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2123728" y="1379240"/>
            <a:ext cx="3311525" cy="609600"/>
            <a:chOff x="2988667" y="3573016"/>
            <a:chExt cx="3311525" cy="609600"/>
          </a:xfrm>
        </p:grpSpPr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2988667" y="3573016"/>
              <a:ext cx="3311525" cy="6096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 dirty="0">
                <a:solidFill>
                  <a:schemeClr val="accent3">
                    <a:lumMod val="95000"/>
                  </a:schemeClr>
                </a:solidFill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455599" y="3678560"/>
              <a:ext cx="21778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s-ES" sz="2000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TOTAL</a:t>
              </a:r>
              <a:r>
                <a:rPr lang="es-ES" sz="20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: </a:t>
              </a:r>
              <a:r>
                <a:rPr lang="es-ES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471, 834</a:t>
              </a:r>
              <a:endParaRPr lang="es-ES" sz="2400" dirty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1" name="Rectangle 71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2" name="Rectangle 73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3" name="Rectangle 75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4" name="Rectangle 77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pic>
        <p:nvPicPr>
          <p:cNvPr id="6155" name="Picture 97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657224" y="1238250"/>
            <a:ext cx="7629551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152368" y="-24"/>
            <a:ext cx="70723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TRÁMITES INGRESADOS </a:t>
            </a:r>
            <a:r>
              <a:rPr lang="es-MX" dirty="0" smtClean="0">
                <a:latin typeface="Impact" pitchFamily="34" charset="0"/>
              </a:rPr>
              <a:t>POR GESTORES PARA EL 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REGISTRO DE TÍTULO Y EXPEDICIÓN DE CÉDULA PROFESIONAL.</a:t>
            </a:r>
          </a:p>
          <a:p>
            <a:pPr algn="ctr"/>
            <a:r>
              <a:rPr lang="es-MX" sz="2200" dirty="0" smtClean="0">
                <a:latin typeface="Impact" pitchFamily="34" charset="0"/>
              </a:rPr>
              <a:t>5 de enero al 15 de Mayo de 2011.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15" name="14 Gráfico"/>
          <p:cNvGraphicFramePr/>
          <p:nvPr/>
        </p:nvGraphicFramePr>
        <p:xfrm>
          <a:off x="611560" y="2000216"/>
          <a:ext cx="792961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929322" y="3284984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endParaRPr lang="en-US" sz="1400" i="1" dirty="0" smtClean="0"/>
          </a:p>
          <a:p>
            <a:pPr algn="just"/>
            <a:r>
              <a:rPr lang="en-US" sz="1400" i="1" dirty="0" smtClean="0"/>
              <a:t>4- 5 </a:t>
            </a:r>
            <a:r>
              <a:rPr lang="en-US" sz="1400" i="1" dirty="0" err="1" smtClean="0"/>
              <a:t>meses</a:t>
            </a:r>
            <a:r>
              <a:rPr lang="en-US" sz="1400" i="1" dirty="0" smtClean="0"/>
              <a:t>). </a:t>
            </a:r>
          </a:p>
          <a:p>
            <a:pPr algn="just"/>
            <a:endParaRPr lang="es-MX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000760" y="4856620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r>
              <a:rPr lang="en-US" sz="1400" i="1" dirty="0" smtClean="0"/>
              <a:t>  2-3 </a:t>
            </a:r>
            <a:r>
              <a:rPr lang="en-US" sz="1400" i="1" dirty="0" err="1" smtClean="0"/>
              <a:t>meses</a:t>
            </a:r>
            <a:r>
              <a:rPr lang="en-US" sz="1400" i="1" dirty="0" smtClean="0"/>
              <a:t>).</a:t>
            </a:r>
          </a:p>
          <a:p>
            <a:pPr algn="just"/>
            <a:endParaRPr lang="es-MX" sz="1400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00760" y="6403972"/>
            <a:ext cx="281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(</a:t>
            </a:r>
            <a:r>
              <a:rPr lang="en-US" sz="1400" i="1" dirty="0" err="1" smtClean="0"/>
              <a:t>Tiempo</a:t>
            </a:r>
            <a:r>
              <a:rPr lang="en-US" sz="1400" i="1" dirty="0" smtClean="0"/>
              <a:t> de </a:t>
            </a:r>
            <a:r>
              <a:rPr lang="en-US" sz="1400" i="1" dirty="0" err="1" smtClean="0"/>
              <a:t>respuesta</a:t>
            </a:r>
            <a:r>
              <a:rPr lang="en-US" sz="1400" i="1" dirty="0" smtClean="0"/>
              <a:t> 9 </a:t>
            </a:r>
            <a:r>
              <a:rPr lang="en-US" sz="1400" i="1" dirty="0" err="1" smtClean="0"/>
              <a:t>días</a:t>
            </a:r>
            <a:r>
              <a:rPr lang="en-US" sz="1400" i="1" dirty="0" smtClean="0"/>
              <a:t>).</a:t>
            </a:r>
          </a:p>
          <a:p>
            <a:endParaRPr lang="es-MX" sz="1400" i="1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90660" y="1484784"/>
            <a:ext cx="2177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" sz="2000" dirty="0" smtClean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rPr>
              <a:t>TOTAL</a:t>
            </a:r>
            <a:r>
              <a:rPr lang="es-ES" sz="2000" b="1" dirty="0" smtClean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rPr>
              <a:t>: </a:t>
            </a:r>
            <a:r>
              <a:rPr lang="es-ES" sz="2400" b="1" dirty="0" smtClean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rPr>
              <a:t>471, 834</a:t>
            </a:r>
            <a:endParaRPr lang="es-ES" sz="2400" dirty="0">
              <a:solidFill>
                <a:schemeClr val="accent3">
                  <a:lumMod val="9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2123728" y="1379240"/>
            <a:ext cx="3311525" cy="609600"/>
            <a:chOff x="2988667" y="3573016"/>
            <a:chExt cx="3311525" cy="609600"/>
          </a:xfrm>
        </p:grpSpPr>
        <p:sp>
          <p:nvSpPr>
            <p:cNvPr id="22" name="Oval 7"/>
            <p:cNvSpPr>
              <a:spLocks noChangeArrowheads="1"/>
            </p:cNvSpPr>
            <p:nvPr/>
          </p:nvSpPr>
          <p:spPr bwMode="auto">
            <a:xfrm>
              <a:off x="2988667" y="3573016"/>
              <a:ext cx="3311525" cy="6096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 dirty="0">
                <a:solidFill>
                  <a:schemeClr val="accent3">
                    <a:lumMod val="95000"/>
                  </a:schemeClr>
                </a:solidFill>
              </a:endParaRPr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3455597" y="3678560"/>
              <a:ext cx="21778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s-ES" sz="2000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TOTAL</a:t>
              </a:r>
              <a:r>
                <a:rPr lang="es-ES" sz="20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: </a:t>
              </a:r>
              <a:r>
                <a:rPr lang="es-ES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142, 403</a:t>
              </a:r>
              <a:endParaRPr lang="es-ES" sz="2400" dirty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1" name="Rectangle 71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2" name="Rectangle 73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3" name="Rectangle 75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4" name="Rectangle 77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pic>
        <p:nvPicPr>
          <p:cNvPr id="6155" name="Picture 97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657224" y="1238250"/>
            <a:ext cx="7629551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152368" y="-24"/>
            <a:ext cx="70723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TRÁMITES INGRESADOS </a:t>
            </a:r>
            <a:r>
              <a:rPr lang="es-MX" dirty="0" smtClean="0">
                <a:latin typeface="Impact" pitchFamily="34" charset="0"/>
              </a:rPr>
              <a:t>POR GESTORES PARA  </a:t>
            </a:r>
            <a:r>
              <a:rPr lang="es-MX" sz="3200" dirty="0" smtClean="0">
                <a:latin typeface="Impact" pitchFamily="34" charset="0"/>
              </a:rPr>
              <a:t>VALIDACIÓN ELECTRÓNICA </a:t>
            </a:r>
            <a:r>
              <a:rPr lang="es-MX" dirty="0" smtClean="0">
                <a:latin typeface="Impact" pitchFamily="34" charset="0"/>
              </a:rPr>
              <a:t>Histórico al 15 de </a:t>
            </a:r>
            <a:r>
              <a:rPr lang="es-MX" dirty="0" err="1" smtClean="0">
                <a:latin typeface="Impact" pitchFamily="34" charset="0"/>
              </a:rPr>
              <a:t>May.</a:t>
            </a:r>
            <a:r>
              <a:rPr lang="es-MX" dirty="0" smtClean="0">
                <a:latin typeface="Impact" pitchFamily="34" charset="0"/>
              </a:rPr>
              <a:t> 2011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07504" y="1133654"/>
          <a:ext cx="4032449" cy="5679722"/>
        </p:xfrm>
        <a:graphic>
          <a:graphicData uri="http://schemas.openxmlformats.org/drawingml/2006/table">
            <a:tbl>
              <a:tblPr/>
              <a:tblGrid>
                <a:gridCol w="288033"/>
                <a:gridCol w="1872208"/>
                <a:gridCol w="1872208"/>
              </a:tblGrid>
              <a:tr h="148233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USUARIOS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TRÁMITES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CETYS MEXICALI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Colegio de México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CONALEP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142727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DGEST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84792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DGETI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32937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EBC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ETAC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4114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Coahuila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21470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Colima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Chihuahua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1941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Durango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1222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Guanajuato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Hidalgo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9325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Nayarit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6864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Puebla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501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Queretaro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05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Sinaloa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Sonora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4914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Gobierno de Yucatán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696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INST. DE ECOLOGÍA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IPN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27478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ITESM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28440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ITESO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8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Tecnológico de Estudios Superiores de Ecatepec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756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UAM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6647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UNITEC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6829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2484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4373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6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 del Sur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 Oaxaca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 Xalapa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2708" marR="2708" marT="27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 Cancún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2708" marR="2708" marT="2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4355976" y="1124744"/>
          <a:ext cx="4499992" cy="5754386"/>
        </p:xfrm>
        <a:graphic>
          <a:graphicData uri="http://schemas.openxmlformats.org/drawingml/2006/table">
            <a:tbl>
              <a:tblPr/>
              <a:tblGrid>
                <a:gridCol w="216024"/>
                <a:gridCol w="3024336"/>
                <a:gridCol w="1259632"/>
              </a:tblGrid>
              <a:tr h="143690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USUARIOS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TRÁMITES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Anáhuac Puebla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38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Aguascalientes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5805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38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Baja California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18016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BJ Oaxaca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3410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Campeche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1895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38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Ciudad Juárez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6448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68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Chihuahua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12799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6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Guadalajara A.C.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2119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Guerrero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9449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Hidalgo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Nuevo León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30574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Querétaro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Sinaloa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22652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Tamaulipas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Yucatán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6007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 Zacatecas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Autónoma del Carmen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Colima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Guadalajara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3162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las Américas de Puebla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2947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Monterrey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1125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Occidente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del Mayab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Iberoamerica Puebla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la Salle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Michoacana SNH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9471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Panamericana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5768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Simón Bolívar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64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Tecnológica de Nuevo Laredo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Veracruzana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24864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0"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2744" marR="2744" marT="27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UVM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24538</a:t>
                      </a:r>
                    </a:p>
                  </a:txBody>
                  <a:tcPr marL="2744" marR="2744" marT="27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1" name="Rectangle 71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2" name="Rectangle 73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3" name="Rectangle 75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4" name="Rectangle 77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pic>
        <p:nvPicPr>
          <p:cNvPr id="6155" name="Picture 97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657224" y="1238250"/>
            <a:ext cx="7629551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152368" y="-24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TRÁMITES INGRESADOS </a:t>
            </a:r>
            <a:r>
              <a:rPr lang="es-MX" dirty="0" smtClean="0">
                <a:latin typeface="Impact" pitchFamily="34" charset="0"/>
              </a:rPr>
              <a:t>POR GESTORES PARA  </a:t>
            </a:r>
            <a:r>
              <a:rPr lang="es-MX" sz="3200" dirty="0" smtClean="0">
                <a:latin typeface="Impact" pitchFamily="34" charset="0"/>
              </a:rPr>
              <a:t>VALIDACIÓN ELECTRÓNICA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Histórico al 15 de Mayo 2011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4427984" y="1772816"/>
          <a:ext cx="4320480" cy="1320165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EN LOS PRIMEROS 10 </a:t>
                      </a:r>
                      <a:r>
                        <a:rPr lang="es-MX" sz="1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LUGARES: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</a:t>
                      </a:r>
                      <a:r>
                        <a:rPr lang="es-MX" sz="14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INSTITICIONES PÚBLICAS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  <a:r>
                        <a:rPr lang="es-MX" sz="14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 GOB ESTATAL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 </a:t>
                      </a:r>
                      <a:r>
                        <a:rPr lang="es-MX" sz="14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INSTITUCIONES </a:t>
                      </a:r>
                      <a:r>
                        <a:rPr lang="es-MX" sz="14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PARTICULARES</a:t>
                      </a:r>
                    </a:p>
                    <a:p>
                      <a:pPr algn="ctr" fontAlgn="b"/>
                      <a:endParaRPr lang="es-MX" sz="14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15 Gráfico"/>
          <p:cNvGraphicFramePr/>
          <p:nvPr/>
        </p:nvGraphicFramePr>
        <p:xfrm>
          <a:off x="251520" y="1916832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2368" y="-24"/>
            <a:ext cx="707236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TRÁMITES INGRESADOS </a:t>
            </a:r>
            <a:r>
              <a:rPr lang="es-MX" dirty="0" smtClean="0">
                <a:latin typeface="Impact" pitchFamily="34" charset="0"/>
              </a:rPr>
              <a:t>POR GESTORES DE LOS </a:t>
            </a:r>
            <a:r>
              <a:rPr lang="es-MX" sz="3200" dirty="0" smtClean="0">
                <a:solidFill>
                  <a:srgbClr val="FF9900"/>
                </a:solidFill>
                <a:latin typeface="Impact" pitchFamily="34" charset="0"/>
              </a:rPr>
              <a:t>GOBIERNOS ESTATALES </a:t>
            </a:r>
            <a:r>
              <a:rPr lang="es-MX" dirty="0" smtClean="0">
                <a:latin typeface="Impact" pitchFamily="34" charset="0"/>
              </a:rPr>
              <a:t>PARA  </a:t>
            </a:r>
            <a:r>
              <a:rPr lang="es-MX" sz="3200" dirty="0" smtClean="0">
                <a:latin typeface="Impact" pitchFamily="34" charset="0"/>
              </a:rPr>
              <a:t>VALIDACIÓN ELECTRÓNICA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Histórico al 15 de Mayo 2011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0" y="2276872"/>
          <a:ext cx="87484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569325" cy="4751858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MX" sz="2400" b="1" dirty="0" smtClean="0">
                <a:latin typeface="Trebuchet MS" pitchFamily="34" charset="0"/>
              </a:rPr>
              <a:t>BENEFICIOS:</a:t>
            </a:r>
          </a:p>
          <a:p>
            <a:pPr marL="0" indent="0" algn="just" eaLnBrk="1" hangingPunct="1">
              <a:buFontTx/>
              <a:buNone/>
            </a:pPr>
            <a:endParaRPr lang="es-MX" sz="2400" dirty="0" smtClean="0">
              <a:latin typeface="Trebuchet MS" pitchFamily="34" charset="0"/>
            </a:endParaRPr>
          </a:p>
          <a:p>
            <a:pPr marL="536575" lvl="1" indent="-357188" algn="just" eaLnBrk="1" hangingPunct="1">
              <a:buFontTx/>
              <a:buAutoNum type="alphaLcParenR"/>
            </a:pPr>
            <a:r>
              <a:rPr lang="es-MX" sz="2400" dirty="0" smtClean="0">
                <a:latin typeface="Trebuchet MS" pitchFamily="34" charset="0"/>
              </a:rPr>
              <a:t>Proceso de descentralización.</a:t>
            </a:r>
          </a:p>
          <a:p>
            <a:pPr marL="536575" lvl="1" indent="-357188" algn="just" eaLnBrk="1" hangingPunct="1">
              <a:buFontTx/>
              <a:buAutoNum type="alphaLcParenR"/>
            </a:pPr>
            <a:endParaRPr lang="es-MX" sz="2400" dirty="0" smtClean="0">
              <a:latin typeface="Trebuchet MS" pitchFamily="34" charset="0"/>
            </a:endParaRPr>
          </a:p>
          <a:p>
            <a:pPr marL="536575" lvl="1" indent="-357188" algn="just" eaLnBrk="1" hangingPunct="1">
              <a:buFontTx/>
              <a:buAutoNum type="alphaLcParenR"/>
            </a:pPr>
            <a:r>
              <a:rPr lang="es-MX" sz="2400" dirty="0" smtClean="0">
                <a:latin typeface="Trebuchet MS" pitchFamily="34" charset="0"/>
              </a:rPr>
              <a:t>Reducción de tiempos de respuesta.</a:t>
            </a:r>
          </a:p>
          <a:p>
            <a:pPr marL="536575" lvl="1" indent="-357188" algn="just" eaLnBrk="1" hangingPunct="1">
              <a:buFontTx/>
              <a:buAutoNum type="alphaLcParenR"/>
            </a:pPr>
            <a:endParaRPr lang="es-MX" sz="2400" dirty="0" smtClean="0">
              <a:latin typeface="Trebuchet MS" pitchFamily="34" charset="0"/>
            </a:endParaRPr>
          </a:p>
          <a:p>
            <a:pPr marL="536575" lvl="1" indent="-357188" algn="just" eaLnBrk="1" hangingPunct="1">
              <a:buFontTx/>
              <a:buAutoNum type="alphaLcParenR"/>
            </a:pPr>
            <a:r>
              <a:rPr lang="es-MX" sz="2400" dirty="0" smtClean="0">
                <a:latin typeface="Trebuchet MS" pitchFamily="34" charset="0"/>
              </a:rPr>
              <a:t>Dictamen sobre copia fotostáticas.</a:t>
            </a:r>
          </a:p>
          <a:p>
            <a:pPr marL="536575" lvl="1" indent="-357188" algn="just" eaLnBrk="1" hangingPunct="1">
              <a:buFontTx/>
              <a:buAutoNum type="alphaLcParenR"/>
            </a:pPr>
            <a:endParaRPr lang="es-MX" sz="2400" dirty="0" smtClean="0">
              <a:latin typeface="Trebuchet MS" pitchFamily="34" charset="0"/>
            </a:endParaRPr>
          </a:p>
          <a:p>
            <a:pPr marL="536575" lvl="1" indent="-357188" algn="just" eaLnBrk="1" hangingPunct="1">
              <a:buFontTx/>
              <a:buAutoNum type="alphaLcParenR"/>
            </a:pPr>
            <a:r>
              <a:rPr lang="es-MX" sz="2400" dirty="0" smtClean="0">
                <a:latin typeface="Trebuchet MS" pitchFamily="34" charset="0"/>
              </a:rPr>
              <a:t>Eliminar márgenes de discrecionalidad.</a:t>
            </a:r>
          </a:p>
          <a:p>
            <a:pPr marL="536575" lvl="1" indent="-357188" algn="just" eaLnBrk="1" hangingPunct="1">
              <a:buFontTx/>
              <a:buAutoNum type="alphaLcParenR"/>
            </a:pPr>
            <a:endParaRPr lang="es-MX" sz="2400" dirty="0" smtClean="0">
              <a:latin typeface="Trebuchet MS" pitchFamily="34" charset="0"/>
            </a:endParaRPr>
          </a:p>
          <a:p>
            <a:pPr marL="536575" lvl="1" indent="-357188" algn="just" eaLnBrk="1" hangingPunct="1">
              <a:buFontTx/>
              <a:buAutoNum type="alphaLcParenR"/>
            </a:pPr>
            <a:r>
              <a:rPr lang="es-MX" sz="2400" dirty="0" smtClean="0">
                <a:latin typeface="Trebuchet MS" pitchFamily="34" charset="0"/>
              </a:rPr>
              <a:t>Transparente.</a:t>
            </a:r>
          </a:p>
          <a:p>
            <a:pPr marL="536575" lvl="1" indent="-357188" algn="just" eaLnBrk="1" hangingPunct="1">
              <a:buNone/>
            </a:pPr>
            <a:endParaRPr lang="es-MX" sz="1000" dirty="0" smtClean="0">
              <a:latin typeface="Trebuchet MS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>
                <a:latin typeface="Impact" pitchFamily="34" charset="0"/>
              </a:rPr>
              <a:t>EMISIÓN Y VALIDACIÓN …</a:t>
            </a:r>
          </a:p>
          <a:p>
            <a:pPr>
              <a:buFont typeface="Wingdings" pitchFamily="2" charset="2"/>
              <a:buNone/>
            </a:pPr>
            <a:r>
              <a:rPr lang="es-MX" sz="1400" b="1" i="1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pic>
        <p:nvPicPr>
          <p:cNvPr id="12293" name="Picture 5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277542"/>
            <a:ext cx="8569325" cy="4103786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es-MX" sz="1800" b="1" dirty="0" smtClean="0">
              <a:latin typeface="Trebuchet MS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Tiempos 9.7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Trato 10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Imparcialidad 9.8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Capacidad 9.6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Honestidad 10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Transparencia 10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Accesibilidad 8</a:t>
            </a:r>
          </a:p>
          <a:p>
            <a:pPr marL="0" indent="0" algn="just" eaLnBrk="1" hangingPunct="1">
              <a:buFontTx/>
              <a:buNone/>
            </a:pPr>
            <a:r>
              <a:rPr lang="es-MX" sz="1800" dirty="0" smtClean="0"/>
              <a:t>Claridad 10.</a:t>
            </a:r>
          </a:p>
          <a:p>
            <a:pPr marL="0" indent="0" algn="just" eaLnBrk="1" hangingPunct="1">
              <a:buFontTx/>
              <a:buNone/>
            </a:pPr>
            <a:endParaRPr lang="es-MX" sz="1800" dirty="0" smtClean="0">
              <a:latin typeface="Trebuchet MS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s-MX" sz="1800" dirty="0" smtClean="0">
              <a:latin typeface="Trebuchet MS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s-MX" sz="1800" dirty="0" smtClean="0">
              <a:latin typeface="Trebuchet MS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 smtClean="0">
                <a:latin typeface="Impact" pitchFamily="34" charset="0"/>
              </a:rPr>
              <a:t>ENCUESTA DE SATISFACCIÓN A NUESTROS USUARIOS…</a:t>
            </a:r>
            <a:endParaRPr lang="es-MX" sz="2800" dirty="0">
              <a:latin typeface="Impact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pic>
        <p:nvPicPr>
          <p:cNvPr id="12293" name="Picture 5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903255" y="4355812"/>
            <a:ext cx="2468945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s-MX" dirty="0" smtClean="0">
                <a:latin typeface="Trebuchet MS" pitchFamily="34" charset="0"/>
              </a:rPr>
              <a:t> promedio total:  9.82</a:t>
            </a:r>
            <a:endParaRPr lang="es-MX" sz="800" dirty="0" smtClean="0">
              <a:latin typeface="Trebuchet MS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62880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40% usuarios (</a:t>
            </a:r>
            <a:r>
              <a:rPr lang="es-MX" sz="1400" dirty="0" smtClean="0"/>
              <a:t>DGEST, COLMEX, UVM, UNIV. SIMON BOLIVAR, GOB. DGO, UA CAMPECHE, UANL, CONALEP……)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F0311-0E0B-44C1-A108-E6B705E07F92}" type="slidenum">
              <a:rPr lang="es-ES" smtClean="0"/>
              <a:pPr/>
              <a:t>17</a:t>
            </a:fld>
            <a:endParaRPr lang="es-ES" smtClean="0"/>
          </a:p>
        </p:txBody>
      </p:sp>
      <p:pic>
        <p:nvPicPr>
          <p:cNvPr id="20483" name="Picture 2" descr="logo sep nuevo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884238"/>
            <a:ext cx="28003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>
                <a:latin typeface="Impact" pitchFamily="34" charset="0"/>
              </a:rPr>
              <a:t>REGISTRO NACIONAL DE PROFESIONISTAS</a:t>
            </a: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119813" y="2181225"/>
            <a:ext cx="1009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4" name="19 Grupo"/>
          <p:cNvGrpSpPr/>
          <p:nvPr/>
        </p:nvGrpSpPr>
        <p:grpSpPr>
          <a:xfrm>
            <a:off x="4427984" y="5157192"/>
            <a:ext cx="3311525" cy="609600"/>
            <a:chOff x="5493929" y="7981925"/>
            <a:chExt cx="3311525" cy="609600"/>
          </a:xfrm>
        </p:grpSpPr>
        <p:sp>
          <p:nvSpPr>
            <p:cNvPr id="4104" name="Oval 7"/>
            <p:cNvSpPr>
              <a:spLocks noChangeArrowheads="1"/>
            </p:cNvSpPr>
            <p:nvPr/>
          </p:nvSpPr>
          <p:spPr bwMode="auto">
            <a:xfrm>
              <a:off x="5493929" y="7981925"/>
              <a:ext cx="3311525" cy="6096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 dirty="0">
                <a:solidFill>
                  <a:schemeClr val="accent3">
                    <a:lumMod val="95000"/>
                  </a:schemeClr>
                </a:solidFill>
              </a:endParaRPr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5925977" y="8125941"/>
              <a:ext cx="25657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s-ES" sz="2000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TOTAL</a:t>
              </a:r>
              <a:r>
                <a:rPr lang="es-ES" sz="20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: </a:t>
              </a:r>
              <a:r>
                <a:rPr lang="es-ES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7‘</a:t>
              </a:r>
              <a:r>
                <a:rPr lang="es-MX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 002</a:t>
              </a:r>
              <a:r>
                <a:rPr lang="es-ES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,</a:t>
              </a:r>
              <a:r>
                <a:rPr lang="es-MX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 095</a:t>
              </a:r>
              <a:endParaRPr lang="es-ES" sz="2400" dirty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2195513" y="1556792"/>
            <a:ext cx="4629794" cy="52322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tx2"/>
                </a:solidFill>
                <a:latin typeface="Trebuchet MS" pitchFamily="34" charset="0"/>
              </a:rPr>
              <a:t>Registros por primera </a:t>
            </a:r>
            <a:r>
              <a:rPr lang="es-ES" sz="2800" b="1" dirty="0" smtClean="0">
                <a:solidFill>
                  <a:schemeClr val="tx2"/>
                </a:solidFill>
                <a:latin typeface="Trebuchet MS" pitchFamily="34" charset="0"/>
              </a:rPr>
              <a:t>vez:</a:t>
            </a:r>
            <a:endParaRPr lang="es-ES" sz="2800" b="1" dirty="0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4111" name="Picture 20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Rectangle 10"/>
          <p:cNvSpPr>
            <a:spLocks noChangeArrowheads="1"/>
          </p:cNvSpPr>
          <p:nvPr/>
        </p:nvSpPr>
        <p:spPr bwMode="auto">
          <a:xfrm>
            <a:off x="2915816" y="4210082"/>
            <a:ext cx="702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47%</a:t>
            </a:r>
            <a:endParaRPr lang="es-E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" name="11 Imagen" descr="Untitled-1 co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2204864"/>
            <a:ext cx="1872208" cy="2887981"/>
          </a:xfrm>
          <a:prstGeom prst="rect">
            <a:avLst/>
          </a:prstGeom>
        </p:spPr>
      </p:pic>
      <p:pic>
        <p:nvPicPr>
          <p:cNvPr id="13" name="12 Imagen" descr="Untitled-2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2564904"/>
            <a:ext cx="1328944" cy="20636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20 Gráfico"/>
          <p:cNvGraphicFramePr/>
          <p:nvPr/>
        </p:nvGraphicFramePr>
        <p:xfrm>
          <a:off x="1475656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>
                <a:latin typeface="Impact" pitchFamily="34" charset="0"/>
              </a:rPr>
              <a:t>REGISTRO NACIONAL DE PROFESIONISTAS</a:t>
            </a: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119813" y="2181225"/>
            <a:ext cx="1009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6691127" y="1772816"/>
            <a:ext cx="1633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2200" b="1" dirty="0">
                <a:solidFill>
                  <a:schemeClr val="tx2"/>
                </a:solidFill>
              </a:rPr>
              <a:t>2001 – </a:t>
            </a:r>
            <a:r>
              <a:rPr lang="es-ES" sz="2200" b="1" dirty="0" smtClean="0">
                <a:solidFill>
                  <a:schemeClr val="tx2"/>
                </a:solidFill>
              </a:rPr>
              <a:t>2011 </a:t>
            </a:r>
            <a:endParaRPr lang="es-ES" sz="22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tx2"/>
                </a:solidFill>
              </a:rPr>
              <a:t>(Al 15 de Mayo)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endParaRPr lang="es-ES" sz="1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07" name="Rectangle 16"/>
          <p:cNvSpPr>
            <a:spLocks noChangeArrowheads="1"/>
          </p:cNvSpPr>
          <p:nvPr/>
        </p:nvSpPr>
        <p:spPr bwMode="auto">
          <a:xfrm>
            <a:off x="6800850" y="2420888"/>
            <a:ext cx="1371600" cy="76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22" name="21 Grupo"/>
          <p:cNvGrpSpPr/>
          <p:nvPr/>
        </p:nvGrpSpPr>
        <p:grpSpPr>
          <a:xfrm>
            <a:off x="684213" y="1628800"/>
            <a:ext cx="1493837" cy="947738"/>
            <a:chOff x="684213" y="2981328"/>
            <a:chExt cx="1493837" cy="947738"/>
          </a:xfrm>
        </p:grpSpPr>
        <p:sp>
          <p:nvSpPr>
            <p:cNvPr id="2" name="Rectangle 13"/>
            <p:cNvSpPr>
              <a:spLocks noChangeArrowheads="1"/>
            </p:cNvSpPr>
            <p:nvPr/>
          </p:nvSpPr>
          <p:spPr bwMode="auto">
            <a:xfrm>
              <a:off x="684213" y="2981328"/>
              <a:ext cx="1493837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200" b="1">
                  <a:solidFill>
                    <a:schemeClr val="tx2"/>
                  </a:solidFill>
                </a:rPr>
                <a:t>1945 - 2000</a:t>
              </a:r>
              <a:endParaRPr lang="es-ES" sz="22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112" name="Rectangle 15"/>
            <p:cNvSpPr>
              <a:spLocks noChangeArrowheads="1"/>
            </p:cNvSpPr>
            <p:nvPr/>
          </p:nvSpPr>
          <p:spPr bwMode="auto">
            <a:xfrm>
              <a:off x="730250" y="3400428"/>
              <a:ext cx="1371600" cy="76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836613" y="3559178"/>
              <a:ext cx="1163637" cy="369888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b="1" dirty="0">
                  <a:solidFill>
                    <a:srgbClr val="0070C0"/>
                  </a:solidFill>
                </a:rPr>
                <a:t>55 AÑOS</a:t>
              </a:r>
            </a:p>
          </p:txBody>
        </p:sp>
      </p:grpSp>
      <p:sp>
        <p:nvSpPr>
          <p:cNvPr id="4110" name="Text Box 19"/>
          <p:cNvSpPr txBox="1">
            <a:spLocks noChangeArrowheads="1"/>
          </p:cNvSpPr>
          <p:nvPr/>
        </p:nvSpPr>
        <p:spPr bwMode="auto">
          <a:xfrm>
            <a:off x="6715125" y="2564904"/>
            <a:ext cx="1698625" cy="64633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solidFill>
                  <a:srgbClr val="FF6600"/>
                </a:solidFill>
              </a:rPr>
              <a:t>10 AÑOS </a:t>
            </a:r>
            <a:endParaRPr lang="es-ES" b="1" dirty="0">
              <a:solidFill>
                <a:srgbClr val="FF6600"/>
              </a:solidFill>
            </a:endParaRPr>
          </a:p>
          <a:p>
            <a:pPr algn="ctr"/>
            <a:r>
              <a:rPr lang="es-ES" b="1" dirty="0" smtClean="0">
                <a:solidFill>
                  <a:srgbClr val="FF6600"/>
                </a:solidFill>
              </a:rPr>
              <a:t>5 MESES</a:t>
            </a:r>
            <a:endParaRPr lang="es-ES" b="1" dirty="0">
              <a:solidFill>
                <a:srgbClr val="FF6600"/>
              </a:solidFill>
            </a:endParaRPr>
          </a:p>
        </p:txBody>
      </p:sp>
      <p:pic>
        <p:nvPicPr>
          <p:cNvPr id="4111" name="Picture 20" descr="logosep_ac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1"/>
          <p:cNvSpPr>
            <a:spLocks noChangeArrowheads="1"/>
          </p:cNvSpPr>
          <p:nvPr/>
        </p:nvSpPr>
        <p:spPr bwMode="auto">
          <a:xfrm>
            <a:off x="4905990" y="2852936"/>
            <a:ext cx="1154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b="1" dirty="0">
                <a:solidFill>
                  <a:srgbClr val="FF6600"/>
                </a:solidFill>
              </a:rPr>
              <a:t>3</a:t>
            </a:r>
            <a:r>
              <a:rPr lang="es-ES" b="1" dirty="0" smtClean="0">
                <a:solidFill>
                  <a:srgbClr val="FF6600"/>
                </a:solidFill>
              </a:rPr>
              <a:t>‘ 718, 615</a:t>
            </a:r>
            <a:endParaRPr lang="es-ES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114" name="Rectangle 12"/>
          <p:cNvSpPr>
            <a:spLocks noChangeArrowheads="1"/>
          </p:cNvSpPr>
          <p:nvPr/>
        </p:nvSpPr>
        <p:spPr bwMode="auto">
          <a:xfrm>
            <a:off x="4882042" y="3242901"/>
            <a:ext cx="702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400" b="1" dirty="0">
                <a:solidFill>
                  <a:srgbClr val="FF6600"/>
                </a:solidFill>
              </a:rPr>
              <a:t> </a:t>
            </a:r>
            <a:r>
              <a:rPr lang="es-ES" sz="2400" b="1" dirty="0" smtClean="0">
                <a:solidFill>
                  <a:srgbClr val="FF6600"/>
                </a:solidFill>
              </a:rPr>
              <a:t>53%</a:t>
            </a:r>
            <a:endParaRPr lang="es-ES" sz="24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115" name="Rectangle 9"/>
          <p:cNvSpPr>
            <a:spLocks noChangeArrowheads="1"/>
          </p:cNvSpPr>
          <p:nvPr/>
        </p:nvSpPr>
        <p:spPr bwMode="auto">
          <a:xfrm>
            <a:off x="3057798" y="2904900"/>
            <a:ext cx="1154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3‘ 283, </a:t>
            </a:r>
            <a:r>
              <a:rPr lang="es-ES" b="1" dirty="0" smtClean="0">
                <a:solidFill>
                  <a:schemeClr val="bg1"/>
                </a:solidFill>
              </a:rPr>
              <a:t>480</a:t>
            </a:r>
            <a:endParaRPr lang="es-E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16" name="Rectangle 10"/>
          <p:cNvSpPr>
            <a:spLocks noChangeArrowheads="1"/>
          </p:cNvSpPr>
          <p:nvPr/>
        </p:nvSpPr>
        <p:spPr bwMode="auto">
          <a:xfrm>
            <a:off x="3221813" y="3242901"/>
            <a:ext cx="702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47%</a:t>
            </a:r>
            <a:endParaRPr lang="es-E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" name="18 Imagen" descr="Untitled-1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773267"/>
            <a:ext cx="1872208" cy="2887981"/>
          </a:xfrm>
          <a:prstGeom prst="rect">
            <a:avLst/>
          </a:prstGeom>
        </p:spPr>
      </p:pic>
      <p:pic>
        <p:nvPicPr>
          <p:cNvPr id="20" name="19 Imagen" descr="Untitled-2 cop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71448" y="3501008"/>
            <a:ext cx="1328944" cy="20636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CuadroTexto"/>
          <p:cNvSpPr txBox="1"/>
          <p:nvPr/>
        </p:nvSpPr>
        <p:spPr>
          <a:xfrm>
            <a:off x="4788024" y="1976641"/>
            <a:ext cx="38164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s-ES" sz="1400" dirty="0" smtClean="0"/>
              <a:t>REGISTRO DE TÍTULO Y EXPEDICIÓN DE CÉDULA:</a:t>
            </a:r>
          </a:p>
          <a:p>
            <a:pPr marL="457200" indent="-457200" algn="just"/>
            <a:endParaRPr lang="es-ES" sz="1400" dirty="0" smtClean="0"/>
          </a:p>
          <a:p>
            <a:pPr marL="457200" indent="-457200" algn="just"/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1400" dirty="0" smtClean="0"/>
              <a:t>Ventanilla de Público</a:t>
            </a:r>
          </a:p>
          <a:p>
            <a:pPr marL="457200" indent="-457200" algn="just">
              <a:buFont typeface="+mj-lt"/>
              <a:buAutoNum type="arabicPeriod"/>
            </a:pPr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1400" dirty="0" smtClean="0"/>
              <a:t>Registro Tradicional</a:t>
            </a:r>
          </a:p>
          <a:p>
            <a:pPr marL="457200" indent="-457200" algn="just">
              <a:buFont typeface="+mj-lt"/>
              <a:buAutoNum type="arabicPeriod"/>
            </a:pPr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1400" dirty="0" smtClean="0"/>
              <a:t>Registro en Línea</a:t>
            </a:r>
          </a:p>
          <a:p>
            <a:pPr marL="457200" indent="-457200" algn="just">
              <a:buFont typeface="+mj-lt"/>
              <a:buAutoNum type="arabicPeriod"/>
            </a:pPr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1400" dirty="0" smtClean="0"/>
              <a:t>Validación Electrónica</a:t>
            </a:r>
          </a:p>
          <a:p>
            <a:pPr marL="457200" indent="-457200" algn="just">
              <a:buFont typeface="+mj-lt"/>
              <a:buAutoNum type="arabicPeriod"/>
            </a:pPr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endParaRPr lang="es-ES" sz="1400" dirty="0" smtClean="0"/>
          </a:p>
          <a:p>
            <a:pPr marL="457200" indent="-457200" algn="just">
              <a:buFont typeface="+mj-lt"/>
              <a:buAutoNum type="arabicPeriod"/>
            </a:pPr>
            <a:endParaRPr lang="es-MX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635896" y="1627053"/>
            <a:ext cx="432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0" dirty="0" smtClean="0">
                <a:solidFill>
                  <a:srgbClr val="FFC000"/>
                </a:solidFill>
              </a:rPr>
              <a:t>}</a:t>
            </a:r>
            <a:endParaRPr lang="es-MX" sz="20000" dirty="0">
              <a:solidFill>
                <a:srgbClr val="FFC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11560" y="2852936"/>
            <a:ext cx="2880320" cy="12772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700" dirty="0" smtClean="0">
                <a:solidFill>
                  <a:schemeClr val="bg1"/>
                </a:solidFill>
              </a:rPr>
              <a:t>DGP</a:t>
            </a:r>
            <a:endParaRPr lang="es-MX" sz="7700" dirty="0">
              <a:solidFill>
                <a:schemeClr val="bg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>
                <a:latin typeface="Impact" pitchFamily="34" charset="0"/>
              </a:rPr>
              <a:t>REGISTRO NACIONAL DE PROFESIONISTAS</a:t>
            </a: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95288" y="1503363"/>
            <a:ext cx="8351837" cy="43021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s-ES" sz="2600" b="1" dirty="0">
              <a:solidFill>
                <a:schemeClr val="tx2"/>
              </a:solidFill>
              <a:latin typeface="Trebuchet MS" pitchFamily="34" charset="0"/>
            </a:endParaRPr>
          </a:p>
          <a:p>
            <a:pPr algn="ctr"/>
            <a:r>
              <a:rPr lang="es-ES" sz="6600" b="1" dirty="0">
                <a:solidFill>
                  <a:schemeClr val="tx2"/>
                </a:solidFill>
                <a:latin typeface="Trebuchet MS" pitchFamily="34" charset="0"/>
              </a:rPr>
              <a:t>PROGRAMA</a:t>
            </a:r>
          </a:p>
          <a:p>
            <a:pPr algn="ctr"/>
            <a:r>
              <a:rPr lang="es-ES" sz="6600" b="1" dirty="0">
                <a:solidFill>
                  <a:schemeClr val="tx2"/>
                </a:solidFill>
                <a:latin typeface="Trebuchet MS" pitchFamily="34" charset="0"/>
              </a:rPr>
              <a:t>DE VALIDACIÓN</a:t>
            </a:r>
          </a:p>
          <a:p>
            <a:pPr algn="ctr"/>
            <a:r>
              <a:rPr lang="es-ES" sz="6600" b="1" dirty="0">
                <a:solidFill>
                  <a:schemeClr val="tx2"/>
                </a:solidFill>
                <a:latin typeface="Trebuchet MS" pitchFamily="34" charset="0"/>
              </a:rPr>
              <a:t>ELECTRÓNICA</a:t>
            </a:r>
            <a:endParaRPr lang="es-ES" sz="2600" b="1" dirty="0">
              <a:solidFill>
                <a:schemeClr val="tx2"/>
              </a:solidFill>
              <a:latin typeface="Trebuchet MS" pitchFamily="34" charset="0"/>
            </a:endParaRPr>
          </a:p>
          <a:p>
            <a:pPr algn="just"/>
            <a:endParaRPr lang="es-ES" sz="2600" b="1" dirty="0">
              <a:solidFill>
                <a:schemeClr val="tx2"/>
              </a:solidFill>
              <a:latin typeface="Trebuchet MS" pitchFamily="34" charset="0"/>
            </a:endParaRPr>
          </a:p>
          <a:p>
            <a:pPr algn="just"/>
            <a:endParaRPr lang="es-ES" sz="2600" b="1" dirty="0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7172" name="Picture 11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06600"/>
            <a:ext cx="8569325" cy="3979854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¿QUÉ ES y PARA QUÉ SIRVE?</a:t>
            </a:r>
          </a:p>
          <a:p>
            <a:pPr algn="just" eaLnBrk="1" hangingPunct="1">
              <a:buFontTx/>
              <a:buNone/>
              <a:defRPr/>
            </a:pPr>
            <a:endParaRPr lang="es-MX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s-ES" sz="2800" dirty="0" smtClean="0"/>
              <a:t>	Es una aplicación en </a:t>
            </a:r>
            <a:r>
              <a:rPr lang="es-ES" sz="2800" b="1" dirty="0" smtClean="0"/>
              <a:t>internet</a:t>
            </a:r>
            <a:r>
              <a:rPr lang="es-ES" sz="2800" dirty="0" smtClean="0"/>
              <a:t> que permite realizar los trámites de registro de título y expedición de cédula VÍA GESTOR.</a:t>
            </a:r>
          </a:p>
          <a:p>
            <a:pPr algn="just" eaLnBrk="1" hangingPunct="1">
              <a:buFontTx/>
              <a:buNone/>
              <a:defRPr/>
            </a:pPr>
            <a:endParaRPr lang="es-ES" sz="2800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4925" y="76200"/>
            <a:ext cx="6934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 smtClean="0">
                <a:latin typeface="Impact" pitchFamily="34" charset="0"/>
              </a:rPr>
              <a:t>VALIDACIÓN ELECTRÓNICA</a:t>
            </a:r>
            <a:endParaRPr lang="es-MX" sz="2800" dirty="0">
              <a:latin typeface="Impact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pic>
        <p:nvPicPr>
          <p:cNvPr id="8197" name="Picture 6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 smtClean="0">
                <a:latin typeface="Impact" pitchFamily="34" charset="0"/>
              </a:rPr>
              <a:t>INSTITUCIONES EDUCATIVAS</a:t>
            </a:r>
            <a:endParaRPr lang="es-MX" sz="2800" dirty="0">
              <a:latin typeface="Impact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6119813" y="2181225"/>
            <a:ext cx="1009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2" name="11 Grupo"/>
          <p:cNvGrpSpPr/>
          <p:nvPr/>
        </p:nvGrpSpPr>
        <p:grpSpPr>
          <a:xfrm>
            <a:off x="2843808" y="3539480"/>
            <a:ext cx="3311525" cy="609600"/>
            <a:chOff x="2843808" y="3539480"/>
            <a:chExt cx="3311525" cy="609600"/>
          </a:xfrm>
        </p:grpSpPr>
        <p:sp>
          <p:nvSpPr>
            <p:cNvPr id="4104" name="Oval 7"/>
            <p:cNvSpPr>
              <a:spLocks noChangeArrowheads="1"/>
            </p:cNvSpPr>
            <p:nvPr/>
          </p:nvSpPr>
          <p:spPr bwMode="auto">
            <a:xfrm>
              <a:off x="2843808" y="3539480"/>
              <a:ext cx="3311525" cy="6096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 dirty="0">
                <a:solidFill>
                  <a:schemeClr val="accent3">
                    <a:lumMod val="95000"/>
                  </a:schemeClr>
                </a:solidFill>
              </a:endParaRPr>
            </a:p>
          </p:txBody>
        </p:sp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3491880" y="3645024"/>
              <a:ext cx="18155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s-ES" sz="2000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TOTAL</a:t>
              </a:r>
              <a:r>
                <a:rPr lang="es-ES" sz="20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: </a:t>
              </a:r>
              <a:r>
                <a:rPr lang="es-ES" sz="2400" b="1" dirty="0" smtClean="0">
                  <a:solidFill>
                    <a:schemeClr val="accent3">
                      <a:lumMod val="95000"/>
                    </a:schemeClr>
                  </a:solidFill>
                  <a:latin typeface="Trebuchet MS" pitchFamily="34" charset="0"/>
                </a:rPr>
                <a:t>6, 990</a:t>
              </a:r>
              <a:endParaRPr lang="es-ES" sz="2400" dirty="0">
                <a:solidFill>
                  <a:schemeClr val="accent3">
                    <a:lumMod val="95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1691680" y="1988840"/>
            <a:ext cx="5544615" cy="138499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Trebuchet MS" pitchFamily="34" charset="0"/>
              </a:rPr>
              <a:t>Instituciones Educativas</a:t>
            </a:r>
          </a:p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Trebuchet MS" pitchFamily="34" charset="0"/>
              </a:rPr>
              <a:t>Registradas en la DGP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  <a:latin typeface="Trebuchet MS" pitchFamily="34" charset="0"/>
              </a:rPr>
              <a:t>al 15 de Mayo 2011</a:t>
            </a:r>
            <a:r>
              <a:rPr lang="es-ES" sz="2800" b="1" dirty="0" smtClean="0">
                <a:solidFill>
                  <a:schemeClr val="tx2"/>
                </a:solidFill>
                <a:latin typeface="Trebuchet MS" pitchFamily="34" charset="0"/>
              </a:rPr>
              <a:t>:</a:t>
            </a:r>
            <a:endParaRPr lang="es-ES" sz="2800" b="1" dirty="0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4111" name="Picture 20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Rectangle 10"/>
          <p:cNvSpPr>
            <a:spLocks noChangeArrowheads="1"/>
          </p:cNvSpPr>
          <p:nvPr/>
        </p:nvSpPr>
        <p:spPr bwMode="auto">
          <a:xfrm>
            <a:off x="2915816" y="4210082"/>
            <a:ext cx="702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</a:rPr>
              <a:t>47%</a:t>
            </a:r>
            <a:endParaRPr lang="es-E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15900" y="527050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0" name="Rectangle 69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808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1" name="Rectangle 71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2" name="Rectangle 73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3" name="Rectangle 75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sp>
        <p:nvSpPr>
          <p:cNvPr id="6154" name="Rectangle 77"/>
          <p:cNvSpPr>
            <a:spLocks noChangeArrowheads="1"/>
          </p:cNvSpPr>
          <p:nvPr/>
        </p:nvSpPr>
        <p:spPr bwMode="auto">
          <a:xfrm>
            <a:off x="0" y="511175"/>
            <a:ext cx="0" cy="27463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s-MX"/>
          </a:p>
        </p:txBody>
      </p:sp>
      <p:pic>
        <p:nvPicPr>
          <p:cNvPr id="6155" name="Picture 97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657224" y="1238250"/>
            <a:ext cx="7629551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152368" y="-24"/>
            <a:ext cx="70723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Impact" pitchFamily="34" charset="0"/>
              </a:rPr>
              <a:t>USUARIOS </a:t>
            </a:r>
            <a:r>
              <a:rPr lang="es-MX" dirty="0" smtClean="0">
                <a:latin typeface="Impact" pitchFamily="34" charset="0"/>
              </a:rPr>
              <a:t>DE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 </a:t>
            </a:r>
            <a:r>
              <a:rPr lang="es-MX" sz="3200" dirty="0" smtClean="0">
                <a:latin typeface="Impact" pitchFamily="34" charset="0"/>
              </a:rPr>
              <a:t>VALIDACIÓN ELECTRÓNICA</a:t>
            </a:r>
          </a:p>
          <a:p>
            <a:pPr algn="ctr"/>
            <a:r>
              <a:rPr lang="es-MX" dirty="0" smtClean="0">
                <a:latin typeface="Impact" pitchFamily="34" charset="0"/>
              </a:rPr>
              <a:t>al 15 de Mayo. 2011</a:t>
            </a:r>
          </a:p>
          <a:p>
            <a:pPr algn="ctr"/>
            <a:endParaRPr lang="es-MX" dirty="0">
              <a:latin typeface="Impact" pitchFamily="34" charset="0"/>
            </a:endParaRPr>
          </a:p>
        </p:txBody>
      </p:sp>
      <p:graphicFrame>
        <p:nvGraphicFramePr>
          <p:cNvPr id="15" name="14 Gráfico"/>
          <p:cNvGraphicFramePr/>
          <p:nvPr/>
        </p:nvGraphicFramePr>
        <p:xfrm>
          <a:off x="683568" y="2132856"/>
          <a:ext cx="74888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Rectángulo"/>
          <p:cNvSpPr/>
          <p:nvPr/>
        </p:nvSpPr>
        <p:spPr>
          <a:xfrm>
            <a:off x="2411760" y="1484784"/>
            <a:ext cx="2830334" cy="40011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es-MX" sz="2000" b="1" dirty="0" smtClean="0">
                <a:solidFill>
                  <a:schemeClr val="bg1"/>
                </a:solidFill>
                <a:latin typeface="Arial"/>
              </a:rPr>
              <a:t>63 usuarios activos</a:t>
            </a:r>
            <a:endParaRPr lang="es-MX" sz="20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/>
        </p:nvGraphicFramePr>
        <p:xfrm>
          <a:off x="1475656" y="2276872"/>
          <a:ext cx="607233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" y="76200"/>
            <a:ext cx="6934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MX" sz="2800" dirty="0" smtClean="0">
                <a:latin typeface="Impact" pitchFamily="34" charset="0"/>
              </a:rPr>
              <a:t>INSTITUCIONES EDUCATIVAS</a:t>
            </a:r>
            <a:endParaRPr lang="es-MX" sz="2800" dirty="0">
              <a:latin typeface="Impact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sz="1400" b="1" i="1" dirty="0">
                <a:solidFill>
                  <a:srgbClr val="FF6600"/>
                </a:solidFill>
                <a:latin typeface="Verdana" pitchFamily="34" charset="0"/>
              </a:rPr>
              <a:t>Dirección General de Profesiones.</a:t>
            </a:r>
          </a:p>
        </p:txBody>
      </p:sp>
      <p:pic>
        <p:nvPicPr>
          <p:cNvPr id="5" name="Picture 20" descr="logosep_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0"/>
            <a:ext cx="20510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7693</TotalTime>
  <Words>852</Words>
  <Application>Microsoft Office PowerPoint</Application>
  <PresentationFormat>Presentación en pantalla (4:3)</PresentationFormat>
  <Paragraphs>353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DENOMINACIÓN DEL ORGANISMO</dc:title>
  <dc:creator>Gaby</dc:creator>
  <cp:lastModifiedBy>SEP</cp:lastModifiedBy>
  <cp:revision>646</cp:revision>
  <dcterms:created xsi:type="dcterms:W3CDTF">2003-06-18T15:01:08Z</dcterms:created>
  <dcterms:modified xsi:type="dcterms:W3CDTF">2011-05-26T18:48:32Z</dcterms:modified>
</cp:coreProperties>
</file>